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6" r:id="rId2"/>
    <p:sldId id="257" r:id="rId3"/>
    <p:sldId id="258" r:id="rId4"/>
    <p:sldId id="259" r:id="rId5"/>
    <p:sldId id="260" r:id="rId6"/>
    <p:sldId id="261" r:id="rId7"/>
    <p:sldId id="262" r:id="rId8"/>
    <p:sldId id="263" r:id="rId9"/>
    <p:sldId id="264" r:id="rId10"/>
    <p:sldId id="293" r:id="rId11"/>
    <p:sldId id="265" r:id="rId12"/>
    <p:sldId id="266" r:id="rId13"/>
    <p:sldId id="267" r:id="rId14"/>
    <p:sldId id="269" r:id="rId15"/>
    <p:sldId id="268" r:id="rId16"/>
    <p:sldId id="270" r:id="rId17"/>
    <p:sldId id="271" r:id="rId18"/>
    <p:sldId id="272" r:id="rId19"/>
    <p:sldId id="273" r:id="rId20"/>
    <p:sldId id="287" r:id="rId21"/>
    <p:sldId id="288" r:id="rId22"/>
    <p:sldId id="289" r:id="rId23"/>
    <p:sldId id="291" r:id="rId24"/>
    <p:sldId id="290" r:id="rId25"/>
    <p:sldId id="292" r:id="rId26"/>
    <p:sldId id="274" r:id="rId27"/>
    <p:sldId id="275" r:id="rId28"/>
    <p:sldId id="276" r:id="rId29"/>
    <p:sldId id="278" r:id="rId30"/>
    <p:sldId id="279" r:id="rId31"/>
    <p:sldId id="280" r:id="rId32"/>
    <p:sldId id="281" r:id="rId33"/>
    <p:sldId id="282" r:id="rId34"/>
    <p:sldId id="294" r:id="rId35"/>
    <p:sldId id="295"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8" d="100"/>
          <a:sy n="58" d="100"/>
        </p:scale>
        <p:origin x="96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AA5588-E612-826C-D60C-9E8375002C4F}"/>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558E4207-3879-1A51-DDB5-1E477243247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1714D699-2560-0271-507F-12352906C1CD}"/>
              </a:ext>
            </a:extLst>
          </p:cNvPr>
          <p:cNvSpPr>
            <a:spLocks noGrp="1"/>
          </p:cNvSpPr>
          <p:nvPr>
            <p:ph type="dt" sz="half" idx="10"/>
          </p:nvPr>
        </p:nvSpPr>
        <p:spPr/>
        <p:txBody>
          <a:bodyPr/>
          <a:lstStyle/>
          <a:p>
            <a:fld id="{B416BABF-03BE-4037-8DB9-BF7DDBFE7D75}" type="datetimeFigureOut">
              <a:rPr lang="en-US" smtClean="0"/>
              <a:t>11/20/2023</a:t>
            </a:fld>
            <a:endParaRPr lang="en-US"/>
          </a:p>
        </p:txBody>
      </p:sp>
      <p:sp>
        <p:nvSpPr>
          <p:cNvPr id="5" name="Footer Placeholder 4">
            <a:extLst>
              <a:ext uri="{FF2B5EF4-FFF2-40B4-BE49-F238E27FC236}">
                <a16:creationId xmlns:a16="http://schemas.microsoft.com/office/drawing/2014/main" id="{2C05A964-9552-62E8-19FA-0C624DE93A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D01C17-BA6F-A499-053F-5C283085386A}"/>
              </a:ext>
            </a:extLst>
          </p:cNvPr>
          <p:cNvSpPr>
            <a:spLocks noGrp="1"/>
          </p:cNvSpPr>
          <p:nvPr>
            <p:ph type="sldNum" sz="quarter" idx="12"/>
          </p:nvPr>
        </p:nvSpPr>
        <p:spPr/>
        <p:txBody>
          <a:bodyPr/>
          <a:lstStyle/>
          <a:p>
            <a:fld id="{D5F07B91-C51B-4FF2-85C0-C6041BE97859}" type="slidenum">
              <a:rPr lang="en-US" smtClean="0"/>
              <a:t>‹#›</a:t>
            </a:fld>
            <a:endParaRPr lang="en-US"/>
          </a:p>
        </p:txBody>
      </p:sp>
    </p:spTree>
    <p:extLst>
      <p:ext uri="{BB962C8B-B14F-4D97-AF65-F5344CB8AC3E}">
        <p14:creationId xmlns:p14="http://schemas.microsoft.com/office/powerpoint/2010/main" val="15953051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4C81D6-F555-64D8-861F-A8141D104BF3}"/>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1ED03625-25B2-812D-8D2A-598056200629}"/>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C4D2FB6A-CE9C-1406-D4C1-3402608DA5B3}"/>
              </a:ext>
            </a:extLst>
          </p:cNvPr>
          <p:cNvSpPr>
            <a:spLocks noGrp="1"/>
          </p:cNvSpPr>
          <p:nvPr>
            <p:ph type="dt" sz="half" idx="10"/>
          </p:nvPr>
        </p:nvSpPr>
        <p:spPr/>
        <p:txBody>
          <a:bodyPr/>
          <a:lstStyle/>
          <a:p>
            <a:fld id="{B416BABF-03BE-4037-8DB9-BF7DDBFE7D75}" type="datetimeFigureOut">
              <a:rPr lang="en-US" smtClean="0"/>
              <a:t>11/20/2023</a:t>
            </a:fld>
            <a:endParaRPr lang="en-US"/>
          </a:p>
        </p:txBody>
      </p:sp>
      <p:sp>
        <p:nvSpPr>
          <p:cNvPr id="5" name="Footer Placeholder 4">
            <a:extLst>
              <a:ext uri="{FF2B5EF4-FFF2-40B4-BE49-F238E27FC236}">
                <a16:creationId xmlns:a16="http://schemas.microsoft.com/office/drawing/2014/main" id="{137B9956-4081-5EA6-7D0F-A59883596C8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63E8884-D062-2D4E-0750-3D59108C605E}"/>
              </a:ext>
            </a:extLst>
          </p:cNvPr>
          <p:cNvSpPr>
            <a:spLocks noGrp="1"/>
          </p:cNvSpPr>
          <p:nvPr>
            <p:ph type="sldNum" sz="quarter" idx="12"/>
          </p:nvPr>
        </p:nvSpPr>
        <p:spPr/>
        <p:txBody>
          <a:bodyPr/>
          <a:lstStyle/>
          <a:p>
            <a:fld id="{D5F07B91-C51B-4FF2-85C0-C6041BE97859}" type="slidenum">
              <a:rPr lang="en-US" smtClean="0"/>
              <a:t>‹#›</a:t>
            </a:fld>
            <a:endParaRPr lang="en-US"/>
          </a:p>
        </p:txBody>
      </p:sp>
    </p:spTree>
    <p:extLst>
      <p:ext uri="{BB962C8B-B14F-4D97-AF65-F5344CB8AC3E}">
        <p14:creationId xmlns:p14="http://schemas.microsoft.com/office/powerpoint/2010/main" val="3254964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DB67F66-9320-688F-D563-55190F0AEE47}"/>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027336E5-F1AE-B64E-7A86-CC39E182BAAD}"/>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212A8C52-6C48-EC17-CFD7-7000FF09BED5}"/>
              </a:ext>
            </a:extLst>
          </p:cNvPr>
          <p:cNvSpPr>
            <a:spLocks noGrp="1"/>
          </p:cNvSpPr>
          <p:nvPr>
            <p:ph type="dt" sz="half" idx="10"/>
          </p:nvPr>
        </p:nvSpPr>
        <p:spPr/>
        <p:txBody>
          <a:bodyPr/>
          <a:lstStyle/>
          <a:p>
            <a:fld id="{B416BABF-03BE-4037-8DB9-BF7DDBFE7D75}" type="datetimeFigureOut">
              <a:rPr lang="en-US" smtClean="0"/>
              <a:t>11/20/2023</a:t>
            </a:fld>
            <a:endParaRPr lang="en-US"/>
          </a:p>
        </p:txBody>
      </p:sp>
      <p:sp>
        <p:nvSpPr>
          <p:cNvPr id="5" name="Footer Placeholder 4">
            <a:extLst>
              <a:ext uri="{FF2B5EF4-FFF2-40B4-BE49-F238E27FC236}">
                <a16:creationId xmlns:a16="http://schemas.microsoft.com/office/drawing/2014/main" id="{7D0C4877-19BE-FF2C-F597-C761DD20ED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3B0F17-C30D-C1AE-4875-353B349AF007}"/>
              </a:ext>
            </a:extLst>
          </p:cNvPr>
          <p:cNvSpPr>
            <a:spLocks noGrp="1"/>
          </p:cNvSpPr>
          <p:nvPr>
            <p:ph type="sldNum" sz="quarter" idx="12"/>
          </p:nvPr>
        </p:nvSpPr>
        <p:spPr/>
        <p:txBody>
          <a:bodyPr/>
          <a:lstStyle/>
          <a:p>
            <a:fld id="{D5F07B91-C51B-4FF2-85C0-C6041BE97859}" type="slidenum">
              <a:rPr lang="en-US" smtClean="0"/>
              <a:t>‹#›</a:t>
            </a:fld>
            <a:endParaRPr lang="en-US"/>
          </a:p>
        </p:txBody>
      </p:sp>
    </p:spTree>
    <p:extLst>
      <p:ext uri="{BB962C8B-B14F-4D97-AF65-F5344CB8AC3E}">
        <p14:creationId xmlns:p14="http://schemas.microsoft.com/office/powerpoint/2010/main" val="3492284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A3EA8A-D7B3-2950-95ED-97F79F301AD9}"/>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91B6FD9C-C385-C1F9-CE6F-E15092607AAC}"/>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100001BB-A841-E84F-16A2-49549D8EDB74}"/>
              </a:ext>
            </a:extLst>
          </p:cNvPr>
          <p:cNvSpPr>
            <a:spLocks noGrp="1"/>
          </p:cNvSpPr>
          <p:nvPr>
            <p:ph type="dt" sz="half" idx="10"/>
          </p:nvPr>
        </p:nvSpPr>
        <p:spPr/>
        <p:txBody>
          <a:bodyPr/>
          <a:lstStyle/>
          <a:p>
            <a:fld id="{B416BABF-03BE-4037-8DB9-BF7DDBFE7D75}" type="datetimeFigureOut">
              <a:rPr lang="en-US" smtClean="0"/>
              <a:t>11/20/2023</a:t>
            </a:fld>
            <a:endParaRPr lang="en-US"/>
          </a:p>
        </p:txBody>
      </p:sp>
      <p:sp>
        <p:nvSpPr>
          <p:cNvPr id="5" name="Footer Placeholder 4">
            <a:extLst>
              <a:ext uri="{FF2B5EF4-FFF2-40B4-BE49-F238E27FC236}">
                <a16:creationId xmlns:a16="http://schemas.microsoft.com/office/drawing/2014/main" id="{8B3BA878-BD12-CC03-8BD2-C08ADEBC95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68A430C-FD36-2FDD-3226-BA905E9BC7CC}"/>
              </a:ext>
            </a:extLst>
          </p:cNvPr>
          <p:cNvSpPr>
            <a:spLocks noGrp="1"/>
          </p:cNvSpPr>
          <p:nvPr>
            <p:ph type="sldNum" sz="quarter" idx="12"/>
          </p:nvPr>
        </p:nvSpPr>
        <p:spPr/>
        <p:txBody>
          <a:bodyPr/>
          <a:lstStyle/>
          <a:p>
            <a:fld id="{D5F07B91-C51B-4FF2-85C0-C6041BE97859}" type="slidenum">
              <a:rPr lang="en-US" smtClean="0"/>
              <a:t>‹#›</a:t>
            </a:fld>
            <a:endParaRPr lang="en-US"/>
          </a:p>
        </p:txBody>
      </p:sp>
    </p:spTree>
    <p:extLst>
      <p:ext uri="{BB962C8B-B14F-4D97-AF65-F5344CB8AC3E}">
        <p14:creationId xmlns:p14="http://schemas.microsoft.com/office/powerpoint/2010/main" val="2147495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41B03-B87F-6E58-3F32-7C994A4EF9C7}"/>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48F4B58C-5FCA-8140-AC6E-3F068E2F173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5DB1DCB7-D104-5696-29AA-D89EAF8807E7}"/>
              </a:ext>
            </a:extLst>
          </p:cNvPr>
          <p:cNvSpPr>
            <a:spLocks noGrp="1"/>
          </p:cNvSpPr>
          <p:nvPr>
            <p:ph type="dt" sz="half" idx="10"/>
          </p:nvPr>
        </p:nvSpPr>
        <p:spPr/>
        <p:txBody>
          <a:bodyPr/>
          <a:lstStyle/>
          <a:p>
            <a:fld id="{B416BABF-03BE-4037-8DB9-BF7DDBFE7D75}" type="datetimeFigureOut">
              <a:rPr lang="en-US" smtClean="0"/>
              <a:t>11/20/2023</a:t>
            </a:fld>
            <a:endParaRPr lang="en-US"/>
          </a:p>
        </p:txBody>
      </p:sp>
      <p:sp>
        <p:nvSpPr>
          <p:cNvPr id="5" name="Footer Placeholder 4">
            <a:extLst>
              <a:ext uri="{FF2B5EF4-FFF2-40B4-BE49-F238E27FC236}">
                <a16:creationId xmlns:a16="http://schemas.microsoft.com/office/drawing/2014/main" id="{AAF55BFA-3B1B-E0DA-37C2-EF14707456B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F5388F-5FF3-CF92-CEFF-3D133B650239}"/>
              </a:ext>
            </a:extLst>
          </p:cNvPr>
          <p:cNvSpPr>
            <a:spLocks noGrp="1"/>
          </p:cNvSpPr>
          <p:nvPr>
            <p:ph type="sldNum" sz="quarter" idx="12"/>
          </p:nvPr>
        </p:nvSpPr>
        <p:spPr/>
        <p:txBody>
          <a:bodyPr/>
          <a:lstStyle/>
          <a:p>
            <a:fld id="{D5F07B91-C51B-4FF2-85C0-C6041BE97859}" type="slidenum">
              <a:rPr lang="en-US" smtClean="0"/>
              <a:t>‹#›</a:t>
            </a:fld>
            <a:endParaRPr lang="en-US"/>
          </a:p>
        </p:txBody>
      </p:sp>
    </p:spTree>
    <p:extLst>
      <p:ext uri="{BB962C8B-B14F-4D97-AF65-F5344CB8AC3E}">
        <p14:creationId xmlns:p14="http://schemas.microsoft.com/office/powerpoint/2010/main" val="4924977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77639-8993-A26D-8236-6CDB013595C7}"/>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835061A8-9CA6-BEAC-1B0A-0C8A2C5AD268}"/>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72D66A8A-ECFE-05C6-2C8B-1B0FB96FE6DB}"/>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4A5BDCB9-1CC3-8E3C-20CA-13DA6D7CCB19}"/>
              </a:ext>
            </a:extLst>
          </p:cNvPr>
          <p:cNvSpPr>
            <a:spLocks noGrp="1"/>
          </p:cNvSpPr>
          <p:nvPr>
            <p:ph type="dt" sz="half" idx="10"/>
          </p:nvPr>
        </p:nvSpPr>
        <p:spPr/>
        <p:txBody>
          <a:bodyPr/>
          <a:lstStyle/>
          <a:p>
            <a:fld id="{B416BABF-03BE-4037-8DB9-BF7DDBFE7D75}" type="datetimeFigureOut">
              <a:rPr lang="en-US" smtClean="0"/>
              <a:t>11/20/2023</a:t>
            </a:fld>
            <a:endParaRPr lang="en-US"/>
          </a:p>
        </p:txBody>
      </p:sp>
      <p:sp>
        <p:nvSpPr>
          <p:cNvPr id="6" name="Footer Placeholder 5">
            <a:extLst>
              <a:ext uri="{FF2B5EF4-FFF2-40B4-BE49-F238E27FC236}">
                <a16:creationId xmlns:a16="http://schemas.microsoft.com/office/drawing/2014/main" id="{9C6C824F-25F4-D4D1-2845-7D63ACEAA0E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2983346-131B-51B4-DD22-1783C32BA80C}"/>
              </a:ext>
            </a:extLst>
          </p:cNvPr>
          <p:cNvSpPr>
            <a:spLocks noGrp="1"/>
          </p:cNvSpPr>
          <p:nvPr>
            <p:ph type="sldNum" sz="quarter" idx="12"/>
          </p:nvPr>
        </p:nvSpPr>
        <p:spPr/>
        <p:txBody>
          <a:bodyPr/>
          <a:lstStyle/>
          <a:p>
            <a:fld id="{D5F07B91-C51B-4FF2-85C0-C6041BE97859}" type="slidenum">
              <a:rPr lang="en-US" smtClean="0"/>
              <a:t>‹#›</a:t>
            </a:fld>
            <a:endParaRPr lang="en-US"/>
          </a:p>
        </p:txBody>
      </p:sp>
    </p:spTree>
    <p:extLst>
      <p:ext uri="{BB962C8B-B14F-4D97-AF65-F5344CB8AC3E}">
        <p14:creationId xmlns:p14="http://schemas.microsoft.com/office/powerpoint/2010/main" val="3149272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150715-5880-2998-9854-BE7A0CB88977}"/>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43BABA6B-834D-D26F-38F6-651060B724C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D539826C-1231-46DA-8B30-D6BFF4696B2B}"/>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8ACD31BC-8139-271F-4806-F25D3D593D7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CC8D1F8D-9DE5-DDB1-0C1B-483196D83A12}"/>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0D19842D-42EB-9768-2D43-30DFD08A43A7}"/>
              </a:ext>
            </a:extLst>
          </p:cNvPr>
          <p:cNvSpPr>
            <a:spLocks noGrp="1"/>
          </p:cNvSpPr>
          <p:nvPr>
            <p:ph type="dt" sz="half" idx="10"/>
          </p:nvPr>
        </p:nvSpPr>
        <p:spPr/>
        <p:txBody>
          <a:bodyPr/>
          <a:lstStyle/>
          <a:p>
            <a:fld id="{B416BABF-03BE-4037-8DB9-BF7DDBFE7D75}" type="datetimeFigureOut">
              <a:rPr lang="en-US" smtClean="0"/>
              <a:t>11/20/2023</a:t>
            </a:fld>
            <a:endParaRPr lang="en-US"/>
          </a:p>
        </p:txBody>
      </p:sp>
      <p:sp>
        <p:nvSpPr>
          <p:cNvPr id="8" name="Footer Placeholder 7">
            <a:extLst>
              <a:ext uri="{FF2B5EF4-FFF2-40B4-BE49-F238E27FC236}">
                <a16:creationId xmlns:a16="http://schemas.microsoft.com/office/drawing/2014/main" id="{4116A4AB-6A08-38D7-D55C-BB2846FADE3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FB4F370-7EA8-2B8D-2879-37681532DE64}"/>
              </a:ext>
            </a:extLst>
          </p:cNvPr>
          <p:cNvSpPr>
            <a:spLocks noGrp="1"/>
          </p:cNvSpPr>
          <p:nvPr>
            <p:ph type="sldNum" sz="quarter" idx="12"/>
          </p:nvPr>
        </p:nvSpPr>
        <p:spPr/>
        <p:txBody>
          <a:bodyPr/>
          <a:lstStyle/>
          <a:p>
            <a:fld id="{D5F07B91-C51B-4FF2-85C0-C6041BE97859}" type="slidenum">
              <a:rPr lang="en-US" smtClean="0"/>
              <a:t>‹#›</a:t>
            </a:fld>
            <a:endParaRPr lang="en-US"/>
          </a:p>
        </p:txBody>
      </p:sp>
    </p:spTree>
    <p:extLst>
      <p:ext uri="{BB962C8B-B14F-4D97-AF65-F5344CB8AC3E}">
        <p14:creationId xmlns:p14="http://schemas.microsoft.com/office/powerpoint/2010/main" val="10929418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B7B562-7E0D-85BF-E536-0D31E580869D}"/>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E7F8F57A-BB23-2446-D640-351135662D69}"/>
              </a:ext>
            </a:extLst>
          </p:cNvPr>
          <p:cNvSpPr>
            <a:spLocks noGrp="1"/>
          </p:cNvSpPr>
          <p:nvPr>
            <p:ph type="dt" sz="half" idx="10"/>
          </p:nvPr>
        </p:nvSpPr>
        <p:spPr/>
        <p:txBody>
          <a:bodyPr/>
          <a:lstStyle/>
          <a:p>
            <a:fld id="{B416BABF-03BE-4037-8DB9-BF7DDBFE7D75}" type="datetimeFigureOut">
              <a:rPr lang="en-US" smtClean="0"/>
              <a:t>11/20/2023</a:t>
            </a:fld>
            <a:endParaRPr lang="en-US"/>
          </a:p>
        </p:txBody>
      </p:sp>
      <p:sp>
        <p:nvSpPr>
          <p:cNvPr id="4" name="Footer Placeholder 3">
            <a:extLst>
              <a:ext uri="{FF2B5EF4-FFF2-40B4-BE49-F238E27FC236}">
                <a16:creationId xmlns:a16="http://schemas.microsoft.com/office/drawing/2014/main" id="{97A5FD05-E334-D460-5D5D-6DF27C4A198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9A1EAD9-863A-9CB8-BC81-58BC6BDF7823}"/>
              </a:ext>
            </a:extLst>
          </p:cNvPr>
          <p:cNvSpPr>
            <a:spLocks noGrp="1"/>
          </p:cNvSpPr>
          <p:nvPr>
            <p:ph type="sldNum" sz="quarter" idx="12"/>
          </p:nvPr>
        </p:nvSpPr>
        <p:spPr/>
        <p:txBody>
          <a:bodyPr/>
          <a:lstStyle/>
          <a:p>
            <a:fld id="{D5F07B91-C51B-4FF2-85C0-C6041BE97859}" type="slidenum">
              <a:rPr lang="en-US" smtClean="0"/>
              <a:t>‹#›</a:t>
            </a:fld>
            <a:endParaRPr lang="en-US"/>
          </a:p>
        </p:txBody>
      </p:sp>
    </p:spTree>
    <p:extLst>
      <p:ext uri="{BB962C8B-B14F-4D97-AF65-F5344CB8AC3E}">
        <p14:creationId xmlns:p14="http://schemas.microsoft.com/office/powerpoint/2010/main" val="15026101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900C72B-1D6F-4BA0-12BD-4295CC0A934C}"/>
              </a:ext>
            </a:extLst>
          </p:cNvPr>
          <p:cNvSpPr>
            <a:spLocks noGrp="1"/>
          </p:cNvSpPr>
          <p:nvPr>
            <p:ph type="dt" sz="half" idx="10"/>
          </p:nvPr>
        </p:nvSpPr>
        <p:spPr/>
        <p:txBody>
          <a:bodyPr/>
          <a:lstStyle/>
          <a:p>
            <a:fld id="{B416BABF-03BE-4037-8DB9-BF7DDBFE7D75}" type="datetimeFigureOut">
              <a:rPr lang="en-US" smtClean="0"/>
              <a:t>11/20/2023</a:t>
            </a:fld>
            <a:endParaRPr lang="en-US"/>
          </a:p>
        </p:txBody>
      </p:sp>
      <p:sp>
        <p:nvSpPr>
          <p:cNvPr id="3" name="Footer Placeholder 2">
            <a:extLst>
              <a:ext uri="{FF2B5EF4-FFF2-40B4-BE49-F238E27FC236}">
                <a16:creationId xmlns:a16="http://schemas.microsoft.com/office/drawing/2014/main" id="{79B5205F-169B-4AEF-E651-00E46540C07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D9501CB-FF4D-C03A-2C21-FE71CEDE4DE4}"/>
              </a:ext>
            </a:extLst>
          </p:cNvPr>
          <p:cNvSpPr>
            <a:spLocks noGrp="1"/>
          </p:cNvSpPr>
          <p:nvPr>
            <p:ph type="sldNum" sz="quarter" idx="12"/>
          </p:nvPr>
        </p:nvSpPr>
        <p:spPr/>
        <p:txBody>
          <a:bodyPr/>
          <a:lstStyle/>
          <a:p>
            <a:fld id="{D5F07B91-C51B-4FF2-85C0-C6041BE97859}" type="slidenum">
              <a:rPr lang="en-US" smtClean="0"/>
              <a:t>‹#›</a:t>
            </a:fld>
            <a:endParaRPr lang="en-US"/>
          </a:p>
        </p:txBody>
      </p:sp>
    </p:spTree>
    <p:extLst>
      <p:ext uri="{BB962C8B-B14F-4D97-AF65-F5344CB8AC3E}">
        <p14:creationId xmlns:p14="http://schemas.microsoft.com/office/powerpoint/2010/main" val="482955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4D5B0A-BDBB-7772-09E6-AF36D79CC042}"/>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ED096BCB-CA3A-6661-0937-082D9504345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2131224A-45CE-6539-8724-BD89DD9BAA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64F74509-E33A-5412-8AE1-C70FC89BF531}"/>
              </a:ext>
            </a:extLst>
          </p:cNvPr>
          <p:cNvSpPr>
            <a:spLocks noGrp="1"/>
          </p:cNvSpPr>
          <p:nvPr>
            <p:ph type="dt" sz="half" idx="10"/>
          </p:nvPr>
        </p:nvSpPr>
        <p:spPr/>
        <p:txBody>
          <a:bodyPr/>
          <a:lstStyle/>
          <a:p>
            <a:fld id="{B416BABF-03BE-4037-8DB9-BF7DDBFE7D75}" type="datetimeFigureOut">
              <a:rPr lang="en-US" smtClean="0"/>
              <a:t>11/20/2023</a:t>
            </a:fld>
            <a:endParaRPr lang="en-US"/>
          </a:p>
        </p:txBody>
      </p:sp>
      <p:sp>
        <p:nvSpPr>
          <p:cNvPr id="6" name="Footer Placeholder 5">
            <a:extLst>
              <a:ext uri="{FF2B5EF4-FFF2-40B4-BE49-F238E27FC236}">
                <a16:creationId xmlns:a16="http://schemas.microsoft.com/office/drawing/2014/main" id="{43908F14-4302-8116-4F8A-568AC380AB2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05BAB88-0631-6615-6A19-D98B9F957E53}"/>
              </a:ext>
            </a:extLst>
          </p:cNvPr>
          <p:cNvSpPr>
            <a:spLocks noGrp="1"/>
          </p:cNvSpPr>
          <p:nvPr>
            <p:ph type="sldNum" sz="quarter" idx="12"/>
          </p:nvPr>
        </p:nvSpPr>
        <p:spPr/>
        <p:txBody>
          <a:bodyPr/>
          <a:lstStyle/>
          <a:p>
            <a:fld id="{D5F07B91-C51B-4FF2-85C0-C6041BE97859}" type="slidenum">
              <a:rPr lang="en-US" smtClean="0"/>
              <a:t>‹#›</a:t>
            </a:fld>
            <a:endParaRPr lang="en-US"/>
          </a:p>
        </p:txBody>
      </p:sp>
    </p:spTree>
    <p:extLst>
      <p:ext uri="{BB962C8B-B14F-4D97-AF65-F5344CB8AC3E}">
        <p14:creationId xmlns:p14="http://schemas.microsoft.com/office/powerpoint/2010/main" val="27482451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054877-2A7E-EE3A-3981-EC4FB01D292F}"/>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33E157D2-7F96-8C6D-705E-BCDEC9B44A5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7F3C642-7D1D-4F2C-963B-0FCCD74974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038A2259-ABED-C49A-D2B4-D8DDE3FF0A0C}"/>
              </a:ext>
            </a:extLst>
          </p:cNvPr>
          <p:cNvSpPr>
            <a:spLocks noGrp="1"/>
          </p:cNvSpPr>
          <p:nvPr>
            <p:ph type="dt" sz="half" idx="10"/>
          </p:nvPr>
        </p:nvSpPr>
        <p:spPr/>
        <p:txBody>
          <a:bodyPr/>
          <a:lstStyle/>
          <a:p>
            <a:fld id="{B416BABF-03BE-4037-8DB9-BF7DDBFE7D75}" type="datetimeFigureOut">
              <a:rPr lang="en-US" smtClean="0"/>
              <a:t>11/20/2023</a:t>
            </a:fld>
            <a:endParaRPr lang="en-US"/>
          </a:p>
        </p:txBody>
      </p:sp>
      <p:sp>
        <p:nvSpPr>
          <p:cNvPr id="6" name="Footer Placeholder 5">
            <a:extLst>
              <a:ext uri="{FF2B5EF4-FFF2-40B4-BE49-F238E27FC236}">
                <a16:creationId xmlns:a16="http://schemas.microsoft.com/office/drawing/2014/main" id="{D70D4E08-C79D-22D4-FBF7-70674DDDD95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E888CC4-5E44-F690-4574-149F22598773}"/>
              </a:ext>
            </a:extLst>
          </p:cNvPr>
          <p:cNvSpPr>
            <a:spLocks noGrp="1"/>
          </p:cNvSpPr>
          <p:nvPr>
            <p:ph type="sldNum" sz="quarter" idx="12"/>
          </p:nvPr>
        </p:nvSpPr>
        <p:spPr/>
        <p:txBody>
          <a:bodyPr/>
          <a:lstStyle/>
          <a:p>
            <a:fld id="{D5F07B91-C51B-4FF2-85C0-C6041BE97859}" type="slidenum">
              <a:rPr lang="en-US" smtClean="0"/>
              <a:t>‹#›</a:t>
            </a:fld>
            <a:endParaRPr lang="en-US"/>
          </a:p>
        </p:txBody>
      </p:sp>
    </p:spTree>
    <p:extLst>
      <p:ext uri="{BB962C8B-B14F-4D97-AF65-F5344CB8AC3E}">
        <p14:creationId xmlns:p14="http://schemas.microsoft.com/office/powerpoint/2010/main" val="22804572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35DBB4A-6843-AB26-66B1-4C16F00988F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670C1FB6-D82A-B0BF-BBA2-695ED2A961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EA26ACA7-2FB4-4947-EB84-8851D561B02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16BABF-03BE-4037-8DB9-BF7DDBFE7D75}" type="datetimeFigureOut">
              <a:rPr lang="en-US" smtClean="0"/>
              <a:t>11/20/2023</a:t>
            </a:fld>
            <a:endParaRPr lang="en-US"/>
          </a:p>
        </p:txBody>
      </p:sp>
      <p:sp>
        <p:nvSpPr>
          <p:cNvPr id="5" name="Footer Placeholder 4">
            <a:extLst>
              <a:ext uri="{FF2B5EF4-FFF2-40B4-BE49-F238E27FC236}">
                <a16:creationId xmlns:a16="http://schemas.microsoft.com/office/drawing/2014/main" id="{897C7DF6-99CE-0DBE-8298-B6CBDB42274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F4362EB-348C-5D2F-7ED2-D949BD30777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F07B91-C51B-4FF2-85C0-C6041BE97859}" type="slidenum">
              <a:rPr lang="en-US" smtClean="0"/>
              <a:t>‹#›</a:t>
            </a:fld>
            <a:endParaRPr lang="en-US"/>
          </a:p>
        </p:txBody>
      </p:sp>
    </p:spTree>
    <p:extLst>
      <p:ext uri="{BB962C8B-B14F-4D97-AF65-F5344CB8AC3E}">
        <p14:creationId xmlns:p14="http://schemas.microsoft.com/office/powerpoint/2010/main" val="27284816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EEDC96-E0A4-F257-35E2-B67101D06E11}"/>
              </a:ext>
            </a:extLst>
          </p:cNvPr>
          <p:cNvSpPr>
            <a:spLocks noGrp="1"/>
          </p:cNvSpPr>
          <p:nvPr>
            <p:ph type="title"/>
          </p:nvPr>
        </p:nvSpPr>
        <p:spPr>
          <a:xfrm>
            <a:off x="352540" y="365125"/>
            <a:ext cx="11486920" cy="1325563"/>
          </a:xfrm>
        </p:spPr>
        <p:txBody>
          <a:bodyPr>
            <a:normAutofit/>
          </a:bodyPr>
          <a:lstStyle/>
          <a:p>
            <a:r>
              <a:rPr lang="en-US" sz="5400" b="1" i="0" u="none" strike="noStrike" baseline="0" dirty="0">
                <a:solidFill>
                  <a:srgbClr val="7030A0"/>
                </a:solidFill>
                <a:cs typeface="Ali-A-kanaqen" pitchFamily="2" charset="-78"/>
              </a:rPr>
              <a:t>Somatic Symptom and Related Disorders</a:t>
            </a:r>
            <a:endParaRPr lang="en-US" sz="24700" b="1" dirty="0">
              <a:solidFill>
                <a:srgbClr val="7030A0"/>
              </a:solidFill>
              <a:cs typeface="Ali-A-kanaqen" pitchFamily="2" charset="-78"/>
            </a:endParaRPr>
          </a:p>
        </p:txBody>
      </p:sp>
      <p:sp>
        <p:nvSpPr>
          <p:cNvPr id="3" name="Content Placeholder 2">
            <a:extLst>
              <a:ext uri="{FF2B5EF4-FFF2-40B4-BE49-F238E27FC236}">
                <a16:creationId xmlns:a16="http://schemas.microsoft.com/office/drawing/2014/main" id="{3C333CDA-74B1-F46A-1636-DBE5F2AB654D}"/>
              </a:ext>
            </a:extLst>
          </p:cNvPr>
          <p:cNvSpPr>
            <a:spLocks noGrp="1"/>
          </p:cNvSpPr>
          <p:nvPr>
            <p:ph idx="1"/>
          </p:nvPr>
        </p:nvSpPr>
        <p:spPr>
          <a:xfrm>
            <a:off x="838200" y="1825625"/>
            <a:ext cx="10515600" cy="4916698"/>
          </a:xfrm>
        </p:spPr>
        <p:txBody>
          <a:bodyPr>
            <a:normAutofit lnSpcReduction="10000"/>
          </a:bodyPr>
          <a:lstStyle/>
          <a:p>
            <a:pPr algn="ctr"/>
            <a:endParaRPr lang="en-IE" sz="3200" b="1" cap="none" dirty="0">
              <a:solidFill>
                <a:schemeClr val="tx1">
                  <a:lumMod val="95000"/>
                  <a:lumOff val="5000"/>
                </a:schemeClr>
              </a:solidFill>
            </a:endParaRPr>
          </a:p>
          <a:p>
            <a:pPr algn="ctr"/>
            <a:endParaRPr lang="en-IE" sz="3200" b="1" dirty="0">
              <a:solidFill>
                <a:schemeClr val="tx1">
                  <a:lumMod val="95000"/>
                  <a:lumOff val="5000"/>
                </a:schemeClr>
              </a:solidFill>
            </a:endParaRPr>
          </a:p>
          <a:p>
            <a:pPr algn="ctr"/>
            <a:endParaRPr lang="en-IE" sz="3200" b="1" cap="none" dirty="0">
              <a:solidFill>
                <a:schemeClr val="tx1">
                  <a:lumMod val="95000"/>
                  <a:lumOff val="5000"/>
                </a:schemeClr>
              </a:solidFill>
            </a:endParaRPr>
          </a:p>
          <a:p>
            <a:pPr algn="ctr"/>
            <a:endParaRPr lang="en-IE" sz="3200" b="1" dirty="0">
              <a:solidFill>
                <a:schemeClr val="tx1">
                  <a:lumMod val="95000"/>
                  <a:lumOff val="5000"/>
                </a:schemeClr>
              </a:solidFill>
            </a:endParaRPr>
          </a:p>
          <a:p>
            <a:pPr marL="0" indent="0" algn="ctr">
              <a:buNone/>
            </a:pPr>
            <a:endParaRPr lang="en-IE" sz="3200" b="1" cap="none" dirty="0">
              <a:solidFill>
                <a:schemeClr val="tx1">
                  <a:lumMod val="95000"/>
                  <a:lumOff val="5000"/>
                </a:schemeClr>
              </a:solidFill>
            </a:endParaRPr>
          </a:p>
          <a:p>
            <a:pPr marL="0" indent="0" algn="ctr">
              <a:buNone/>
            </a:pPr>
            <a:endParaRPr lang="en-IE" sz="3200" b="1" cap="none" dirty="0">
              <a:solidFill>
                <a:schemeClr val="tx1">
                  <a:lumMod val="95000"/>
                  <a:lumOff val="5000"/>
                </a:schemeClr>
              </a:solidFill>
            </a:endParaRPr>
          </a:p>
          <a:p>
            <a:pPr marL="0" indent="0" algn="ctr">
              <a:buNone/>
            </a:pPr>
            <a:endParaRPr lang="en-IE" sz="3200" b="1" cap="none" dirty="0">
              <a:solidFill>
                <a:schemeClr val="tx1">
                  <a:lumMod val="95000"/>
                  <a:lumOff val="5000"/>
                </a:schemeClr>
              </a:solidFill>
            </a:endParaRPr>
          </a:p>
          <a:p>
            <a:pPr marL="0" indent="0" algn="ctr">
              <a:buNone/>
            </a:pPr>
            <a:r>
              <a:rPr lang="en-IE" sz="3200" b="1" cap="none" dirty="0">
                <a:solidFill>
                  <a:schemeClr val="tx1">
                    <a:lumMod val="95000"/>
                    <a:lumOff val="5000"/>
                  </a:schemeClr>
                </a:solidFill>
              </a:rPr>
              <a:t>Dr Mosleh S. Kareem</a:t>
            </a:r>
          </a:p>
          <a:p>
            <a:pPr marL="0" indent="0" algn="ctr">
              <a:buNone/>
            </a:pPr>
            <a:r>
              <a:rPr lang="en-IE" sz="3200" b="1" cap="none" dirty="0">
                <a:solidFill>
                  <a:schemeClr val="tx1">
                    <a:lumMod val="95000"/>
                    <a:lumOff val="5000"/>
                  </a:schemeClr>
                </a:solidFill>
              </a:rPr>
              <a:t>Psychiatric Nurse and Senior </a:t>
            </a:r>
            <a:r>
              <a:rPr lang="en-IE" sz="3200" b="1" dirty="0">
                <a:solidFill>
                  <a:schemeClr val="tx1">
                    <a:lumMod val="95000"/>
                    <a:lumOff val="5000"/>
                  </a:schemeClr>
                </a:solidFill>
              </a:rPr>
              <a:t>P</a:t>
            </a:r>
            <a:r>
              <a:rPr lang="en-IE" sz="3200" b="1" cap="none" dirty="0">
                <a:solidFill>
                  <a:schemeClr val="tx1">
                    <a:lumMod val="95000"/>
                    <a:lumOff val="5000"/>
                  </a:schemeClr>
                </a:solidFill>
              </a:rPr>
              <a:t>sychotherapist </a:t>
            </a:r>
            <a:endParaRPr lang="en-IE" sz="3200" b="1" dirty="0">
              <a:solidFill>
                <a:schemeClr val="tx1">
                  <a:lumMod val="95000"/>
                  <a:lumOff val="5000"/>
                </a:schemeClr>
              </a:solidFill>
            </a:endParaRPr>
          </a:p>
        </p:txBody>
      </p:sp>
      <p:pic>
        <p:nvPicPr>
          <p:cNvPr id="1026" name="Picture 2" descr="Somatic Symptom and Related Disorders">
            <a:extLst>
              <a:ext uri="{FF2B5EF4-FFF2-40B4-BE49-F238E27FC236}">
                <a16:creationId xmlns:a16="http://schemas.microsoft.com/office/drawing/2014/main" id="{6ACB77F3-89DB-6C56-7311-C74D34AC8B5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2540" y="1545115"/>
            <a:ext cx="10763479" cy="37677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625666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A76693-5EA1-EF98-D19B-2A717DB33F01}"/>
              </a:ext>
            </a:extLst>
          </p:cNvPr>
          <p:cNvSpPr>
            <a:spLocks noGrp="1"/>
          </p:cNvSpPr>
          <p:nvPr>
            <p:ph type="title"/>
          </p:nvPr>
        </p:nvSpPr>
        <p:spPr>
          <a:xfrm>
            <a:off x="838200" y="365126"/>
            <a:ext cx="10515600" cy="483174"/>
          </a:xfrm>
        </p:spPr>
        <p:txBody>
          <a:bodyPr>
            <a:normAutofit fontScale="90000"/>
          </a:bodyPr>
          <a:lstStyle/>
          <a:p>
            <a:r>
              <a:rPr lang="en-US" sz="4400" b="1" i="0" u="none" strike="noStrike" baseline="0" dirty="0">
                <a:latin typeface="+mn-lt"/>
              </a:rPr>
              <a:t>              Illness Anxiety Disorder</a:t>
            </a:r>
            <a:endParaRPr lang="en-US" dirty="0"/>
          </a:p>
        </p:txBody>
      </p:sp>
      <p:pic>
        <p:nvPicPr>
          <p:cNvPr id="4" name="Content Placeholder 3">
            <a:extLst>
              <a:ext uri="{FF2B5EF4-FFF2-40B4-BE49-F238E27FC236}">
                <a16:creationId xmlns:a16="http://schemas.microsoft.com/office/drawing/2014/main" id="{5B16D191-1922-AB07-EAC8-A409EA1DA5A9}"/>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57619" y="848299"/>
            <a:ext cx="9904164" cy="5552501"/>
          </a:xfrm>
          <a:prstGeom prst="rect">
            <a:avLst/>
          </a:prstGeom>
          <a:noFill/>
          <a:ln>
            <a:noFill/>
          </a:ln>
        </p:spPr>
      </p:pic>
    </p:spTree>
    <p:extLst>
      <p:ext uri="{BB962C8B-B14F-4D97-AF65-F5344CB8AC3E}">
        <p14:creationId xmlns:p14="http://schemas.microsoft.com/office/powerpoint/2010/main" val="13306930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EB9C13-78F4-D829-ADAC-D1EE77A77407}"/>
              </a:ext>
            </a:extLst>
          </p:cNvPr>
          <p:cNvSpPr>
            <a:spLocks noGrp="1"/>
          </p:cNvSpPr>
          <p:nvPr>
            <p:ph type="title"/>
          </p:nvPr>
        </p:nvSpPr>
        <p:spPr>
          <a:xfrm>
            <a:off x="838200" y="365126"/>
            <a:ext cx="10515600" cy="736562"/>
          </a:xfrm>
        </p:spPr>
        <p:txBody>
          <a:bodyPr>
            <a:normAutofit fontScale="90000"/>
          </a:bodyPr>
          <a:lstStyle/>
          <a:p>
            <a:r>
              <a:rPr lang="en-US" sz="5400" b="1" i="0" u="none" strike="noStrike" baseline="0" dirty="0">
                <a:latin typeface="+mn-lt"/>
              </a:rPr>
              <a:t>Illness Anxiety Disorder</a:t>
            </a:r>
            <a:endParaRPr lang="en-US" sz="11500" b="1" dirty="0">
              <a:latin typeface="+mn-lt"/>
            </a:endParaRPr>
          </a:p>
        </p:txBody>
      </p:sp>
      <p:sp>
        <p:nvSpPr>
          <p:cNvPr id="3" name="Content Placeholder 2">
            <a:extLst>
              <a:ext uri="{FF2B5EF4-FFF2-40B4-BE49-F238E27FC236}">
                <a16:creationId xmlns:a16="http://schemas.microsoft.com/office/drawing/2014/main" id="{1BBB75DA-BF46-64FE-7360-FE21FED5FB03}"/>
              </a:ext>
            </a:extLst>
          </p:cNvPr>
          <p:cNvSpPr>
            <a:spLocks noGrp="1"/>
          </p:cNvSpPr>
          <p:nvPr>
            <p:ph idx="1"/>
          </p:nvPr>
        </p:nvSpPr>
        <p:spPr>
          <a:xfrm>
            <a:off x="594911" y="1101688"/>
            <a:ext cx="11082969" cy="5075275"/>
          </a:xfrm>
        </p:spPr>
        <p:txBody>
          <a:bodyPr>
            <a:normAutofit/>
          </a:bodyPr>
          <a:lstStyle/>
          <a:p>
            <a:pPr marL="514350" indent="-514350">
              <a:buAutoNum type="alphaUcPeriod"/>
            </a:pPr>
            <a:r>
              <a:rPr lang="en-US" sz="3200" b="1" i="0" u="none" strike="noStrike" baseline="0" dirty="0"/>
              <a:t>Preoccupation with having or acquiring a serious illness.</a:t>
            </a:r>
          </a:p>
          <a:p>
            <a:pPr marL="0" indent="0">
              <a:buNone/>
            </a:pPr>
            <a:endParaRPr lang="en-US" sz="3200" b="1" i="0" u="none" strike="noStrike" baseline="0" dirty="0"/>
          </a:p>
          <a:p>
            <a:pPr marL="0" indent="0">
              <a:buNone/>
            </a:pPr>
            <a:r>
              <a:rPr lang="en-US" sz="3200" b="1" i="0" u="none" strike="noStrike" baseline="0" dirty="0"/>
              <a:t>B. Somatic symptoms are not present or, if present, are only mild in intensity. If another medical condition is present or there is a high risk for developing a medical condition</a:t>
            </a:r>
          </a:p>
          <a:p>
            <a:pPr marL="0" indent="0">
              <a:buNone/>
            </a:pPr>
            <a:r>
              <a:rPr lang="en-US" sz="3200" b="1" i="0" u="none" strike="noStrike" baseline="0" dirty="0"/>
              <a:t>(e.g., strong family history is present), the preoccupation is clearly excessive or disproportionate (unequal).</a:t>
            </a:r>
            <a:endParaRPr lang="en-US" sz="4400" b="1" dirty="0"/>
          </a:p>
        </p:txBody>
      </p:sp>
    </p:spTree>
    <p:extLst>
      <p:ext uri="{BB962C8B-B14F-4D97-AF65-F5344CB8AC3E}">
        <p14:creationId xmlns:p14="http://schemas.microsoft.com/office/powerpoint/2010/main" val="27788004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4C7FBF-673E-A0F2-7256-0E710698A7A7}"/>
              </a:ext>
            </a:extLst>
          </p:cNvPr>
          <p:cNvSpPr>
            <a:spLocks noGrp="1"/>
          </p:cNvSpPr>
          <p:nvPr>
            <p:ph type="title"/>
          </p:nvPr>
        </p:nvSpPr>
        <p:spPr>
          <a:xfrm>
            <a:off x="838200" y="365125"/>
            <a:ext cx="10515600" cy="395039"/>
          </a:xfrm>
        </p:spPr>
        <p:txBody>
          <a:bodyPr>
            <a:normAutofit fontScale="90000"/>
          </a:bodyPr>
          <a:lstStyle/>
          <a:p>
            <a:r>
              <a:rPr lang="en-US" sz="4400" b="1" i="0" u="none" strike="noStrike" baseline="0" dirty="0">
                <a:latin typeface="+mn-lt"/>
              </a:rPr>
              <a:t>Illness Anxiety Disorder</a:t>
            </a:r>
            <a:endParaRPr lang="en-US" b="1" dirty="0"/>
          </a:p>
        </p:txBody>
      </p:sp>
      <p:sp>
        <p:nvSpPr>
          <p:cNvPr id="3" name="Content Placeholder 2">
            <a:extLst>
              <a:ext uri="{FF2B5EF4-FFF2-40B4-BE49-F238E27FC236}">
                <a16:creationId xmlns:a16="http://schemas.microsoft.com/office/drawing/2014/main" id="{8DF5F067-16E1-3349-15C0-9D2D3D2D0267}"/>
              </a:ext>
            </a:extLst>
          </p:cNvPr>
          <p:cNvSpPr>
            <a:spLocks noGrp="1"/>
          </p:cNvSpPr>
          <p:nvPr>
            <p:ph idx="1"/>
          </p:nvPr>
        </p:nvSpPr>
        <p:spPr>
          <a:xfrm>
            <a:off x="937351" y="1112703"/>
            <a:ext cx="10515600" cy="5053243"/>
          </a:xfrm>
        </p:spPr>
        <p:txBody>
          <a:bodyPr>
            <a:normAutofit/>
          </a:bodyPr>
          <a:lstStyle/>
          <a:p>
            <a:pPr marL="0" indent="0" algn="l">
              <a:buNone/>
            </a:pPr>
            <a:r>
              <a:rPr lang="en-US" b="1" i="0" u="none" strike="noStrike" baseline="0" dirty="0">
                <a:latin typeface="HelveticaLTStd-Roman"/>
              </a:rPr>
              <a:t>C. There is a high level of anxiety about health, and the individual is easily alarmed about personal health status.</a:t>
            </a:r>
          </a:p>
          <a:p>
            <a:pPr marL="0" indent="0" algn="l">
              <a:buNone/>
            </a:pPr>
            <a:endParaRPr lang="en-US" b="1" i="0" u="none" strike="noStrike" baseline="0" dirty="0">
              <a:latin typeface="HelveticaLTStd-Roman"/>
            </a:endParaRPr>
          </a:p>
          <a:p>
            <a:pPr marL="0" indent="0" algn="l">
              <a:buNone/>
            </a:pPr>
            <a:r>
              <a:rPr lang="en-US" b="1" i="0" u="none" strike="noStrike" baseline="0" dirty="0">
                <a:latin typeface="HelveticaLTStd-Roman"/>
              </a:rPr>
              <a:t>D. The individual performs excessive health-related behaviors (e.g., repeatedly checks his or her body for signs of illness) or exhibits maladaptive avoidance (e.g., avoids doctor appointments and hospitals).</a:t>
            </a:r>
            <a:endParaRPr lang="en-US" sz="4000" b="1" dirty="0"/>
          </a:p>
        </p:txBody>
      </p:sp>
    </p:spTree>
    <p:extLst>
      <p:ext uri="{BB962C8B-B14F-4D97-AF65-F5344CB8AC3E}">
        <p14:creationId xmlns:p14="http://schemas.microsoft.com/office/powerpoint/2010/main" val="6289946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9815FB-1C81-CF06-B02A-669F8559E668}"/>
              </a:ext>
            </a:extLst>
          </p:cNvPr>
          <p:cNvSpPr>
            <a:spLocks noGrp="1"/>
          </p:cNvSpPr>
          <p:nvPr>
            <p:ph type="title"/>
          </p:nvPr>
        </p:nvSpPr>
        <p:spPr/>
        <p:txBody>
          <a:bodyPr/>
          <a:lstStyle/>
          <a:p>
            <a:r>
              <a:rPr lang="en-US" sz="4400" b="1" i="0" u="none" strike="noStrike" baseline="0" dirty="0">
                <a:latin typeface="+mn-lt"/>
              </a:rPr>
              <a:t>Illness Anxiety Disorder</a:t>
            </a:r>
            <a:endParaRPr lang="en-US" dirty="0"/>
          </a:p>
        </p:txBody>
      </p:sp>
      <p:sp>
        <p:nvSpPr>
          <p:cNvPr id="3" name="Content Placeholder 2">
            <a:extLst>
              <a:ext uri="{FF2B5EF4-FFF2-40B4-BE49-F238E27FC236}">
                <a16:creationId xmlns:a16="http://schemas.microsoft.com/office/drawing/2014/main" id="{F1C71EB0-0B8A-6194-FF87-4ED17BC857E9}"/>
              </a:ext>
            </a:extLst>
          </p:cNvPr>
          <p:cNvSpPr>
            <a:spLocks noGrp="1"/>
          </p:cNvSpPr>
          <p:nvPr>
            <p:ph idx="1"/>
          </p:nvPr>
        </p:nvSpPr>
        <p:spPr/>
        <p:txBody>
          <a:bodyPr>
            <a:normAutofit/>
          </a:bodyPr>
          <a:lstStyle/>
          <a:p>
            <a:pPr marL="0" indent="0" algn="l">
              <a:buNone/>
            </a:pPr>
            <a:r>
              <a:rPr lang="en-US" b="1" i="0" u="none" strike="noStrike" baseline="0" dirty="0">
                <a:latin typeface="HelveticaLTStd-Roman"/>
              </a:rPr>
              <a:t>E. Illness preoccupation has been present for at least 6 months.</a:t>
            </a:r>
          </a:p>
          <a:p>
            <a:pPr marL="0" indent="0" algn="l">
              <a:buNone/>
            </a:pPr>
            <a:endParaRPr lang="en-US" b="1" i="0" u="none" strike="noStrike" baseline="0" dirty="0">
              <a:latin typeface="HelveticaLTStd-Roman"/>
            </a:endParaRPr>
          </a:p>
          <a:p>
            <a:pPr marL="0" indent="0" algn="l">
              <a:buNone/>
            </a:pPr>
            <a:r>
              <a:rPr lang="en-US" b="1" i="0" u="none" strike="noStrike" baseline="0" dirty="0">
                <a:latin typeface="HelveticaLTStd-Roman"/>
              </a:rPr>
              <a:t>F. The illness-related preoccupation is not better explained by another mental disorder, such as somatic symptom disorder, panic disorder, generalized anxiety disorder, body dysmorphic disorder, obsessive-compulsive disorder, or delusional disorder.</a:t>
            </a:r>
            <a:endParaRPr lang="en-US" sz="4000" b="1" dirty="0"/>
          </a:p>
        </p:txBody>
      </p:sp>
    </p:spTree>
    <p:extLst>
      <p:ext uri="{BB962C8B-B14F-4D97-AF65-F5344CB8AC3E}">
        <p14:creationId xmlns:p14="http://schemas.microsoft.com/office/powerpoint/2010/main" val="20764584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B3DF3-C8DB-3041-83AD-0CFA14EFB13B}"/>
              </a:ext>
            </a:extLst>
          </p:cNvPr>
          <p:cNvSpPr>
            <a:spLocks noGrp="1"/>
          </p:cNvSpPr>
          <p:nvPr>
            <p:ph type="title"/>
          </p:nvPr>
        </p:nvSpPr>
        <p:spPr/>
        <p:txBody>
          <a:bodyPr/>
          <a:lstStyle/>
          <a:p>
            <a:r>
              <a:rPr lang="en-US" sz="4400" b="1" i="0" u="none" strike="noStrike" baseline="0" dirty="0">
                <a:latin typeface="+mn-lt"/>
              </a:rPr>
              <a:t>Illness Anxiety Disorder</a:t>
            </a:r>
            <a:endParaRPr lang="en-US" dirty="0"/>
          </a:p>
        </p:txBody>
      </p:sp>
      <p:sp>
        <p:nvSpPr>
          <p:cNvPr id="3" name="Content Placeholder 2">
            <a:extLst>
              <a:ext uri="{FF2B5EF4-FFF2-40B4-BE49-F238E27FC236}">
                <a16:creationId xmlns:a16="http://schemas.microsoft.com/office/drawing/2014/main" id="{80B4BD21-889D-ED67-A38B-CF7587984035}"/>
              </a:ext>
            </a:extLst>
          </p:cNvPr>
          <p:cNvSpPr>
            <a:spLocks noGrp="1"/>
          </p:cNvSpPr>
          <p:nvPr>
            <p:ph idx="1"/>
          </p:nvPr>
        </p:nvSpPr>
        <p:spPr/>
        <p:txBody>
          <a:bodyPr>
            <a:normAutofit/>
          </a:bodyPr>
          <a:lstStyle/>
          <a:p>
            <a:pPr marL="0" indent="0" algn="l">
              <a:buNone/>
            </a:pPr>
            <a:r>
              <a:rPr lang="en-US" sz="3600" b="1" i="1" u="none" strike="noStrike" baseline="0" dirty="0">
                <a:latin typeface="HelveticaLTStd-Obl"/>
              </a:rPr>
              <a:t>Specify </a:t>
            </a:r>
            <a:r>
              <a:rPr lang="en-US" sz="3600" b="1" i="0" u="none" strike="noStrike" baseline="0" dirty="0">
                <a:latin typeface="HelveticaLTStd-Roman"/>
              </a:rPr>
              <a:t>whether:</a:t>
            </a:r>
          </a:p>
          <a:p>
            <a:pPr marL="0" indent="0" algn="l">
              <a:buNone/>
            </a:pPr>
            <a:r>
              <a:rPr lang="en-US" sz="3600" b="1" i="0" u="none" strike="noStrike" baseline="0" dirty="0">
                <a:latin typeface="HelveticaLTStd-Bold"/>
              </a:rPr>
              <a:t>Care-seeking type: </a:t>
            </a:r>
            <a:r>
              <a:rPr lang="en-US" sz="3600" b="1" i="0" u="none" strike="noStrike" baseline="0" dirty="0">
                <a:latin typeface="HelveticaLTStd-Roman"/>
              </a:rPr>
              <a:t>Medical care, including physician visits or undergoing tests and</a:t>
            </a:r>
          </a:p>
          <a:p>
            <a:pPr marL="0" indent="0" algn="l">
              <a:buNone/>
            </a:pPr>
            <a:r>
              <a:rPr lang="en-US" sz="3600" b="1" i="0" u="none" strike="noStrike" baseline="0" dirty="0">
                <a:latin typeface="HelveticaLTStd-Roman"/>
              </a:rPr>
              <a:t>procedures, is frequently used.</a:t>
            </a:r>
          </a:p>
          <a:p>
            <a:pPr marL="0" indent="0" algn="l">
              <a:buNone/>
            </a:pPr>
            <a:endParaRPr lang="en-US" sz="3600" b="1" i="0" u="none" strike="noStrike" baseline="0" dirty="0">
              <a:latin typeface="HelveticaLTStd-Roman"/>
            </a:endParaRPr>
          </a:p>
          <a:p>
            <a:pPr marL="0" indent="0" algn="l">
              <a:buNone/>
            </a:pPr>
            <a:r>
              <a:rPr lang="en-US" sz="3600" b="1" i="0" u="none" strike="noStrike" baseline="0" dirty="0">
                <a:latin typeface="HelveticaLTStd-Bold"/>
              </a:rPr>
              <a:t>Care-avoidant type: </a:t>
            </a:r>
            <a:r>
              <a:rPr lang="en-US" sz="3600" b="1" i="0" u="none" strike="noStrike" baseline="0" dirty="0">
                <a:latin typeface="HelveticaLTStd-Roman"/>
              </a:rPr>
              <a:t>Medical care is rarely used.</a:t>
            </a:r>
            <a:endParaRPr lang="en-US" sz="4800" b="1" dirty="0"/>
          </a:p>
        </p:txBody>
      </p:sp>
    </p:spTree>
    <p:extLst>
      <p:ext uri="{BB962C8B-B14F-4D97-AF65-F5344CB8AC3E}">
        <p14:creationId xmlns:p14="http://schemas.microsoft.com/office/powerpoint/2010/main" val="5384924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A7813B-E31E-91C3-9F26-32CAEF351AA4}"/>
              </a:ext>
            </a:extLst>
          </p:cNvPr>
          <p:cNvSpPr>
            <a:spLocks noGrp="1"/>
          </p:cNvSpPr>
          <p:nvPr>
            <p:ph type="title"/>
          </p:nvPr>
        </p:nvSpPr>
        <p:spPr/>
        <p:txBody>
          <a:bodyPr/>
          <a:lstStyle/>
          <a:p>
            <a:r>
              <a:rPr lang="en-US" sz="4400" b="1" i="0" u="none" strike="noStrike" baseline="0" dirty="0">
                <a:latin typeface="+mn-lt"/>
              </a:rPr>
              <a:t>Illness Anxiety Disorder</a:t>
            </a:r>
            <a:endParaRPr lang="en-US" dirty="0"/>
          </a:p>
        </p:txBody>
      </p:sp>
      <p:sp>
        <p:nvSpPr>
          <p:cNvPr id="3" name="Content Placeholder 2">
            <a:extLst>
              <a:ext uri="{FF2B5EF4-FFF2-40B4-BE49-F238E27FC236}">
                <a16:creationId xmlns:a16="http://schemas.microsoft.com/office/drawing/2014/main" id="{DF404D99-FD92-B8D1-DB31-7D8F55FCDE04}"/>
              </a:ext>
            </a:extLst>
          </p:cNvPr>
          <p:cNvSpPr>
            <a:spLocks noGrp="1"/>
          </p:cNvSpPr>
          <p:nvPr>
            <p:ph idx="1"/>
          </p:nvPr>
        </p:nvSpPr>
        <p:spPr/>
        <p:txBody>
          <a:bodyPr>
            <a:normAutofit/>
          </a:bodyPr>
          <a:lstStyle/>
          <a:p>
            <a:pPr marL="0" indent="0">
              <a:buNone/>
            </a:pPr>
            <a:r>
              <a:rPr lang="en-US" sz="4400" b="1" i="0" u="none" strike="noStrike" baseline="0" dirty="0">
                <a:latin typeface="PalatinoLTStd-Roman"/>
              </a:rPr>
              <a:t>3% and 8%. </a:t>
            </a:r>
          </a:p>
          <a:p>
            <a:pPr marL="0" indent="0">
              <a:buNone/>
            </a:pPr>
            <a:r>
              <a:rPr lang="en-US" sz="4400" b="1" i="0" u="none" strike="noStrike" baseline="0" dirty="0">
                <a:latin typeface="PalatinoLTStd-Roman"/>
              </a:rPr>
              <a:t>The prevalence of the disorder is similar in males and females.</a:t>
            </a:r>
            <a:endParaRPr lang="en-US" sz="6000" b="1" dirty="0"/>
          </a:p>
        </p:txBody>
      </p:sp>
    </p:spTree>
    <p:extLst>
      <p:ext uri="{BB962C8B-B14F-4D97-AF65-F5344CB8AC3E}">
        <p14:creationId xmlns:p14="http://schemas.microsoft.com/office/powerpoint/2010/main" val="27513689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A48B11-6939-68BE-1D47-AD143B0AF19A}"/>
              </a:ext>
            </a:extLst>
          </p:cNvPr>
          <p:cNvSpPr>
            <a:spLocks noGrp="1"/>
          </p:cNvSpPr>
          <p:nvPr>
            <p:ph type="title"/>
          </p:nvPr>
        </p:nvSpPr>
        <p:spPr>
          <a:xfrm>
            <a:off x="484741" y="365125"/>
            <a:ext cx="11413475" cy="1325563"/>
          </a:xfrm>
        </p:spPr>
        <p:txBody>
          <a:bodyPr>
            <a:normAutofit fontScale="90000"/>
          </a:bodyPr>
          <a:lstStyle/>
          <a:p>
            <a:br>
              <a:rPr lang="en-US" sz="4400" b="1" i="0" u="none" strike="noStrike" baseline="0" dirty="0">
                <a:latin typeface="+mn-lt"/>
              </a:rPr>
            </a:br>
            <a:r>
              <a:rPr lang="en-US" sz="4000" b="1" i="0" u="none" strike="noStrike" baseline="0" dirty="0">
                <a:latin typeface="+mn-lt"/>
              </a:rPr>
              <a:t>Illness Anxiety Disorder and Risk and Prognostic Factors</a:t>
            </a:r>
            <a:br>
              <a:rPr lang="en-US" sz="4400" b="1" i="0" u="none" strike="noStrike" baseline="0" dirty="0"/>
            </a:br>
            <a:endParaRPr lang="en-US" dirty="0"/>
          </a:p>
        </p:txBody>
      </p:sp>
      <p:sp>
        <p:nvSpPr>
          <p:cNvPr id="3" name="Content Placeholder 2">
            <a:extLst>
              <a:ext uri="{FF2B5EF4-FFF2-40B4-BE49-F238E27FC236}">
                <a16:creationId xmlns:a16="http://schemas.microsoft.com/office/drawing/2014/main" id="{42E76BB2-6DDD-569E-B0DB-74F3D16BBA2D}"/>
              </a:ext>
            </a:extLst>
          </p:cNvPr>
          <p:cNvSpPr>
            <a:spLocks noGrp="1"/>
          </p:cNvSpPr>
          <p:nvPr>
            <p:ph idx="1"/>
          </p:nvPr>
        </p:nvSpPr>
        <p:spPr/>
        <p:txBody>
          <a:bodyPr>
            <a:normAutofit/>
          </a:bodyPr>
          <a:lstStyle/>
          <a:p>
            <a:pPr algn="l"/>
            <a:r>
              <a:rPr lang="en-US" sz="3600" b="1" i="0" u="none" strike="noStrike" baseline="0" dirty="0"/>
              <a:t>Environmental: a major life stress. A history of childhood abuse or of a serious childhood illness may predispose to development of the disorder in adulthood.</a:t>
            </a:r>
            <a:endParaRPr lang="en-US" sz="3600" b="1" dirty="0"/>
          </a:p>
        </p:txBody>
      </p:sp>
    </p:spTree>
    <p:extLst>
      <p:ext uri="{BB962C8B-B14F-4D97-AF65-F5344CB8AC3E}">
        <p14:creationId xmlns:p14="http://schemas.microsoft.com/office/powerpoint/2010/main" val="9449449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A2B0B3-8258-2EBA-D6AC-678D439B06A5}"/>
              </a:ext>
            </a:extLst>
          </p:cNvPr>
          <p:cNvSpPr>
            <a:spLocks noGrp="1"/>
          </p:cNvSpPr>
          <p:nvPr>
            <p:ph type="title"/>
          </p:nvPr>
        </p:nvSpPr>
        <p:spPr/>
        <p:txBody>
          <a:bodyPr>
            <a:normAutofit/>
          </a:bodyPr>
          <a:lstStyle/>
          <a:p>
            <a:r>
              <a:rPr lang="en-US" sz="4000" b="1" i="0" u="none" strike="noStrike" baseline="0" dirty="0">
                <a:latin typeface="HelveticaNeueLTStd-Hv"/>
              </a:rPr>
              <a:t>Comorbidity of IAD</a:t>
            </a:r>
            <a:endParaRPr lang="en-US" sz="8000" b="1" dirty="0"/>
          </a:p>
        </p:txBody>
      </p:sp>
      <p:sp>
        <p:nvSpPr>
          <p:cNvPr id="3" name="Content Placeholder 2">
            <a:extLst>
              <a:ext uri="{FF2B5EF4-FFF2-40B4-BE49-F238E27FC236}">
                <a16:creationId xmlns:a16="http://schemas.microsoft.com/office/drawing/2014/main" id="{DF408706-A38F-8003-1493-C1E0EACF5F84}"/>
              </a:ext>
            </a:extLst>
          </p:cNvPr>
          <p:cNvSpPr>
            <a:spLocks noGrp="1"/>
          </p:cNvSpPr>
          <p:nvPr>
            <p:ph idx="1"/>
          </p:nvPr>
        </p:nvSpPr>
        <p:spPr>
          <a:xfrm>
            <a:off x="838200" y="1597446"/>
            <a:ext cx="10515600" cy="4579517"/>
          </a:xfrm>
        </p:spPr>
        <p:txBody>
          <a:bodyPr>
            <a:normAutofit/>
          </a:bodyPr>
          <a:lstStyle/>
          <a:p>
            <a:pPr marL="0" indent="0" algn="l">
              <a:buNone/>
            </a:pPr>
            <a:r>
              <a:rPr lang="en-US" sz="3200" b="1" i="0" u="none" strike="noStrike" baseline="0" dirty="0">
                <a:latin typeface="PalatinoLTStd-Roman"/>
              </a:rPr>
              <a:t>Generalized anxiety disorder, panic disorder, and OCD) and depressive disorders. </a:t>
            </a:r>
          </a:p>
          <a:p>
            <a:pPr marL="0" indent="0" algn="l">
              <a:buNone/>
            </a:pPr>
            <a:r>
              <a:rPr lang="en-US" sz="3200" b="1" i="0" u="none" strike="noStrike" baseline="0" dirty="0">
                <a:latin typeface="PalatinoLTStd-Roman"/>
              </a:rPr>
              <a:t>Approximately two-thirds of individuals with illness anxiety disorder are likely to have at least one other comorbid major mental disorder.</a:t>
            </a:r>
          </a:p>
          <a:p>
            <a:pPr marL="0" indent="0" algn="l">
              <a:buNone/>
            </a:pPr>
            <a:r>
              <a:rPr lang="en-US" sz="3200" b="1" i="0" u="none" strike="noStrike" baseline="0" dirty="0">
                <a:latin typeface="PalatinoLTStd-Roman"/>
              </a:rPr>
              <a:t> Individuals with illness anxiety disorder may have an elevated risk for somatic symptom disorder and personality disorders.</a:t>
            </a:r>
            <a:endParaRPr lang="en-US" sz="4400" b="1" dirty="0"/>
          </a:p>
        </p:txBody>
      </p:sp>
    </p:spTree>
    <p:extLst>
      <p:ext uri="{BB962C8B-B14F-4D97-AF65-F5344CB8AC3E}">
        <p14:creationId xmlns:p14="http://schemas.microsoft.com/office/powerpoint/2010/main" val="1522063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3E2BB2-DBDB-5EC6-D199-D32266605DA8}"/>
              </a:ext>
            </a:extLst>
          </p:cNvPr>
          <p:cNvSpPr>
            <a:spLocks noGrp="1"/>
          </p:cNvSpPr>
          <p:nvPr>
            <p:ph type="title"/>
          </p:nvPr>
        </p:nvSpPr>
        <p:spPr/>
        <p:txBody>
          <a:bodyPr>
            <a:normAutofit fontScale="90000"/>
          </a:bodyPr>
          <a:lstStyle/>
          <a:p>
            <a:r>
              <a:rPr lang="en-US" sz="4000" b="1" i="0" u="none" strike="noStrike" baseline="0" dirty="0">
                <a:latin typeface="HelveticaNeueLTStd-Md"/>
              </a:rPr>
              <a:t>Conversion Disorder</a:t>
            </a:r>
            <a:br>
              <a:rPr lang="en-US" sz="4000" b="1" i="0" u="none" strike="noStrike" baseline="0" dirty="0">
                <a:latin typeface="HelveticaNeueLTStd-Md"/>
              </a:rPr>
            </a:br>
            <a:r>
              <a:rPr lang="en-US" sz="4000" b="1" i="0" u="none" strike="noStrike" baseline="0" dirty="0">
                <a:latin typeface="HelveticaNeueLTStd-Md"/>
              </a:rPr>
              <a:t>(Functional Neurological Symptom Disorder)</a:t>
            </a:r>
            <a:endParaRPr lang="en-US" sz="8000" b="1" dirty="0"/>
          </a:p>
        </p:txBody>
      </p:sp>
      <p:sp>
        <p:nvSpPr>
          <p:cNvPr id="3" name="Content Placeholder 2">
            <a:extLst>
              <a:ext uri="{FF2B5EF4-FFF2-40B4-BE49-F238E27FC236}">
                <a16:creationId xmlns:a16="http://schemas.microsoft.com/office/drawing/2014/main" id="{B8EE4741-3FAF-014C-C4CD-0905AB029D12}"/>
              </a:ext>
            </a:extLst>
          </p:cNvPr>
          <p:cNvSpPr>
            <a:spLocks noGrp="1"/>
          </p:cNvSpPr>
          <p:nvPr>
            <p:ph idx="1"/>
          </p:nvPr>
        </p:nvSpPr>
        <p:spPr>
          <a:xfrm>
            <a:off x="253387" y="1597446"/>
            <a:ext cx="11622795" cy="4579517"/>
          </a:xfrm>
        </p:spPr>
        <p:txBody>
          <a:bodyPr>
            <a:normAutofit/>
          </a:bodyPr>
          <a:lstStyle/>
          <a:p>
            <a:pPr marL="0" indent="0" algn="l">
              <a:buNone/>
            </a:pPr>
            <a:r>
              <a:rPr lang="en-US" sz="3200" b="1" i="0" u="none" strike="noStrike" baseline="0" dirty="0"/>
              <a:t>A. One or more symptoms of altered voluntary motor or sensory function.</a:t>
            </a:r>
          </a:p>
          <a:p>
            <a:pPr marL="0" indent="0" algn="l">
              <a:buNone/>
            </a:pPr>
            <a:r>
              <a:rPr lang="en-US" sz="3200" b="1" i="0" u="none" strike="noStrike" baseline="0" dirty="0"/>
              <a:t>B. Clinical findings provide evidence of incompatibility between the symptom and recognized neurological or medical conditions.</a:t>
            </a:r>
          </a:p>
          <a:p>
            <a:pPr marL="0" indent="0" algn="l">
              <a:buNone/>
            </a:pPr>
            <a:r>
              <a:rPr lang="en-US" sz="3200" b="1" i="0" u="none" strike="noStrike" baseline="0" dirty="0"/>
              <a:t>C. The symptom or deficit is not better explained by another medical or mental disorder.</a:t>
            </a:r>
          </a:p>
          <a:p>
            <a:pPr marL="0" indent="0" algn="l">
              <a:buNone/>
            </a:pPr>
            <a:r>
              <a:rPr lang="en-US" sz="3200" b="1" i="0" u="none" strike="noStrike" baseline="0" dirty="0"/>
              <a:t>D. The symptom or deficit causes clinically significant distress or impairment in social, occupational, or other important areas of functioning or warrants medical evaluation.</a:t>
            </a:r>
            <a:endParaRPr lang="en-US" sz="4400" b="1" dirty="0"/>
          </a:p>
        </p:txBody>
      </p:sp>
    </p:spTree>
    <p:extLst>
      <p:ext uri="{BB962C8B-B14F-4D97-AF65-F5344CB8AC3E}">
        <p14:creationId xmlns:p14="http://schemas.microsoft.com/office/powerpoint/2010/main" val="11169612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8BD1BE-DD33-7232-7F40-4049DA05DFF4}"/>
              </a:ext>
            </a:extLst>
          </p:cNvPr>
          <p:cNvSpPr>
            <a:spLocks noGrp="1"/>
          </p:cNvSpPr>
          <p:nvPr>
            <p:ph type="title"/>
          </p:nvPr>
        </p:nvSpPr>
        <p:spPr>
          <a:xfrm>
            <a:off x="838200" y="365126"/>
            <a:ext cx="10515600" cy="593342"/>
          </a:xfrm>
        </p:spPr>
        <p:txBody>
          <a:bodyPr>
            <a:normAutofit fontScale="90000"/>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br>
              <a:rPr lang="en-US" sz="4400" b="0" i="0" u="none" strike="noStrike" baseline="0" dirty="0">
                <a:latin typeface="HelveticaNeueLTStd-Md"/>
              </a:rPr>
            </a:br>
            <a:r>
              <a:rPr lang="en-US" sz="4000" b="1" i="0" u="none" strike="noStrike" baseline="0" dirty="0">
                <a:latin typeface="+mn-lt"/>
              </a:rPr>
              <a:t>Conversion Disorder and </a:t>
            </a:r>
            <a:r>
              <a:rPr kumimoji="0" lang="en-US" sz="4000" b="1" i="1" u="none" strike="noStrike" kern="1200" cap="none" spc="0" normalizeH="0" baseline="0" noProof="0" dirty="0">
                <a:ln>
                  <a:noFill/>
                </a:ln>
                <a:solidFill>
                  <a:prstClr val="black"/>
                </a:solidFill>
                <a:effectLst/>
                <a:uLnTx/>
                <a:uFillTx/>
                <a:latin typeface="+mn-lt"/>
                <a:ea typeface="+mn-ea"/>
                <a:cs typeface="+mn-cs"/>
              </a:rPr>
              <a:t>Specify </a:t>
            </a:r>
            <a:r>
              <a:rPr kumimoji="0" lang="en-US" sz="4000" b="1" i="0" u="none" strike="noStrike" kern="1200" cap="none" spc="0" normalizeH="0" baseline="0" noProof="0" dirty="0">
                <a:ln>
                  <a:noFill/>
                </a:ln>
                <a:solidFill>
                  <a:prstClr val="black"/>
                </a:solidFill>
                <a:effectLst/>
                <a:uLnTx/>
                <a:uFillTx/>
                <a:latin typeface="+mn-lt"/>
                <a:ea typeface="+mn-ea"/>
                <a:cs typeface="+mn-cs"/>
              </a:rPr>
              <a:t>symptom type:</a:t>
            </a:r>
            <a:br>
              <a:rPr kumimoji="0" lang="en-US" sz="1800" b="0" i="0" u="none" strike="noStrike" kern="1200" cap="none" spc="0" normalizeH="0" baseline="0" noProof="0" dirty="0">
                <a:ln>
                  <a:noFill/>
                </a:ln>
                <a:solidFill>
                  <a:prstClr val="black"/>
                </a:solidFill>
                <a:effectLst/>
                <a:uLnTx/>
                <a:uFillTx/>
                <a:latin typeface="HelveticaLTStd-Roman"/>
                <a:ea typeface="+mn-ea"/>
                <a:cs typeface="+mn-cs"/>
              </a:rPr>
            </a:br>
            <a:endParaRPr lang="en-US" dirty="0"/>
          </a:p>
        </p:txBody>
      </p:sp>
      <p:sp>
        <p:nvSpPr>
          <p:cNvPr id="3" name="Content Placeholder 2">
            <a:extLst>
              <a:ext uri="{FF2B5EF4-FFF2-40B4-BE49-F238E27FC236}">
                <a16:creationId xmlns:a16="http://schemas.microsoft.com/office/drawing/2014/main" id="{B927DD38-D313-36DE-F7FD-C333EC1C5921}"/>
              </a:ext>
            </a:extLst>
          </p:cNvPr>
          <p:cNvSpPr>
            <a:spLocks noGrp="1"/>
          </p:cNvSpPr>
          <p:nvPr>
            <p:ph idx="1"/>
          </p:nvPr>
        </p:nvSpPr>
        <p:spPr>
          <a:xfrm>
            <a:off x="583894" y="1153193"/>
            <a:ext cx="10957193" cy="5339681"/>
          </a:xfrm>
        </p:spPr>
        <p:txBody>
          <a:bodyPr>
            <a:normAutofit/>
          </a:bodyPr>
          <a:lstStyle/>
          <a:p>
            <a:pPr algn="l">
              <a:buFont typeface="Wingdings" panose="05000000000000000000" pitchFamily="2" charset="2"/>
              <a:buChar char="ü"/>
            </a:pPr>
            <a:r>
              <a:rPr lang="en-US" b="1" i="0" u="none" strike="noStrike" baseline="0" dirty="0">
                <a:latin typeface="HelveticaLTStd-Bold"/>
              </a:rPr>
              <a:t>Weakness or paralysis</a:t>
            </a:r>
          </a:p>
          <a:p>
            <a:pPr algn="l">
              <a:buFont typeface="Wingdings" panose="05000000000000000000" pitchFamily="2" charset="2"/>
              <a:buChar char="ü"/>
            </a:pPr>
            <a:r>
              <a:rPr lang="en-US" b="1" i="0" u="none" strike="noStrike" baseline="0" dirty="0">
                <a:latin typeface="HelveticaLTStd-Bold"/>
              </a:rPr>
              <a:t>Abnormal movement </a:t>
            </a:r>
            <a:r>
              <a:rPr lang="en-US" b="0" i="0" u="none" strike="noStrike" baseline="0" dirty="0">
                <a:latin typeface="HelveticaLTStd-Roman"/>
              </a:rPr>
              <a:t>(e.g., Tremor, dystonic movement, gait disorder)</a:t>
            </a:r>
          </a:p>
          <a:p>
            <a:pPr algn="l">
              <a:buFont typeface="Wingdings" panose="05000000000000000000" pitchFamily="2" charset="2"/>
              <a:buChar char="ü"/>
            </a:pPr>
            <a:r>
              <a:rPr lang="en-US" b="1" i="0" u="none" strike="noStrike" baseline="0" dirty="0">
                <a:latin typeface="HelveticaLTStd-Bold"/>
              </a:rPr>
              <a:t>Swallowing symptoms</a:t>
            </a:r>
          </a:p>
          <a:p>
            <a:pPr algn="l">
              <a:buFont typeface="Wingdings" panose="05000000000000000000" pitchFamily="2" charset="2"/>
              <a:buChar char="ü"/>
            </a:pPr>
            <a:r>
              <a:rPr lang="en-US" b="1" i="0" u="none" strike="noStrike" baseline="0" dirty="0">
                <a:latin typeface="HelveticaLTStd-Bold"/>
              </a:rPr>
              <a:t>Speech symptom </a:t>
            </a:r>
            <a:r>
              <a:rPr lang="en-US" b="0" i="0" u="none" strike="noStrike" baseline="0" dirty="0">
                <a:latin typeface="HelveticaLTStd-Roman"/>
              </a:rPr>
              <a:t>(e.g., Dysphonia, slurred speech)</a:t>
            </a:r>
          </a:p>
          <a:p>
            <a:pPr algn="l">
              <a:buFont typeface="Wingdings" panose="05000000000000000000" pitchFamily="2" charset="2"/>
              <a:buChar char="ü"/>
            </a:pPr>
            <a:r>
              <a:rPr lang="en-US" b="1" i="0" u="none" strike="noStrike" baseline="0" dirty="0">
                <a:latin typeface="HelveticaLTStd-Bold"/>
              </a:rPr>
              <a:t> Attacks or seizures</a:t>
            </a:r>
          </a:p>
          <a:p>
            <a:pPr algn="l">
              <a:buFont typeface="Wingdings" panose="05000000000000000000" pitchFamily="2" charset="2"/>
              <a:buChar char="ü"/>
            </a:pPr>
            <a:r>
              <a:rPr lang="en-US" b="1" i="0" u="none" strike="noStrike" baseline="0" dirty="0">
                <a:latin typeface="HelveticaLTStd-Bold"/>
              </a:rPr>
              <a:t> Anesthesia or sensory loss</a:t>
            </a:r>
          </a:p>
          <a:p>
            <a:pPr algn="l">
              <a:buFont typeface="Wingdings" panose="05000000000000000000" pitchFamily="2" charset="2"/>
              <a:buChar char="ü"/>
            </a:pPr>
            <a:r>
              <a:rPr lang="en-US" b="1" i="0" u="none" strike="noStrike" baseline="0" dirty="0">
                <a:latin typeface="HelveticaLTStd-Bold"/>
              </a:rPr>
              <a:t>Special sensory symptom </a:t>
            </a:r>
            <a:r>
              <a:rPr lang="en-US" b="0" i="0" u="none" strike="noStrike" baseline="0" dirty="0">
                <a:latin typeface="HelveticaLTStd-Roman"/>
              </a:rPr>
              <a:t>(e.g., Visual, olfactory, or hearing disturbance)</a:t>
            </a:r>
          </a:p>
          <a:p>
            <a:pPr algn="l">
              <a:buFont typeface="Wingdings" panose="05000000000000000000" pitchFamily="2" charset="2"/>
              <a:buChar char="ü"/>
            </a:pPr>
            <a:r>
              <a:rPr lang="en-US" b="1" i="0" u="none" strike="noStrike" baseline="0" dirty="0">
                <a:latin typeface="HelveticaLTStd-Bold"/>
              </a:rPr>
              <a:t>Mixed symptoms</a:t>
            </a:r>
            <a:endParaRPr lang="en-US" sz="4000" dirty="0"/>
          </a:p>
        </p:txBody>
      </p:sp>
    </p:spTree>
    <p:extLst>
      <p:ext uri="{BB962C8B-B14F-4D97-AF65-F5344CB8AC3E}">
        <p14:creationId xmlns:p14="http://schemas.microsoft.com/office/powerpoint/2010/main" val="28272044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D140A-E486-26C9-DBDF-CC632B4C42D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5397A94-F513-A6C8-B5DB-CD1BAFBA02B4}"/>
              </a:ext>
            </a:extLst>
          </p:cNvPr>
          <p:cNvSpPr>
            <a:spLocks noGrp="1"/>
          </p:cNvSpPr>
          <p:nvPr>
            <p:ph idx="1"/>
          </p:nvPr>
        </p:nvSpPr>
        <p:spPr/>
        <p:txBody>
          <a:bodyPr/>
          <a:lstStyle/>
          <a:p>
            <a:endParaRPr lang="en-US"/>
          </a:p>
        </p:txBody>
      </p:sp>
      <p:pic>
        <p:nvPicPr>
          <p:cNvPr id="2050" name="Picture 2" descr="Somatic Symptom Disorder ( SSD )">
            <a:extLst>
              <a:ext uri="{FF2B5EF4-FFF2-40B4-BE49-F238E27FC236}">
                <a16:creationId xmlns:a16="http://schemas.microsoft.com/office/drawing/2014/main" id="{68E09B23-CCDE-2073-1B56-259E1AA45B4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1947" y="365125"/>
            <a:ext cx="10515599" cy="61277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417091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CBEF44-F5E4-5A16-3F51-0125F28E4508}"/>
              </a:ext>
            </a:extLst>
          </p:cNvPr>
          <p:cNvSpPr>
            <a:spLocks noGrp="1"/>
          </p:cNvSpPr>
          <p:nvPr>
            <p:ph type="title"/>
          </p:nvPr>
        </p:nvSpPr>
        <p:spPr/>
        <p:txBody>
          <a:bodyPr/>
          <a:lstStyle/>
          <a:p>
            <a:r>
              <a:rPr lang="en-US" sz="4400" b="0" i="0" u="none" strike="noStrike" baseline="0" dirty="0">
                <a:latin typeface="HelveticaNeueLTStd-Md"/>
              </a:rPr>
              <a:t>Conversion Disorder</a:t>
            </a:r>
            <a:endParaRPr lang="en-US" dirty="0"/>
          </a:p>
        </p:txBody>
      </p:sp>
      <p:sp>
        <p:nvSpPr>
          <p:cNvPr id="3" name="Content Placeholder 2">
            <a:extLst>
              <a:ext uri="{FF2B5EF4-FFF2-40B4-BE49-F238E27FC236}">
                <a16:creationId xmlns:a16="http://schemas.microsoft.com/office/drawing/2014/main" id="{E9F23ED5-84EA-C4B9-7856-8DEB01DBFF23}"/>
              </a:ext>
            </a:extLst>
          </p:cNvPr>
          <p:cNvSpPr>
            <a:spLocks noGrp="1"/>
          </p:cNvSpPr>
          <p:nvPr>
            <p:ph idx="1"/>
          </p:nvPr>
        </p:nvSpPr>
        <p:spPr>
          <a:xfrm>
            <a:off x="561859" y="1825625"/>
            <a:ext cx="11160087" cy="4351338"/>
          </a:xfrm>
        </p:spPr>
        <p:txBody>
          <a:bodyPr>
            <a:normAutofit/>
          </a:bodyPr>
          <a:lstStyle/>
          <a:p>
            <a:pPr marL="0" indent="0" algn="l">
              <a:buNone/>
            </a:pPr>
            <a:r>
              <a:rPr lang="en-US" b="1" i="1" u="none" strike="noStrike" baseline="0" dirty="0">
                <a:latin typeface="HelveticaLTStd-Obl"/>
              </a:rPr>
              <a:t>Specify </a:t>
            </a:r>
            <a:r>
              <a:rPr lang="en-US" b="1" i="0" u="none" strike="noStrike" baseline="0" dirty="0">
                <a:latin typeface="HelveticaLTStd-Roman"/>
              </a:rPr>
              <a:t>if:</a:t>
            </a:r>
          </a:p>
          <a:p>
            <a:pPr marL="0" indent="0" algn="l">
              <a:buNone/>
            </a:pPr>
            <a:r>
              <a:rPr lang="en-US" b="1" i="0" u="none" strike="noStrike" baseline="0" dirty="0">
                <a:latin typeface="HelveticaLTStd-Bold"/>
              </a:rPr>
              <a:t>Acute episode: </a:t>
            </a:r>
            <a:r>
              <a:rPr lang="en-US" b="1" i="0" u="none" strike="noStrike" baseline="0" dirty="0">
                <a:latin typeface="HelveticaLTStd-Roman"/>
              </a:rPr>
              <a:t>Symptoms present for less than 6 months.</a:t>
            </a:r>
          </a:p>
          <a:p>
            <a:pPr marL="0" indent="0" algn="l">
              <a:buNone/>
            </a:pPr>
            <a:endParaRPr lang="en-US" b="1" i="0" u="none" strike="noStrike" baseline="0" dirty="0">
              <a:latin typeface="HelveticaLTStd-Roman"/>
            </a:endParaRPr>
          </a:p>
          <a:p>
            <a:pPr marL="0" indent="0" algn="l">
              <a:buNone/>
            </a:pPr>
            <a:r>
              <a:rPr lang="en-US" b="1" i="0" u="none" strike="noStrike" baseline="0" dirty="0">
                <a:latin typeface="HelveticaLTStd-Bold"/>
              </a:rPr>
              <a:t>Persistent: </a:t>
            </a:r>
            <a:r>
              <a:rPr lang="en-US" b="1" i="0" u="none" strike="noStrike" baseline="0" dirty="0">
                <a:latin typeface="HelveticaLTStd-Roman"/>
              </a:rPr>
              <a:t>Symptoms occurring for 6 months or more.</a:t>
            </a:r>
            <a:endParaRPr lang="en-US" sz="4000" b="1" dirty="0"/>
          </a:p>
        </p:txBody>
      </p:sp>
    </p:spTree>
    <p:extLst>
      <p:ext uri="{BB962C8B-B14F-4D97-AF65-F5344CB8AC3E}">
        <p14:creationId xmlns:p14="http://schemas.microsoft.com/office/powerpoint/2010/main" val="1100473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E347DD-D2B0-1969-15F7-C41610462AC3}"/>
              </a:ext>
            </a:extLst>
          </p:cNvPr>
          <p:cNvSpPr>
            <a:spLocks noGrp="1"/>
          </p:cNvSpPr>
          <p:nvPr>
            <p:ph type="title"/>
          </p:nvPr>
        </p:nvSpPr>
        <p:spPr/>
        <p:txBody>
          <a:bodyPr/>
          <a:lstStyle/>
          <a:p>
            <a:r>
              <a:rPr lang="en-US" sz="4400" b="0" i="0" u="none" strike="noStrike" baseline="0" dirty="0">
                <a:latin typeface="HelveticaNeueLTStd-Md"/>
              </a:rPr>
              <a:t>Conversion Disorder and prevalence </a:t>
            </a:r>
            <a:endParaRPr lang="en-US" dirty="0"/>
          </a:p>
        </p:txBody>
      </p:sp>
      <p:sp>
        <p:nvSpPr>
          <p:cNvPr id="3" name="Content Placeholder 2">
            <a:extLst>
              <a:ext uri="{FF2B5EF4-FFF2-40B4-BE49-F238E27FC236}">
                <a16:creationId xmlns:a16="http://schemas.microsoft.com/office/drawing/2014/main" id="{DA8A1C11-CDCE-7820-C185-AC3707E0C60B}"/>
              </a:ext>
            </a:extLst>
          </p:cNvPr>
          <p:cNvSpPr>
            <a:spLocks noGrp="1"/>
          </p:cNvSpPr>
          <p:nvPr>
            <p:ph idx="1"/>
          </p:nvPr>
        </p:nvSpPr>
        <p:spPr>
          <a:xfrm>
            <a:off x="528810" y="1836642"/>
            <a:ext cx="10824990" cy="4351338"/>
          </a:xfrm>
        </p:spPr>
        <p:txBody>
          <a:bodyPr>
            <a:normAutofit/>
          </a:bodyPr>
          <a:lstStyle/>
          <a:p>
            <a:pPr marL="0" indent="0" algn="l">
              <a:buNone/>
            </a:pPr>
            <a:r>
              <a:rPr lang="en-US" sz="3200" b="1" i="0" u="none" strike="noStrike" baseline="0" dirty="0">
                <a:latin typeface="PalatinoLTStd-Roman"/>
              </a:rPr>
              <a:t>The incidence of individual persistent conversion symptoms is estimated to be 2–5/100,000 per year.</a:t>
            </a:r>
          </a:p>
          <a:p>
            <a:pPr marL="0" indent="0" algn="l">
              <a:buNone/>
            </a:pPr>
            <a:endParaRPr lang="en-US" sz="3200" b="1" i="0" u="none" strike="noStrike" baseline="0" dirty="0">
              <a:latin typeface="PalatinoLTStd-Roman"/>
            </a:endParaRPr>
          </a:p>
          <a:p>
            <a:pPr marL="0" indent="0" algn="l">
              <a:buNone/>
            </a:pPr>
            <a:r>
              <a:rPr lang="en-US" sz="3200" b="1" i="0" u="none" strike="noStrike" baseline="0" dirty="0">
                <a:latin typeface="PalatinoLTStd-Roman"/>
              </a:rPr>
              <a:t>Conversion disorder is two to three times more common in females.</a:t>
            </a:r>
            <a:endParaRPr lang="en-US" sz="3200" b="1" dirty="0"/>
          </a:p>
        </p:txBody>
      </p:sp>
    </p:spTree>
    <p:extLst>
      <p:ext uri="{BB962C8B-B14F-4D97-AF65-F5344CB8AC3E}">
        <p14:creationId xmlns:p14="http://schemas.microsoft.com/office/powerpoint/2010/main" val="16442649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FEB4CB-1CB1-3C16-2192-3E71CC65A648}"/>
              </a:ext>
            </a:extLst>
          </p:cNvPr>
          <p:cNvSpPr>
            <a:spLocks noGrp="1"/>
          </p:cNvSpPr>
          <p:nvPr>
            <p:ph type="title"/>
          </p:nvPr>
        </p:nvSpPr>
        <p:spPr/>
        <p:txBody>
          <a:bodyPr>
            <a:normAutofit/>
          </a:bodyPr>
          <a:lstStyle/>
          <a:p>
            <a:r>
              <a:rPr lang="en-US" sz="3200" b="1" i="0" u="none" strike="noStrike" baseline="0" dirty="0">
                <a:latin typeface="+mn-lt"/>
              </a:rPr>
              <a:t>Conversion Disorder and Risk and Prognostic Factors</a:t>
            </a:r>
            <a:endParaRPr lang="en-US" sz="3200" b="1" dirty="0">
              <a:latin typeface="+mn-lt"/>
            </a:endParaRPr>
          </a:p>
        </p:txBody>
      </p:sp>
      <p:sp>
        <p:nvSpPr>
          <p:cNvPr id="3" name="Content Placeholder 2">
            <a:extLst>
              <a:ext uri="{FF2B5EF4-FFF2-40B4-BE49-F238E27FC236}">
                <a16:creationId xmlns:a16="http://schemas.microsoft.com/office/drawing/2014/main" id="{AB904182-2504-6007-AAA0-43EAA5A0B635}"/>
              </a:ext>
            </a:extLst>
          </p:cNvPr>
          <p:cNvSpPr>
            <a:spLocks noGrp="1"/>
          </p:cNvSpPr>
          <p:nvPr>
            <p:ph idx="1"/>
          </p:nvPr>
        </p:nvSpPr>
        <p:spPr>
          <a:xfrm>
            <a:off x="838200" y="1366092"/>
            <a:ext cx="10515600" cy="4810871"/>
          </a:xfrm>
        </p:spPr>
        <p:txBody>
          <a:bodyPr>
            <a:normAutofit/>
          </a:bodyPr>
          <a:lstStyle/>
          <a:p>
            <a:pPr marL="0" indent="0" algn="l">
              <a:buNone/>
            </a:pPr>
            <a:endParaRPr lang="en-US" sz="3200" b="1" i="0" u="none" strike="noStrike" baseline="0" dirty="0"/>
          </a:p>
          <a:p>
            <a:pPr marL="0" indent="0" algn="l">
              <a:buNone/>
            </a:pPr>
            <a:r>
              <a:rPr lang="en-US" sz="3200" b="1" i="0" u="none" strike="noStrike" baseline="0" dirty="0"/>
              <a:t>Temperamental: Maladaptive personality traits are commonly associated with conversion disorder.</a:t>
            </a:r>
          </a:p>
          <a:p>
            <a:pPr marL="0" indent="0" algn="l">
              <a:buNone/>
            </a:pPr>
            <a:endParaRPr lang="en-US" sz="3200" b="1" i="0" u="none" strike="noStrike" baseline="0" dirty="0"/>
          </a:p>
          <a:p>
            <a:pPr marL="0" indent="0" algn="l">
              <a:buNone/>
            </a:pPr>
            <a:r>
              <a:rPr lang="en-US" sz="3200" b="1" i="0" u="none" strike="noStrike" baseline="0" dirty="0"/>
              <a:t>Environmental: There may be a history of childhood abuse and neglect. Stressful life events are often,</a:t>
            </a:r>
            <a:endParaRPr lang="en-US" sz="4400" b="1" dirty="0"/>
          </a:p>
        </p:txBody>
      </p:sp>
    </p:spTree>
    <p:extLst>
      <p:ext uri="{BB962C8B-B14F-4D97-AF65-F5344CB8AC3E}">
        <p14:creationId xmlns:p14="http://schemas.microsoft.com/office/powerpoint/2010/main" val="33719536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82AEB-C94C-26C1-BDA6-B0B41692CE69}"/>
              </a:ext>
            </a:extLst>
          </p:cNvPr>
          <p:cNvSpPr>
            <a:spLocks noGrp="1"/>
          </p:cNvSpPr>
          <p:nvPr>
            <p:ph type="title"/>
          </p:nvPr>
        </p:nvSpPr>
        <p:spPr/>
        <p:txBody>
          <a:bodyPr/>
          <a:lstStyle/>
          <a:p>
            <a:r>
              <a:rPr lang="en-US" sz="4400" b="1" i="0" u="none" strike="noStrike" baseline="0" dirty="0">
                <a:latin typeface="HelveticaNeueLTStd-Md"/>
              </a:rPr>
              <a:t>Conversion Disorder and </a:t>
            </a:r>
            <a:r>
              <a:rPr lang="en-US" sz="4400" b="1" i="0" u="none" strike="noStrike" baseline="0" dirty="0">
                <a:latin typeface="HelveticaNeueLTStd-Hv"/>
              </a:rPr>
              <a:t>Comorbidity</a:t>
            </a:r>
            <a:br>
              <a:rPr lang="en-US" sz="4400" b="1" i="0" u="none" strike="noStrike" baseline="0" dirty="0">
                <a:latin typeface="HelveticaNeueLTStd-Hv"/>
              </a:rPr>
            </a:br>
            <a:endParaRPr lang="en-US" b="1" dirty="0"/>
          </a:p>
        </p:txBody>
      </p:sp>
      <p:sp>
        <p:nvSpPr>
          <p:cNvPr id="3" name="Content Placeholder 2">
            <a:extLst>
              <a:ext uri="{FF2B5EF4-FFF2-40B4-BE49-F238E27FC236}">
                <a16:creationId xmlns:a16="http://schemas.microsoft.com/office/drawing/2014/main" id="{8D17A96D-5EBA-C933-2AD8-5B4B827C3F1F}"/>
              </a:ext>
            </a:extLst>
          </p:cNvPr>
          <p:cNvSpPr>
            <a:spLocks noGrp="1"/>
          </p:cNvSpPr>
          <p:nvPr>
            <p:ph idx="1"/>
          </p:nvPr>
        </p:nvSpPr>
        <p:spPr>
          <a:xfrm>
            <a:off x="838200" y="1244906"/>
            <a:ext cx="10515600" cy="4932057"/>
          </a:xfrm>
        </p:spPr>
        <p:txBody>
          <a:bodyPr>
            <a:normAutofit/>
          </a:bodyPr>
          <a:lstStyle/>
          <a:p>
            <a:pPr marL="0" indent="0" algn="l">
              <a:buNone/>
            </a:pPr>
            <a:r>
              <a:rPr lang="en-US" sz="3600" b="1" i="0" u="none" strike="noStrike" baseline="0" dirty="0">
                <a:latin typeface="PalatinoLTStd-Roman"/>
              </a:rPr>
              <a:t>Anxiety disorders, especially panic disorder, and depressive disorders commonly co-occur with conversion disorder.</a:t>
            </a:r>
            <a:endParaRPr lang="en-US" sz="4800" b="1" dirty="0"/>
          </a:p>
        </p:txBody>
      </p:sp>
    </p:spTree>
    <p:extLst>
      <p:ext uri="{BB962C8B-B14F-4D97-AF65-F5344CB8AC3E}">
        <p14:creationId xmlns:p14="http://schemas.microsoft.com/office/powerpoint/2010/main" val="33582585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DF7946-F1DB-EB97-226C-3A2661858610}"/>
              </a:ext>
            </a:extLst>
          </p:cNvPr>
          <p:cNvSpPr>
            <a:spLocks noGrp="1"/>
          </p:cNvSpPr>
          <p:nvPr>
            <p:ph type="title"/>
          </p:nvPr>
        </p:nvSpPr>
        <p:spPr>
          <a:xfrm>
            <a:off x="838200" y="365125"/>
            <a:ext cx="11148152" cy="1325563"/>
          </a:xfrm>
        </p:spPr>
        <p:txBody>
          <a:bodyPr>
            <a:normAutofit/>
          </a:bodyPr>
          <a:lstStyle/>
          <a:p>
            <a:r>
              <a:rPr lang="en-US" sz="2800" b="1" i="0" u="none" strike="noStrike" baseline="0" dirty="0">
                <a:latin typeface="HelveticaLTStd-Bold"/>
              </a:rPr>
              <a:t>Factitious Disorder Imposed on Self </a:t>
            </a:r>
            <a:r>
              <a:rPr lang="en-US" sz="3200" b="1" i="0" u="none" strike="noStrike" baseline="0" dirty="0">
                <a:latin typeface="HelveticaLTStd-Bold"/>
              </a:rPr>
              <a:t>and </a:t>
            </a:r>
            <a:r>
              <a:rPr lang="en-US" sz="3200" b="1" i="0" u="none" strike="noStrike" baseline="0" dirty="0">
                <a:latin typeface="HelveticaLTStd-Light"/>
              </a:rPr>
              <a:t>Diagnostic Criteria</a:t>
            </a:r>
            <a:endParaRPr lang="en-US" sz="3200" b="1" dirty="0"/>
          </a:p>
        </p:txBody>
      </p:sp>
      <p:sp>
        <p:nvSpPr>
          <p:cNvPr id="3" name="Content Placeholder 2">
            <a:extLst>
              <a:ext uri="{FF2B5EF4-FFF2-40B4-BE49-F238E27FC236}">
                <a16:creationId xmlns:a16="http://schemas.microsoft.com/office/drawing/2014/main" id="{82BC2FCE-A12B-9644-1C71-0F67F7929B86}"/>
              </a:ext>
            </a:extLst>
          </p:cNvPr>
          <p:cNvSpPr>
            <a:spLocks noGrp="1"/>
          </p:cNvSpPr>
          <p:nvPr>
            <p:ph idx="1"/>
          </p:nvPr>
        </p:nvSpPr>
        <p:spPr>
          <a:xfrm>
            <a:off x="838199" y="1454227"/>
            <a:ext cx="10828663" cy="4722736"/>
          </a:xfrm>
        </p:spPr>
        <p:txBody>
          <a:bodyPr>
            <a:normAutofit/>
          </a:bodyPr>
          <a:lstStyle/>
          <a:p>
            <a:pPr marL="0" indent="0" algn="l">
              <a:buNone/>
            </a:pPr>
            <a:r>
              <a:rPr lang="en-US" b="1" i="0" u="none" strike="noStrike" baseline="0" dirty="0">
                <a:latin typeface="HelveticaLTStd-Roman"/>
              </a:rPr>
              <a:t>A. Falsification of physical or psychological signs or symptoms, or induction of injury or disease, associated with identified deception.</a:t>
            </a:r>
          </a:p>
          <a:p>
            <a:pPr marL="0" indent="0" algn="l">
              <a:buNone/>
            </a:pPr>
            <a:r>
              <a:rPr lang="en-US" b="1" i="0" u="none" strike="noStrike" baseline="0" dirty="0">
                <a:latin typeface="HelveticaLTStd-Roman"/>
              </a:rPr>
              <a:t>B. The individual presents himself or herself to others as ill, impaired, or injured.</a:t>
            </a:r>
          </a:p>
          <a:p>
            <a:pPr marL="0" indent="0" algn="l">
              <a:buNone/>
            </a:pPr>
            <a:r>
              <a:rPr lang="en-US" b="1" i="0" u="none" strike="noStrike" baseline="0" dirty="0">
                <a:latin typeface="HelveticaLTStd-Roman"/>
              </a:rPr>
              <a:t>C. The deceptive behavior is evident even in the absence of obvious external rewards.</a:t>
            </a:r>
          </a:p>
          <a:p>
            <a:pPr marL="0" indent="0" algn="l">
              <a:buNone/>
            </a:pPr>
            <a:r>
              <a:rPr lang="en-US" b="1" i="0" u="none" strike="noStrike" baseline="0" dirty="0">
                <a:latin typeface="HelveticaLTStd-Roman"/>
              </a:rPr>
              <a:t>D. The behavior is not better explained by another mental disorder, such as delusional disorder or another psychotic disorder.</a:t>
            </a:r>
            <a:endParaRPr lang="en-US" sz="4000" b="1" dirty="0"/>
          </a:p>
        </p:txBody>
      </p:sp>
    </p:spTree>
    <p:extLst>
      <p:ext uri="{BB962C8B-B14F-4D97-AF65-F5344CB8AC3E}">
        <p14:creationId xmlns:p14="http://schemas.microsoft.com/office/powerpoint/2010/main" val="27317705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839EB6-3AA9-5474-25D0-D756F168BE83}"/>
              </a:ext>
            </a:extLst>
          </p:cNvPr>
          <p:cNvSpPr>
            <a:spLocks noGrp="1"/>
          </p:cNvSpPr>
          <p:nvPr>
            <p:ph type="title"/>
          </p:nvPr>
        </p:nvSpPr>
        <p:spPr/>
        <p:txBody>
          <a:bodyPr>
            <a:normAutofit fontScale="90000"/>
          </a:bodyPr>
          <a:lstStyle/>
          <a:p>
            <a:r>
              <a:rPr lang="en-US" sz="4400" b="1" i="0" u="none" strike="noStrike" baseline="0" dirty="0">
                <a:latin typeface="HelveticaLTStd-Bold"/>
              </a:rPr>
              <a:t>Factitious Disorder Imposed on Another</a:t>
            </a:r>
            <a:br>
              <a:rPr lang="en-US" sz="4400" b="1" i="0" u="none" strike="noStrike" baseline="0" dirty="0">
                <a:latin typeface="HelveticaLTStd-Bold"/>
              </a:rPr>
            </a:br>
            <a:endParaRPr lang="en-US" dirty="0"/>
          </a:p>
        </p:txBody>
      </p:sp>
      <p:sp>
        <p:nvSpPr>
          <p:cNvPr id="3" name="Content Placeholder 2">
            <a:extLst>
              <a:ext uri="{FF2B5EF4-FFF2-40B4-BE49-F238E27FC236}">
                <a16:creationId xmlns:a16="http://schemas.microsoft.com/office/drawing/2014/main" id="{BF37AAD8-191D-770C-B3A2-F17FC3607B3F}"/>
              </a:ext>
            </a:extLst>
          </p:cNvPr>
          <p:cNvSpPr>
            <a:spLocks noGrp="1"/>
          </p:cNvSpPr>
          <p:nvPr>
            <p:ph idx="1"/>
          </p:nvPr>
        </p:nvSpPr>
        <p:spPr>
          <a:xfrm>
            <a:off x="506775" y="1211855"/>
            <a:ext cx="11215171" cy="4965108"/>
          </a:xfrm>
        </p:spPr>
        <p:txBody>
          <a:bodyPr>
            <a:noAutofit/>
          </a:bodyPr>
          <a:lstStyle/>
          <a:p>
            <a:pPr marL="0" indent="0" algn="l">
              <a:buNone/>
            </a:pPr>
            <a:r>
              <a:rPr lang="en-US" b="1" i="0" u="none" strike="noStrike" baseline="0" dirty="0">
                <a:latin typeface="HelveticaLTStd-Roman"/>
              </a:rPr>
              <a:t>A. Falsification of physical or psychological signs or symptoms, or induction of injury or disease, in another, associated with identified deception.</a:t>
            </a:r>
          </a:p>
          <a:p>
            <a:pPr marL="0" indent="0" algn="l">
              <a:buNone/>
            </a:pPr>
            <a:r>
              <a:rPr lang="en-US" b="1" i="0" u="none" strike="noStrike" baseline="0" dirty="0">
                <a:latin typeface="HelveticaLTStd-Roman"/>
              </a:rPr>
              <a:t>B. The individual presents another individual (victim) to others as ill, impaired, or injured.</a:t>
            </a:r>
          </a:p>
          <a:p>
            <a:pPr marL="0" indent="0" algn="l">
              <a:buNone/>
            </a:pPr>
            <a:r>
              <a:rPr lang="en-US" b="1" i="0" u="none" strike="noStrike" baseline="0" dirty="0">
                <a:latin typeface="HelveticaLTStd-Roman"/>
              </a:rPr>
              <a:t>C. The deceptive behavior is evident even in the absence of obvious external rewards.</a:t>
            </a:r>
          </a:p>
          <a:p>
            <a:pPr marL="0" indent="0" algn="l">
              <a:buNone/>
            </a:pPr>
            <a:r>
              <a:rPr lang="en-US" b="1" i="0" u="none" strike="noStrike" baseline="0" dirty="0">
                <a:latin typeface="HelveticaLTStd-Roman"/>
              </a:rPr>
              <a:t>D. The behavior is not better explained by another mental disorder, such as delusional disorder or another psychotic disorder.</a:t>
            </a:r>
            <a:endParaRPr lang="en-US" b="1" dirty="0"/>
          </a:p>
        </p:txBody>
      </p:sp>
    </p:spTree>
    <p:extLst>
      <p:ext uri="{BB962C8B-B14F-4D97-AF65-F5344CB8AC3E}">
        <p14:creationId xmlns:p14="http://schemas.microsoft.com/office/powerpoint/2010/main" val="9759015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FA2A84-B070-C7AB-C017-0CE3F676A5A0}"/>
              </a:ext>
            </a:extLst>
          </p:cNvPr>
          <p:cNvSpPr>
            <a:spLocks noGrp="1"/>
          </p:cNvSpPr>
          <p:nvPr>
            <p:ph type="title"/>
          </p:nvPr>
        </p:nvSpPr>
        <p:spPr/>
        <p:txBody>
          <a:bodyPr>
            <a:normAutofit/>
          </a:bodyPr>
          <a:lstStyle/>
          <a:p>
            <a:r>
              <a:rPr lang="en-US" sz="4000" b="1" i="0" u="none" strike="noStrike" baseline="0" dirty="0">
                <a:latin typeface="PalatinoLTStd-Roman"/>
              </a:rPr>
              <a:t>The prevalence of factitious disorder </a:t>
            </a:r>
            <a:endParaRPr lang="en-US" sz="8000" b="1" dirty="0"/>
          </a:p>
        </p:txBody>
      </p:sp>
      <p:sp>
        <p:nvSpPr>
          <p:cNvPr id="3" name="Content Placeholder 2">
            <a:extLst>
              <a:ext uri="{FF2B5EF4-FFF2-40B4-BE49-F238E27FC236}">
                <a16:creationId xmlns:a16="http://schemas.microsoft.com/office/drawing/2014/main" id="{22C7358C-1B87-8601-B532-5CB25AA84399}"/>
              </a:ext>
            </a:extLst>
          </p:cNvPr>
          <p:cNvSpPr>
            <a:spLocks noGrp="1"/>
          </p:cNvSpPr>
          <p:nvPr>
            <p:ph idx="1"/>
          </p:nvPr>
        </p:nvSpPr>
        <p:spPr/>
        <p:txBody>
          <a:bodyPr>
            <a:normAutofit/>
          </a:bodyPr>
          <a:lstStyle/>
          <a:p>
            <a:pPr marL="0" indent="0" algn="l">
              <a:buNone/>
            </a:pPr>
            <a:r>
              <a:rPr lang="en-US" sz="3200" b="1" i="0" u="none" strike="noStrike" baseline="0" dirty="0">
                <a:latin typeface="PalatinoLTStd-Roman"/>
              </a:rPr>
              <a:t>Among patients in hospital settings, it is estimated that about 1% of individuals have presentations that meet the criteria for factitious disorder.</a:t>
            </a:r>
            <a:endParaRPr lang="en-US" sz="4400" b="1" dirty="0"/>
          </a:p>
        </p:txBody>
      </p:sp>
    </p:spTree>
    <p:extLst>
      <p:ext uri="{BB962C8B-B14F-4D97-AF65-F5344CB8AC3E}">
        <p14:creationId xmlns:p14="http://schemas.microsoft.com/office/powerpoint/2010/main" val="23334273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ECB40C-0A66-B778-A59A-AF103CB6C52A}"/>
              </a:ext>
            </a:extLst>
          </p:cNvPr>
          <p:cNvSpPr>
            <a:spLocks noGrp="1"/>
          </p:cNvSpPr>
          <p:nvPr>
            <p:ph type="title"/>
          </p:nvPr>
        </p:nvSpPr>
        <p:spPr>
          <a:xfrm>
            <a:off x="838200" y="365126"/>
            <a:ext cx="10515600" cy="516224"/>
          </a:xfrm>
        </p:spPr>
        <p:txBody>
          <a:bodyPr>
            <a:normAutofit fontScale="90000"/>
          </a:bodyPr>
          <a:lstStyle/>
          <a:p>
            <a:r>
              <a:rPr lang="en-US" sz="3600" b="1" i="0" u="none" strike="noStrike" baseline="0" dirty="0">
                <a:latin typeface="HelveticaNeueLTStd-Hv"/>
              </a:rPr>
              <a:t>Differential Diagnosis (</a:t>
            </a:r>
            <a:r>
              <a:rPr lang="en-US" sz="3600" b="1" i="0" u="none" strike="noStrike" baseline="0" dirty="0">
                <a:latin typeface="PalatinoLTStd-Roman"/>
              </a:rPr>
              <a:t>factitious disorder </a:t>
            </a:r>
            <a:r>
              <a:rPr lang="en-US" sz="3600" b="1" i="0" u="none" strike="noStrike" baseline="0" dirty="0">
                <a:latin typeface="HelveticaNeueLTStd-Hv"/>
              </a:rPr>
              <a:t>)</a:t>
            </a:r>
            <a:endParaRPr lang="en-US" sz="7200" b="1" dirty="0"/>
          </a:p>
        </p:txBody>
      </p:sp>
      <p:sp>
        <p:nvSpPr>
          <p:cNvPr id="3" name="Content Placeholder 2">
            <a:extLst>
              <a:ext uri="{FF2B5EF4-FFF2-40B4-BE49-F238E27FC236}">
                <a16:creationId xmlns:a16="http://schemas.microsoft.com/office/drawing/2014/main" id="{CA718290-78FC-0234-59B9-982B2BAB0658}"/>
              </a:ext>
            </a:extLst>
          </p:cNvPr>
          <p:cNvSpPr>
            <a:spLocks noGrp="1"/>
          </p:cNvSpPr>
          <p:nvPr>
            <p:ph idx="1"/>
          </p:nvPr>
        </p:nvSpPr>
        <p:spPr>
          <a:xfrm>
            <a:off x="838200" y="1002535"/>
            <a:ext cx="10515600" cy="5174428"/>
          </a:xfrm>
        </p:spPr>
        <p:txBody>
          <a:bodyPr>
            <a:normAutofit lnSpcReduction="10000"/>
          </a:bodyPr>
          <a:lstStyle/>
          <a:p>
            <a:pPr algn="l">
              <a:buFont typeface="Wingdings" panose="05000000000000000000" pitchFamily="2" charset="2"/>
              <a:buChar char="v"/>
            </a:pPr>
            <a:r>
              <a:rPr lang="en-US" b="1" i="0" u="none" strike="noStrike" baseline="0" dirty="0"/>
              <a:t>Somatic symptom disorder</a:t>
            </a:r>
            <a:r>
              <a:rPr lang="en-US" b="1" dirty="0"/>
              <a:t>: </a:t>
            </a:r>
            <a:r>
              <a:rPr lang="en-US" b="1" i="0" u="none" strike="noStrike" baseline="0" dirty="0"/>
              <a:t>In somatic symptom disorder, there may be excessive attention and treatment seeking for perceived medical concerns, but there is no evidence that the individual is providing false information or behaving deceptively.</a:t>
            </a:r>
          </a:p>
          <a:p>
            <a:pPr marL="0" indent="0" algn="l">
              <a:buNone/>
            </a:pPr>
            <a:endParaRPr lang="en-US" b="1" i="0" u="none" strike="noStrike" baseline="0" dirty="0"/>
          </a:p>
          <a:p>
            <a:pPr algn="l">
              <a:buFont typeface="Wingdings" panose="05000000000000000000" pitchFamily="2" charset="2"/>
              <a:buChar char="v"/>
            </a:pPr>
            <a:r>
              <a:rPr lang="en-US" b="1" i="0" u="none" strike="noStrike" baseline="0" dirty="0"/>
              <a:t>Malingering: Malingering is differentiated from factitious disorder by the intentional reporting of symptoms for personal gain (e.g., money, time off work). In contrast, the diagnosis of factitious disorder requires the absence of obvious rewards.</a:t>
            </a:r>
          </a:p>
          <a:p>
            <a:pPr algn="l">
              <a:buFont typeface="Wingdings" panose="05000000000000000000" pitchFamily="2" charset="2"/>
              <a:buChar char="v"/>
            </a:pPr>
            <a:endParaRPr lang="en-US" b="1" i="0" u="none" strike="noStrike" baseline="0" dirty="0"/>
          </a:p>
          <a:p>
            <a:pPr>
              <a:buFont typeface="Wingdings" panose="05000000000000000000" pitchFamily="2" charset="2"/>
              <a:buChar char="v"/>
            </a:pPr>
            <a:r>
              <a:rPr lang="en-US" b="1" i="0" u="none" strike="noStrike" baseline="0" dirty="0">
                <a:latin typeface="HelveticaNeueLTStd-Md"/>
              </a:rPr>
              <a:t>Medical condition or mental disorder not associated with intentional symptom falsification.</a:t>
            </a:r>
            <a:endParaRPr lang="en-US" b="1" dirty="0"/>
          </a:p>
          <a:p>
            <a:pPr algn="l">
              <a:buFont typeface="Wingdings" panose="05000000000000000000" pitchFamily="2" charset="2"/>
              <a:buChar char="v"/>
            </a:pPr>
            <a:endParaRPr lang="en-US" sz="2400" b="1" i="0" u="none" strike="noStrike" baseline="0" dirty="0"/>
          </a:p>
          <a:p>
            <a:pPr marL="0" indent="0" algn="l">
              <a:buNone/>
            </a:pPr>
            <a:endParaRPr lang="en-US" sz="2400" b="1" i="0" u="none" strike="noStrike" baseline="0" dirty="0"/>
          </a:p>
        </p:txBody>
      </p:sp>
    </p:spTree>
    <p:extLst>
      <p:ext uri="{BB962C8B-B14F-4D97-AF65-F5344CB8AC3E}">
        <p14:creationId xmlns:p14="http://schemas.microsoft.com/office/powerpoint/2010/main" val="3105812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D9729-4F19-1829-D477-6814628C4E30}"/>
              </a:ext>
            </a:extLst>
          </p:cNvPr>
          <p:cNvSpPr>
            <a:spLocks noGrp="1"/>
          </p:cNvSpPr>
          <p:nvPr>
            <p:ph type="title"/>
          </p:nvPr>
        </p:nvSpPr>
        <p:spPr>
          <a:xfrm>
            <a:off x="605927" y="365125"/>
            <a:ext cx="11325340" cy="703511"/>
          </a:xfrm>
        </p:spPr>
        <p:txBody>
          <a:bodyPr>
            <a:normAutofit/>
          </a:bodyPr>
          <a:lstStyle/>
          <a:p>
            <a:r>
              <a:rPr lang="en-US" sz="3600" b="1" i="0" u="none" strike="noStrike" baseline="0" dirty="0">
                <a:latin typeface="HelveticaNeueLTStd-Hv"/>
              </a:rPr>
              <a:t>Differential Diagnosis (</a:t>
            </a:r>
            <a:r>
              <a:rPr lang="en-US" sz="3600" b="1" i="0" u="none" strike="noStrike" baseline="0" dirty="0">
                <a:latin typeface="PalatinoLTStd-Roman"/>
              </a:rPr>
              <a:t>factitious disorder </a:t>
            </a:r>
            <a:r>
              <a:rPr lang="en-US" sz="3600" b="1" i="0" u="none" strike="noStrike" baseline="0" dirty="0">
                <a:latin typeface="HelveticaNeueLTStd-Hv"/>
              </a:rPr>
              <a:t>)</a:t>
            </a:r>
            <a:endParaRPr lang="en-US" sz="3600" dirty="0"/>
          </a:p>
        </p:txBody>
      </p:sp>
      <p:sp>
        <p:nvSpPr>
          <p:cNvPr id="3" name="Content Placeholder 2">
            <a:extLst>
              <a:ext uri="{FF2B5EF4-FFF2-40B4-BE49-F238E27FC236}">
                <a16:creationId xmlns:a16="http://schemas.microsoft.com/office/drawing/2014/main" id="{0122A4F0-4683-A69D-D4A9-C6F12D29C984}"/>
              </a:ext>
            </a:extLst>
          </p:cNvPr>
          <p:cNvSpPr>
            <a:spLocks noGrp="1"/>
          </p:cNvSpPr>
          <p:nvPr>
            <p:ph idx="1"/>
          </p:nvPr>
        </p:nvSpPr>
        <p:spPr>
          <a:xfrm>
            <a:off x="838200" y="1068636"/>
            <a:ext cx="10515600" cy="5108327"/>
          </a:xfrm>
        </p:spPr>
        <p:txBody>
          <a:bodyPr>
            <a:normAutofit/>
          </a:bodyPr>
          <a:lstStyle/>
          <a:p>
            <a:pPr algn="l">
              <a:buFont typeface="Wingdings" panose="05000000000000000000" pitchFamily="2" charset="2"/>
              <a:buChar char="v"/>
            </a:pPr>
            <a:r>
              <a:rPr lang="en-US" sz="2800" b="1" i="0" u="none" strike="noStrike" baseline="0" dirty="0">
                <a:latin typeface="HelveticaNeueLTStd-Md"/>
              </a:rPr>
              <a:t>Conversion disorder.</a:t>
            </a:r>
            <a:r>
              <a:rPr lang="en-US" sz="2800" b="0" i="0" u="none" strike="noStrike" baseline="0" dirty="0">
                <a:latin typeface="PalatinoLTStd-Roman"/>
              </a:rPr>
              <a:t>is characterized by neurological symptoms that are inconsistent with neurological pathophysiology. Factitious disorder with neurological symptoms is distinguished from conversion disorder by evidence of deceptive falsification of symptoms.</a:t>
            </a:r>
          </a:p>
          <a:p>
            <a:pPr marL="0" indent="0" algn="l">
              <a:buNone/>
            </a:pPr>
            <a:endParaRPr lang="en-US" sz="2800" b="0" i="0" u="none" strike="noStrike" baseline="0" dirty="0">
              <a:latin typeface="PalatinoLTStd-Roman"/>
            </a:endParaRPr>
          </a:p>
          <a:p>
            <a:pPr>
              <a:buFont typeface="Wingdings" panose="05000000000000000000" pitchFamily="2" charset="2"/>
              <a:buChar char="v"/>
            </a:pPr>
            <a:r>
              <a:rPr lang="en-US" sz="2800" b="1" i="0" u="none" strike="noStrike" baseline="0" dirty="0">
                <a:latin typeface="HelveticaNeueLTStd-Md"/>
              </a:rPr>
              <a:t>Borderline personality disorder: </a:t>
            </a:r>
            <a:r>
              <a:rPr lang="en-US" sz="2800" b="0" i="0" u="none" strike="noStrike" baseline="0" dirty="0">
                <a:latin typeface="PalatinoLTStd-Roman"/>
              </a:rPr>
              <a:t>Deliberate physical self-harm in the absence of suicidal intent. Factitious disorder requires that the induction of injury occur in association with deception.</a:t>
            </a:r>
          </a:p>
          <a:p>
            <a:pPr marL="0" indent="0">
              <a:buNone/>
            </a:pPr>
            <a:endParaRPr lang="en-US" dirty="0"/>
          </a:p>
        </p:txBody>
      </p:sp>
    </p:spTree>
    <p:extLst>
      <p:ext uri="{BB962C8B-B14F-4D97-AF65-F5344CB8AC3E}">
        <p14:creationId xmlns:p14="http://schemas.microsoft.com/office/powerpoint/2010/main" val="22767480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5BBF31B-3A05-0C93-63EE-8AF9C449C9F2}"/>
              </a:ext>
            </a:extLst>
          </p:cNvPr>
          <p:cNvSpPr>
            <a:spLocks noGrp="1"/>
          </p:cNvSpPr>
          <p:nvPr>
            <p:ph idx="1"/>
          </p:nvPr>
        </p:nvSpPr>
        <p:spPr>
          <a:xfrm>
            <a:off x="838200" y="1443210"/>
            <a:ext cx="10515600" cy="4733753"/>
          </a:xfrm>
        </p:spPr>
        <p:txBody>
          <a:bodyPr>
            <a:normAutofit/>
          </a:bodyPr>
          <a:lstStyle/>
          <a:p>
            <a:pPr marL="0" indent="0">
              <a:buNone/>
            </a:pPr>
            <a:r>
              <a:rPr lang="en-US" sz="2400" b="1" kern="0" dirty="0">
                <a:effectLst/>
                <a:ea typeface="Calibri" panose="020F0502020204030204" pitchFamily="34" charset="0"/>
              </a:rPr>
              <a:t>1. Nursing Interventions : </a:t>
            </a:r>
            <a:r>
              <a:rPr lang="en-US" sz="2400" b="1" kern="0" dirty="0">
                <a:effectLst/>
                <a:ea typeface="ACaslonPro-Regular"/>
              </a:rPr>
              <a:t>Involve the client in the usual activities, self-care, eating in the dining room, and so on.</a:t>
            </a:r>
            <a:endParaRPr lang="en-US" sz="2400" b="1" kern="0" dirty="0">
              <a:ea typeface="Calibri" panose="020F0502020204030204" pitchFamily="34" charset="0"/>
            </a:endParaRPr>
          </a:p>
          <a:p>
            <a:pPr marL="0" indent="0">
              <a:lnSpc>
                <a:spcPct val="107000"/>
              </a:lnSpc>
              <a:spcAft>
                <a:spcPts val="800"/>
              </a:spcAft>
              <a:buNone/>
            </a:pPr>
            <a:r>
              <a:rPr lang="en-US" sz="2400" b="1" kern="0" dirty="0">
                <a:effectLst/>
                <a:ea typeface="Calibri" panose="020F0502020204030204" pitchFamily="34" charset="0"/>
              </a:rPr>
              <a:t>Rationale: </a:t>
            </a:r>
            <a:r>
              <a:rPr lang="en-US" sz="2400" b="1" kern="0" dirty="0">
                <a:effectLst/>
                <a:ea typeface="ACaslonPro-Regular"/>
                <a:cs typeface="Arial" panose="020B0604020202020204" pitchFamily="34" charset="0"/>
              </a:rPr>
              <a:t>Your expectation will enhance the client’s</a:t>
            </a:r>
            <a:r>
              <a:rPr lang="en-US" sz="2400" kern="100" dirty="0">
                <a:ea typeface="Calibri" panose="020F0502020204030204" pitchFamily="34" charset="0"/>
                <a:cs typeface="Arial" panose="020B0604020202020204" pitchFamily="34" charset="0"/>
              </a:rPr>
              <a:t> </a:t>
            </a:r>
            <a:r>
              <a:rPr lang="en-US" sz="2400" b="1" kern="0" dirty="0">
                <a:effectLst/>
                <a:ea typeface="ACaslonPro-Regular"/>
              </a:rPr>
              <a:t>participation and will diminish secondary gain.</a:t>
            </a:r>
          </a:p>
          <a:p>
            <a:pPr marL="0" indent="0">
              <a:lnSpc>
                <a:spcPct val="107000"/>
              </a:lnSpc>
              <a:spcAft>
                <a:spcPts val="800"/>
              </a:spcAft>
              <a:buNone/>
            </a:pPr>
            <a:r>
              <a:rPr lang="en-US" sz="2400" b="1" kern="0" dirty="0">
                <a:effectLst/>
                <a:ea typeface="Calibri" panose="020F0502020204030204" pitchFamily="34" charset="0"/>
              </a:rPr>
              <a:t>2. Nursing Interventions: </a:t>
            </a:r>
            <a:r>
              <a:rPr lang="en-US" sz="2400" b="1" kern="0" dirty="0">
                <a:effectLst/>
                <a:ea typeface="ACaslonPro-Regular"/>
              </a:rPr>
              <a:t>After medical evaluation of the symptom, withdraw attention from the client’s physical status except for necessary care. Avoid discussing the physical symptom; withdraw your attention from the client if necessary.</a:t>
            </a:r>
          </a:p>
          <a:p>
            <a:pPr marL="0" indent="0">
              <a:lnSpc>
                <a:spcPct val="107000"/>
              </a:lnSpc>
              <a:spcAft>
                <a:spcPts val="800"/>
              </a:spcAft>
              <a:buNone/>
            </a:pPr>
            <a:r>
              <a:rPr lang="en-US" sz="2400" b="1" kern="0" dirty="0">
                <a:effectLst/>
                <a:ea typeface="Calibri" panose="020F0502020204030204" pitchFamily="34" charset="0"/>
              </a:rPr>
              <a:t>Rationale:</a:t>
            </a:r>
            <a:r>
              <a:rPr lang="en-US" sz="2400" b="1" kern="0" dirty="0">
                <a:effectLst/>
                <a:ea typeface="ACaslonPro-Regular"/>
              </a:rPr>
              <a:t> Lack of attention to expression of physical complaints will help minimize secondary gain and decrease the client’s focus from the symptom.</a:t>
            </a:r>
            <a:endParaRPr lang="en-US" sz="2400" b="1" kern="0" dirty="0">
              <a:ea typeface="ACaslonPro-Regular"/>
            </a:endParaRPr>
          </a:p>
          <a:p>
            <a:pPr>
              <a:lnSpc>
                <a:spcPct val="107000"/>
              </a:lnSpc>
              <a:spcAft>
                <a:spcPts val="800"/>
              </a:spcAft>
            </a:pPr>
            <a:endParaRPr lang="en-US" sz="2400" dirty="0"/>
          </a:p>
        </p:txBody>
      </p:sp>
      <p:sp>
        <p:nvSpPr>
          <p:cNvPr id="4" name="Title 1">
            <a:extLst>
              <a:ext uri="{FF2B5EF4-FFF2-40B4-BE49-F238E27FC236}">
                <a16:creationId xmlns:a16="http://schemas.microsoft.com/office/drawing/2014/main" id="{530273C2-A31A-815C-4AA1-B4D27F983428}"/>
              </a:ext>
            </a:extLst>
          </p:cNvPr>
          <p:cNvSpPr>
            <a:spLocks noGrp="1"/>
          </p:cNvSpPr>
          <p:nvPr>
            <p:ph type="title"/>
          </p:nvPr>
        </p:nvSpPr>
        <p:spPr>
          <a:xfrm>
            <a:off x="838200" y="365126"/>
            <a:ext cx="10515600" cy="912832"/>
          </a:xfrm>
        </p:spPr>
        <p:txBody>
          <a:bodyPr>
            <a:normAutofit fontScale="90000"/>
          </a:bodyPr>
          <a:lstStyle/>
          <a:p>
            <a:pPr algn="l"/>
            <a:r>
              <a:rPr lang="en-US" sz="4000" b="1" dirty="0">
                <a:latin typeface="+mn-lt"/>
              </a:rPr>
              <a:t>Nursing Interventions and </a:t>
            </a:r>
            <a:r>
              <a:rPr lang="en-US" sz="4000" b="1" kern="0" dirty="0">
                <a:effectLst/>
                <a:latin typeface="+mn-lt"/>
                <a:ea typeface="Calibri" panose="020F0502020204030204" pitchFamily="34" charset="0"/>
              </a:rPr>
              <a:t>Rationale </a:t>
            </a:r>
            <a:r>
              <a:rPr lang="en-US" sz="4000" b="1" kern="0" dirty="0">
                <a:latin typeface="+mn-lt"/>
                <a:ea typeface="Calibri" panose="020F0502020204030204" pitchFamily="34" charset="0"/>
              </a:rPr>
              <a:t>for </a:t>
            </a:r>
            <a:r>
              <a:rPr lang="en-US" sz="4000" b="1" i="0" u="none" strike="noStrike" baseline="0" dirty="0">
                <a:latin typeface="+mn-lt"/>
              </a:rPr>
              <a:t>Somatic Symptom and Related Disorders</a:t>
            </a:r>
            <a:br>
              <a:rPr lang="en-US" sz="2800" b="1" dirty="0">
                <a:latin typeface="+mn-lt"/>
              </a:rPr>
            </a:br>
            <a:endParaRPr lang="en-US" sz="2800" b="1" dirty="0">
              <a:latin typeface="+mn-lt"/>
            </a:endParaRPr>
          </a:p>
        </p:txBody>
      </p:sp>
    </p:spTree>
    <p:extLst>
      <p:ext uri="{BB962C8B-B14F-4D97-AF65-F5344CB8AC3E}">
        <p14:creationId xmlns:p14="http://schemas.microsoft.com/office/powerpoint/2010/main" val="534818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B2CFFB-AF86-E737-B3DD-05082D206F99}"/>
              </a:ext>
            </a:extLst>
          </p:cNvPr>
          <p:cNvSpPr>
            <a:spLocks noGrp="1"/>
          </p:cNvSpPr>
          <p:nvPr>
            <p:ph type="title"/>
          </p:nvPr>
        </p:nvSpPr>
        <p:spPr>
          <a:xfrm>
            <a:off x="473725" y="365125"/>
            <a:ext cx="11369408" cy="747579"/>
          </a:xfrm>
        </p:spPr>
        <p:txBody>
          <a:bodyPr>
            <a:noAutofit/>
          </a:bodyPr>
          <a:lstStyle/>
          <a:p>
            <a:r>
              <a:rPr lang="en-US" sz="3600" b="1" dirty="0">
                <a:solidFill>
                  <a:schemeClr val="tx1">
                    <a:lumMod val="95000"/>
                    <a:lumOff val="5000"/>
                  </a:schemeClr>
                </a:solidFill>
                <a:latin typeface="+mn-lt"/>
              </a:rPr>
              <a:t>Categorized the </a:t>
            </a:r>
            <a:r>
              <a:rPr lang="en-US" sz="3600" b="1" i="0" u="none" strike="noStrike" baseline="0" dirty="0">
                <a:solidFill>
                  <a:schemeClr val="tx1">
                    <a:lumMod val="95000"/>
                    <a:lumOff val="5000"/>
                  </a:schemeClr>
                </a:solidFill>
                <a:latin typeface="+mn-lt"/>
                <a:cs typeface="Ali-A-kanaqen" pitchFamily="2" charset="-78"/>
              </a:rPr>
              <a:t>Somatic Symptom and Related Disorders:</a:t>
            </a:r>
            <a:br>
              <a:rPr lang="en-US" sz="3600" b="1" i="0" u="none" strike="noStrike" baseline="0" dirty="0">
                <a:solidFill>
                  <a:schemeClr val="tx1">
                    <a:lumMod val="95000"/>
                    <a:lumOff val="5000"/>
                  </a:schemeClr>
                </a:solidFill>
                <a:latin typeface="+mn-lt"/>
                <a:cs typeface="Ali-A-kanaqen" pitchFamily="2" charset="-78"/>
              </a:rPr>
            </a:br>
            <a:r>
              <a:rPr lang="en-US" sz="3600" b="1" dirty="0">
                <a:solidFill>
                  <a:schemeClr val="tx1">
                    <a:lumMod val="95000"/>
                    <a:lumOff val="5000"/>
                  </a:schemeClr>
                </a:solidFill>
                <a:latin typeface="+mn-lt"/>
              </a:rPr>
              <a:t> </a:t>
            </a:r>
          </a:p>
        </p:txBody>
      </p:sp>
      <p:sp>
        <p:nvSpPr>
          <p:cNvPr id="3" name="Content Placeholder 2">
            <a:extLst>
              <a:ext uri="{FF2B5EF4-FFF2-40B4-BE49-F238E27FC236}">
                <a16:creationId xmlns:a16="http://schemas.microsoft.com/office/drawing/2014/main" id="{4FBCCF8B-B4FB-7610-86EF-8EF3E1E2647D}"/>
              </a:ext>
            </a:extLst>
          </p:cNvPr>
          <p:cNvSpPr>
            <a:spLocks noGrp="1"/>
          </p:cNvSpPr>
          <p:nvPr>
            <p:ph idx="1"/>
          </p:nvPr>
        </p:nvSpPr>
        <p:spPr>
          <a:xfrm>
            <a:off x="348867" y="1112704"/>
            <a:ext cx="11681552" cy="5064259"/>
          </a:xfrm>
        </p:spPr>
        <p:txBody>
          <a:bodyPr>
            <a:normAutofit/>
          </a:bodyPr>
          <a:lstStyle/>
          <a:p>
            <a:pPr marL="342900" indent="-342900">
              <a:buAutoNum type="arabicPeriod"/>
            </a:pPr>
            <a:r>
              <a:rPr lang="en-US" sz="3200" b="1" i="0" u="none" strike="noStrike" baseline="0" dirty="0"/>
              <a:t>Somatic symptom disorder.</a:t>
            </a:r>
          </a:p>
          <a:p>
            <a:pPr marL="342900" indent="-342900">
              <a:buAutoNum type="arabicPeriod"/>
            </a:pPr>
            <a:endParaRPr lang="en-US" sz="3200" b="1" i="0" u="none" strike="noStrike" baseline="0" dirty="0"/>
          </a:p>
          <a:p>
            <a:pPr marL="342900" indent="-342900">
              <a:buAutoNum type="arabicPeriod"/>
            </a:pPr>
            <a:r>
              <a:rPr lang="en-US" sz="3200" b="1" dirty="0"/>
              <a:t>I</a:t>
            </a:r>
            <a:r>
              <a:rPr lang="en-US" sz="3200" b="1" i="0" u="none" strike="noStrike" baseline="0" dirty="0"/>
              <a:t>llness anxiety disorder.</a:t>
            </a:r>
          </a:p>
          <a:p>
            <a:pPr marL="342900" indent="-342900">
              <a:buAutoNum type="arabicPeriod"/>
            </a:pPr>
            <a:endParaRPr lang="en-US" sz="3200" b="1" i="0" u="none" strike="noStrike" baseline="0" dirty="0"/>
          </a:p>
          <a:p>
            <a:pPr marL="342900" indent="-342900">
              <a:buAutoNum type="arabicPeriod"/>
            </a:pPr>
            <a:r>
              <a:rPr lang="en-US" sz="3200" b="1" i="0" u="none" strike="noStrike" baseline="0" dirty="0"/>
              <a:t> Conversion disorder (functional neurological symptom disorder)</a:t>
            </a:r>
          </a:p>
          <a:p>
            <a:pPr marL="0" indent="0">
              <a:buNone/>
            </a:pPr>
            <a:endParaRPr lang="en-US" sz="3200" b="1" i="0" u="none" strike="noStrike" baseline="0" dirty="0"/>
          </a:p>
          <a:p>
            <a:pPr marL="342900" indent="-342900">
              <a:buAutoNum type="arabicPeriod"/>
            </a:pPr>
            <a:r>
              <a:rPr lang="en-US" sz="3200" b="1" i="0" u="none" strike="noStrike" baseline="0" dirty="0"/>
              <a:t>Factitious disorder</a:t>
            </a:r>
          </a:p>
          <a:p>
            <a:pPr marL="342900" indent="-342900">
              <a:buAutoNum type="arabicPeriod"/>
            </a:pPr>
            <a:endParaRPr lang="en-US" sz="3200" b="1" i="0" u="none" strike="noStrike" baseline="0" dirty="0"/>
          </a:p>
        </p:txBody>
      </p:sp>
    </p:spTree>
    <p:extLst>
      <p:ext uri="{BB962C8B-B14F-4D97-AF65-F5344CB8AC3E}">
        <p14:creationId xmlns:p14="http://schemas.microsoft.com/office/powerpoint/2010/main" val="26690535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728FA4E-FA3E-BCC0-248D-77E6AF96E349}"/>
              </a:ext>
            </a:extLst>
          </p:cNvPr>
          <p:cNvSpPr>
            <a:spLocks noGrp="1"/>
          </p:cNvSpPr>
          <p:nvPr>
            <p:ph idx="1"/>
          </p:nvPr>
        </p:nvSpPr>
        <p:spPr>
          <a:xfrm>
            <a:off x="838200" y="440675"/>
            <a:ext cx="10515600" cy="5736288"/>
          </a:xfrm>
        </p:spPr>
        <p:txBody>
          <a:bodyPr>
            <a:normAutofit fontScale="92500" lnSpcReduction="10000"/>
          </a:bodyPr>
          <a:lstStyle/>
          <a:p>
            <a:pPr marL="0" indent="0">
              <a:buNone/>
            </a:pPr>
            <a:r>
              <a:rPr lang="en-US" b="1" dirty="0"/>
              <a:t>3. Expect the client to participate in activities as fully as possible. Make your expectations clear and do not give the client special privileges or excuse him or her from all expectations due to physical limitations.</a:t>
            </a:r>
          </a:p>
          <a:p>
            <a:pPr marL="0" indent="0">
              <a:buNone/>
            </a:pPr>
            <a:endParaRPr lang="en-US" b="1" dirty="0"/>
          </a:p>
          <a:p>
            <a:pPr marL="0" indent="0">
              <a:lnSpc>
                <a:spcPct val="107000"/>
              </a:lnSpc>
              <a:spcAft>
                <a:spcPts val="800"/>
              </a:spcAft>
              <a:buNone/>
            </a:pPr>
            <a:r>
              <a:rPr lang="en-US" b="1" kern="0" dirty="0">
                <a:effectLst/>
                <a:ea typeface="ACaslonPro-Regular"/>
                <a:cs typeface="Arial" panose="020B0604020202020204" pitchFamily="34" charset="0"/>
              </a:rPr>
              <a:t>4. Do not argue with the client. Withdraw your</a:t>
            </a:r>
            <a:r>
              <a:rPr lang="en-US" b="1" kern="100" dirty="0">
                <a:ea typeface="Calibri" panose="020F0502020204030204" pitchFamily="34" charset="0"/>
                <a:cs typeface="Arial" panose="020B0604020202020204" pitchFamily="34" charset="0"/>
              </a:rPr>
              <a:t> </a:t>
            </a:r>
            <a:r>
              <a:rPr lang="en-US" b="1" kern="0" dirty="0">
                <a:effectLst/>
                <a:ea typeface="ACaslonPro-Regular"/>
              </a:rPr>
              <a:t>attention if necessary.</a:t>
            </a:r>
          </a:p>
          <a:p>
            <a:pPr marL="0" indent="0">
              <a:lnSpc>
                <a:spcPct val="107000"/>
              </a:lnSpc>
              <a:spcAft>
                <a:spcPts val="800"/>
              </a:spcAft>
              <a:buNone/>
            </a:pPr>
            <a:endParaRPr lang="en-US" b="1" kern="0" dirty="0">
              <a:effectLst/>
              <a:ea typeface="ACaslonPro-Regular"/>
            </a:endParaRPr>
          </a:p>
          <a:p>
            <a:pPr marL="0" indent="0">
              <a:lnSpc>
                <a:spcPct val="107000"/>
              </a:lnSpc>
              <a:spcAft>
                <a:spcPts val="800"/>
              </a:spcAft>
              <a:buNone/>
            </a:pPr>
            <a:r>
              <a:rPr lang="en-US" b="1" kern="0" dirty="0">
                <a:effectLst/>
                <a:ea typeface="ACaslonPro-Regular"/>
                <a:cs typeface="Arial" panose="020B0604020202020204" pitchFamily="34" charset="0"/>
              </a:rPr>
              <a:t>5. Focus interactions on the client’s feelings, home or</a:t>
            </a:r>
            <a:r>
              <a:rPr lang="en-US" b="1" kern="100" dirty="0">
                <a:ea typeface="Calibri" panose="020F0502020204030204" pitchFamily="34" charset="0"/>
                <a:cs typeface="Arial" panose="020B0604020202020204" pitchFamily="34" charset="0"/>
              </a:rPr>
              <a:t> </a:t>
            </a:r>
            <a:r>
              <a:rPr lang="en-US" b="1" kern="0" dirty="0">
                <a:effectLst/>
                <a:ea typeface="ACaslonPro-Regular"/>
              </a:rPr>
              <a:t>work situations, and relationships.</a:t>
            </a:r>
          </a:p>
          <a:p>
            <a:pPr marL="0" indent="0">
              <a:lnSpc>
                <a:spcPct val="107000"/>
              </a:lnSpc>
              <a:spcAft>
                <a:spcPts val="800"/>
              </a:spcAft>
              <a:buNone/>
            </a:pPr>
            <a:endParaRPr lang="en-US" b="1" kern="0" dirty="0">
              <a:effectLst/>
              <a:ea typeface="ACaslonPro-Regular"/>
            </a:endParaRPr>
          </a:p>
          <a:p>
            <a:pPr marL="0" indent="0">
              <a:lnSpc>
                <a:spcPct val="107000"/>
              </a:lnSpc>
              <a:spcAft>
                <a:spcPts val="800"/>
              </a:spcAft>
              <a:buNone/>
            </a:pPr>
            <a:r>
              <a:rPr lang="en-US" b="1" kern="0" dirty="0">
                <a:effectLst/>
                <a:ea typeface="ACaslonPro-Regular"/>
                <a:cs typeface="Arial" panose="020B0604020202020204" pitchFamily="34" charset="0"/>
              </a:rPr>
              <a:t>6. Explore with the client his or her personal</a:t>
            </a:r>
            <a:r>
              <a:rPr lang="en-US" b="1" kern="100" dirty="0">
                <a:ea typeface="Calibri" panose="020F0502020204030204" pitchFamily="34" charset="0"/>
                <a:cs typeface="Arial" panose="020B0604020202020204" pitchFamily="34" charset="0"/>
              </a:rPr>
              <a:t> </a:t>
            </a:r>
            <a:r>
              <a:rPr lang="en-US" b="1" kern="0" dirty="0">
                <a:effectLst/>
                <a:ea typeface="ACaslonPro-Regular"/>
              </a:rPr>
              <a:t>relationships and related feelings.</a:t>
            </a:r>
          </a:p>
          <a:p>
            <a:pPr>
              <a:lnSpc>
                <a:spcPct val="107000"/>
              </a:lnSpc>
              <a:spcAft>
                <a:spcPts val="800"/>
              </a:spcAft>
            </a:pPr>
            <a:endParaRPr lang="en-US" b="1" dirty="0"/>
          </a:p>
        </p:txBody>
      </p:sp>
    </p:spTree>
    <p:extLst>
      <p:ext uri="{BB962C8B-B14F-4D97-AF65-F5344CB8AC3E}">
        <p14:creationId xmlns:p14="http://schemas.microsoft.com/office/powerpoint/2010/main" val="40435403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3B4CC4C-1A03-3207-6FF6-0A95368D9CA2}"/>
              </a:ext>
            </a:extLst>
          </p:cNvPr>
          <p:cNvSpPr>
            <a:spLocks noGrp="1"/>
          </p:cNvSpPr>
          <p:nvPr>
            <p:ph idx="1"/>
          </p:nvPr>
        </p:nvSpPr>
        <p:spPr>
          <a:xfrm>
            <a:off x="705997" y="679871"/>
            <a:ext cx="10515600" cy="5346356"/>
          </a:xfrm>
        </p:spPr>
        <p:txBody>
          <a:bodyPr>
            <a:normAutofit/>
          </a:bodyPr>
          <a:lstStyle/>
          <a:p>
            <a:pPr marL="0" indent="0">
              <a:lnSpc>
                <a:spcPct val="107000"/>
              </a:lnSpc>
              <a:spcAft>
                <a:spcPts val="800"/>
              </a:spcAft>
              <a:buNone/>
            </a:pPr>
            <a:r>
              <a:rPr lang="en-US" sz="2800" b="1" kern="0" dirty="0">
                <a:effectLst/>
                <a:ea typeface="ACaslonPro-Regular"/>
                <a:cs typeface="Arial" panose="020B0604020202020204" pitchFamily="34" charset="0"/>
              </a:rPr>
              <a:t>7. Teach the client and the family or significant others</a:t>
            </a:r>
            <a:r>
              <a:rPr lang="en-US" sz="2800" b="1" kern="100" dirty="0">
                <a:ea typeface="Calibri" panose="020F0502020204030204" pitchFamily="34" charset="0"/>
                <a:cs typeface="Arial" panose="020B0604020202020204" pitchFamily="34" charset="0"/>
              </a:rPr>
              <a:t> </a:t>
            </a:r>
            <a:r>
              <a:rPr lang="en-US" sz="2800" b="1" kern="0" dirty="0">
                <a:effectLst/>
                <a:ea typeface="ACaslonPro-Regular"/>
                <a:cs typeface="Arial" panose="020B0604020202020204" pitchFamily="34" charset="0"/>
              </a:rPr>
              <a:t>about somatic related disorders and how to deal with it . </a:t>
            </a:r>
            <a:endParaRPr lang="en-US" b="1" kern="0" dirty="0">
              <a:effectLst/>
              <a:ea typeface="ACaslonPro-Regular"/>
              <a:cs typeface="Arial" panose="020B0604020202020204" pitchFamily="34" charset="0"/>
            </a:endParaRPr>
          </a:p>
          <a:p>
            <a:pPr marL="0" indent="0">
              <a:lnSpc>
                <a:spcPct val="107000"/>
              </a:lnSpc>
              <a:spcAft>
                <a:spcPts val="800"/>
              </a:spcAft>
              <a:buNone/>
            </a:pPr>
            <a:r>
              <a:rPr lang="en-US" b="1" kern="0" dirty="0">
                <a:effectLst/>
                <a:ea typeface="ACaslonPro-Regular"/>
                <a:cs typeface="Arial" panose="020B0604020202020204" pitchFamily="34" charset="0"/>
              </a:rPr>
              <a:t>8. Talk with the client about coping strategies. </a:t>
            </a:r>
            <a:endParaRPr lang="en-US" kern="100" dirty="0">
              <a:effectLst/>
              <a:ea typeface="Calibri" panose="020F0502020204030204" pitchFamily="34" charset="0"/>
              <a:cs typeface="Arial" panose="020B0604020202020204" pitchFamily="34" charset="0"/>
            </a:endParaRPr>
          </a:p>
          <a:p>
            <a:pPr marL="0" indent="0">
              <a:lnSpc>
                <a:spcPct val="107000"/>
              </a:lnSpc>
              <a:spcAft>
                <a:spcPts val="800"/>
              </a:spcAft>
              <a:buNone/>
            </a:pPr>
            <a:r>
              <a:rPr lang="en-US" b="1" kern="0" dirty="0">
                <a:effectLst/>
                <a:ea typeface="ACaslonPro-Regular"/>
                <a:cs typeface="Arial" panose="020B0604020202020204" pitchFamily="34" charset="0"/>
              </a:rPr>
              <a:t>9. Teach the client about stress management skills,</a:t>
            </a:r>
            <a:r>
              <a:rPr lang="en-US" kern="100" dirty="0">
                <a:ea typeface="Calibri" panose="020F0502020204030204" pitchFamily="34" charset="0"/>
                <a:cs typeface="Arial" panose="020B0604020202020204" pitchFamily="34" charset="0"/>
              </a:rPr>
              <a:t> </a:t>
            </a:r>
            <a:r>
              <a:rPr lang="en-US" b="1" kern="0" dirty="0">
                <a:effectLst/>
                <a:ea typeface="ACaslonPro-Regular"/>
                <a:cs typeface="Arial" panose="020B0604020202020204" pitchFamily="34" charset="0"/>
              </a:rPr>
              <a:t>such as increasing physical exercise, expressing</a:t>
            </a:r>
            <a:r>
              <a:rPr lang="en-US" kern="100" dirty="0">
                <a:ea typeface="Calibri" panose="020F0502020204030204" pitchFamily="34" charset="0"/>
                <a:cs typeface="Arial" panose="020B0604020202020204" pitchFamily="34" charset="0"/>
              </a:rPr>
              <a:t> </a:t>
            </a:r>
            <a:r>
              <a:rPr lang="en-US" b="1" kern="0" dirty="0">
                <a:effectLst/>
                <a:ea typeface="ACaslonPro-Regular"/>
                <a:cs typeface="Arial" panose="020B0604020202020204" pitchFamily="34" charset="0"/>
              </a:rPr>
              <a:t>feelings verbally or in a journal, or meditation</a:t>
            </a:r>
            <a:r>
              <a:rPr lang="en-US" kern="100" dirty="0">
                <a:ea typeface="Calibri" panose="020F0502020204030204" pitchFamily="34" charset="0"/>
                <a:cs typeface="Arial" panose="020B0604020202020204" pitchFamily="34" charset="0"/>
              </a:rPr>
              <a:t> </a:t>
            </a:r>
            <a:r>
              <a:rPr lang="en-US" b="1" kern="0" dirty="0">
                <a:effectLst/>
                <a:ea typeface="ACaslonPro-Regular"/>
                <a:cs typeface="Arial" panose="020B0604020202020204" pitchFamily="34" charset="0"/>
              </a:rPr>
              <a:t>techniques. Encourage the client to practice this</a:t>
            </a:r>
            <a:r>
              <a:rPr lang="en-US" kern="100" dirty="0">
                <a:ea typeface="Calibri" panose="020F0502020204030204" pitchFamily="34" charset="0"/>
                <a:cs typeface="Arial" panose="020B0604020202020204" pitchFamily="34" charset="0"/>
              </a:rPr>
              <a:t> </a:t>
            </a:r>
            <a:r>
              <a:rPr lang="en-US" b="1" kern="0" dirty="0">
                <a:effectLst/>
                <a:ea typeface="ACaslonPro-Regular"/>
              </a:rPr>
              <a:t>type of technique while in the hospital.</a:t>
            </a:r>
            <a:endParaRPr lang="en-US" sz="4000" dirty="0"/>
          </a:p>
        </p:txBody>
      </p:sp>
    </p:spTree>
    <p:extLst>
      <p:ext uri="{BB962C8B-B14F-4D97-AF65-F5344CB8AC3E}">
        <p14:creationId xmlns:p14="http://schemas.microsoft.com/office/powerpoint/2010/main" val="10779358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92D6068-B522-B766-DE86-8ECBB87E9009}"/>
              </a:ext>
            </a:extLst>
          </p:cNvPr>
          <p:cNvSpPr>
            <a:spLocks noGrp="1"/>
          </p:cNvSpPr>
          <p:nvPr>
            <p:ph idx="1"/>
          </p:nvPr>
        </p:nvSpPr>
        <p:spPr>
          <a:xfrm>
            <a:off x="838200" y="528810"/>
            <a:ext cx="10515600" cy="5648153"/>
          </a:xfrm>
        </p:spPr>
        <p:txBody>
          <a:bodyPr>
            <a:normAutofit/>
          </a:bodyPr>
          <a:lstStyle/>
          <a:p>
            <a:pPr marL="0" indent="0">
              <a:buNone/>
            </a:pPr>
            <a:r>
              <a:rPr lang="en-US" sz="3200" b="1" kern="0" dirty="0">
                <a:effectLst/>
                <a:ea typeface="ACaslonPro-Regular"/>
              </a:rPr>
              <a:t>10. Teach the client the problem-solving process: identify the problem, examine alternatives, weigh the pros and cons of each alternative, select and implement an approach, and evaluate its success.</a:t>
            </a:r>
          </a:p>
          <a:p>
            <a:pPr marL="0" indent="0">
              <a:buNone/>
            </a:pPr>
            <a:endParaRPr lang="en-US" sz="3200" b="1" kern="0" dirty="0">
              <a:effectLst/>
              <a:ea typeface="ACaslonPro-Regular"/>
            </a:endParaRPr>
          </a:p>
          <a:p>
            <a:pPr marL="0" indent="0">
              <a:buNone/>
            </a:pPr>
            <a:r>
              <a:rPr lang="en-US" sz="3200" b="1" dirty="0"/>
              <a:t>11. Praise the client when he or she is able to discuss the physical symptom as a method used to cope with conflict.</a:t>
            </a:r>
          </a:p>
          <a:p>
            <a:pPr marL="0" indent="0">
              <a:buNone/>
            </a:pPr>
            <a:endParaRPr lang="en-US" sz="3200" b="1" dirty="0"/>
          </a:p>
          <a:p>
            <a:pPr marL="0" indent="0">
              <a:lnSpc>
                <a:spcPct val="107000"/>
              </a:lnSpc>
              <a:spcAft>
                <a:spcPts val="800"/>
              </a:spcAft>
              <a:buNone/>
            </a:pPr>
            <a:r>
              <a:rPr lang="en-US" sz="3200" b="1" kern="0" dirty="0">
                <a:effectLst/>
                <a:ea typeface="ACaslonPro-Regular"/>
                <a:cs typeface="Arial" panose="020B0604020202020204" pitchFamily="34" charset="0"/>
              </a:rPr>
              <a:t>12. Give the client positive feedback for expressing</a:t>
            </a:r>
            <a:r>
              <a:rPr lang="en-US" sz="3200" b="1" kern="100" dirty="0">
                <a:ea typeface="Calibri" panose="020F0502020204030204" pitchFamily="34" charset="0"/>
                <a:cs typeface="Arial" panose="020B0604020202020204" pitchFamily="34" charset="0"/>
              </a:rPr>
              <a:t> </a:t>
            </a:r>
            <a:r>
              <a:rPr lang="en-US" sz="3200" b="1" kern="0" dirty="0">
                <a:effectLst/>
                <a:ea typeface="ACaslonPro-Regular"/>
                <a:cs typeface="Arial" panose="020B0604020202020204" pitchFamily="34" charset="0"/>
              </a:rPr>
              <a:t>feeling and trying conflict resolution strategies.</a:t>
            </a:r>
            <a:endParaRPr lang="en-US" sz="3200" b="1" kern="100" dirty="0">
              <a:effectLst/>
              <a:ea typeface="Calibri" panose="020F0502020204030204" pitchFamily="34" charset="0"/>
              <a:cs typeface="Arial" panose="020B0604020202020204" pitchFamily="34" charset="0"/>
            </a:endParaRPr>
          </a:p>
          <a:p>
            <a:pPr marL="0" indent="0">
              <a:buNone/>
            </a:pPr>
            <a:endParaRPr lang="en-US" sz="3200" b="1" dirty="0"/>
          </a:p>
        </p:txBody>
      </p:sp>
    </p:spTree>
    <p:extLst>
      <p:ext uri="{BB962C8B-B14F-4D97-AF65-F5344CB8AC3E}">
        <p14:creationId xmlns:p14="http://schemas.microsoft.com/office/powerpoint/2010/main" val="18635747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399BDD-C009-CDEA-3B3F-7E27CDE27B2C}"/>
              </a:ext>
            </a:extLst>
          </p:cNvPr>
          <p:cNvSpPr>
            <a:spLocks noGrp="1"/>
          </p:cNvSpPr>
          <p:nvPr>
            <p:ph type="title"/>
          </p:nvPr>
        </p:nvSpPr>
        <p:spPr/>
        <p:txBody>
          <a:bodyPr/>
          <a:lstStyle/>
          <a:p>
            <a:r>
              <a:rPr lang="en-US" b="1" dirty="0"/>
              <a:t>References </a:t>
            </a:r>
          </a:p>
        </p:txBody>
      </p:sp>
      <p:sp>
        <p:nvSpPr>
          <p:cNvPr id="3" name="Content Placeholder 2">
            <a:extLst>
              <a:ext uri="{FF2B5EF4-FFF2-40B4-BE49-F238E27FC236}">
                <a16:creationId xmlns:a16="http://schemas.microsoft.com/office/drawing/2014/main" id="{4D360C15-F82C-1236-5050-AF8D76849B17}"/>
              </a:ext>
            </a:extLst>
          </p:cNvPr>
          <p:cNvSpPr>
            <a:spLocks noGrp="1"/>
          </p:cNvSpPr>
          <p:nvPr>
            <p:ph idx="1"/>
          </p:nvPr>
        </p:nvSpPr>
        <p:spPr/>
        <p:txBody>
          <a:bodyPr>
            <a:normAutofit/>
          </a:bodyPr>
          <a:lstStyle/>
          <a:p>
            <a:r>
              <a:rPr lang="en-US" sz="2400" b="1" dirty="0"/>
              <a:t>DSM-5. p. 311-330</a:t>
            </a:r>
          </a:p>
          <a:p>
            <a:r>
              <a:rPr lang="en-US" sz="2400" b="1" i="1" kern="0" dirty="0">
                <a:effectLst/>
                <a:ea typeface="Calibri" panose="020F0502020204030204" pitchFamily="34" charset="0"/>
                <a:cs typeface="Arial" panose="020B0604020202020204" pitchFamily="34" charset="0"/>
              </a:rPr>
              <a:t>Sheila Videbeck (2017). Psychiatric – Mental Health Nursing. Seven editions. P. 665-667.</a:t>
            </a:r>
            <a:endParaRPr lang="en-US" sz="2400" b="1" kern="100" dirty="0">
              <a:effectLst/>
              <a:ea typeface="Calibri" panose="020F0502020204030204" pitchFamily="34" charset="0"/>
              <a:cs typeface="Arial" panose="020B0604020202020204" pitchFamily="34" charset="0"/>
            </a:endParaRPr>
          </a:p>
          <a:p>
            <a:endParaRPr lang="en-US" sz="2400" b="1" dirty="0"/>
          </a:p>
        </p:txBody>
      </p:sp>
    </p:spTree>
    <p:extLst>
      <p:ext uri="{BB962C8B-B14F-4D97-AF65-F5344CB8AC3E}">
        <p14:creationId xmlns:p14="http://schemas.microsoft.com/office/powerpoint/2010/main" val="1538026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D59E8CC-882E-C896-871F-7A9FDB5FC1C5}"/>
              </a:ext>
            </a:extLst>
          </p:cNvPr>
          <p:cNvSpPr>
            <a:spLocks noGrp="1"/>
          </p:cNvSpPr>
          <p:nvPr>
            <p:ph idx="1"/>
          </p:nvPr>
        </p:nvSpPr>
        <p:spPr/>
        <p:txBody>
          <a:bodyPr/>
          <a:lstStyle/>
          <a:p>
            <a:endParaRPr lang="en-US"/>
          </a:p>
        </p:txBody>
      </p:sp>
      <p:pic>
        <p:nvPicPr>
          <p:cNvPr id="4" name="Picture 5" descr="ist2_6321762-ethnically-diverse-children-spell-thank-you-xxl">
            <a:extLst>
              <a:ext uri="{FF2B5EF4-FFF2-40B4-BE49-F238E27FC236}">
                <a16:creationId xmlns:a16="http://schemas.microsoft.com/office/drawing/2014/main" id="{E8A1E309-1EAB-4EF5-1AA0-53ABEA86486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517793"/>
            <a:ext cx="10161343" cy="61033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451428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0831DF8-00C1-562F-9F34-7A9399A431A0}"/>
              </a:ext>
            </a:extLst>
          </p:cNvPr>
          <p:cNvPicPr>
            <a:picLocks noChangeAspect="1"/>
          </p:cNvPicPr>
          <p:nvPr/>
        </p:nvPicPr>
        <p:blipFill>
          <a:blip r:embed="rId2"/>
          <a:stretch>
            <a:fillRect/>
          </a:stretch>
        </p:blipFill>
        <p:spPr>
          <a:xfrm>
            <a:off x="363557" y="418641"/>
            <a:ext cx="11413474" cy="6268598"/>
          </a:xfrm>
          <a:prstGeom prst="rect">
            <a:avLst/>
          </a:prstGeom>
        </p:spPr>
      </p:pic>
    </p:spTree>
    <p:extLst>
      <p:ext uri="{BB962C8B-B14F-4D97-AF65-F5344CB8AC3E}">
        <p14:creationId xmlns:p14="http://schemas.microsoft.com/office/powerpoint/2010/main" val="37087661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3CAC63-9A57-5CF7-CE2A-431B0100407C}"/>
              </a:ext>
            </a:extLst>
          </p:cNvPr>
          <p:cNvSpPr>
            <a:spLocks noGrp="1"/>
          </p:cNvSpPr>
          <p:nvPr>
            <p:ph type="title"/>
          </p:nvPr>
        </p:nvSpPr>
        <p:spPr>
          <a:xfrm>
            <a:off x="350703" y="681037"/>
            <a:ext cx="11490593" cy="861324"/>
          </a:xfrm>
        </p:spPr>
        <p:txBody>
          <a:bodyPr>
            <a:normAutofit fontScale="90000"/>
          </a:bodyPr>
          <a:lstStyle/>
          <a:p>
            <a:br>
              <a:rPr lang="en-US" sz="4000" b="1" i="0" u="none" strike="noStrike" baseline="0" dirty="0">
                <a:latin typeface="HelveticaNeueLTStd-Md"/>
              </a:rPr>
            </a:br>
            <a:r>
              <a:rPr lang="en-US" sz="4000" b="1" i="0" u="none" strike="noStrike" baseline="0" dirty="0">
                <a:latin typeface="HelveticaNeueLTStd-Md"/>
              </a:rPr>
              <a:t>Somatic Symptom Disorder </a:t>
            </a:r>
            <a:r>
              <a:rPr lang="en-US" sz="4000" b="1" dirty="0">
                <a:latin typeface="HelveticaNeueLTStd-Md"/>
              </a:rPr>
              <a:t>and </a:t>
            </a:r>
            <a:r>
              <a:rPr lang="en-US" sz="4000" b="1" i="0" u="none" strike="noStrike" baseline="0" dirty="0">
                <a:latin typeface="HelveticaLTStd-Light"/>
              </a:rPr>
              <a:t>Diagnostic Criteria</a:t>
            </a:r>
            <a:br>
              <a:rPr lang="en-US" sz="1800" b="0" i="0" u="none" strike="noStrike" baseline="0" dirty="0">
                <a:latin typeface="HelveticaNeueLTStd-Md"/>
              </a:rPr>
            </a:br>
            <a:endParaRPr lang="en-US" dirty="0"/>
          </a:p>
        </p:txBody>
      </p:sp>
      <p:sp>
        <p:nvSpPr>
          <p:cNvPr id="3" name="Content Placeholder 2">
            <a:extLst>
              <a:ext uri="{FF2B5EF4-FFF2-40B4-BE49-F238E27FC236}">
                <a16:creationId xmlns:a16="http://schemas.microsoft.com/office/drawing/2014/main" id="{4512F8A4-8A20-E300-34C2-86AAB13FC1E6}"/>
              </a:ext>
            </a:extLst>
          </p:cNvPr>
          <p:cNvSpPr>
            <a:spLocks noGrp="1"/>
          </p:cNvSpPr>
          <p:nvPr>
            <p:ph idx="1"/>
          </p:nvPr>
        </p:nvSpPr>
        <p:spPr>
          <a:xfrm>
            <a:off x="350703" y="1024569"/>
            <a:ext cx="11490593" cy="5152394"/>
          </a:xfrm>
        </p:spPr>
        <p:txBody>
          <a:bodyPr>
            <a:normAutofit/>
          </a:bodyPr>
          <a:lstStyle/>
          <a:p>
            <a:pPr marL="0" indent="0" algn="l">
              <a:buNone/>
            </a:pPr>
            <a:endParaRPr lang="en-US" sz="3600" b="1" i="0" u="none" strike="noStrike" baseline="0" dirty="0">
              <a:latin typeface="HelveticaLTStd-Roman"/>
            </a:endParaRPr>
          </a:p>
          <a:p>
            <a:pPr marL="0" indent="0" algn="l">
              <a:buNone/>
            </a:pPr>
            <a:r>
              <a:rPr lang="en-US" sz="3600" b="1" i="0" u="none" strike="noStrike" baseline="0" dirty="0">
                <a:latin typeface="HelveticaLTStd-Roman"/>
              </a:rPr>
              <a:t>A. One or more somatic symptoms that are distressing or result in significant disruption of daily life.</a:t>
            </a:r>
          </a:p>
        </p:txBody>
      </p:sp>
    </p:spTree>
    <p:extLst>
      <p:ext uri="{BB962C8B-B14F-4D97-AF65-F5344CB8AC3E}">
        <p14:creationId xmlns:p14="http://schemas.microsoft.com/office/powerpoint/2010/main" val="8257438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25F12C-A9D4-9A71-C390-BCAD461FC9F8}"/>
              </a:ext>
            </a:extLst>
          </p:cNvPr>
          <p:cNvSpPr>
            <a:spLocks noGrp="1"/>
          </p:cNvSpPr>
          <p:nvPr>
            <p:ph type="title"/>
          </p:nvPr>
        </p:nvSpPr>
        <p:spPr>
          <a:xfrm>
            <a:off x="838200" y="365126"/>
            <a:ext cx="10515600" cy="505208"/>
          </a:xfrm>
        </p:spPr>
        <p:txBody>
          <a:bodyPr>
            <a:noAutofit/>
          </a:bodyPr>
          <a:lstStyle/>
          <a:p>
            <a:r>
              <a:rPr lang="en-US" sz="2800" b="1" i="0" u="none" strike="noStrike" baseline="0" dirty="0">
                <a:latin typeface="HelveticaNeueLTStd-Md"/>
              </a:rPr>
              <a:t>Somatic Symptom Disorder</a:t>
            </a:r>
            <a:endParaRPr lang="en-US" sz="2800" dirty="0"/>
          </a:p>
        </p:txBody>
      </p:sp>
      <p:sp>
        <p:nvSpPr>
          <p:cNvPr id="3" name="Content Placeholder 2">
            <a:extLst>
              <a:ext uri="{FF2B5EF4-FFF2-40B4-BE49-F238E27FC236}">
                <a16:creationId xmlns:a16="http://schemas.microsoft.com/office/drawing/2014/main" id="{A29E32D2-88C5-B66E-0647-FA594ADA1D51}"/>
              </a:ext>
            </a:extLst>
          </p:cNvPr>
          <p:cNvSpPr>
            <a:spLocks noGrp="1"/>
          </p:cNvSpPr>
          <p:nvPr>
            <p:ph idx="1"/>
          </p:nvPr>
        </p:nvSpPr>
        <p:spPr>
          <a:xfrm>
            <a:off x="572877" y="1134736"/>
            <a:ext cx="11314323" cy="5497417"/>
          </a:xfrm>
        </p:spPr>
        <p:txBody>
          <a:bodyPr>
            <a:normAutofit/>
          </a:bodyPr>
          <a:lstStyle/>
          <a:p>
            <a:pPr marL="0" indent="0" algn="l">
              <a:buNone/>
            </a:pPr>
            <a:r>
              <a:rPr lang="en-US" b="1" i="0" u="none" strike="noStrike" baseline="0" dirty="0"/>
              <a:t>B. Excessive thoughts, feelings, or behaviors related to the somatic symptoms or associated health concerns as manifested by at least one of the following:</a:t>
            </a:r>
          </a:p>
          <a:p>
            <a:pPr marL="0" indent="0" algn="l">
              <a:buNone/>
            </a:pPr>
            <a:endParaRPr lang="en-US" b="1" i="0" u="none" strike="noStrike" baseline="0" dirty="0"/>
          </a:p>
          <a:p>
            <a:pPr marL="514350" indent="-514350" algn="l">
              <a:buAutoNum type="arabicPeriod"/>
            </a:pPr>
            <a:r>
              <a:rPr lang="en-US" b="1" i="0" u="none" strike="noStrike" baseline="0" dirty="0"/>
              <a:t>Disproportionate (</a:t>
            </a:r>
            <a:r>
              <a:rPr lang="en-US" sz="2800" b="1" i="0" u="none" strike="noStrike" baseline="0" dirty="0"/>
              <a:t>unequal</a:t>
            </a:r>
            <a:r>
              <a:rPr lang="en-US" b="1" i="0" u="none" strike="noStrike" baseline="0" dirty="0"/>
              <a:t>) and persistent thoughts about the seriousness of one’s symptoms.</a:t>
            </a:r>
          </a:p>
          <a:p>
            <a:pPr marL="0" indent="0" algn="l">
              <a:buNone/>
            </a:pPr>
            <a:endParaRPr lang="en-US" b="1" i="0" u="none" strike="noStrike" baseline="0" dirty="0"/>
          </a:p>
          <a:p>
            <a:pPr marL="0" indent="0" algn="l">
              <a:buNone/>
            </a:pPr>
            <a:r>
              <a:rPr lang="en-US" b="1" i="0" u="none" strike="noStrike" baseline="0" dirty="0"/>
              <a:t>2. Persistently high level of anxiety about health or symptoms.</a:t>
            </a:r>
          </a:p>
          <a:p>
            <a:pPr marL="0" indent="0" algn="l">
              <a:buNone/>
            </a:pPr>
            <a:endParaRPr lang="en-US" b="1" i="0" u="none" strike="noStrike" baseline="0" dirty="0"/>
          </a:p>
          <a:p>
            <a:pPr marL="0" indent="0" algn="l">
              <a:buNone/>
            </a:pPr>
            <a:r>
              <a:rPr lang="en-US" b="1" i="0" u="none" strike="noStrike" baseline="0" dirty="0"/>
              <a:t>3. Excessive time and energy devoted to these symptoms or health concerns.</a:t>
            </a:r>
            <a:endParaRPr lang="en-US" sz="4000" b="1" dirty="0"/>
          </a:p>
          <a:p>
            <a:endParaRPr lang="en-US" dirty="0"/>
          </a:p>
        </p:txBody>
      </p:sp>
    </p:spTree>
    <p:extLst>
      <p:ext uri="{BB962C8B-B14F-4D97-AF65-F5344CB8AC3E}">
        <p14:creationId xmlns:p14="http://schemas.microsoft.com/office/powerpoint/2010/main" val="11497415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B8637-550E-1556-03CF-1441C22665FC}"/>
              </a:ext>
            </a:extLst>
          </p:cNvPr>
          <p:cNvSpPr>
            <a:spLocks noGrp="1"/>
          </p:cNvSpPr>
          <p:nvPr>
            <p:ph type="title"/>
          </p:nvPr>
        </p:nvSpPr>
        <p:spPr>
          <a:xfrm>
            <a:off x="838200" y="365125"/>
            <a:ext cx="10515600" cy="571309"/>
          </a:xfrm>
        </p:spPr>
        <p:txBody>
          <a:bodyPr>
            <a:noAutofit/>
          </a:bodyPr>
          <a:lstStyle/>
          <a:p>
            <a:r>
              <a:rPr lang="en-US" sz="1800" b="1" i="0" u="none" strike="noStrike" baseline="0" dirty="0">
                <a:latin typeface="HelveticaNeueLTStd-Md"/>
              </a:rPr>
              <a:t>Somatic Symptom Disorder</a:t>
            </a:r>
            <a:endParaRPr lang="en-US" sz="1800" dirty="0"/>
          </a:p>
        </p:txBody>
      </p:sp>
      <p:sp>
        <p:nvSpPr>
          <p:cNvPr id="3" name="Content Placeholder 2">
            <a:extLst>
              <a:ext uri="{FF2B5EF4-FFF2-40B4-BE49-F238E27FC236}">
                <a16:creationId xmlns:a16="http://schemas.microsoft.com/office/drawing/2014/main" id="{03D1F18A-BB3C-53E6-79E0-4A6345D67392}"/>
              </a:ext>
            </a:extLst>
          </p:cNvPr>
          <p:cNvSpPr>
            <a:spLocks noGrp="1"/>
          </p:cNvSpPr>
          <p:nvPr>
            <p:ph idx="1"/>
          </p:nvPr>
        </p:nvSpPr>
        <p:spPr>
          <a:xfrm>
            <a:off x="838200" y="936434"/>
            <a:ext cx="10515600" cy="5240529"/>
          </a:xfrm>
        </p:spPr>
        <p:txBody>
          <a:bodyPr>
            <a:normAutofit/>
          </a:bodyPr>
          <a:lstStyle/>
          <a:p>
            <a:pPr marL="0" indent="0" algn="l">
              <a:buNone/>
            </a:pPr>
            <a:endParaRPr lang="en-US" sz="2400" b="1" i="0" u="none" strike="noStrike" baseline="0" dirty="0">
              <a:latin typeface="HelveticaLTStd-Roman"/>
            </a:endParaRPr>
          </a:p>
          <a:p>
            <a:pPr marL="0" indent="0" algn="l">
              <a:buNone/>
            </a:pPr>
            <a:r>
              <a:rPr lang="en-US" sz="2400" b="1" i="0" u="none" strike="noStrike" baseline="0" dirty="0">
                <a:latin typeface="HelveticaLTStd-Roman"/>
              </a:rPr>
              <a:t>C. Although any one somatic symptom may not be continuously present, the state of being symptomatic is persistent (typically more than 6 months).</a:t>
            </a:r>
            <a:endParaRPr lang="en-US" sz="3600" b="1" dirty="0"/>
          </a:p>
        </p:txBody>
      </p:sp>
    </p:spTree>
    <p:extLst>
      <p:ext uri="{BB962C8B-B14F-4D97-AF65-F5344CB8AC3E}">
        <p14:creationId xmlns:p14="http://schemas.microsoft.com/office/powerpoint/2010/main" val="39897758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90E528-44B8-FEB7-30E7-C6F2AAFB7658}"/>
              </a:ext>
            </a:extLst>
          </p:cNvPr>
          <p:cNvSpPr>
            <a:spLocks noGrp="1"/>
          </p:cNvSpPr>
          <p:nvPr>
            <p:ph type="title"/>
          </p:nvPr>
        </p:nvSpPr>
        <p:spPr>
          <a:xfrm>
            <a:off x="838200" y="365126"/>
            <a:ext cx="10515600" cy="714528"/>
          </a:xfrm>
        </p:spPr>
        <p:txBody>
          <a:bodyPr>
            <a:normAutofit/>
          </a:bodyPr>
          <a:lstStyle/>
          <a:p>
            <a:r>
              <a:rPr lang="en-US" sz="3600" b="1" i="0" u="none" strike="noStrike" baseline="0" dirty="0">
                <a:latin typeface="PalatinoLTStd-Roman"/>
              </a:rPr>
              <a:t>The prevalence of somatic symptom disorder</a:t>
            </a:r>
            <a:endParaRPr lang="en-US" sz="3600" b="1" dirty="0"/>
          </a:p>
        </p:txBody>
      </p:sp>
      <p:sp>
        <p:nvSpPr>
          <p:cNvPr id="3" name="Content Placeholder 2">
            <a:extLst>
              <a:ext uri="{FF2B5EF4-FFF2-40B4-BE49-F238E27FC236}">
                <a16:creationId xmlns:a16="http://schemas.microsoft.com/office/drawing/2014/main" id="{25D3DC57-C7BE-BF57-D485-544AE48DD5A7}"/>
              </a:ext>
            </a:extLst>
          </p:cNvPr>
          <p:cNvSpPr>
            <a:spLocks noGrp="1"/>
          </p:cNvSpPr>
          <p:nvPr>
            <p:ph idx="1"/>
          </p:nvPr>
        </p:nvSpPr>
        <p:spPr/>
        <p:txBody>
          <a:bodyPr>
            <a:normAutofit/>
          </a:bodyPr>
          <a:lstStyle/>
          <a:p>
            <a:pPr marL="0" indent="0" algn="l">
              <a:buNone/>
            </a:pPr>
            <a:r>
              <a:rPr lang="en-US" sz="4000" b="1" i="0" u="none" strike="noStrike" baseline="0" dirty="0">
                <a:latin typeface="PalatinoLTStd-Roman"/>
              </a:rPr>
              <a:t>In the general adult population may be around 5%–7%. Females more than males</a:t>
            </a:r>
            <a:endParaRPr lang="en-US" sz="5400" b="1" dirty="0"/>
          </a:p>
        </p:txBody>
      </p:sp>
    </p:spTree>
    <p:extLst>
      <p:ext uri="{BB962C8B-B14F-4D97-AF65-F5344CB8AC3E}">
        <p14:creationId xmlns:p14="http://schemas.microsoft.com/office/powerpoint/2010/main" val="33230782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DA2B2C-BE7E-1092-F4B8-3C96AA27AEA2}"/>
              </a:ext>
            </a:extLst>
          </p:cNvPr>
          <p:cNvSpPr>
            <a:spLocks noGrp="1"/>
          </p:cNvSpPr>
          <p:nvPr>
            <p:ph type="title"/>
          </p:nvPr>
        </p:nvSpPr>
        <p:spPr>
          <a:xfrm>
            <a:off x="694981" y="275423"/>
            <a:ext cx="10515600" cy="569300"/>
          </a:xfrm>
        </p:spPr>
        <p:txBody>
          <a:bodyPr>
            <a:noAutofit/>
          </a:bodyPr>
          <a:lstStyle/>
          <a:p>
            <a:r>
              <a:rPr lang="en-US" sz="4000" b="1" i="0" u="none" strike="noStrike" baseline="0" dirty="0">
                <a:latin typeface="+mn-lt"/>
              </a:rPr>
              <a:t>Risk and Prognostic Factors</a:t>
            </a:r>
            <a:endParaRPr lang="en-US" sz="8000" b="1" dirty="0">
              <a:latin typeface="+mn-lt"/>
            </a:endParaRPr>
          </a:p>
        </p:txBody>
      </p:sp>
      <p:sp>
        <p:nvSpPr>
          <p:cNvPr id="3" name="Content Placeholder 2">
            <a:extLst>
              <a:ext uri="{FF2B5EF4-FFF2-40B4-BE49-F238E27FC236}">
                <a16:creationId xmlns:a16="http://schemas.microsoft.com/office/drawing/2014/main" id="{47F4ADDD-026A-2CE0-8B4A-EBE4BF427239}"/>
              </a:ext>
            </a:extLst>
          </p:cNvPr>
          <p:cNvSpPr>
            <a:spLocks noGrp="1"/>
          </p:cNvSpPr>
          <p:nvPr>
            <p:ph idx="1"/>
          </p:nvPr>
        </p:nvSpPr>
        <p:spPr>
          <a:xfrm>
            <a:off x="319489" y="947451"/>
            <a:ext cx="11523644" cy="5229512"/>
          </a:xfrm>
        </p:spPr>
        <p:txBody>
          <a:bodyPr>
            <a:normAutofit/>
          </a:bodyPr>
          <a:lstStyle/>
          <a:p>
            <a:r>
              <a:rPr lang="en-US" sz="3600" b="1" i="0" u="none" strike="noStrike" baseline="0" dirty="0"/>
              <a:t>Temperamental</a:t>
            </a:r>
            <a:r>
              <a:rPr lang="en-US" sz="3600" b="1" dirty="0"/>
              <a:t>: </a:t>
            </a:r>
            <a:r>
              <a:rPr lang="en-US" sz="3600" b="1" i="0" u="none" strike="noStrike" baseline="0" dirty="0"/>
              <a:t>The personality trait of negative affectivity. Comorbid anxiety or depression is common and may exacerbate symptoms and impairment.</a:t>
            </a:r>
          </a:p>
          <a:p>
            <a:pPr marL="0" indent="0">
              <a:buNone/>
            </a:pPr>
            <a:endParaRPr lang="en-US" sz="3600" b="1" i="0" u="none" strike="noStrike" baseline="0" dirty="0"/>
          </a:p>
          <a:p>
            <a:pPr algn="l"/>
            <a:r>
              <a:rPr lang="en-US" sz="3600" b="1" i="0" u="none" strike="noStrike" baseline="0" dirty="0"/>
              <a:t>Environmental: Low socioeconomic and educational status, and in those who have recently experienced stressful life events.</a:t>
            </a:r>
            <a:endParaRPr lang="en-US" sz="4800" b="1" dirty="0"/>
          </a:p>
        </p:txBody>
      </p:sp>
    </p:spTree>
    <p:extLst>
      <p:ext uri="{BB962C8B-B14F-4D97-AF65-F5344CB8AC3E}">
        <p14:creationId xmlns:p14="http://schemas.microsoft.com/office/powerpoint/2010/main" val="37327559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9B7E9A-4887-6AB7-1BF3-AC9E78D1C93B}"/>
              </a:ext>
            </a:extLst>
          </p:cNvPr>
          <p:cNvSpPr>
            <a:spLocks noGrp="1"/>
          </p:cNvSpPr>
          <p:nvPr>
            <p:ph type="title"/>
          </p:nvPr>
        </p:nvSpPr>
        <p:spPr/>
        <p:txBody>
          <a:bodyPr>
            <a:normAutofit fontScale="90000"/>
          </a:bodyPr>
          <a:lstStyle/>
          <a:p>
            <a:br>
              <a:rPr lang="en-US" sz="4800" b="1" i="0" u="none" strike="noStrike" baseline="0" dirty="0">
                <a:latin typeface="HelveticaNeueLTStd-Hv"/>
              </a:rPr>
            </a:br>
            <a:r>
              <a:rPr lang="en-US" sz="4800" b="1" i="0" u="none" strike="noStrike" baseline="0" dirty="0">
                <a:latin typeface="HelveticaNeueLTStd-Hv"/>
              </a:rPr>
              <a:t>Comorbidity</a:t>
            </a:r>
            <a:br>
              <a:rPr lang="en-US" sz="4800" b="1" i="0" u="none" strike="noStrike" baseline="0" dirty="0">
                <a:latin typeface="HelveticaNeueLTStd-Hv"/>
              </a:rPr>
            </a:br>
            <a:endParaRPr lang="en-US" sz="4800" b="1" dirty="0"/>
          </a:p>
        </p:txBody>
      </p:sp>
      <p:sp>
        <p:nvSpPr>
          <p:cNvPr id="3" name="Content Placeholder 2">
            <a:extLst>
              <a:ext uri="{FF2B5EF4-FFF2-40B4-BE49-F238E27FC236}">
                <a16:creationId xmlns:a16="http://schemas.microsoft.com/office/drawing/2014/main" id="{670AA04B-DE50-D96B-FE32-4F5823555428}"/>
              </a:ext>
            </a:extLst>
          </p:cNvPr>
          <p:cNvSpPr>
            <a:spLocks noGrp="1"/>
          </p:cNvSpPr>
          <p:nvPr>
            <p:ph idx="1"/>
          </p:nvPr>
        </p:nvSpPr>
        <p:spPr/>
        <p:txBody>
          <a:bodyPr>
            <a:normAutofit/>
          </a:bodyPr>
          <a:lstStyle/>
          <a:p>
            <a:pPr marL="0" indent="0" algn="l">
              <a:buNone/>
            </a:pPr>
            <a:r>
              <a:rPr lang="en-US" sz="4000" b="1" i="0" u="none" strike="noStrike" baseline="0" dirty="0">
                <a:latin typeface="PalatinoLTStd-Roman"/>
              </a:rPr>
              <a:t>Somatic symptom disorder is associated with high rates of comorbidity with medical disorders as well as anxiety and depressive disorders.</a:t>
            </a:r>
            <a:endParaRPr lang="en-US" sz="5400" b="1" dirty="0"/>
          </a:p>
        </p:txBody>
      </p:sp>
    </p:spTree>
    <p:extLst>
      <p:ext uri="{BB962C8B-B14F-4D97-AF65-F5344CB8AC3E}">
        <p14:creationId xmlns:p14="http://schemas.microsoft.com/office/powerpoint/2010/main" val="6315657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680</TotalTime>
  <Words>1621</Words>
  <Application>Microsoft Office PowerPoint</Application>
  <PresentationFormat>Widescreen</PresentationFormat>
  <Paragraphs>144</Paragraphs>
  <Slides>35</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35</vt:i4>
      </vt:variant>
    </vt:vector>
  </HeadingPairs>
  <TitlesOfParts>
    <vt:vector size="47" baseType="lpstr">
      <vt:lpstr>Arial</vt:lpstr>
      <vt:lpstr>Calibri</vt:lpstr>
      <vt:lpstr>Calibri Light</vt:lpstr>
      <vt:lpstr>HelveticaLTStd-Bold</vt:lpstr>
      <vt:lpstr>HelveticaLTStd-Light</vt:lpstr>
      <vt:lpstr>HelveticaLTStd-Obl</vt:lpstr>
      <vt:lpstr>HelveticaLTStd-Roman</vt:lpstr>
      <vt:lpstr>HelveticaNeueLTStd-Hv</vt:lpstr>
      <vt:lpstr>HelveticaNeueLTStd-Md</vt:lpstr>
      <vt:lpstr>PalatinoLTStd-Roman</vt:lpstr>
      <vt:lpstr>Wingdings</vt:lpstr>
      <vt:lpstr>Office Theme</vt:lpstr>
      <vt:lpstr>Somatic Symptom and Related Disorders</vt:lpstr>
      <vt:lpstr>PowerPoint Presentation</vt:lpstr>
      <vt:lpstr>Categorized the Somatic Symptom and Related Disorders:  </vt:lpstr>
      <vt:lpstr> Somatic Symptom Disorder and Diagnostic Criteria </vt:lpstr>
      <vt:lpstr>Somatic Symptom Disorder</vt:lpstr>
      <vt:lpstr>Somatic Symptom Disorder</vt:lpstr>
      <vt:lpstr>The prevalence of somatic symptom disorder</vt:lpstr>
      <vt:lpstr>Risk and Prognostic Factors</vt:lpstr>
      <vt:lpstr> Comorbidity </vt:lpstr>
      <vt:lpstr>              Illness Anxiety Disorder</vt:lpstr>
      <vt:lpstr>Illness Anxiety Disorder</vt:lpstr>
      <vt:lpstr>Illness Anxiety Disorder</vt:lpstr>
      <vt:lpstr>Illness Anxiety Disorder</vt:lpstr>
      <vt:lpstr>Illness Anxiety Disorder</vt:lpstr>
      <vt:lpstr>Illness Anxiety Disorder</vt:lpstr>
      <vt:lpstr> Illness Anxiety Disorder and Risk and Prognostic Factors </vt:lpstr>
      <vt:lpstr>Comorbidity of IAD</vt:lpstr>
      <vt:lpstr>Conversion Disorder (Functional Neurological Symptom Disorder)</vt:lpstr>
      <vt:lpstr> Conversion Disorder and Specify symptom type: </vt:lpstr>
      <vt:lpstr>Conversion Disorder</vt:lpstr>
      <vt:lpstr>Conversion Disorder and prevalence </vt:lpstr>
      <vt:lpstr>Conversion Disorder and Risk and Prognostic Factors</vt:lpstr>
      <vt:lpstr>Conversion Disorder and Comorbidity </vt:lpstr>
      <vt:lpstr>Factitious Disorder Imposed on Self and Diagnostic Criteria</vt:lpstr>
      <vt:lpstr>Factitious Disorder Imposed on Another </vt:lpstr>
      <vt:lpstr>The prevalence of factitious disorder </vt:lpstr>
      <vt:lpstr>Differential Diagnosis (factitious disorder )</vt:lpstr>
      <vt:lpstr>Differential Diagnosis (factitious disorder )</vt:lpstr>
      <vt:lpstr>Nursing Interventions and Rationale for Somatic Symptom and Related Disorders </vt:lpstr>
      <vt:lpstr>PowerPoint Presentation</vt:lpstr>
      <vt:lpstr>PowerPoint Presentation</vt:lpstr>
      <vt:lpstr>PowerPoint Presentation</vt:lpstr>
      <vt:lpstr>References </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Somatic Symptom and Related Disorders</dc:title>
  <dc:creator>mosleh saber</dc:creator>
  <cp:lastModifiedBy>mosleh saber</cp:lastModifiedBy>
  <cp:revision>52</cp:revision>
  <dcterms:created xsi:type="dcterms:W3CDTF">2023-11-18T19:48:48Z</dcterms:created>
  <dcterms:modified xsi:type="dcterms:W3CDTF">2023-11-20T21:08:05Z</dcterms:modified>
</cp:coreProperties>
</file>