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3"/>
  </p:notesMasterIdLst>
  <p:sldIdLst>
    <p:sldId id="256" r:id="rId2"/>
    <p:sldId id="257" r:id="rId3"/>
    <p:sldId id="350" r:id="rId4"/>
    <p:sldId id="351" r:id="rId5"/>
    <p:sldId id="352" r:id="rId6"/>
    <p:sldId id="353" r:id="rId7"/>
    <p:sldId id="354" r:id="rId8"/>
    <p:sldId id="355" r:id="rId9"/>
    <p:sldId id="258" r:id="rId10"/>
    <p:sldId id="356" r:id="rId11"/>
    <p:sldId id="349" r:id="rId12"/>
  </p:sldIdLst>
  <p:sldSz cx="13004800" cy="97536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Schoolbook" panose="02040604050505020304" pitchFamily="18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Merriweather Sans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" y="7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505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 useBgFill="1">
        <p:nvSpPr>
          <p:cNvPr id="10" name="Rectangle 9"/>
          <p:cNvSpPr/>
          <p:nvPr/>
        </p:nvSpPr>
        <p:spPr>
          <a:xfrm>
            <a:off x="1395062" y="1802994"/>
            <a:ext cx="10214679" cy="612686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544321" y="2007630"/>
            <a:ext cx="9916160" cy="573834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478272" y="1802994"/>
            <a:ext cx="2048256" cy="1040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600192" y="1802994"/>
            <a:ext cx="1804416" cy="875995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710" y="3192647"/>
            <a:ext cx="9529382" cy="3466286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7254" b="0" kern="1200" cap="all" spc="-107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708" y="6658934"/>
            <a:ext cx="9532636" cy="65024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920" spc="85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87695" indent="0" algn="ctr">
              <a:buNone/>
              <a:defRPr sz="1707"/>
            </a:lvl2pPr>
            <a:lvl3pPr marL="975390" indent="0" algn="ctr">
              <a:buNone/>
              <a:defRPr sz="1707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673344" y="1907564"/>
            <a:ext cx="1658112" cy="690554"/>
          </a:xfrm>
        </p:spPr>
        <p:txBody>
          <a:bodyPr/>
          <a:lstStyle>
            <a:lvl1pPr algn="ctr">
              <a:defRPr sz="1387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37707" y="7363425"/>
            <a:ext cx="6112315" cy="32512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80715" y="7363425"/>
            <a:ext cx="2086379" cy="3251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1040" y="1083733"/>
            <a:ext cx="2519680" cy="7477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1083733"/>
            <a:ext cx="8615680" cy="7477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 useBgFill="1">
        <p:nvSpPr>
          <p:cNvPr id="23" name="Rectangle 22"/>
          <p:cNvSpPr/>
          <p:nvPr/>
        </p:nvSpPr>
        <p:spPr>
          <a:xfrm>
            <a:off x="1395062" y="1802994"/>
            <a:ext cx="10214679" cy="612686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544321" y="2007630"/>
            <a:ext cx="9916160" cy="573834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478272" y="1802994"/>
            <a:ext cx="2048256" cy="1040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767" y="3235791"/>
            <a:ext cx="9529267" cy="3423140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7254" kern="1200" cap="all" spc="-107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600192" y="1802994"/>
            <a:ext cx="1804416" cy="875995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766" y="6658933"/>
            <a:ext cx="9535770" cy="65024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809328" algn="l"/>
              </a:tabLst>
              <a:defRPr sz="192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73344" y="1912182"/>
            <a:ext cx="1658112" cy="709377"/>
          </a:xfrm>
        </p:spPr>
        <p:txBody>
          <a:bodyPr/>
          <a:lstStyle>
            <a:lvl1pPr algn="ctr">
              <a:defRPr lang="en-US" sz="1387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768" y="7363425"/>
            <a:ext cx="6037476" cy="32512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8138" y="7363425"/>
            <a:ext cx="2088895" cy="3251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4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920" y="2991104"/>
            <a:ext cx="4974336" cy="5331968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2544" y="2991104"/>
            <a:ext cx="4974336" cy="5331968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71" y="2950164"/>
            <a:ext cx="4974336" cy="91033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27" b="1" i="0">
                <a:solidFill>
                  <a:schemeClr val="tx1"/>
                </a:solidFill>
                <a:latin typeface="+mn-lt"/>
              </a:defRPr>
            </a:lvl1pPr>
            <a:lvl2pPr marL="487695" indent="0">
              <a:buNone/>
              <a:defRPr sz="1920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71" y="3971517"/>
            <a:ext cx="4974336" cy="4499662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9293" y="2950164"/>
            <a:ext cx="4974336" cy="91033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27" b="1">
                <a:solidFill>
                  <a:schemeClr val="tx1"/>
                </a:solidFill>
              </a:defRPr>
            </a:lvl1pPr>
            <a:lvl2pPr marL="487695" indent="0">
              <a:buNone/>
              <a:defRPr sz="1920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9293" y="3971515"/>
            <a:ext cx="4974336" cy="4500635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661195" y="338125"/>
            <a:ext cx="4081702" cy="90773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804971" y="533197"/>
            <a:ext cx="3794150" cy="8687206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0" y="863846"/>
            <a:ext cx="3372761" cy="2340864"/>
          </a:xfrm>
        </p:spPr>
        <p:txBody>
          <a:bodyPr anchor="b">
            <a:normAutofit/>
          </a:bodyPr>
          <a:lstStyle>
            <a:lvl1pPr algn="l" defTabSz="975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13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866987"/>
            <a:ext cx="7315200" cy="7586133"/>
          </a:xfrm>
        </p:spPr>
        <p:txBody>
          <a:bodyPr/>
          <a:lstStyle>
            <a:lvl1pPr>
              <a:defRPr sz="2027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2080" y="3323449"/>
            <a:ext cx="3372761" cy="51296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53"/>
              </a:spcBef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60533" y="8583168"/>
            <a:ext cx="2086187" cy="52019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1521" y="8583168"/>
            <a:ext cx="4890347" cy="52019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89844" y="8583168"/>
            <a:ext cx="1304997" cy="52019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661195" y="338125"/>
            <a:ext cx="4081702" cy="90773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3840" y="338125"/>
            <a:ext cx="8209281" cy="907735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9827" y="8583168"/>
            <a:ext cx="2210094" cy="520192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491" y="8583168"/>
            <a:ext cx="4893869" cy="520192"/>
          </a:xfrm>
        </p:spPr>
        <p:txBody>
          <a:bodyPr/>
          <a:lstStyle>
            <a:lvl1pPr marL="0" algn="r" defTabSz="975390" rtl="0" eaLnBrk="1" latinLnBrk="0" hangingPunct="1">
              <a:defRPr lang="en-US" sz="1067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9843" y="8583168"/>
            <a:ext cx="1306982" cy="520192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804971" y="533197"/>
            <a:ext cx="3794150" cy="8687206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400" y="858317"/>
            <a:ext cx="3354426" cy="234086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41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2400" y="3394253"/>
            <a:ext cx="3354426" cy="499384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53"/>
              </a:spcBef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63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7" name="Rectangle 6"/>
          <p:cNvSpPr/>
          <p:nvPr/>
        </p:nvSpPr>
        <p:spPr>
          <a:xfrm>
            <a:off x="250343" y="338125"/>
            <a:ext cx="12504115" cy="90773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96647" y="533197"/>
            <a:ext cx="12211507" cy="868720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7920" y="913911"/>
            <a:ext cx="10728960" cy="195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920" y="2991104"/>
            <a:ext cx="10728960" cy="547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0581" y="8583168"/>
            <a:ext cx="3085915" cy="52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7920" y="8583168"/>
            <a:ext cx="6204373" cy="52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8583168"/>
            <a:ext cx="894080" cy="52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lang="en-US" sz="448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95078" indent="-195078" algn="l" defTabSz="975390" rtl="0" eaLnBrk="1" latinLnBrk="0" hangingPunct="1">
        <a:lnSpc>
          <a:spcPct val="110000"/>
        </a:lnSpc>
        <a:spcBef>
          <a:spcPts val="96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87" kern="1200">
          <a:solidFill>
            <a:schemeClr val="tx1"/>
          </a:solidFill>
          <a:latin typeface="+mn-lt"/>
          <a:ea typeface="+mn-ea"/>
          <a:cs typeface="+mn-cs"/>
        </a:defRPr>
      </a:lvl2pPr>
      <a:lvl3pPr marL="780312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72930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65547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0672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6pPr>
      <a:lvl7pPr marL="202673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7pPr>
      <a:lvl8pPr marL="234674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266675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0" y="1219200"/>
            <a:ext cx="13004801" cy="7315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03" y="1706881"/>
            <a:ext cx="12033716" cy="633984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854" y="1882446"/>
            <a:ext cx="11684813" cy="5988710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277" y="2195584"/>
            <a:ext cx="8907195" cy="1866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Recombinant DNA Technology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019" y="4928964"/>
            <a:ext cx="7012968" cy="1247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Dr. Salah </a:t>
            </a:r>
            <a:r>
              <a:rPr lang="en-US" sz="2800" b="1" dirty="0" err="1"/>
              <a:t>Tofik</a:t>
            </a:r>
            <a:r>
              <a:rPr lang="en-US" sz="2800" b="1" dirty="0"/>
              <a:t> Balaky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Miss Amna 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Course: Molecular Biotechnology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 MA Code408 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Semester 8: Week 6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Date 5/ 3/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18" y="1695812"/>
            <a:ext cx="2048256" cy="780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638" y="1695811"/>
            <a:ext cx="0" cy="682752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61054" y="1695811"/>
            <a:ext cx="0" cy="682752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638" y="2384126"/>
            <a:ext cx="1804416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22" y="2603281"/>
            <a:ext cx="2451204" cy="24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1D47DB92-A098-306E-2044-2E6AC6490070}"/>
              </a:ext>
            </a:extLst>
          </p:cNvPr>
          <p:cNvSpPr/>
          <p:nvPr/>
        </p:nvSpPr>
        <p:spPr>
          <a:xfrm>
            <a:off x="607219" y="1668927"/>
            <a:ext cx="11822905" cy="48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334" tIns="42334" rIns="42334" bIns="42334" anchor="ctr" anchorCtr="0">
            <a:noAutofit/>
          </a:bodyPr>
          <a:lstStyle/>
          <a:p>
            <a:pPr marL="0" marR="0" lvl="0" indent="0" algn="just" defTabSz="97539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Protein production</a:t>
            </a:r>
          </a:p>
          <a:p>
            <a:pPr marL="0" marR="0" lvl="0" indent="0" algn="just" defTabSz="97539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we have found a bacterial colony with the right plasmid, we can grow a large culture of plasmid-bearing bacteria. Then, we give the bacteria a chemical signal that instructs them to make the target protein. The bacteria serve as miniature “factories," producing large amounts of protein. </a:t>
            </a:r>
          </a:p>
        </p:txBody>
      </p:sp>
    </p:spTree>
    <p:extLst>
      <p:ext uri="{BB962C8B-B14F-4D97-AF65-F5344CB8AC3E}">
        <p14:creationId xmlns:p14="http://schemas.microsoft.com/office/powerpoint/2010/main" val="131976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1D47DB92-A098-306E-2044-2E6AC6490070}"/>
              </a:ext>
            </a:extLst>
          </p:cNvPr>
          <p:cNvSpPr/>
          <p:nvPr/>
        </p:nvSpPr>
        <p:spPr>
          <a:xfrm>
            <a:off x="607219" y="2603868"/>
            <a:ext cx="11822905" cy="348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334" tIns="42334" rIns="42334" bIns="42334" anchor="ctr" anchorCtr="0">
            <a:no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2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Next lab</a:t>
            </a:r>
            <a:endParaRPr lang="ar-EG" sz="3200" b="1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75390" rtl="0" eaLnBrk="1" fontAlgn="auto" latinLnBrk="0" hangingPunct="1">
              <a:lnSpc>
                <a:spcPct val="2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Production of cloning vectors</a:t>
            </a:r>
          </a:p>
        </p:txBody>
      </p:sp>
    </p:spTree>
    <p:extLst>
      <p:ext uri="{BB962C8B-B14F-4D97-AF65-F5344CB8AC3E}">
        <p14:creationId xmlns:p14="http://schemas.microsoft.com/office/powerpoint/2010/main" val="165659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C529F613-A941-03E7-A414-331AA8D862CC}"/>
              </a:ext>
            </a:extLst>
          </p:cNvPr>
          <p:cNvSpPr txBox="1">
            <a:spLocks/>
          </p:cNvSpPr>
          <p:nvPr/>
        </p:nvSpPr>
        <p:spPr>
          <a:xfrm>
            <a:off x="456534" y="1831760"/>
            <a:ext cx="11852700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indent="0" defTabSz="1040449">
              <a:lnSpc>
                <a:spcPct val="150000"/>
              </a:lnSpc>
              <a:spcBef>
                <a:spcPts val="0"/>
              </a:spcBef>
              <a:buClr>
                <a:srgbClr val="0485D1"/>
              </a:buClr>
              <a:buSzPts val="3255"/>
              <a:buNone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 Technology</a:t>
            </a:r>
          </a:p>
          <a:p>
            <a:pPr marL="33076" indent="0" defTabSz="1040449">
              <a:lnSpc>
                <a:spcPct val="150000"/>
              </a:lnSpc>
              <a:spcBef>
                <a:spcPts val="0"/>
              </a:spcBef>
              <a:buClr>
                <a:srgbClr val="0485D1"/>
              </a:buClr>
              <a:buSzPts val="3255"/>
              <a:buNone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 technology, which is also called gene cloning or molecular cloning, is a general term that consists of a number of experimental protocols leading to the transfer of genetic information (DNA) from one organism to another.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C531D-09BA-670E-01A2-222DB7ED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16998-1BD0-5148-5D40-418157A7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EBD71B-0DC0-1D08-551E-7165A76F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720A289D-AEE8-7733-09E5-18F8F8BBC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28623C09-01BB-7721-DE40-F9584963BA09}"/>
              </a:ext>
            </a:extLst>
          </p:cNvPr>
          <p:cNvSpPr txBox="1">
            <a:spLocks/>
          </p:cNvSpPr>
          <p:nvPr/>
        </p:nvSpPr>
        <p:spPr>
          <a:xfrm>
            <a:off x="449500" y="2898342"/>
            <a:ext cx="6450701" cy="93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DNA-cloning procedure. 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DNA from a source organism is cleaved with a restriction endonuclease and inserted into a cloning vector. The cloning vector–insert (target) DNA construct is introduced into a host cell.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E0B0-1685-12CF-5BA6-40CB2D5D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32" y="1513812"/>
            <a:ext cx="5041438" cy="68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04750-CF72-3B33-4146-BB4DFAF7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63A3-21EF-2496-FBB9-A0AE690AA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588F55-3630-68CF-6E7B-7EF93B8DF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14EB4A43-E5E2-172D-28F2-B70A0256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4E7F34F3-AA78-FFD2-25D5-0FE334852840}"/>
              </a:ext>
            </a:extLst>
          </p:cNvPr>
          <p:cNvSpPr txBox="1">
            <a:spLocks/>
          </p:cNvSpPr>
          <p:nvPr/>
        </p:nvSpPr>
        <p:spPr>
          <a:xfrm>
            <a:off x="555010" y="3385233"/>
            <a:ext cx="11782566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Main steps of R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ecombinant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DNA experiment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DNA (target DNA) from a donor organism is enzymatically cleaved (cut).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target DNA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joined (ligated) to another DNA entity (a cloning vector) to form a new, recombined DNA molecule.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This cloning vector–insert DNA construct is transferred into a host cell (transformation).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ransformed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cells are identified and selected (separated, or isolated) from those that do not.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12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7975D-4A2A-151E-A0DB-1E40463A0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05B869-507B-C0E3-9BB3-2A452E750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C5433-691E-3FF5-2C0B-36D13344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DFBE137A-9CAE-0E8F-3044-67D7ABE0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C7905D61-134F-0152-A402-566A44E2F59F}"/>
              </a:ext>
            </a:extLst>
          </p:cNvPr>
          <p:cNvSpPr txBox="1">
            <a:spLocks/>
          </p:cNvSpPr>
          <p:nvPr/>
        </p:nvSpPr>
        <p:spPr>
          <a:xfrm>
            <a:off x="555010" y="2732091"/>
            <a:ext cx="11659504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instance, the human insulin gene is expressed in 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E. coli 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bacteria to make insulin used by diabetics.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13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DE8CE-A8B6-C52F-A757-6A033D1F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1AEB4F-A25F-D7D5-9228-4A714978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A1C73-6F9A-8959-6774-32596BCCD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6B2E82D6-9557-3C64-5F58-E8FFC3A3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A4226F4F-3EB2-2BB1-DB6B-358FFD374890}"/>
              </a:ext>
            </a:extLst>
          </p:cNvPr>
          <p:cNvSpPr txBox="1">
            <a:spLocks/>
          </p:cNvSpPr>
          <p:nvPr/>
        </p:nvSpPr>
        <p:spPr>
          <a:xfrm>
            <a:off x="555010" y="2732091"/>
            <a:ext cx="11782566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Steps of DNA cloning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Cut open the plasmid and "paste" in the gene. This process relies on restriction enzymes (which cut DNA) and DNA ligase (which joins DNA).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Insert the plasmid into bacteria. Use antibiotic selection to identify the bacteria that took up the plasmid.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Grow up lots of plasmid-carrying bacteria and use them as "factories" to make the protein. 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Harvest the protein from the bacteria and purify it.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3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2FFF7-0991-91EF-DD9B-0E3C1ED8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1289A2-1945-DC6C-4536-1275B394E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96544B-4F45-A691-E980-2ADC15C6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1DA47DD8-483C-67C6-EF0F-6ABA9FE0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BA144165-AF57-2D60-26C4-DD07BD6A7883}"/>
              </a:ext>
            </a:extLst>
          </p:cNvPr>
          <p:cNvSpPr txBox="1">
            <a:spLocks/>
          </p:cNvSpPr>
          <p:nvPr/>
        </p:nvSpPr>
        <p:spPr>
          <a:xfrm>
            <a:off x="555010" y="1557916"/>
            <a:ext cx="11782566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1. Cutting and pasting DNA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How can pieces of DNA from different sources be joined together? 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common method uses two types of enzymes: 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A/ R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estriction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enzymes.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B/ DNA ligase.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A135E8-3739-B8A0-0B5E-5F44DC6B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66" y="3913790"/>
            <a:ext cx="7160093" cy="37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5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1FC49-CE10-E37B-3D87-F043C5409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8E5A6A-361B-A25C-5749-1A739A3D8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0ACA9-6DE4-06B0-EFD2-E6D9C4E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D140741D-9C63-B09A-AF92-B6FE9B58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7BB85443-832C-A984-6B05-7CE672ECDEC1}"/>
              </a:ext>
            </a:extLst>
          </p:cNvPr>
          <p:cNvSpPr txBox="1">
            <a:spLocks/>
          </p:cNvSpPr>
          <p:nvPr/>
        </p:nvSpPr>
        <p:spPr>
          <a:xfrm>
            <a:off x="389659" y="2732091"/>
            <a:ext cx="11947917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estriction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enzyme 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 restriction enzyme is a DNA-cutting enzyme that recognizes a specific target sequence and cuts DNA into two pieces at or near that site. Many restriction enzymes produce cut ends with short, single-stranded overhangs. If two molecules have matching overhangs, they can base-pair and stick together. However, they won't combine to form an unbroken DNA molecule until they are joined by DNA ligase, which seals gaps in the DNA backbone. 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46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1D47DB92-A098-306E-2044-2E6AC6490070}"/>
              </a:ext>
            </a:extLst>
          </p:cNvPr>
          <p:cNvSpPr/>
          <p:nvPr/>
        </p:nvSpPr>
        <p:spPr>
          <a:xfrm>
            <a:off x="607219" y="1668927"/>
            <a:ext cx="11822905" cy="48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334" tIns="42334" rIns="42334" bIns="42334" anchor="ctr" anchorCtr="0">
            <a:noAutofit/>
          </a:bodyPr>
          <a:lstStyle/>
          <a:p>
            <a:pPr algn="just" defTabSz="97539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Bacterial transformation and selection</a:t>
            </a:r>
          </a:p>
          <a:p>
            <a:pPr algn="just" defTabSz="97539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Plasmids and other DNA can be introduced into bacteria, such as the harmless E. coli used in labs, in a process called transformation. During transformation, specially prepared bacterial cells are given a shock (such as high temperature) that encourages them to take up foreign DNA.</a:t>
            </a:r>
          </a:p>
          <a:p>
            <a:pPr algn="just" defTabSz="97539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873</TotalTime>
  <Words>542</Words>
  <Application>Microsoft Office PowerPoint</Application>
  <PresentationFormat>Custom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Merriweather Sans</vt:lpstr>
      <vt:lpstr>Century Schoolbook</vt:lpstr>
      <vt:lpstr>Franklin Gothic Book</vt:lpstr>
      <vt:lpstr>Calibri</vt:lpstr>
      <vt:lpstr>Garamond</vt:lpstr>
      <vt:lpstr>Arial</vt:lpstr>
      <vt:lpstr>SavonVTI</vt:lpstr>
      <vt:lpstr>Recombinant DNA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M-Store</dc:creator>
  <cp:lastModifiedBy>STJB</cp:lastModifiedBy>
  <cp:revision>101</cp:revision>
  <dcterms:modified xsi:type="dcterms:W3CDTF">2024-03-02T19:47:40Z</dcterms:modified>
</cp:coreProperties>
</file>