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6" r:id="rId1"/>
  </p:sldMasterIdLst>
  <p:notesMasterIdLst>
    <p:notesMasterId r:id="rId14"/>
  </p:notesMasterIdLst>
  <p:sldIdLst>
    <p:sldId id="256" r:id="rId2"/>
    <p:sldId id="357" r:id="rId3"/>
    <p:sldId id="358" r:id="rId4"/>
    <p:sldId id="366" r:id="rId5"/>
    <p:sldId id="359" r:id="rId6"/>
    <p:sldId id="360" r:id="rId7"/>
    <p:sldId id="361" r:id="rId8"/>
    <p:sldId id="362" r:id="rId9"/>
    <p:sldId id="363" r:id="rId10"/>
    <p:sldId id="364" r:id="rId11"/>
    <p:sldId id="365" r:id="rId12"/>
    <p:sldId id="349" r:id="rId13"/>
  </p:sldIdLst>
  <p:sldSz cx="13004800" cy="9753600"/>
  <p:notesSz cx="6858000" cy="9144000"/>
  <p:embeddedFontLst>
    <p:embeddedFont>
      <p:font typeface="Calibri" panose="020F0502020204030204" pitchFamily="34" charset="0"/>
      <p:regular r:id="rId15"/>
      <p:bold r:id="rId16"/>
      <p:italic r:id="rId17"/>
      <p:boldItalic r:id="rId18"/>
    </p:embeddedFont>
    <p:embeddedFont>
      <p:font typeface="Century Schoolbook" panose="02040604050505020304" pitchFamily="18" charset="0"/>
      <p:regular r:id="rId19"/>
      <p:bold r:id="rId20"/>
      <p:italic r:id="rId21"/>
      <p:boldItalic r:id="rId22"/>
    </p:embeddedFont>
    <p:embeddedFont>
      <p:font typeface="Franklin Gothic Book" panose="020B0503020102020204" pitchFamily="34" charset="0"/>
      <p:regular r:id="rId23"/>
      <p:italic r:id="rId24"/>
    </p:embeddedFont>
    <p:embeddedFont>
      <p:font typeface="Garamond" panose="02020404030301010803" pitchFamily="18" charset="0"/>
      <p:regular r:id="rId25"/>
      <p:bold r:id="rId26"/>
      <p:italic r:id="rId27"/>
    </p:embeddedFont>
    <p:embeddedFont>
      <p:font typeface="Merriweather Sans" pitchFamily="2"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4" d="100"/>
          <a:sy n="104" d="100"/>
        </p:scale>
        <p:origin x="54" y="4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1562505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10" name="Rectangle 9"/>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478272" y="1802994"/>
            <a:ext cx="2048256" cy="1040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600192" y="1802994"/>
            <a:ext cx="1804416" cy="875995"/>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737710" y="3192647"/>
            <a:ext cx="9529382" cy="3466286"/>
          </a:xfrm>
        </p:spPr>
        <p:txBody>
          <a:bodyPr tIns="45720" bIns="45720" anchor="ctr">
            <a:normAutofit/>
          </a:bodyPr>
          <a:lstStyle>
            <a:lvl1pPr algn="ctr">
              <a:lnSpc>
                <a:spcPct val="83000"/>
              </a:lnSpc>
              <a:defRPr lang="en-US" sz="7254" b="0"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37708" y="6658934"/>
            <a:ext cx="9532636" cy="650241"/>
          </a:xfrm>
        </p:spPr>
        <p:txBody>
          <a:bodyPr>
            <a:normAutofit/>
          </a:bodyPr>
          <a:lstStyle>
            <a:lvl1pPr marL="0" indent="0" algn="ctr">
              <a:spcBef>
                <a:spcPts val="0"/>
              </a:spcBef>
              <a:buNone/>
              <a:defRPr sz="1920" spc="85" baseline="0">
                <a:solidFill>
                  <a:schemeClr val="tx1">
                    <a:lumMod val="95000"/>
                    <a:lumOff val="5000"/>
                  </a:schemeClr>
                </a:solidFill>
              </a:defRPr>
            </a:lvl1pPr>
            <a:lvl2pPr marL="487695" indent="0" algn="ctr">
              <a:buNone/>
              <a:defRPr sz="1707"/>
            </a:lvl2pPr>
            <a:lvl3pPr marL="975390" indent="0" algn="ctr">
              <a:buNone/>
              <a:defRPr sz="1707"/>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20" name="Date Placeholder 19"/>
          <p:cNvSpPr>
            <a:spLocks noGrp="1"/>
          </p:cNvSpPr>
          <p:nvPr>
            <p:ph type="dt" sz="half" idx="10"/>
          </p:nvPr>
        </p:nvSpPr>
        <p:spPr>
          <a:xfrm>
            <a:off x="5673344" y="1907564"/>
            <a:ext cx="1658112" cy="690554"/>
          </a:xfrm>
        </p:spPr>
        <p:txBody>
          <a:bodyPr/>
          <a:lstStyle>
            <a:lvl1pPr algn="ctr">
              <a:defRPr sz="1387" spc="0" baseline="0">
                <a:solidFill>
                  <a:srgbClr val="FFFFFF"/>
                </a:solidFill>
                <a:latin typeface="+mn-lt"/>
              </a:defRPr>
            </a:lvl1pPr>
          </a:lstStyle>
          <a:p>
            <a:fld id="{EA0C0817-A112-4847-8014-A94B7D2A4EA3}" type="datetime1">
              <a:rPr lang="en-US" smtClean="0"/>
              <a:t>3/25/2024</a:t>
            </a:fld>
            <a:endParaRPr lang="en-US" dirty="0"/>
          </a:p>
        </p:txBody>
      </p:sp>
      <p:sp>
        <p:nvSpPr>
          <p:cNvPr id="21" name="Footer Placeholder 20"/>
          <p:cNvSpPr>
            <a:spLocks noGrp="1"/>
          </p:cNvSpPr>
          <p:nvPr>
            <p:ph type="ftr" sz="quarter" idx="11"/>
          </p:nvPr>
        </p:nvSpPr>
        <p:spPr>
          <a:xfrm>
            <a:off x="1737707" y="7363425"/>
            <a:ext cx="6112315" cy="32512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9180715" y="7363425"/>
            <a:ext cx="2086379"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0172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2790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1040" y="1083733"/>
            <a:ext cx="2519680" cy="7477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0" y="1083733"/>
            <a:ext cx="8615680" cy="7477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9766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5477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23" name="Rectangle 22"/>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478272" y="1802994"/>
            <a:ext cx="2048256" cy="1040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37767" y="3235791"/>
            <a:ext cx="9529267" cy="3423140"/>
          </a:xfrm>
        </p:spPr>
        <p:txBody>
          <a:bodyPr anchor="ctr">
            <a:normAutofit/>
          </a:bodyPr>
          <a:lstStyle>
            <a:lvl1pPr algn="ctr">
              <a:lnSpc>
                <a:spcPct val="83000"/>
              </a:lnSpc>
              <a:defRPr lang="en-US" sz="7254"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600192" y="1802994"/>
            <a:ext cx="1804416" cy="875995"/>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737766" y="6658933"/>
            <a:ext cx="9535770" cy="650240"/>
          </a:xfrm>
        </p:spPr>
        <p:txBody>
          <a:bodyPr anchor="t">
            <a:normAutofit/>
          </a:bodyPr>
          <a:lstStyle>
            <a:lvl1pPr marL="0" indent="0" algn="ctr">
              <a:buNone/>
              <a:tabLst>
                <a:tab pos="2809328" algn="l"/>
              </a:tabLst>
              <a:defRPr sz="1920">
                <a:solidFill>
                  <a:schemeClr val="tx1">
                    <a:lumMod val="95000"/>
                    <a:lumOff val="5000"/>
                  </a:schemeClr>
                </a:solidFill>
                <a:effectLst/>
              </a:defRPr>
            </a:lvl1pPr>
            <a:lvl2pPr marL="487695" indent="0">
              <a:buNone/>
              <a:defRPr sz="1707">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673344" y="1912182"/>
            <a:ext cx="1658112" cy="709377"/>
          </a:xfrm>
        </p:spPr>
        <p:txBody>
          <a:bodyPr/>
          <a:lstStyle>
            <a:lvl1pPr algn="ctr">
              <a:defRPr lang="en-US" sz="1387" kern="1200" spc="0" baseline="0">
                <a:solidFill>
                  <a:srgbClr val="FFFFFF"/>
                </a:solidFill>
                <a:latin typeface="+mn-lt"/>
                <a:ea typeface="+mn-ea"/>
                <a:cs typeface="+mn-cs"/>
              </a:defRPr>
            </a:lvl1pPr>
          </a:lstStyle>
          <a:p>
            <a:fld id="{D9C646AA-F36E-4540-911D-FFFC0A0EF24A}" type="datetime1">
              <a:rPr lang="en-US" smtClean="0"/>
              <a:t>3/25/2024</a:t>
            </a:fld>
            <a:endParaRPr lang="en-US" dirty="0"/>
          </a:p>
        </p:txBody>
      </p:sp>
      <p:sp>
        <p:nvSpPr>
          <p:cNvPr id="5" name="Footer Placeholder 4"/>
          <p:cNvSpPr>
            <a:spLocks noGrp="1"/>
          </p:cNvSpPr>
          <p:nvPr>
            <p:ph type="ftr" sz="quarter" idx="11"/>
          </p:nvPr>
        </p:nvSpPr>
        <p:spPr>
          <a:xfrm>
            <a:off x="1737768" y="7363425"/>
            <a:ext cx="6037476" cy="32512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9178138" y="7363425"/>
            <a:ext cx="2088895"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6744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7920"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92544"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4044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1171" y="2950164"/>
            <a:ext cx="4974336" cy="910336"/>
          </a:xfrm>
        </p:spPr>
        <p:txBody>
          <a:bodyPr anchor="ctr">
            <a:normAutofit/>
          </a:bodyPr>
          <a:lstStyle>
            <a:lvl1pPr marL="0" indent="0" algn="l">
              <a:spcBef>
                <a:spcPts val="0"/>
              </a:spcBef>
              <a:buNone/>
              <a:defRPr sz="2027" b="1" i="0">
                <a:solidFill>
                  <a:schemeClr val="tx1"/>
                </a:solidFill>
                <a:latin typeface="+mn-lt"/>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4" name="Content Placeholder 3"/>
          <p:cNvSpPr>
            <a:spLocks noGrp="1"/>
          </p:cNvSpPr>
          <p:nvPr>
            <p:ph sz="half" idx="2"/>
          </p:nvPr>
        </p:nvSpPr>
        <p:spPr>
          <a:xfrm>
            <a:off x="1141171" y="3971517"/>
            <a:ext cx="4974336" cy="4499662"/>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9293" y="2950164"/>
            <a:ext cx="4974336" cy="910336"/>
          </a:xfrm>
        </p:spPr>
        <p:txBody>
          <a:bodyPr anchor="ctr">
            <a:normAutofit/>
          </a:bodyPr>
          <a:lstStyle>
            <a:lvl1pPr marL="0" indent="0" algn="l">
              <a:spcBef>
                <a:spcPts val="0"/>
              </a:spcBef>
              <a:buNone/>
              <a:defRPr sz="2027" b="1">
                <a:solidFill>
                  <a:schemeClr val="tx1"/>
                </a:solidFill>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6" name="Content Placeholder 5"/>
          <p:cNvSpPr>
            <a:spLocks noGrp="1"/>
          </p:cNvSpPr>
          <p:nvPr>
            <p:ph sz="quarter" idx="4"/>
          </p:nvPr>
        </p:nvSpPr>
        <p:spPr>
          <a:xfrm>
            <a:off x="6889293" y="3971515"/>
            <a:ext cx="4974336" cy="4500635"/>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984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179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291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22080" y="863846"/>
            <a:ext cx="3372761" cy="2340864"/>
          </a:xfrm>
        </p:spPr>
        <p:txBody>
          <a:bodyPr anchor="b">
            <a:normAutofit/>
          </a:bodyPr>
          <a:lstStyle>
            <a:lvl1pPr algn="l" defTabSz="975390" rtl="0" eaLnBrk="1" latinLnBrk="0" hangingPunct="1">
              <a:lnSpc>
                <a:spcPct val="100000"/>
              </a:lnSpc>
              <a:spcBef>
                <a:spcPct val="0"/>
              </a:spcBef>
              <a:buNone/>
              <a:defRPr lang="en-US" sz="3413"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31520" y="866987"/>
            <a:ext cx="7315200" cy="7586133"/>
          </a:xfrm>
        </p:spPr>
        <p:txBody>
          <a:bodyPr/>
          <a:lstStyle>
            <a:lvl1pPr>
              <a:defRPr sz="2027"/>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22080" y="3323449"/>
            <a:ext cx="3372761" cy="5129671"/>
          </a:xfrm>
        </p:spPr>
        <p:txBody>
          <a:bodyPr>
            <a:normAutofit/>
          </a:bodyPr>
          <a:lstStyle>
            <a:lvl1pPr marL="0" indent="0">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8" name="Date Placeholder 7"/>
          <p:cNvSpPr>
            <a:spLocks noGrp="1"/>
          </p:cNvSpPr>
          <p:nvPr>
            <p:ph type="dt" sz="half" idx="10"/>
          </p:nvPr>
        </p:nvSpPr>
        <p:spPr>
          <a:xfrm>
            <a:off x="5960533" y="8583168"/>
            <a:ext cx="2086187" cy="520192"/>
          </a:xfrm>
        </p:spPr>
        <p:txBody>
          <a:bodyPr/>
          <a:lstStyle>
            <a:lvl1pPr>
              <a:defRPr>
                <a:solidFill>
                  <a:schemeClr val="tx1">
                    <a:lumMod val="85000"/>
                    <a:lumOff val="15000"/>
                  </a:schemeClr>
                </a:solidFill>
              </a:defRPr>
            </a:lvl1pPr>
          </a:lstStyle>
          <a:p>
            <a:fld id="{7E8D12A6-918A-48BD-8CB9-CA713993B0EA}" type="datetime1">
              <a:rPr lang="en-US" smtClean="0"/>
              <a:t>3/25/2024</a:t>
            </a:fld>
            <a:endParaRPr lang="en-US"/>
          </a:p>
        </p:txBody>
      </p:sp>
      <p:sp>
        <p:nvSpPr>
          <p:cNvPr id="9" name="Footer Placeholder 8"/>
          <p:cNvSpPr>
            <a:spLocks noGrp="1"/>
          </p:cNvSpPr>
          <p:nvPr>
            <p:ph type="ftr" sz="quarter" idx="11"/>
          </p:nvPr>
        </p:nvSpPr>
        <p:spPr>
          <a:xfrm>
            <a:off x="731521" y="8583168"/>
            <a:ext cx="4890347" cy="520192"/>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1089844" y="8583168"/>
            <a:ext cx="1304997" cy="520192"/>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940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43840" y="338125"/>
            <a:ext cx="8209281" cy="9077350"/>
          </a:xfrm>
          <a:solidFill>
            <a:schemeClr val="accent1">
              <a:lumMod val="60000"/>
              <a:lumOff val="40000"/>
            </a:schemeClr>
          </a:solidFill>
          <a:ln>
            <a:noFill/>
          </a:ln>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5" name="Date Placeholder 4"/>
          <p:cNvSpPr>
            <a:spLocks noGrp="1"/>
          </p:cNvSpPr>
          <p:nvPr>
            <p:ph type="dt" sz="half" idx="10"/>
          </p:nvPr>
        </p:nvSpPr>
        <p:spPr>
          <a:xfrm>
            <a:off x="6039827" y="8583168"/>
            <a:ext cx="2210094" cy="520192"/>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3/25/2024</a:t>
            </a:fld>
            <a:endParaRPr lang="en-US" dirty="0"/>
          </a:p>
        </p:txBody>
      </p:sp>
      <p:sp>
        <p:nvSpPr>
          <p:cNvPr id="6" name="Footer Placeholder 5"/>
          <p:cNvSpPr>
            <a:spLocks noGrp="1"/>
          </p:cNvSpPr>
          <p:nvPr>
            <p:ph type="ftr" sz="quarter" idx="11"/>
          </p:nvPr>
        </p:nvSpPr>
        <p:spPr>
          <a:xfrm>
            <a:off x="653491" y="8583168"/>
            <a:ext cx="4893869" cy="520192"/>
          </a:xfrm>
        </p:spPr>
        <p:txBody>
          <a:bodyPr/>
          <a:lstStyle>
            <a:lvl1pPr marL="0" algn="r" defTabSz="975390" rtl="0" eaLnBrk="1" latinLnBrk="0" hangingPunct="1">
              <a:defRPr lang="en-US" sz="1067"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1089843" y="8583168"/>
            <a:ext cx="1306982" cy="520192"/>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42400" y="858317"/>
            <a:ext cx="3354426" cy="2340864"/>
          </a:xfrm>
        </p:spPr>
        <p:txBody>
          <a:bodyPr anchor="b">
            <a:noAutofit/>
          </a:bodyPr>
          <a:lstStyle>
            <a:lvl1pPr algn="l">
              <a:lnSpc>
                <a:spcPct val="100000"/>
              </a:lnSpc>
              <a:defRPr sz="3413"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9042400" y="3394253"/>
            <a:ext cx="3354426" cy="4993843"/>
          </a:xfrm>
        </p:spPr>
        <p:txBody>
          <a:bodyPr>
            <a:normAutofit/>
          </a:bodyPr>
          <a:lstStyle>
            <a:lvl1pPr marL="0" indent="0" algn="l">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Tree>
    <p:extLst>
      <p:ext uri="{BB962C8B-B14F-4D97-AF65-F5344CB8AC3E}">
        <p14:creationId xmlns:p14="http://schemas.microsoft.com/office/powerpoint/2010/main" val="359163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7" name="Rectangle 6"/>
          <p:cNvSpPr/>
          <p:nvPr/>
        </p:nvSpPr>
        <p:spPr>
          <a:xfrm>
            <a:off x="250343" y="338125"/>
            <a:ext cx="12504115" cy="907735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96647" y="533197"/>
            <a:ext cx="12211507" cy="8687206"/>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137920" y="913911"/>
            <a:ext cx="10728960" cy="1950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37920" y="2991104"/>
            <a:ext cx="10728960" cy="5475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40581" y="8583168"/>
            <a:ext cx="3085915"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F6FA2B21-3FCD-4721-B95C-427943F61125}" type="datetime1">
              <a:rPr lang="en-US" smtClean="0"/>
              <a:t>3/25/2024</a:t>
            </a:fld>
            <a:endParaRPr lang="en-US"/>
          </a:p>
        </p:txBody>
      </p:sp>
      <p:sp>
        <p:nvSpPr>
          <p:cNvPr id="5" name="Footer Placeholder 4"/>
          <p:cNvSpPr>
            <a:spLocks noGrp="1"/>
          </p:cNvSpPr>
          <p:nvPr>
            <p:ph type="ftr" sz="quarter" idx="3"/>
          </p:nvPr>
        </p:nvSpPr>
        <p:spPr>
          <a:xfrm>
            <a:off x="1137920" y="8583168"/>
            <a:ext cx="6204373" cy="520192"/>
          </a:xfrm>
          <a:prstGeom prst="rect">
            <a:avLst/>
          </a:prstGeom>
        </p:spPr>
        <p:txBody>
          <a:bodyPr vert="horz" lIns="91440" tIns="45720" rIns="91440" bIns="45720" rtlCol="0" anchor="b"/>
          <a:lstStyle>
            <a:lvl1pPr algn="l">
              <a:defRPr sz="1067">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972800" y="8583168"/>
            <a:ext cx="894080"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639439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defTabSz="975390"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p:titleStyle>
    <p:bodyStyle>
      <a:lvl1pPr marL="195078" indent="-195078" algn="l" defTabSz="975390" rtl="0" eaLnBrk="1" latinLnBrk="0" hangingPunct="1">
        <a:lnSpc>
          <a:spcPct val="110000"/>
        </a:lnSpc>
        <a:spcBef>
          <a:spcPts val="960"/>
        </a:spcBef>
        <a:spcAft>
          <a:spcPts val="0"/>
        </a:spcAft>
        <a:buClr>
          <a:schemeClr val="tx1">
            <a:lumMod val="85000"/>
            <a:lumOff val="15000"/>
          </a:schemeClr>
        </a:buClr>
        <a:buFont typeface="Garamond" pitchFamily="18" charset="0"/>
        <a:buChar char="◦"/>
        <a:defRPr sz="1600" kern="1200">
          <a:solidFill>
            <a:schemeClr val="tx1"/>
          </a:solidFill>
          <a:latin typeface="+mn-lt"/>
          <a:ea typeface="+mn-ea"/>
          <a:cs typeface="+mn-cs"/>
        </a:defRPr>
      </a:lvl1pPr>
      <a:lvl2pPr marL="487695"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387" kern="1200">
          <a:solidFill>
            <a:schemeClr val="tx1"/>
          </a:solidFill>
          <a:latin typeface="+mn-lt"/>
          <a:ea typeface="+mn-ea"/>
          <a:cs typeface="+mn-cs"/>
        </a:defRPr>
      </a:lvl2pPr>
      <a:lvl3pPr marL="780312"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3pPr>
      <a:lvl4pPr marL="1072930"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4pPr>
      <a:lvl5pPr marL="1365547"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5pPr>
      <a:lvl6pPr marL="170672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6pPr>
      <a:lvl7pPr marL="202673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7pPr>
      <a:lvl8pPr marL="234674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8pPr>
      <a:lvl9pPr marL="266675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0" y="1219200"/>
            <a:ext cx="13004801" cy="731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03" y="1706881"/>
            <a:ext cx="12033716" cy="633984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975390"/>
            <a:endParaRPr lang="en-US" sz="192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854" y="1882446"/>
            <a:ext cx="11684813" cy="5988710"/>
          </a:xfrm>
          <a:prstGeom prst="rect">
            <a:avLst/>
          </a:prstGeom>
          <a:ln w="6350" cap="sq" cmpd="sng" algn="ctr">
            <a:solidFill>
              <a:schemeClr val="tx1"/>
            </a:solidFill>
            <a:prstDash val="solid"/>
            <a:miter lim="800000"/>
          </a:ln>
          <a:effectLst/>
        </p:spPr>
        <p:txBody>
          <a:bodyPr/>
          <a:lstStyle/>
          <a:p>
            <a:pPr defTabSz="975390"/>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3346277" y="2195584"/>
            <a:ext cx="8907195" cy="1866900"/>
          </a:xfrm>
        </p:spPr>
        <p:txBody>
          <a:bodyPr>
            <a:normAutofit/>
          </a:bodyPr>
          <a:lstStyle/>
          <a:p>
            <a:pPr>
              <a:lnSpc>
                <a:spcPct val="150000"/>
              </a:lnSpc>
            </a:pPr>
            <a:r>
              <a:rPr lang="en-US" sz="3200" b="1" dirty="0">
                <a:solidFill>
                  <a:schemeClr val="tx1"/>
                </a:solidFill>
              </a:rPr>
              <a:t>Competent Cells and Heat-Shock Transformation</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062815" y="4592493"/>
            <a:ext cx="7012968" cy="1247886"/>
          </a:xfrm>
        </p:spPr>
        <p:txBody>
          <a:bodyPr>
            <a:noAutofit/>
          </a:bodyPr>
          <a:lstStyle/>
          <a:p>
            <a:pPr>
              <a:lnSpc>
                <a:spcPct val="100000"/>
              </a:lnSpc>
              <a:spcAft>
                <a:spcPts val="640"/>
              </a:spcAft>
            </a:pPr>
            <a:r>
              <a:rPr lang="en-US" sz="2800" b="1" dirty="0"/>
              <a:t>Dr. Salah </a:t>
            </a:r>
            <a:r>
              <a:rPr lang="en-US" sz="2800" b="1" dirty="0" err="1"/>
              <a:t>Tofik</a:t>
            </a:r>
            <a:r>
              <a:rPr lang="en-US" sz="2800" b="1" dirty="0"/>
              <a:t> Balaky</a:t>
            </a:r>
          </a:p>
          <a:p>
            <a:pPr>
              <a:lnSpc>
                <a:spcPct val="100000"/>
              </a:lnSpc>
              <a:spcAft>
                <a:spcPts val="640"/>
              </a:spcAft>
            </a:pPr>
            <a:r>
              <a:rPr lang="en-US" sz="2800" b="1" dirty="0"/>
              <a:t>Miss Amna </a:t>
            </a:r>
          </a:p>
          <a:p>
            <a:pPr>
              <a:lnSpc>
                <a:spcPct val="100000"/>
              </a:lnSpc>
              <a:spcAft>
                <a:spcPts val="640"/>
              </a:spcAft>
            </a:pPr>
            <a:r>
              <a:rPr lang="en-US" sz="2800" b="1" dirty="0"/>
              <a:t>Course: Molecular Biotechnology</a:t>
            </a:r>
          </a:p>
          <a:p>
            <a:pPr>
              <a:lnSpc>
                <a:spcPct val="100000"/>
              </a:lnSpc>
              <a:spcAft>
                <a:spcPts val="640"/>
              </a:spcAft>
            </a:pPr>
            <a:r>
              <a:rPr lang="en-US" sz="2800" b="1" dirty="0"/>
              <a:t> MA Code408 </a:t>
            </a:r>
          </a:p>
          <a:p>
            <a:pPr>
              <a:lnSpc>
                <a:spcPct val="100000"/>
              </a:lnSpc>
              <a:spcAft>
                <a:spcPts val="640"/>
              </a:spcAft>
            </a:pPr>
            <a:r>
              <a:rPr lang="en-US" sz="2800" b="1" dirty="0"/>
              <a:t>Semester 8: Week 7</a:t>
            </a:r>
          </a:p>
          <a:p>
            <a:pPr>
              <a:lnSpc>
                <a:spcPct val="100000"/>
              </a:lnSpc>
              <a:spcAft>
                <a:spcPts val="640"/>
              </a:spcAft>
            </a:pPr>
            <a:r>
              <a:rPr lang="en-US" sz="2800" b="1" dirty="0"/>
              <a:t>Date 2/ 4/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18" y="1695812"/>
            <a:ext cx="2048256" cy="78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975390"/>
            <a:endParaRPr lang="en-US" sz="192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61054"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2384126"/>
            <a:ext cx="1804416"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720622" y="2603281"/>
            <a:ext cx="2451204" cy="2406637"/>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477647"/>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Preparation of competent cells By CaCl2 Treatment</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Inoculate the E. coli culture into the LB medium and incubate at 37 °C for 24 h with vigorous shaking at 180 rpm.</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Aliquot 0.5 ml of the grown culture into 50 ml of LB in a 200-ml conical flask. Prewarm the broth to 37°C.</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Incubate at 37°C with shaking at 180 rpm till the OD600 reaches to 0.35–0.4. then chill the culture on ice.</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4</a:t>
            </a: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Transfer the culture to a centrifuge tube and collect the cell pellets by centrifugation at 6000 rpm for 5 min at 4 °C. Discard the supernatant.</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5</a:t>
            </a: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Resuspend the cell pellets in 20 ml of an ice-cold 50-mM CaCl2 solution. Incubate the resuspended cells on ice for 20 min.</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6</a:t>
            </a: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Collect the cell pellets by centrifugation at 6000 rpm for 5 min at 4°C.</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7</a:t>
            </a: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Resuspend the cells with 2.5 ml of ice-cold 50-mM CaCl2. Optionally, if required to store the competent cells for a longer period, resuspend the cells with 2.5 ml ice-cold 50-mM CaCl2 containing 10% glycerol.</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8</a:t>
            </a: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Use 100 µl of the prepared competent cells for transformation.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9</a:t>
            </a: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Dispense the </a:t>
            </a: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competent cells </a:t>
            </a:r>
            <a:r>
              <a:rPr kumimoji="0" lang="en-US"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into aliquots of 100 µl and store them at −80°C for further use.</a:t>
            </a: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6483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1668927"/>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Heat-Shock Transformation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Thaw 50–100 µl of competent cells carefully on ice.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Add 1 µl of plasmid solution (concentration 1 µg/µl) to 100 µl of competent cells.</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Incubate the cells on ice for 30 min.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 Quickly transfer the tubes to a water bath previously set at 42 °C. Incubate for 1 min, and</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then quickly transfer to ice.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Add 1 ml LB broth medium to the tube and Incubate at 37°C for 30 min to 1 h.</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6</a:t>
            </a:r>
            <a:r>
              <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Streak out 50–500 µl of culture onto plates containing suitable antibiotic markers.</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7. Observe the number of colonies grown on the plates after successful transformation</a:t>
            </a:r>
            <a:endParaRPr kumimoji="0" lang="en-US"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5125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603868"/>
            <a:ext cx="11822905" cy="3489174"/>
          </a:xfrm>
          <a:prstGeom prst="rect">
            <a:avLst/>
          </a:prstGeom>
          <a:noFill/>
          <a:ln>
            <a:noFill/>
          </a:ln>
        </p:spPr>
        <p:txBody>
          <a:bodyPr spcFirstLastPara="1" wrap="square" lIns="42334" tIns="42334" rIns="42334" bIns="42334" anchor="ctr" anchorCtr="0">
            <a:noAutofit/>
          </a:bodyPr>
          <a:lstStyle/>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Next lab</a:t>
            </a:r>
            <a:endParaRPr lang="ar-EG" sz="3200" b="1" dirty="0">
              <a:solidFill>
                <a:prstClr val="black"/>
              </a:solidFill>
              <a:latin typeface="Arial" panose="020B0604020202020204" pitchFamily="34" charset="0"/>
              <a:ea typeface="Arial"/>
              <a:cs typeface="Arial" panose="020B0604020202020204" pitchFamily="34" charset="0"/>
              <a:sym typeface="Arial"/>
            </a:endParaRPr>
          </a:p>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Production of cloning vectors</a:t>
            </a:r>
          </a:p>
        </p:txBody>
      </p:sp>
    </p:spTree>
    <p:extLst>
      <p:ext uri="{BB962C8B-B14F-4D97-AF65-F5344CB8AC3E}">
        <p14:creationId xmlns:p14="http://schemas.microsoft.com/office/powerpoint/2010/main" val="165659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1668927"/>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Preparation of Competent Cells and Heat-Shock Transformation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Competent cells are bacterial cells that can accept extra-chromosomal DNA or plasmids (naked DNA) from the environment. The generation of</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competent cells may occur by two methods: </a:t>
            </a:r>
          </a:p>
          <a:p>
            <a:pPr marL="514350" marR="0" lvl="0" indent="-514350" algn="just" defTabSz="975390" rtl="0" eaLnBrk="1" fontAlgn="auto" latinLnBrk="0" hangingPunct="1">
              <a:lnSpc>
                <a:spcPct val="150000"/>
              </a:lnSpc>
              <a:spcBef>
                <a:spcPts val="250"/>
              </a:spcBef>
              <a:spcAft>
                <a:spcPts val="250"/>
              </a:spcAft>
              <a:buClrTx/>
              <a:buSzTx/>
              <a:buFontTx/>
              <a:buAutoNum type="arabicPeriod"/>
              <a:tabLst/>
              <a:defRPr/>
            </a:pP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N</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atural</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competence.</a:t>
            </a:r>
          </a:p>
          <a:p>
            <a:pPr marL="514350" marR="0" lvl="0" indent="-514350" algn="just" defTabSz="975390" rtl="0" eaLnBrk="1" fontAlgn="auto" latinLnBrk="0" hangingPunct="1">
              <a:lnSpc>
                <a:spcPct val="150000"/>
              </a:lnSpc>
              <a:spcBef>
                <a:spcPts val="250"/>
              </a:spcBef>
              <a:spcAft>
                <a:spcPts val="250"/>
              </a:spcAft>
              <a:buClrTx/>
              <a:buSzTx/>
              <a:buFontTx/>
              <a:buAutoNum type="arabicPeriod"/>
              <a:tabLst/>
              <a:defRPr/>
            </a:pP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A</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rtificial</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competence.</a:t>
            </a:r>
          </a:p>
        </p:txBody>
      </p:sp>
    </p:spTree>
    <p:extLst>
      <p:ext uri="{BB962C8B-B14F-4D97-AF65-F5344CB8AC3E}">
        <p14:creationId xmlns:p14="http://schemas.microsoft.com/office/powerpoint/2010/main" val="109451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230038"/>
            <a:ext cx="11822905" cy="4856980"/>
          </a:xfrm>
          <a:prstGeom prst="rect">
            <a:avLst/>
          </a:prstGeom>
          <a:noFill/>
          <a:ln>
            <a:noFill/>
          </a:ln>
        </p:spPr>
        <p:txBody>
          <a:bodyPr spcFirstLastPara="1" wrap="square" lIns="42334" tIns="42334" rIns="42334" bIns="42334" anchor="ctr" anchorCtr="0">
            <a:noAutofit/>
          </a:bodyPr>
          <a:lstStyle/>
          <a:p>
            <a:pPr marR="0" lvl="0" algn="just" defTabSz="975390" rtl="0" eaLnBrk="1" fontAlgn="auto" latinLnBrk="0" hangingPunct="1">
              <a:lnSpc>
                <a:spcPct val="150000"/>
              </a:lnSpc>
              <a:spcBef>
                <a:spcPts val="250"/>
              </a:spcBef>
              <a:spcAft>
                <a:spcPts val="250"/>
              </a:spcAft>
              <a:buClrTx/>
              <a:buSzTx/>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Natural competent </a:t>
            </a:r>
          </a:p>
          <a:p>
            <a:pPr marR="0" lvl="0" algn="just" defTabSz="975390" rtl="0" eaLnBrk="1" fontAlgn="auto" latinLnBrk="0" hangingPunct="1">
              <a:lnSpc>
                <a:spcPct val="150000"/>
              </a:lnSpc>
              <a:spcBef>
                <a:spcPts val="250"/>
              </a:spcBef>
              <a:spcAft>
                <a:spcPts val="250"/>
              </a:spcAft>
              <a:buClrTx/>
              <a:buSzTx/>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Natural competent is the genetic ability of a bacterium to receive environmental DNA under natural or in vitro conditions. Natural competence has been reported in many bacterial strains, i.e. B. subtilis, S. pneumonia, N. gonorrhoeae and H. influenza.</a:t>
            </a:r>
          </a:p>
          <a:p>
            <a:pPr marR="0" lvl="0" algn="just" defTabSz="975390" rtl="0" eaLnBrk="1" fontAlgn="auto" latinLnBrk="0" hangingPunct="1">
              <a:lnSpc>
                <a:spcPct val="150000"/>
              </a:lnSpc>
              <a:spcBef>
                <a:spcPts val="250"/>
              </a:spcBef>
              <a:spcAft>
                <a:spcPts val="250"/>
              </a:spcAft>
              <a:buClrTx/>
              <a:buSzTx/>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697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38591"/>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Artificial competent</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Bacteria can also be made competent artificially by chemical treatment and heat shock to make them transiently permeable to DNA. Artificial competence is not coded by the genes of the bacterial cells. It is a laboratory procedure in which cells are passively made permeable to DNA using unnatural conditions. </a:t>
            </a:r>
          </a:p>
        </p:txBody>
      </p:sp>
    </p:spTree>
    <p:extLst>
      <p:ext uri="{BB962C8B-B14F-4D97-AF65-F5344CB8AC3E}">
        <p14:creationId xmlns:p14="http://schemas.microsoft.com/office/powerpoint/2010/main" val="3808504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138591"/>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Artificial competent</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procedure of artificial competence is relatively simple and easy and can be used to engineer a bacterium genetically. However, transformation efficiency is very low as only a portion of the cells become competent to successfully take up DNA.</a:t>
            </a:r>
          </a:p>
        </p:txBody>
      </p:sp>
    </p:spTree>
    <p:extLst>
      <p:ext uri="{BB962C8B-B14F-4D97-AF65-F5344CB8AC3E}">
        <p14:creationId xmlns:p14="http://schemas.microsoft.com/office/powerpoint/2010/main" val="394154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64774" y="2169782"/>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Artificial competence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 DNA is a highly hydrophilic molecule, normally it cannot pass through the cell membrane of bacteria. Hence, in order to make bacteria capable of internalizing the genetic material, they must be made competent to take up the DNA. This can be achieved by making small holes in bacterial cells by suspending them in a solution containing a high concentration of calcium. Extra-chromosomal DNA will be forced to enter the cell by incubating the competent cells and the DNA together on ice followed by a brief heat shock that causes the bacteria to take up the DNA.</a:t>
            </a:r>
          </a:p>
        </p:txBody>
      </p:sp>
    </p:spTree>
    <p:extLst>
      <p:ext uri="{BB962C8B-B14F-4D97-AF65-F5344CB8AC3E}">
        <p14:creationId xmlns:p14="http://schemas.microsoft.com/office/powerpoint/2010/main" val="69439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1668927"/>
            <a:ext cx="11822905" cy="793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Artificial competence</a:t>
            </a:r>
          </a:p>
        </p:txBody>
      </p:sp>
      <p:pic>
        <p:nvPicPr>
          <p:cNvPr id="1026" name="Picture 2" descr="Bacterial Transformation and Competent Cells–A Brief Introduction ...">
            <a:extLst>
              <a:ext uri="{FF2B5EF4-FFF2-40B4-BE49-F238E27FC236}">
                <a16:creationId xmlns:a16="http://schemas.microsoft.com/office/drawing/2014/main" id="{A229E4A1-DA40-5E02-C944-B0AE80593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5" y="2511240"/>
            <a:ext cx="9073704" cy="601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2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422507"/>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Reagents Required and Their Role</a:t>
            </a:r>
          </a:p>
          <a:p>
            <a:pPr marL="514350" marR="0" lvl="0" indent="-514350" algn="just" defTabSz="975390" rtl="0" eaLnBrk="1" fontAlgn="auto" latinLnBrk="0" hangingPunct="1">
              <a:lnSpc>
                <a:spcPct val="150000"/>
              </a:lnSpc>
              <a:spcBef>
                <a:spcPts val="250"/>
              </a:spcBef>
              <a:spcAft>
                <a:spcPts val="25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Luria-Bertani Broth: </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LB broth is a rich medium that permits fast growth yields for many species including E. coli.</a:t>
            </a:r>
          </a:p>
          <a:p>
            <a:pPr marR="0" lvl="0" algn="just" defTabSz="975390" rtl="0" eaLnBrk="1" fontAlgn="auto" latinLnBrk="0" hangingPunct="1">
              <a:lnSpc>
                <a:spcPct val="150000"/>
              </a:lnSpc>
              <a:spcBef>
                <a:spcPts val="250"/>
              </a:spcBef>
              <a:spcAft>
                <a:spcPts val="250"/>
              </a:spcAft>
              <a:buClrTx/>
              <a:buSzTx/>
              <a:tabLst/>
              <a:defRPr/>
            </a:pP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2. Calcium Chloride: </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Calcium chloride transformation technique is</a:t>
            </a:r>
          </a:p>
          <a:p>
            <a:pPr marR="0" lvl="0" algn="just" defTabSz="975390" rtl="0" eaLnBrk="1" fontAlgn="auto" latinLnBrk="0" hangingPunct="1">
              <a:lnSpc>
                <a:spcPct val="150000"/>
              </a:lnSpc>
              <a:spcBef>
                <a:spcPts val="250"/>
              </a:spcBef>
              <a:spcAft>
                <a:spcPts val="250"/>
              </a:spcAft>
              <a:buClrTx/>
              <a:buSzTx/>
              <a:tabLs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the most efficient technique among the competent cell preparation protocols. It increases the bacterial cell’s ability to incorporate plasmid</a:t>
            </a:r>
          </a:p>
          <a:p>
            <a:pPr marR="0" lvl="0" algn="just" defTabSz="975390" rtl="0" eaLnBrk="1" fontAlgn="auto" latinLnBrk="0" hangingPunct="1">
              <a:lnSpc>
                <a:spcPct val="150000"/>
              </a:lnSpc>
              <a:spcBef>
                <a:spcPts val="250"/>
              </a:spcBef>
              <a:spcAft>
                <a:spcPts val="250"/>
              </a:spcAft>
              <a:buClrTx/>
              <a:buSzTx/>
              <a:tabLs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DNA, facilitating genetic transformation.</a:t>
            </a:r>
          </a:p>
          <a:p>
            <a:pPr marR="0" lvl="0" algn="just" defTabSz="975390" rtl="0" eaLnBrk="1" fontAlgn="auto" latinLnBrk="0" hangingPunct="1">
              <a:lnSpc>
                <a:spcPct val="150000"/>
              </a:lnSpc>
              <a:spcBef>
                <a:spcPts val="250"/>
              </a:spcBef>
              <a:spcAft>
                <a:spcPts val="250"/>
              </a:spcAft>
              <a:buClrTx/>
              <a:buSzTx/>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Polyethylene Glycol: </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PEG is a polyether compound having many functions. In this case, it helps in shielding the negative charges present on the DNA and host cell membrane and lowering of repulsion.</a:t>
            </a:r>
          </a:p>
        </p:txBody>
      </p:sp>
    </p:spTree>
    <p:extLst>
      <p:ext uri="{BB962C8B-B14F-4D97-AF65-F5344CB8AC3E}">
        <p14:creationId xmlns:p14="http://schemas.microsoft.com/office/powerpoint/2010/main" val="289663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1907867"/>
            <a:ext cx="11822905"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 Dimethyl Sulfoxide: </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DMSO brings together the reagents that have been added during the reaction. It also acts as a preserving agent as the prepared competent</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cells need to be stored at −80°C for a longer period without losing their viability.</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MgCl2: </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MgCl2 acts in the same way as does CaCl2. It induces the ability of the cells to take up DNA by</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altering the permeability of the membranes.</a:t>
            </a:r>
          </a:p>
        </p:txBody>
      </p:sp>
    </p:spTree>
    <p:extLst>
      <p:ext uri="{BB962C8B-B14F-4D97-AF65-F5344CB8AC3E}">
        <p14:creationId xmlns:p14="http://schemas.microsoft.com/office/powerpoint/2010/main" val="1313820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1013</TotalTime>
  <Words>893</Words>
  <Application>Microsoft Office PowerPoint</Application>
  <PresentationFormat>Custom</PresentationFormat>
  <Paragraphs>53</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Merriweather Sans</vt:lpstr>
      <vt:lpstr>Century Schoolbook</vt:lpstr>
      <vt:lpstr>Franklin Gothic Book</vt:lpstr>
      <vt:lpstr>Calibri</vt:lpstr>
      <vt:lpstr>Garamond</vt:lpstr>
      <vt:lpstr>SavonVTI</vt:lpstr>
      <vt:lpstr>Competent Cells and Heat-Shock Transformation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121</cp:revision>
  <dcterms:modified xsi:type="dcterms:W3CDTF">2024-03-25T20:20:39Z</dcterms:modified>
</cp:coreProperties>
</file>