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4" r:id="rId4"/>
    <p:sldId id="263" r:id="rId5"/>
    <p:sldId id="261" r:id="rId6"/>
    <p:sldId id="265" r:id="rId7"/>
    <p:sldId id="260" r:id="rId8"/>
    <p:sldId id="269" r:id="rId9"/>
    <p:sldId id="270" r:id="rId10"/>
    <p:sldId id="271" r:id="rId11"/>
    <p:sldId id="273" r:id="rId12"/>
    <p:sldId id="258" r:id="rId13"/>
    <p:sldId id="274" r:id="rId14"/>
    <p:sldId id="275" r:id="rId15"/>
    <p:sldId id="277" r:id="rId16"/>
    <p:sldId id="259" r:id="rId17"/>
    <p:sldId id="278" r:id="rId18"/>
    <p:sldId id="276" r:id="rId19"/>
    <p:sldId id="280" r:id="rId20"/>
    <p:sldId id="281" r:id="rId21"/>
    <p:sldId id="282" r:id="rId22"/>
    <p:sldId id="279" r:id="rId23"/>
    <p:sldId id="283" r:id="rId24"/>
    <p:sldId id="284" r:id="rId25"/>
    <p:sldId id="298" r:id="rId26"/>
    <p:sldId id="285" r:id="rId27"/>
    <p:sldId id="286" r:id="rId28"/>
    <p:sldId id="287" r:id="rId29"/>
    <p:sldId id="272" r:id="rId30"/>
    <p:sldId id="288" r:id="rId31"/>
    <p:sldId id="290" r:id="rId32"/>
    <p:sldId id="289" r:id="rId33"/>
    <p:sldId id="295" r:id="rId34"/>
    <p:sldId id="294" r:id="rId35"/>
    <p:sldId id="303" r:id="rId36"/>
    <p:sldId id="307" r:id="rId37"/>
    <p:sldId id="306" r:id="rId38"/>
    <p:sldId id="308" r:id="rId39"/>
    <p:sldId id="309" r:id="rId40"/>
    <p:sldId id="316" r:id="rId41"/>
    <p:sldId id="315" r:id="rId42"/>
    <p:sldId id="317" r:id="rId43"/>
    <p:sldId id="293" r:id="rId44"/>
    <p:sldId id="365" r:id="rId45"/>
    <p:sldId id="314" r:id="rId46"/>
    <p:sldId id="319" r:id="rId47"/>
    <p:sldId id="318" r:id="rId48"/>
    <p:sldId id="320" r:id="rId49"/>
    <p:sldId id="321" r:id="rId50"/>
    <p:sldId id="323" r:id="rId51"/>
    <p:sldId id="324" r:id="rId52"/>
    <p:sldId id="322" r:id="rId53"/>
    <p:sldId id="327" r:id="rId54"/>
    <p:sldId id="328" r:id="rId55"/>
    <p:sldId id="329" r:id="rId56"/>
    <p:sldId id="326" r:id="rId57"/>
    <p:sldId id="331" r:id="rId58"/>
    <p:sldId id="330" r:id="rId59"/>
    <p:sldId id="300" r:id="rId60"/>
    <p:sldId id="334" r:id="rId61"/>
    <p:sldId id="335" r:id="rId62"/>
    <p:sldId id="299" r:id="rId63"/>
    <p:sldId id="336" r:id="rId64"/>
    <p:sldId id="368" r:id="rId65"/>
    <p:sldId id="337" r:id="rId66"/>
    <p:sldId id="340" r:id="rId67"/>
    <p:sldId id="369" r:id="rId68"/>
    <p:sldId id="338" r:id="rId69"/>
    <p:sldId id="339" r:id="rId70"/>
    <p:sldId id="341" r:id="rId71"/>
    <p:sldId id="342" r:id="rId72"/>
    <p:sldId id="346" r:id="rId73"/>
    <p:sldId id="345" r:id="rId74"/>
    <p:sldId id="348" r:id="rId75"/>
    <p:sldId id="343" r:id="rId76"/>
    <p:sldId id="349" r:id="rId77"/>
    <p:sldId id="350" r:id="rId78"/>
    <p:sldId id="351" r:id="rId79"/>
    <p:sldId id="352" r:id="rId80"/>
    <p:sldId id="344" r:id="rId81"/>
    <p:sldId id="355" r:id="rId82"/>
    <p:sldId id="356" r:id="rId83"/>
    <p:sldId id="347" r:id="rId84"/>
    <p:sldId id="353" r:id="rId85"/>
    <p:sldId id="358" r:id="rId86"/>
    <p:sldId id="359" r:id="rId87"/>
    <p:sldId id="354" r:id="rId88"/>
    <p:sldId id="357" r:id="rId89"/>
    <p:sldId id="360" r:id="rId90"/>
    <p:sldId id="363"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13" autoAdjust="0"/>
  </p:normalViewPr>
  <p:slideViewPr>
    <p:cSldViewPr>
      <p:cViewPr>
        <p:scale>
          <a:sx n="75" d="100"/>
          <a:sy n="75" d="100"/>
        </p:scale>
        <p:origin x="-10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7.gi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xml"/><Relationship Id="rId5" Type="http://schemas.openxmlformats.org/officeDocument/2006/relationships/image" Target="../media/image72.png"/><Relationship Id="rId4" Type="http://schemas.openxmlformats.org/officeDocument/2006/relationships/image" Target="../media/image71.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036" y="2057400"/>
            <a:ext cx="8839200" cy="1897443"/>
          </a:xfrm>
          <a:prstGeom prst="rect">
            <a:avLst/>
          </a:prstGeom>
        </p:spPr>
        <p:txBody>
          <a:bodyPr wrap="square">
            <a:spAutoFit/>
          </a:bodyPr>
          <a:lstStyle/>
          <a:p>
            <a:pPr algn="ctr">
              <a:lnSpc>
                <a:spcPct val="115000"/>
              </a:lnSpc>
            </a:pPr>
            <a:r>
              <a:rPr lang="en-US" sz="2800" b="1" dirty="0">
                <a:latin typeface="Times New Roman" pitchFamily="18" charset="0"/>
                <a:ea typeface="Calibri"/>
                <a:cs typeface="Times New Roman" pitchFamily="18" charset="0"/>
              </a:rPr>
              <a:t>BENIGN AND MALIGNANT TUMORS OF </a:t>
            </a:r>
            <a:endParaRPr lang="en-US" sz="2800" b="1" dirty="0" smtClean="0">
              <a:latin typeface="Times New Roman" pitchFamily="18" charset="0"/>
              <a:ea typeface="Calibri"/>
              <a:cs typeface="Times New Roman" pitchFamily="18" charset="0"/>
            </a:endParaRPr>
          </a:p>
          <a:p>
            <a:pPr algn="ctr">
              <a:lnSpc>
                <a:spcPct val="115000"/>
              </a:lnSpc>
            </a:pPr>
            <a:endParaRPr lang="en-US" sz="2800" b="1" dirty="0" smtClean="0">
              <a:latin typeface="Times New Roman" pitchFamily="18" charset="0"/>
              <a:ea typeface="Calibri"/>
              <a:cs typeface="Times New Roman" pitchFamily="18" charset="0"/>
            </a:endParaRPr>
          </a:p>
          <a:p>
            <a:pPr algn="ctr">
              <a:lnSpc>
                <a:spcPct val="115000"/>
              </a:lnSpc>
            </a:pPr>
            <a:r>
              <a:rPr lang="en-US" sz="2800" b="1" dirty="0">
                <a:latin typeface="Times New Roman" pitchFamily="18" charset="0"/>
                <a:ea typeface="Calibri"/>
                <a:cs typeface="Times New Roman" pitchFamily="18" charset="0"/>
              </a:rPr>
              <a:t> </a:t>
            </a:r>
            <a:r>
              <a:rPr lang="en-US" sz="2800" b="1" dirty="0" smtClean="0">
                <a:latin typeface="Times New Roman" pitchFamily="18" charset="0"/>
                <a:ea typeface="Calibri"/>
                <a:cs typeface="Times New Roman" pitchFamily="18" charset="0"/>
              </a:rPr>
              <a:t>                </a:t>
            </a:r>
            <a:r>
              <a:rPr lang="en-US" sz="2800" b="1" dirty="0" smtClean="0">
                <a:latin typeface="Times New Roman" pitchFamily="18" charset="0"/>
                <a:ea typeface="Calibri"/>
                <a:cs typeface="Times New Roman" pitchFamily="18" charset="0"/>
              </a:rPr>
              <a:t>THE ORAL </a:t>
            </a:r>
            <a:r>
              <a:rPr lang="en-US" sz="2800" b="1" dirty="0" smtClean="0">
                <a:latin typeface="Times New Roman" pitchFamily="18" charset="0"/>
                <a:ea typeface="Calibri"/>
                <a:cs typeface="Times New Roman" pitchFamily="18" charset="0"/>
              </a:rPr>
              <a:t>CAVITY  </a:t>
            </a:r>
            <a:r>
              <a:rPr lang="en-US" sz="2800" b="1" dirty="0" smtClean="0">
                <a:latin typeface="Times New Roman" pitchFamily="18" charset="0"/>
                <a:ea typeface="Calibri"/>
                <a:cs typeface="Times New Roman" pitchFamily="18" charset="0"/>
              </a:rPr>
              <a:t>          L 19&amp;20</a:t>
            </a:r>
            <a:endParaRPr lang="en-US" sz="2800" dirty="0">
              <a:latin typeface="Times New Roman" pitchFamily="18" charset="0"/>
              <a:ea typeface="Calibri"/>
              <a:cs typeface="Times New Roman" pitchFamily="18" charset="0"/>
            </a:endParaRPr>
          </a:p>
          <a:p>
            <a:pPr algn="ctr">
              <a:lnSpc>
                <a:spcPct val="115000"/>
              </a:lnSpc>
            </a:pPr>
            <a:r>
              <a:rPr lang="en-US" b="1" dirty="0">
                <a:latin typeface="Times New Roman"/>
                <a:ea typeface="Calibri"/>
                <a:cs typeface="Arial"/>
              </a:rPr>
              <a:t> </a:t>
            </a:r>
            <a:endParaRPr lang="en-US" sz="1400" dirty="0">
              <a:ea typeface="Calibri"/>
              <a:cs typeface="Arial"/>
            </a:endParaRPr>
          </a:p>
        </p:txBody>
      </p:sp>
    </p:spTree>
    <p:extLst>
      <p:ext uri="{BB962C8B-B14F-4D97-AF65-F5344CB8AC3E}">
        <p14:creationId xmlns:p14="http://schemas.microsoft.com/office/powerpoint/2010/main" val="70342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82" y="381000"/>
            <a:ext cx="8763000" cy="3970318"/>
          </a:xfrm>
          <a:prstGeom prst="rect">
            <a:avLst/>
          </a:prstGeom>
        </p:spPr>
        <p:txBody>
          <a:bodyPr wrap="square">
            <a:spAutoFit/>
          </a:bodyPr>
          <a:lstStyle/>
          <a:p>
            <a:pPr algn="just">
              <a:lnSpc>
                <a:spcPct val="150000"/>
              </a:lnSpc>
            </a:pPr>
            <a:r>
              <a:rPr lang="en-US" sz="2400" b="1" dirty="0">
                <a:latin typeface="Times New Roman"/>
                <a:ea typeface="Calibri"/>
                <a:cs typeface="Arial"/>
              </a:rPr>
              <a:t>BLUE NEVUS: </a:t>
            </a:r>
            <a:endParaRPr lang="en-US" sz="2400" b="1" dirty="0" smtClean="0">
              <a:latin typeface="Times New Roman"/>
              <a:ea typeface="Calibri"/>
              <a:cs typeface="Arial"/>
            </a:endParaRPr>
          </a:p>
          <a:p>
            <a:pPr algn="just">
              <a:lnSpc>
                <a:spcPct val="150000"/>
              </a:lnSpc>
            </a:pPr>
            <a:r>
              <a:rPr lang="en-US" sz="2400" dirty="0" smtClean="0">
                <a:solidFill>
                  <a:srgbClr val="FF0000"/>
                </a:solidFill>
                <a:latin typeface="Times New Roman"/>
                <a:ea typeface="Calibri"/>
                <a:cs typeface="Arial"/>
              </a:rPr>
              <a:t>Clinically</a:t>
            </a:r>
            <a:r>
              <a:rPr lang="en-US" sz="2400" dirty="0" smtClean="0">
                <a:latin typeface="Times New Roman"/>
                <a:ea typeface="Calibri"/>
                <a:cs typeface="Arial"/>
              </a:rPr>
              <a:t> </a:t>
            </a:r>
          </a:p>
          <a:p>
            <a:pPr marL="342900" indent="-342900" algn="just">
              <a:lnSpc>
                <a:spcPct val="150000"/>
              </a:lnSpc>
              <a:buFontTx/>
              <a:buChar char="-"/>
            </a:pPr>
            <a:r>
              <a:rPr lang="en-US" sz="2400" dirty="0">
                <a:latin typeface="Times New Roman"/>
                <a:ea typeface="Calibri"/>
                <a:cs typeface="Arial"/>
              </a:rPr>
              <a:t>A</a:t>
            </a:r>
            <a:r>
              <a:rPr lang="en-US" sz="2400" dirty="0" smtClean="0">
                <a:latin typeface="Times New Roman"/>
                <a:ea typeface="Calibri"/>
                <a:cs typeface="Arial"/>
              </a:rPr>
              <a:t>ppears </a:t>
            </a:r>
            <a:r>
              <a:rPr lang="en-US" sz="2400" dirty="0">
                <a:solidFill>
                  <a:srgbClr val="FF0000"/>
                </a:solidFill>
                <a:latin typeface="Times New Roman"/>
                <a:ea typeface="Calibri"/>
                <a:cs typeface="Arial"/>
              </a:rPr>
              <a:t>raised </a:t>
            </a:r>
            <a:r>
              <a:rPr lang="en-US" sz="2400" dirty="0">
                <a:latin typeface="Times New Roman"/>
                <a:ea typeface="Calibri"/>
                <a:cs typeface="Arial"/>
              </a:rPr>
              <a:t>or </a:t>
            </a:r>
            <a:r>
              <a:rPr lang="en-US" sz="2400" dirty="0">
                <a:solidFill>
                  <a:srgbClr val="FF0000"/>
                </a:solidFill>
                <a:latin typeface="Times New Roman"/>
                <a:ea typeface="Calibri"/>
                <a:cs typeface="Arial"/>
              </a:rPr>
              <a:t>flat</a:t>
            </a:r>
            <a:r>
              <a:rPr lang="en-US" sz="2400" dirty="0">
                <a:latin typeface="Times New Roman"/>
                <a:ea typeface="Calibri"/>
                <a:cs typeface="Arial"/>
              </a:rPr>
              <a:t> area, usually </a:t>
            </a:r>
            <a:r>
              <a:rPr lang="en-US" sz="2400" dirty="0">
                <a:solidFill>
                  <a:srgbClr val="FF0000"/>
                </a:solidFill>
                <a:latin typeface="Times New Roman"/>
                <a:ea typeface="Calibri"/>
                <a:cs typeface="Arial"/>
              </a:rPr>
              <a:t>blue</a:t>
            </a:r>
            <a:r>
              <a:rPr lang="en-US" sz="2400" dirty="0">
                <a:latin typeface="Times New Roman"/>
                <a:ea typeface="Calibri"/>
                <a:cs typeface="Arial"/>
              </a:rPr>
              <a:t> in </a:t>
            </a:r>
            <a:r>
              <a:rPr lang="en-US" sz="2400" dirty="0" err="1">
                <a:latin typeface="Times New Roman"/>
                <a:ea typeface="Calibri"/>
                <a:cs typeface="Arial"/>
              </a:rPr>
              <a:t>colour</a:t>
            </a:r>
            <a:r>
              <a:rPr lang="en-US" sz="2400" dirty="0">
                <a:latin typeface="Times New Roman"/>
                <a:ea typeface="Calibri"/>
                <a:cs typeface="Arial"/>
              </a:rPr>
              <a:t> </a:t>
            </a:r>
            <a:r>
              <a:rPr lang="en-US" sz="2400" dirty="0" smtClean="0">
                <a:latin typeface="Times New Roman"/>
                <a:ea typeface="Calibri"/>
                <a:cs typeface="Arial"/>
              </a:rPr>
              <a:t>. </a:t>
            </a:r>
          </a:p>
          <a:p>
            <a:pPr marL="342900" indent="-342900" algn="just">
              <a:lnSpc>
                <a:spcPct val="150000"/>
              </a:lnSpc>
              <a:buFontTx/>
              <a:buChar char="-"/>
            </a:pPr>
            <a:r>
              <a:rPr lang="en-US" sz="2400" dirty="0" smtClean="0">
                <a:solidFill>
                  <a:srgbClr val="FF0000"/>
                </a:solidFill>
                <a:latin typeface="Times New Roman"/>
                <a:ea typeface="Calibri"/>
                <a:cs typeface="Arial"/>
              </a:rPr>
              <a:t>Intraorall</a:t>
            </a:r>
            <a:r>
              <a:rPr lang="en-US" sz="2400" dirty="0" smtClean="0">
                <a:latin typeface="Times New Roman"/>
                <a:ea typeface="Calibri"/>
                <a:cs typeface="Arial"/>
              </a:rPr>
              <a:t>y </a:t>
            </a:r>
            <a:r>
              <a:rPr lang="en-US" sz="2400" dirty="0">
                <a:latin typeface="Times New Roman"/>
                <a:ea typeface="Calibri"/>
                <a:cs typeface="Arial"/>
              </a:rPr>
              <a:t>mostly appear in </a:t>
            </a:r>
            <a:r>
              <a:rPr lang="en-US" sz="2400" dirty="0">
                <a:solidFill>
                  <a:srgbClr val="FF0000"/>
                </a:solidFill>
                <a:latin typeface="Times New Roman"/>
                <a:ea typeface="Calibri"/>
                <a:cs typeface="Arial"/>
              </a:rPr>
              <a:t>the hard palate. </a:t>
            </a:r>
            <a:endParaRPr lang="en-US" sz="2400" dirty="0" smtClean="0">
              <a:solidFill>
                <a:srgbClr val="FF0000"/>
              </a:solidFill>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The </a:t>
            </a:r>
            <a:r>
              <a:rPr lang="en-US" sz="2400" dirty="0">
                <a:latin typeface="Times New Roman"/>
                <a:ea typeface="Calibri"/>
                <a:cs typeface="Arial"/>
              </a:rPr>
              <a:t>melanin producing cells </a:t>
            </a:r>
            <a:r>
              <a:rPr lang="en-US" sz="2400" dirty="0">
                <a:solidFill>
                  <a:srgbClr val="FF0000"/>
                </a:solidFill>
                <a:latin typeface="Times New Roman"/>
                <a:ea typeface="Calibri"/>
                <a:cs typeface="Arial"/>
              </a:rPr>
              <a:t>morphologically</a:t>
            </a:r>
            <a:r>
              <a:rPr lang="en-US" sz="2400" dirty="0">
                <a:latin typeface="Times New Roman"/>
                <a:ea typeface="Calibri"/>
                <a:cs typeface="Arial"/>
              </a:rPr>
              <a:t> differ from those of other nevi</a:t>
            </a:r>
            <a:r>
              <a:rPr lang="en-US" sz="2400" dirty="0" smtClean="0">
                <a:latin typeface="Times New Roman"/>
                <a:ea typeface="Calibri"/>
                <a:cs typeface="Arial"/>
              </a:rPr>
              <a:t>.</a:t>
            </a:r>
          </a:p>
          <a:p>
            <a:pPr algn="just">
              <a:lnSpc>
                <a:spcPct val="150000"/>
              </a:lnSpc>
            </a:pPr>
            <a:endParaRPr lang="en-US" sz="2400" dirty="0">
              <a:ea typeface="Calibri"/>
              <a:cs typeface="Arial"/>
            </a:endParaRPr>
          </a:p>
        </p:txBody>
      </p:sp>
      <p:pic>
        <p:nvPicPr>
          <p:cNvPr id="4" name="Picture 3"/>
          <p:cNvPicPr/>
          <p:nvPr/>
        </p:nvPicPr>
        <p:blipFill>
          <a:blip r:embed="rId2" cstate="print"/>
          <a:srcRect/>
          <a:stretch>
            <a:fillRect/>
          </a:stretch>
        </p:blipFill>
        <p:spPr bwMode="auto">
          <a:xfrm>
            <a:off x="4414982" y="3352800"/>
            <a:ext cx="4648200" cy="3200400"/>
          </a:xfrm>
          <a:prstGeom prst="rect">
            <a:avLst/>
          </a:prstGeom>
          <a:noFill/>
          <a:ln w="9525">
            <a:noFill/>
            <a:miter lim="800000"/>
            <a:headEnd/>
            <a:tailEnd/>
          </a:ln>
        </p:spPr>
      </p:pic>
      <p:pic>
        <p:nvPicPr>
          <p:cNvPr id="2050" name="Picture 2" descr="The blue nevus: two cases of palatal lo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3810000"/>
            <a:ext cx="4133962"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6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82" y="381000"/>
            <a:ext cx="8763000" cy="2308324"/>
          </a:xfrm>
          <a:prstGeom prst="rect">
            <a:avLst/>
          </a:prstGeom>
        </p:spPr>
        <p:txBody>
          <a:bodyPr wrap="square">
            <a:spAutoFit/>
          </a:bodyPr>
          <a:lstStyle/>
          <a:p>
            <a:pPr algn="just">
              <a:lnSpc>
                <a:spcPct val="150000"/>
              </a:lnSpc>
            </a:pPr>
            <a:r>
              <a:rPr lang="en-US" sz="2400" dirty="0" smtClean="0">
                <a:solidFill>
                  <a:srgbClr val="FF0000"/>
                </a:solidFill>
                <a:latin typeface="Times New Roman"/>
                <a:ea typeface="Calibri"/>
                <a:cs typeface="Arial"/>
              </a:rPr>
              <a:t>Instead </a:t>
            </a:r>
            <a:r>
              <a:rPr lang="en-US" sz="2400" dirty="0">
                <a:solidFill>
                  <a:srgbClr val="FF0000"/>
                </a:solidFill>
                <a:latin typeface="Times New Roman"/>
                <a:ea typeface="Calibri"/>
                <a:cs typeface="Arial"/>
              </a:rPr>
              <a:t>of being round </a:t>
            </a:r>
            <a:r>
              <a:rPr lang="en-US" sz="2400" dirty="0">
                <a:latin typeface="Times New Roman"/>
                <a:ea typeface="Calibri"/>
                <a:cs typeface="Arial"/>
              </a:rPr>
              <a:t>in shape, the cells of </a:t>
            </a:r>
            <a:r>
              <a:rPr lang="en-US" sz="2400" dirty="0">
                <a:solidFill>
                  <a:srgbClr val="FF0000"/>
                </a:solidFill>
                <a:latin typeface="Times New Roman"/>
                <a:ea typeface="Calibri"/>
                <a:cs typeface="Arial"/>
              </a:rPr>
              <a:t>blue nevus </a:t>
            </a:r>
            <a:r>
              <a:rPr lang="en-US" sz="2400" dirty="0">
                <a:latin typeface="Times New Roman"/>
                <a:ea typeface="Calibri"/>
                <a:cs typeface="Arial"/>
              </a:rPr>
              <a:t>are usually </a:t>
            </a:r>
            <a:r>
              <a:rPr lang="en-US" sz="2400" dirty="0">
                <a:solidFill>
                  <a:srgbClr val="FF0000"/>
                </a:solidFill>
                <a:latin typeface="Times New Roman"/>
                <a:ea typeface="Calibri"/>
                <a:cs typeface="Arial"/>
              </a:rPr>
              <a:t>spindle in shape </a:t>
            </a:r>
            <a:r>
              <a:rPr lang="en-US" sz="2400" dirty="0">
                <a:latin typeface="Times New Roman"/>
                <a:ea typeface="Calibri"/>
                <a:cs typeface="Arial"/>
              </a:rPr>
              <a:t>and well separated from underlying epithelium</a:t>
            </a:r>
            <a:r>
              <a:rPr lang="en-US" sz="2400" dirty="0" smtClean="0">
                <a:latin typeface="Times New Roman"/>
                <a:ea typeface="Calibri"/>
                <a:cs typeface="Arial"/>
              </a:rPr>
              <a:t>.</a:t>
            </a:r>
          </a:p>
          <a:p>
            <a:pPr marL="342900" indent="-342900" algn="just">
              <a:lnSpc>
                <a:spcPct val="150000"/>
              </a:lnSpc>
              <a:buFontTx/>
              <a:buChar char="-"/>
            </a:pPr>
            <a:r>
              <a:rPr lang="en-US" sz="2400" dirty="0" smtClean="0">
                <a:latin typeface="Times New Roman"/>
                <a:ea typeface="Calibri"/>
                <a:cs typeface="Arial"/>
              </a:rPr>
              <a:t> The </a:t>
            </a:r>
            <a:r>
              <a:rPr lang="en-US" sz="2400" dirty="0">
                <a:latin typeface="Times New Roman"/>
                <a:ea typeface="Calibri"/>
                <a:cs typeface="Arial"/>
              </a:rPr>
              <a:t>elongated nevus cells are arranged parallel to the surface epithelium.</a:t>
            </a:r>
            <a:endParaRPr lang="en-US" sz="2400" dirty="0">
              <a:ea typeface="Calibri"/>
              <a:cs typeface="Arial"/>
            </a:endParaRPr>
          </a:p>
        </p:txBody>
      </p:sp>
      <p:pic>
        <p:nvPicPr>
          <p:cNvPr id="4" name="Picture 3"/>
          <p:cNvPicPr/>
          <p:nvPr/>
        </p:nvPicPr>
        <p:blipFill>
          <a:blip r:embed="rId2" cstate="print">
            <a:lum bright="-20000" contrast="40000"/>
          </a:blip>
          <a:srcRect/>
          <a:stretch>
            <a:fillRect/>
          </a:stretch>
        </p:blipFill>
        <p:spPr bwMode="auto">
          <a:xfrm>
            <a:off x="2743200" y="2133601"/>
            <a:ext cx="5181599" cy="4114800"/>
          </a:xfrm>
          <a:prstGeom prst="rect">
            <a:avLst/>
          </a:prstGeom>
          <a:noFill/>
          <a:ln w="9525">
            <a:noFill/>
            <a:miter lim="800000"/>
            <a:headEnd/>
            <a:tailEnd/>
          </a:ln>
        </p:spPr>
      </p:pic>
      <p:sp>
        <p:nvSpPr>
          <p:cNvPr id="2" name="Rectangle 1"/>
          <p:cNvSpPr/>
          <p:nvPr/>
        </p:nvSpPr>
        <p:spPr>
          <a:xfrm>
            <a:off x="3124200" y="6273740"/>
            <a:ext cx="3589444" cy="369332"/>
          </a:xfrm>
          <a:prstGeom prst="rect">
            <a:avLst/>
          </a:prstGeom>
        </p:spPr>
        <p:txBody>
          <a:bodyPr wrap="none">
            <a:spAutoFit/>
          </a:bodyPr>
          <a:lstStyle/>
          <a:p>
            <a:r>
              <a:rPr lang="en-US" dirty="0">
                <a:latin typeface="Times New Roman"/>
                <a:ea typeface="Calibri"/>
              </a:rPr>
              <a:t>Pigmented cells in connective tissue.</a:t>
            </a:r>
            <a:endParaRPr lang="en-US" dirty="0"/>
          </a:p>
        </p:txBody>
      </p:sp>
    </p:spTree>
    <p:extLst>
      <p:ext uri="{BB962C8B-B14F-4D97-AF65-F5344CB8AC3E}">
        <p14:creationId xmlns:p14="http://schemas.microsoft.com/office/powerpoint/2010/main" val="2727328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676400"/>
            <a:ext cx="8839200" cy="1354217"/>
          </a:xfrm>
          <a:prstGeom prst="rect">
            <a:avLst/>
          </a:prstGeom>
        </p:spPr>
        <p:txBody>
          <a:bodyPr wrap="square">
            <a:spAutoFit/>
          </a:bodyPr>
          <a:lstStyle/>
          <a:p>
            <a:pPr lvl="0" algn="ctr"/>
            <a:r>
              <a:rPr lang="en-US" sz="3200" b="1" dirty="0">
                <a:latin typeface="Times New Roman" pitchFamily="18" charset="0"/>
                <a:ea typeface="Calibri"/>
                <a:cs typeface="Times New Roman" pitchFamily="18" charset="0"/>
              </a:rPr>
              <a:t>MALIGNANT TUMORS OF EPITHELIAL TISSUE ORIGIN</a:t>
            </a:r>
            <a:endParaRPr lang="en-US" sz="3200" dirty="0">
              <a:latin typeface="Times New Roman" pitchFamily="18" charset="0"/>
              <a:cs typeface="Times New Roman" pitchFamily="18" charset="0"/>
            </a:endParaRPr>
          </a:p>
          <a:p>
            <a:pPr marR="0" lvl="0" algn="just">
              <a:spcBef>
                <a:spcPts val="0"/>
              </a:spcBef>
              <a:spcAft>
                <a:spcPts val="0"/>
              </a:spcAft>
            </a:pPr>
            <a:endParaRPr lang="en-US" dirty="0"/>
          </a:p>
        </p:txBody>
      </p:sp>
    </p:spTree>
    <p:extLst>
      <p:ext uri="{BB962C8B-B14F-4D97-AF65-F5344CB8AC3E}">
        <p14:creationId xmlns:p14="http://schemas.microsoft.com/office/powerpoint/2010/main" val="4099673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09600"/>
            <a:ext cx="8839200" cy="6740307"/>
          </a:xfrm>
          <a:prstGeom prst="rect">
            <a:avLst/>
          </a:prstGeom>
        </p:spPr>
        <p:txBody>
          <a:bodyPr wrap="square">
            <a:spAutoFit/>
          </a:bodyPr>
          <a:lstStyle/>
          <a:p>
            <a:pPr marL="228600" marR="0" algn="just">
              <a:lnSpc>
                <a:spcPct val="150000"/>
              </a:lnSpc>
              <a:spcBef>
                <a:spcPts val="0"/>
              </a:spcBef>
              <a:spcAft>
                <a:spcPts val="0"/>
              </a:spcAft>
            </a:pPr>
            <a:r>
              <a:rPr lang="en-US" sz="2400" b="1" dirty="0" smtClean="0">
                <a:latin typeface="Times New Roman" pitchFamily="18" charset="0"/>
                <a:ea typeface="Calibri"/>
                <a:cs typeface="Times New Roman" pitchFamily="18" charset="0"/>
              </a:rPr>
              <a:t>BASAL </a:t>
            </a:r>
            <a:r>
              <a:rPr lang="en-US" sz="2400" b="1" dirty="0">
                <a:latin typeface="Times New Roman" pitchFamily="18" charset="0"/>
                <a:ea typeface="Calibri"/>
                <a:cs typeface="Times New Roman" pitchFamily="18" charset="0"/>
              </a:rPr>
              <a:t>CELL CARCINOMA (BCC, rodent ulcer)</a:t>
            </a:r>
            <a:endParaRPr lang="en-US" sz="2400" dirty="0">
              <a:latin typeface="Times New Roman" pitchFamily="18" charset="0"/>
              <a:ea typeface="Calibri"/>
              <a:cs typeface="Times New Roman" pitchFamily="18" charset="0"/>
            </a:endParaRPr>
          </a:p>
          <a:p>
            <a:pPr algn="just">
              <a:lnSpc>
                <a:spcPct val="150000"/>
              </a:lnSpc>
            </a:pPr>
            <a:r>
              <a:rPr lang="en-US" sz="2400" dirty="0">
                <a:latin typeface="Times New Roman" pitchFamily="18" charset="0"/>
                <a:ea typeface="Calibri"/>
                <a:cs typeface="Times New Roman" pitchFamily="18" charset="0"/>
              </a:rPr>
              <a:t>       The </a:t>
            </a:r>
            <a:r>
              <a:rPr lang="en-US" sz="2400" dirty="0">
                <a:solidFill>
                  <a:srgbClr val="FF0000"/>
                </a:solidFill>
                <a:latin typeface="Times New Roman" pitchFamily="18" charset="0"/>
                <a:ea typeface="Calibri"/>
                <a:cs typeface="Times New Roman" pitchFamily="18" charset="0"/>
              </a:rPr>
              <a:t>most common malignancy </a:t>
            </a:r>
            <a:r>
              <a:rPr lang="en-US" sz="2400" dirty="0">
                <a:latin typeface="Times New Roman" pitchFamily="18" charset="0"/>
                <a:ea typeface="Calibri"/>
                <a:cs typeface="Times New Roman" pitchFamily="18" charset="0"/>
              </a:rPr>
              <a:t>in humans is basal cell carcinoma </a:t>
            </a:r>
            <a:r>
              <a:rPr lang="en-US" sz="2400" dirty="0" smtClean="0">
                <a:latin typeface="Times New Roman" pitchFamily="18" charset="0"/>
                <a:ea typeface="Calibri"/>
                <a:cs typeface="Times New Roman" pitchFamily="18" charset="0"/>
              </a:rPr>
              <a:t>. </a:t>
            </a:r>
          </a:p>
          <a:p>
            <a:pPr algn="just">
              <a:lnSpc>
                <a:spcPct val="150000"/>
              </a:lnSpc>
            </a:pPr>
            <a:r>
              <a:rPr lang="en-US" sz="2400" dirty="0" smtClean="0">
                <a:latin typeface="Times New Roman" pitchFamily="18" charset="0"/>
                <a:ea typeface="Calibri"/>
                <a:cs typeface="Times New Roman" pitchFamily="18" charset="0"/>
              </a:rPr>
              <a:t>- It </a:t>
            </a:r>
            <a:r>
              <a:rPr lang="en-US" sz="2400" dirty="0">
                <a:latin typeface="Times New Roman" pitchFamily="18" charset="0"/>
                <a:ea typeface="Calibri"/>
                <a:cs typeface="Times New Roman" pitchFamily="18" charset="0"/>
              </a:rPr>
              <a:t>is </a:t>
            </a:r>
            <a:r>
              <a:rPr lang="en-US" sz="2400" dirty="0">
                <a:solidFill>
                  <a:srgbClr val="FF0000"/>
                </a:solidFill>
                <a:latin typeface="Times New Roman" pitchFamily="18" charset="0"/>
                <a:ea typeface="Calibri"/>
                <a:cs typeface="Times New Roman" pitchFamily="18" charset="0"/>
              </a:rPr>
              <a:t>slowly</a:t>
            </a:r>
            <a:r>
              <a:rPr lang="en-US" sz="2400" dirty="0">
                <a:latin typeface="Times New Roman" pitchFamily="18" charset="0"/>
                <a:ea typeface="Calibri"/>
                <a:cs typeface="Times New Roman" pitchFamily="18" charset="0"/>
              </a:rPr>
              <a:t> growing and </a:t>
            </a:r>
            <a:r>
              <a:rPr lang="en-US" sz="2400" dirty="0">
                <a:solidFill>
                  <a:srgbClr val="FF0000"/>
                </a:solidFill>
                <a:latin typeface="Times New Roman" pitchFamily="18" charset="0"/>
                <a:ea typeface="Calibri"/>
                <a:cs typeface="Times New Roman" pitchFamily="18" charset="0"/>
              </a:rPr>
              <a:t>rarely metastasizes</a:t>
            </a:r>
            <a:r>
              <a:rPr lang="en-US" sz="2400" dirty="0" smtClean="0">
                <a:latin typeface="Times New Roman" pitchFamily="18" charset="0"/>
                <a:ea typeface="Calibri"/>
                <a:cs typeface="Times New Roman" pitchFamily="18" charset="0"/>
              </a:rPr>
              <a:t>.</a:t>
            </a:r>
          </a:p>
          <a:p>
            <a:pPr marL="342900" indent="-342900" algn="just">
              <a:lnSpc>
                <a:spcPct val="150000"/>
              </a:lnSpc>
              <a:buFontTx/>
              <a:buChar char="-"/>
            </a:pPr>
            <a:r>
              <a:rPr lang="en-US" sz="2400" dirty="0" smtClean="0">
                <a:latin typeface="Times New Roman" pitchFamily="18" charset="0"/>
                <a:ea typeface="Calibri"/>
                <a:cs typeface="Times New Roman" pitchFamily="18" charset="0"/>
              </a:rPr>
              <a:t>It </a:t>
            </a:r>
            <a:r>
              <a:rPr lang="en-US" sz="2400" dirty="0">
                <a:latin typeface="Times New Roman" pitchFamily="18" charset="0"/>
                <a:ea typeface="Calibri"/>
                <a:cs typeface="Times New Roman" pitchFamily="18" charset="0"/>
              </a:rPr>
              <a:t>arises from </a:t>
            </a:r>
            <a:r>
              <a:rPr lang="en-US" sz="2400" dirty="0">
                <a:solidFill>
                  <a:srgbClr val="FF0000"/>
                </a:solidFill>
                <a:latin typeface="Times New Roman" pitchFamily="18" charset="0"/>
                <a:ea typeface="Calibri"/>
                <a:cs typeface="Times New Roman" pitchFamily="18" charset="0"/>
              </a:rPr>
              <a:t>either</a:t>
            </a:r>
            <a:r>
              <a:rPr lang="en-US" sz="2400" dirty="0">
                <a:latin typeface="Times New Roman" pitchFamily="18" charset="0"/>
                <a:ea typeface="Calibri"/>
                <a:cs typeface="Times New Roman" pitchFamily="18" charset="0"/>
              </a:rPr>
              <a:t> </a:t>
            </a:r>
            <a:r>
              <a:rPr lang="en-US" sz="2400" dirty="0">
                <a:solidFill>
                  <a:srgbClr val="FF0000"/>
                </a:solidFill>
                <a:latin typeface="Times New Roman" pitchFamily="18" charset="0"/>
                <a:ea typeface="Calibri"/>
                <a:cs typeface="Times New Roman" pitchFamily="18" charset="0"/>
              </a:rPr>
              <a:t>basal</a:t>
            </a:r>
            <a:r>
              <a:rPr lang="en-US" sz="2400" dirty="0">
                <a:latin typeface="Times New Roman" pitchFamily="18" charset="0"/>
                <a:ea typeface="Calibri"/>
                <a:cs typeface="Times New Roman" pitchFamily="18" charset="0"/>
              </a:rPr>
              <a:t> layer of </a:t>
            </a:r>
            <a:r>
              <a:rPr lang="en-US" sz="2400" dirty="0">
                <a:solidFill>
                  <a:srgbClr val="FF0000"/>
                </a:solidFill>
                <a:latin typeface="Times New Roman" pitchFamily="18" charset="0"/>
                <a:ea typeface="Calibri"/>
                <a:cs typeface="Times New Roman" pitchFamily="18" charset="0"/>
              </a:rPr>
              <a:t>epidermis</a:t>
            </a:r>
            <a:r>
              <a:rPr lang="en-US" sz="2400" dirty="0">
                <a:latin typeface="Times New Roman" pitchFamily="18" charset="0"/>
                <a:ea typeface="Calibri"/>
                <a:cs typeface="Times New Roman" pitchFamily="18" charset="0"/>
              </a:rPr>
              <a:t> or from the </a:t>
            </a:r>
            <a:r>
              <a:rPr lang="en-US" sz="2400" dirty="0">
                <a:solidFill>
                  <a:srgbClr val="FF0000"/>
                </a:solidFill>
                <a:latin typeface="Times New Roman" pitchFamily="18" charset="0"/>
                <a:ea typeface="Calibri"/>
                <a:cs typeface="Times New Roman" pitchFamily="18" charset="0"/>
              </a:rPr>
              <a:t>hair follicles</a:t>
            </a:r>
            <a:r>
              <a:rPr lang="en-US" sz="2400" dirty="0">
                <a:latin typeface="Times New Roman" pitchFamily="18" charset="0"/>
                <a:ea typeface="Calibri"/>
                <a:cs typeface="Times New Roman" pitchFamily="18" charset="0"/>
              </a:rPr>
              <a:t>. </a:t>
            </a:r>
            <a:endParaRPr lang="en-US" sz="2400" dirty="0" smtClean="0">
              <a:latin typeface="Times New Roman" pitchFamily="18" charset="0"/>
              <a:ea typeface="Calibri"/>
              <a:cs typeface="Times New Roman" pitchFamily="18" charset="0"/>
            </a:endParaRPr>
          </a:p>
          <a:p>
            <a:pPr marL="228600" lvl="0" algn="just">
              <a:lnSpc>
                <a:spcPct val="150000"/>
              </a:lnSpc>
            </a:pPr>
            <a:r>
              <a:rPr lang="en-US" sz="2400" dirty="0" smtClean="0">
                <a:solidFill>
                  <a:srgbClr val="FF0000"/>
                </a:solidFill>
                <a:latin typeface="Times New Roman" pitchFamily="18" charset="0"/>
                <a:ea typeface="Calibri"/>
                <a:cs typeface="Times New Roman" pitchFamily="18" charset="0"/>
              </a:rPr>
              <a:t>Ultraviolet </a:t>
            </a:r>
            <a:r>
              <a:rPr lang="en-US" sz="2400" dirty="0">
                <a:solidFill>
                  <a:srgbClr val="FF0000"/>
                </a:solidFill>
                <a:latin typeface="Times New Roman" pitchFamily="18" charset="0"/>
                <a:ea typeface="Calibri"/>
                <a:cs typeface="Times New Roman" pitchFamily="18" charset="0"/>
              </a:rPr>
              <a:t>radiation </a:t>
            </a:r>
            <a:r>
              <a:rPr lang="en-US" sz="2400" dirty="0">
                <a:latin typeface="Times New Roman" pitchFamily="18" charset="0"/>
                <a:ea typeface="Calibri"/>
                <a:cs typeface="Times New Roman" pitchFamily="18" charset="0"/>
              </a:rPr>
              <a:t>is the most important and </a:t>
            </a:r>
            <a:r>
              <a:rPr lang="en-US" sz="2400" dirty="0">
                <a:solidFill>
                  <a:srgbClr val="FF0000"/>
                </a:solidFill>
                <a:latin typeface="Times New Roman" pitchFamily="18" charset="0"/>
                <a:ea typeface="Calibri"/>
                <a:cs typeface="Times New Roman" pitchFamily="18" charset="0"/>
              </a:rPr>
              <a:t>common cause </a:t>
            </a:r>
            <a:r>
              <a:rPr lang="en-US" sz="2400" dirty="0">
                <a:latin typeface="Times New Roman" pitchFamily="18" charset="0"/>
                <a:ea typeface="Calibri"/>
                <a:cs typeface="Times New Roman" pitchFamily="18" charset="0"/>
              </a:rPr>
              <a:t>of BCC,</a:t>
            </a:r>
            <a:r>
              <a:rPr lang="en-US" sz="2400" dirty="0">
                <a:solidFill>
                  <a:srgbClr val="FF0000"/>
                </a:solidFill>
                <a:latin typeface="Times New Roman" pitchFamily="18" charset="0"/>
                <a:ea typeface="Calibri"/>
                <a:cs typeface="Times New Roman" pitchFamily="18" charset="0"/>
              </a:rPr>
              <a:t> X-ray </a:t>
            </a:r>
            <a:r>
              <a:rPr lang="en-US" sz="2400" dirty="0">
                <a:latin typeface="Times New Roman" pitchFamily="18" charset="0"/>
                <a:ea typeface="Calibri"/>
                <a:cs typeface="Times New Roman" pitchFamily="18" charset="0"/>
              </a:rPr>
              <a:t>exposure as well as </a:t>
            </a:r>
            <a:r>
              <a:rPr lang="en-US" sz="2400" dirty="0">
                <a:solidFill>
                  <a:srgbClr val="FF0000"/>
                </a:solidFill>
                <a:latin typeface="Times New Roman" pitchFamily="18" charset="0"/>
                <a:ea typeface="Calibri"/>
                <a:cs typeface="Times New Roman" pitchFamily="18" charset="0"/>
              </a:rPr>
              <a:t>chemical like arsenic</a:t>
            </a:r>
            <a:r>
              <a:rPr lang="en-US" sz="2400" dirty="0">
                <a:latin typeface="Times New Roman" pitchFamily="18" charset="0"/>
                <a:ea typeface="Calibri"/>
                <a:cs typeface="Times New Roman" pitchFamily="18" charset="0"/>
              </a:rPr>
              <a:t> has been associated with basal cell carcinoma development. </a:t>
            </a:r>
            <a:endParaRPr lang="en-US" sz="2400" dirty="0" smtClean="0">
              <a:latin typeface="Times New Roman" pitchFamily="18" charset="0"/>
              <a:ea typeface="Calibri"/>
              <a:cs typeface="Times New Roman" pitchFamily="18" charset="0"/>
            </a:endParaRPr>
          </a:p>
          <a:p>
            <a:pPr marL="228600" lvl="0" algn="just">
              <a:lnSpc>
                <a:spcPct val="150000"/>
              </a:lnSpc>
            </a:pPr>
            <a:r>
              <a:rPr lang="en-US" sz="2400" dirty="0" smtClean="0">
                <a:solidFill>
                  <a:prstClr val="black"/>
                </a:solidFill>
                <a:latin typeface="Times New Roman" pitchFamily="18" charset="0"/>
                <a:ea typeface="Calibri"/>
                <a:cs typeface="Times New Roman" pitchFamily="18" charset="0"/>
              </a:rPr>
              <a:t>-</a:t>
            </a:r>
            <a:r>
              <a:rPr lang="en-US" sz="2400" dirty="0" smtClean="0">
                <a:solidFill>
                  <a:srgbClr val="FF0000"/>
                </a:solidFill>
                <a:latin typeface="Times New Roman" pitchFamily="18" charset="0"/>
                <a:ea typeface="Calibri"/>
                <a:cs typeface="Times New Roman" pitchFamily="18" charset="0"/>
              </a:rPr>
              <a:t> Nevoid </a:t>
            </a:r>
            <a:r>
              <a:rPr lang="en-US" sz="2400" dirty="0">
                <a:solidFill>
                  <a:prstClr val="black"/>
                </a:solidFill>
                <a:latin typeface="Times New Roman" pitchFamily="18" charset="0"/>
                <a:ea typeface="Calibri"/>
                <a:cs typeface="Times New Roman" pitchFamily="18" charset="0"/>
              </a:rPr>
              <a:t>BCC syndrome is an </a:t>
            </a:r>
            <a:r>
              <a:rPr lang="en-US" sz="2400" dirty="0">
                <a:solidFill>
                  <a:srgbClr val="FF0000"/>
                </a:solidFill>
                <a:latin typeface="Times New Roman" pitchFamily="18" charset="0"/>
                <a:ea typeface="Calibri"/>
                <a:cs typeface="Times New Roman" pitchFamily="18" charset="0"/>
              </a:rPr>
              <a:t>autosomal dominant </a:t>
            </a:r>
            <a:r>
              <a:rPr lang="en-US" sz="2400" dirty="0">
                <a:solidFill>
                  <a:prstClr val="black"/>
                </a:solidFill>
                <a:latin typeface="Times New Roman" pitchFamily="18" charset="0"/>
                <a:ea typeface="Calibri"/>
                <a:cs typeface="Times New Roman" pitchFamily="18" charset="0"/>
              </a:rPr>
              <a:t>condition characterized by appearance of </a:t>
            </a:r>
            <a:r>
              <a:rPr lang="en-US" sz="2400" dirty="0">
                <a:solidFill>
                  <a:srgbClr val="FF0000"/>
                </a:solidFill>
                <a:latin typeface="Times New Roman" pitchFamily="18" charset="0"/>
                <a:ea typeface="Calibri"/>
                <a:cs typeface="Times New Roman" pitchFamily="18" charset="0"/>
              </a:rPr>
              <a:t>many</a:t>
            </a:r>
            <a:r>
              <a:rPr lang="en-US" sz="2400" dirty="0">
                <a:solidFill>
                  <a:prstClr val="black"/>
                </a:solidFill>
                <a:latin typeface="Times New Roman" pitchFamily="18" charset="0"/>
                <a:ea typeface="Calibri"/>
                <a:cs typeface="Times New Roman" pitchFamily="18" charset="0"/>
              </a:rPr>
              <a:t> </a:t>
            </a:r>
            <a:r>
              <a:rPr lang="en-US" sz="2400" dirty="0">
                <a:solidFill>
                  <a:srgbClr val="FF0000"/>
                </a:solidFill>
                <a:latin typeface="Times New Roman" pitchFamily="18" charset="0"/>
                <a:ea typeface="Calibri"/>
                <a:cs typeface="Times New Roman" pitchFamily="18" charset="0"/>
              </a:rPr>
              <a:t>BCCs</a:t>
            </a:r>
          </a:p>
          <a:p>
            <a:pPr marL="342900" indent="-342900" algn="just">
              <a:lnSpc>
                <a:spcPct val="150000"/>
              </a:lnSpc>
              <a:buFontTx/>
              <a:buChar char="-"/>
            </a:pPr>
            <a:endParaRPr lang="en-US" sz="2400" dirty="0" smtClean="0">
              <a:latin typeface="Times New Roman" pitchFamily="18" charset="0"/>
              <a:ea typeface="Calibri"/>
              <a:cs typeface="Times New Roman" pitchFamily="18" charset="0"/>
            </a:endParaRPr>
          </a:p>
          <a:p>
            <a:pPr marL="342900" indent="-342900" algn="just">
              <a:lnSpc>
                <a:spcPct val="150000"/>
              </a:lnSpc>
              <a:buFontTx/>
              <a:buChar char="-"/>
            </a:pPr>
            <a:endParaRPr lang="en-US"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396706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09600"/>
            <a:ext cx="8839200" cy="5632311"/>
          </a:xfrm>
          <a:prstGeom prst="rect">
            <a:avLst/>
          </a:prstGeom>
        </p:spPr>
        <p:txBody>
          <a:bodyPr wrap="square">
            <a:spAutoFit/>
          </a:bodyPr>
          <a:lstStyle/>
          <a:p>
            <a:pPr algn="just">
              <a:lnSpc>
                <a:spcPct val="150000"/>
              </a:lnSpc>
            </a:pPr>
            <a:r>
              <a:rPr lang="en-US" sz="2400" b="1" dirty="0" smtClean="0">
                <a:latin typeface="Times New Roman"/>
                <a:ea typeface="Calibri"/>
                <a:cs typeface="Arial"/>
              </a:rPr>
              <a:t>Clinical </a:t>
            </a:r>
            <a:r>
              <a:rPr lang="en-US" sz="2400" b="1" dirty="0">
                <a:latin typeface="Times New Roman"/>
                <a:ea typeface="Calibri"/>
                <a:cs typeface="Arial"/>
              </a:rPr>
              <a:t>features. </a:t>
            </a:r>
            <a:endParaRPr lang="en-US" sz="2400" b="1" dirty="0" smtClean="0">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Basal </a:t>
            </a:r>
            <a:r>
              <a:rPr lang="en-US" sz="2400" dirty="0">
                <a:latin typeface="Times New Roman"/>
                <a:ea typeface="Calibri"/>
                <a:cs typeface="Arial"/>
              </a:rPr>
              <a:t>cell carcinoma occurs most frequently in persons in the </a:t>
            </a:r>
            <a:r>
              <a:rPr lang="en-US" sz="2400" dirty="0">
                <a:solidFill>
                  <a:srgbClr val="FF0000"/>
                </a:solidFill>
                <a:latin typeface="Times New Roman"/>
                <a:ea typeface="Calibri"/>
                <a:cs typeface="Arial"/>
              </a:rPr>
              <a:t>fourth decade of life or later,</a:t>
            </a:r>
            <a:r>
              <a:rPr lang="en-US" sz="2400" dirty="0">
                <a:latin typeface="Times New Roman"/>
                <a:ea typeface="Calibri"/>
                <a:cs typeface="Arial"/>
              </a:rPr>
              <a:t> but it has been reported as occurring in </a:t>
            </a:r>
            <a:r>
              <a:rPr lang="en-US" sz="2400" dirty="0">
                <a:solidFill>
                  <a:srgbClr val="FF0000"/>
                </a:solidFill>
                <a:latin typeface="Times New Roman"/>
                <a:ea typeface="Calibri"/>
                <a:cs typeface="Arial"/>
              </a:rPr>
              <a:t>younger</a:t>
            </a:r>
            <a:r>
              <a:rPr lang="en-US" sz="2400" dirty="0">
                <a:latin typeface="Times New Roman"/>
                <a:ea typeface="Calibri"/>
                <a:cs typeface="Arial"/>
              </a:rPr>
              <a:t> persons. </a:t>
            </a:r>
            <a:endParaRPr lang="en-US" sz="2400" dirty="0" smtClean="0">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The </a:t>
            </a:r>
            <a:r>
              <a:rPr lang="en-US" sz="2400" dirty="0">
                <a:latin typeface="Times New Roman"/>
                <a:ea typeface="Calibri"/>
                <a:cs typeface="Arial"/>
              </a:rPr>
              <a:t>male-to-female ratio is approximately </a:t>
            </a:r>
            <a:r>
              <a:rPr lang="en-US" sz="2400" dirty="0">
                <a:solidFill>
                  <a:srgbClr val="FF0000"/>
                </a:solidFill>
                <a:latin typeface="Times New Roman"/>
                <a:ea typeface="Calibri"/>
                <a:cs typeface="Arial"/>
              </a:rPr>
              <a:t>3:2. </a:t>
            </a:r>
            <a:endParaRPr lang="en-US" sz="2400" dirty="0" smtClean="0">
              <a:solidFill>
                <a:srgbClr val="FF0000"/>
              </a:solidFill>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It </a:t>
            </a:r>
            <a:r>
              <a:rPr lang="en-US" sz="2400" dirty="0">
                <a:latin typeface="Times New Roman"/>
                <a:ea typeface="Calibri"/>
                <a:cs typeface="Arial"/>
              </a:rPr>
              <a:t>is a disorder of </a:t>
            </a:r>
            <a:r>
              <a:rPr lang="en-US" sz="2400" dirty="0">
                <a:solidFill>
                  <a:srgbClr val="FF0000"/>
                </a:solidFill>
                <a:latin typeface="Times New Roman"/>
                <a:ea typeface="Calibri"/>
                <a:cs typeface="Arial"/>
              </a:rPr>
              <a:t>white individuals</a:t>
            </a:r>
            <a:r>
              <a:rPr lang="en-US" sz="2400" dirty="0">
                <a:latin typeface="Times New Roman"/>
                <a:ea typeface="Calibri"/>
                <a:cs typeface="Arial"/>
              </a:rPr>
              <a:t>, especially those with </a:t>
            </a:r>
            <a:r>
              <a:rPr lang="en-US" sz="2400" dirty="0">
                <a:solidFill>
                  <a:srgbClr val="FF0000"/>
                </a:solidFill>
                <a:latin typeface="Times New Roman"/>
                <a:ea typeface="Calibri"/>
                <a:cs typeface="Arial"/>
              </a:rPr>
              <a:t>very fair skin.</a:t>
            </a:r>
            <a:r>
              <a:rPr lang="en-US" sz="2400" dirty="0">
                <a:latin typeface="Times New Roman"/>
                <a:ea typeface="Calibri"/>
                <a:cs typeface="Arial"/>
              </a:rPr>
              <a:t> </a:t>
            </a:r>
            <a:endParaRPr lang="en-US" sz="2400" dirty="0" smtClean="0">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Most </a:t>
            </a:r>
            <a:r>
              <a:rPr lang="en-US" sz="2400" dirty="0">
                <a:latin typeface="Times New Roman"/>
                <a:ea typeface="Calibri"/>
                <a:cs typeface="Arial"/>
              </a:rPr>
              <a:t>frequently seen in the </a:t>
            </a:r>
            <a:r>
              <a:rPr lang="en-US" sz="2400" dirty="0">
                <a:solidFill>
                  <a:srgbClr val="FF0000"/>
                </a:solidFill>
                <a:latin typeface="Times New Roman"/>
                <a:ea typeface="Calibri"/>
                <a:cs typeface="Arial"/>
              </a:rPr>
              <a:t>middle third of the face</a:t>
            </a:r>
            <a:r>
              <a:rPr lang="en-US" sz="2400" dirty="0">
                <a:latin typeface="Times New Roman"/>
                <a:ea typeface="Calibri"/>
                <a:cs typeface="Arial"/>
              </a:rPr>
              <a:t>, but may occur anywhere on the sun-exposed part of skin. </a:t>
            </a:r>
            <a:endParaRPr lang="en-US" sz="2400" dirty="0" smtClean="0">
              <a:latin typeface="Times New Roman"/>
              <a:ea typeface="Calibri"/>
              <a:cs typeface="Arial"/>
            </a:endParaRPr>
          </a:p>
          <a:p>
            <a:pPr algn="just">
              <a:lnSpc>
                <a:spcPct val="150000"/>
              </a:lnSpc>
            </a:pPr>
            <a:endParaRPr lang="en-US" sz="2400" dirty="0">
              <a:ea typeface="Calibri"/>
              <a:cs typeface="Arial"/>
            </a:endParaRPr>
          </a:p>
        </p:txBody>
      </p:sp>
    </p:spTree>
    <p:extLst>
      <p:ext uri="{BB962C8B-B14F-4D97-AF65-F5344CB8AC3E}">
        <p14:creationId xmlns:p14="http://schemas.microsoft.com/office/powerpoint/2010/main" val="2288359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09600"/>
            <a:ext cx="8839200" cy="2862322"/>
          </a:xfrm>
          <a:prstGeom prst="rect">
            <a:avLst/>
          </a:prstGeom>
        </p:spPr>
        <p:txBody>
          <a:bodyPr wrap="square">
            <a:spAutoFit/>
          </a:bodyPr>
          <a:lstStyle/>
          <a:p>
            <a:pPr marL="342900" indent="-342900" algn="just">
              <a:lnSpc>
                <a:spcPct val="150000"/>
              </a:lnSpc>
              <a:buFontTx/>
              <a:buChar char="-"/>
            </a:pPr>
            <a:r>
              <a:rPr lang="en-US" sz="2400" dirty="0" smtClean="0">
                <a:latin typeface="Times New Roman"/>
                <a:ea typeface="Calibri"/>
                <a:cs typeface="Arial"/>
              </a:rPr>
              <a:t>Initiated </a:t>
            </a:r>
            <a:r>
              <a:rPr lang="en-US" sz="2400" dirty="0">
                <a:latin typeface="Times New Roman"/>
                <a:ea typeface="Calibri"/>
                <a:cs typeface="Arial"/>
              </a:rPr>
              <a:t>as a </a:t>
            </a:r>
            <a:r>
              <a:rPr lang="en-US" sz="2400" dirty="0">
                <a:solidFill>
                  <a:srgbClr val="FF0000"/>
                </a:solidFill>
                <a:latin typeface="Times New Roman"/>
                <a:ea typeface="Calibri"/>
                <a:cs typeface="Arial"/>
              </a:rPr>
              <a:t>slow growing small nodule</a:t>
            </a:r>
            <a:r>
              <a:rPr lang="en-US" sz="2400" dirty="0">
                <a:latin typeface="Times New Roman"/>
                <a:ea typeface="Calibri"/>
                <a:cs typeface="Arial"/>
              </a:rPr>
              <a:t>, and eventually develops into a </a:t>
            </a:r>
            <a:r>
              <a:rPr lang="en-US" sz="2400" dirty="0">
                <a:solidFill>
                  <a:srgbClr val="FF0000"/>
                </a:solidFill>
                <a:latin typeface="Times New Roman"/>
                <a:ea typeface="Calibri"/>
                <a:cs typeface="Arial"/>
              </a:rPr>
              <a:t>central crusted ulcer </a:t>
            </a:r>
            <a:r>
              <a:rPr lang="en-US" sz="2400" dirty="0">
                <a:latin typeface="Times New Roman"/>
                <a:ea typeface="Calibri"/>
                <a:cs typeface="Arial"/>
              </a:rPr>
              <a:t>with an </a:t>
            </a:r>
            <a:r>
              <a:rPr lang="en-US" sz="2400" dirty="0">
                <a:solidFill>
                  <a:srgbClr val="FF0000"/>
                </a:solidFill>
                <a:latin typeface="Times New Roman"/>
                <a:ea typeface="Calibri"/>
                <a:cs typeface="Arial"/>
              </a:rPr>
              <a:t>elevated smooth-rolled border</a:t>
            </a:r>
            <a:r>
              <a:rPr lang="en-US" sz="2400" dirty="0">
                <a:latin typeface="Times New Roman"/>
                <a:ea typeface="Calibri"/>
                <a:cs typeface="Arial"/>
              </a:rPr>
              <a:t>.   </a:t>
            </a:r>
            <a:endParaRPr lang="en-US" sz="2400" dirty="0" smtClean="0">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This </a:t>
            </a:r>
            <a:r>
              <a:rPr lang="en-US" sz="2400" dirty="0">
                <a:latin typeface="Times New Roman"/>
                <a:ea typeface="Calibri"/>
                <a:cs typeface="Arial"/>
              </a:rPr>
              <a:t>form of carcinoma </a:t>
            </a:r>
            <a:r>
              <a:rPr lang="en-US" sz="2400" dirty="0">
                <a:solidFill>
                  <a:srgbClr val="FF0000"/>
                </a:solidFill>
                <a:latin typeface="Times New Roman"/>
                <a:ea typeface="Calibri"/>
                <a:cs typeface="Arial"/>
              </a:rPr>
              <a:t>does not </a:t>
            </a:r>
            <a:r>
              <a:rPr lang="en-US" sz="2400" dirty="0">
                <a:latin typeface="Times New Roman"/>
                <a:ea typeface="Calibri"/>
                <a:cs typeface="Arial"/>
              </a:rPr>
              <a:t>arise from </a:t>
            </a:r>
            <a:r>
              <a:rPr lang="en-US" sz="2400" dirty="0">
                <a:solidFill>
                  <a:srgbClr val="FF0000"/>
                </a:solidFill>
                <a:latin typeface="Times New Roman"/>
                <a:ea typeface="Calibri"/>
                <a:cs typeface="Arial"/>
              </a:rPr>
              <a:t>oral mucosa </a:t>
            </a:r>
            <a:r>
              <a:rPr lang="en-US" sz="2400" dirty="0">
                <a:latin typeface="Times New Roman"/>
                <a:ea typeface="Calibri"/>
                <a:cs typeface="Arial"/>
              </a:rPr>
              <a:t>and thus is </a:t>
            </a:r>
            <a:r>
              <a:rPr lang="en-US" sz="2400" dirty="0">
                <a:solidFill>
                  <a:srgbClr val="FF0000"/>
                </a:solidFill>
                <a:latin typeface="Times New Roman"/>
                <a:ea typeface="Calibri"/>
                <a:cs typeface="Arial"/>
              </a:rPr>
              <a:t>never seen </a:t>
            </a:r>
            <a:r>
              <a:rPr lang="en-US" sz="2400" dirty="0">
                <a:latin typeface="Times New Roman"/>
                <a:ea typeface="Calibri"/>
                <a:cs typeface="Arial"/>
              </a:rPr>
              <a:t>in the </a:t>
            </a:r>
            <a:r>
              <a:rPr lang="en-US" sz="2400" dirty="0">
                <a:solidFill>
                  <a:srgbClr val="FF0000"/>
                </a:solidFill>
                <a:latin typeface="Times New Roman"/>
                <a:ea typeface="Calibri"/>
                <a:cs typeface="Arial"/>
              </a:rPr>
              <a:t>oral cavity unless</a:t>
            </a:r>
            <a:r>
              <a:rPr lang="en-US" sz="2400" dirty="0">
                <a:latin typeface="Times New Roman"/>
                <a:ea typeface="Calibri"/>
                <a:cs typeface="Arial"/>
              </a:rPr>
              <a:t> it arrives there by </a:t>
            </a:r>
            <a:r>
              <a:rPr lang="en-US" sz="2400" dirty="0">
                <a:solidFill>
                  <a:srgbClr val="FF0000"/>
                </a:solidFill>
                <a:latin typeface="Times New Roman"/>
                <a:ea typeface="Calibri"/>
                <a:cs typeface="Arial"/>
              </a:rPr>
              <a:t>invasion and infiltration from a skin surface. </a:t>
            </a:r>
            <a:endParaRPr lang="en-US" sz="2400" dirty="0">
              <a:solidFill>
                <a:srgbClr val="FF0000"/>
              </a:solidFill>
              <a:ea typeface="Calibri"/>
              <a:cs typeface="Arial"/>
            </a:endParaRPr>
          </a:p>
        </p:txBody>
      </p:sp>
      <p:pic>
        <p:nvPicPr>
          <p:cNvPr id="3" name="Picture 2"/>
          <p:cNvPicPr/>
          <p:nvPr/>
        </p:nvPicPr>
        <p:blipFill>
          <a:blip r:embed="rId2" cstate="print"/>
          <a:srcRect/>
          <a:stretch>
            <a:fillRect/>
          </a:stretch>
        </p:blipFill>
        <p:spPr bwMode="auto">
          <a:xfrm>
            <a:off x="4724400" y="3048000"/>
            <a:ext cx="4267200" cy="3581400"/>
          </a:xfrm>
          <a:prstGeom prst="rect">
            <a:avLst/>
          </a:prstGeom>
          <a:noFill/>
          <a:ln w="9525">
            <a:noFill/>
            <a:miter lim="800000"/>
            <a:headEnd/>
            <a:tailEnd/>
          </a:ln>
        </p:spPr>
      </p:pic>
    </p:spTree>
    <p:extLst>
      <p:ext uri="{BB962C8B-B14F-4D97-AF65-F5344CB8AC3E}">
        <p14:creationId xmlns:p14="http://schemas.microsoft.com/office/powerpoint/2010/main" val="3257373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18" y="304800"/>
            <a:ext cx="8763000" cy="5019131"/>
          </a:xfrm>
          <a:prstGeom prst="rect">
            <a:avLst/>
          </a:prstGeom>
        </p:spPr>
        <p:txBody>
          <a:bodyPr wrap="square">
            <a:spAutoFit/>
          </a:bodyPr>
          <a:lstStyle/>
          <a:p>
            <a:pPr algn="just">
              <a:lnSpc>
                <a:spcPct val="150000"/>
              </a:lnSpc>
            </a:pPr>
            <a:r>
              <a:rPr lang="en-US" sz="2400" b="1" dirty="0" err="1">
                <a:latin typeface="Times New Roman"/>
                <a:ea typeface="Calibri"/>
                <a:cs typeface="Arial"/>
              </a:rPr>
              <a:t>Histopathological</a:t>
            </a:r>
            <a:r>
              <a:rPr lang="en-US" sz="2400" b="1" dirty="0">
                <a:latin typeface="Times New Roman"/>
                <a:ea typeface="Calibri"/>
                <a:cs typeface="Arial"/>
              </a:rPr>
              <a:t> features:</a:t>
            </a:r>
            <a:r>
              <a:rPr lang="en-US" sz="2400" dirty="0">
                <a:latin typeface="Times New Roman"/>
                <a:ea typeface="Calibri"/>
                <a:cs typeface="Arial"/>
              </a:rPr>
              <a:t> </a:t>
            </a:r>
            <a:endParaRPr lang="en-US" sz="2400" dirty="0" smtClean="0">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There </a:t>
            </a:r>
            <a:r>
              <a:rPr lang="en-US" sz="2400" dirty="0">
                <a:latin typeface="Times New Roman"/>
                <a:ea typeface="Calibri"/>
                <a:cs typeface="Arial"/>
              </a:rPr>
              <a:t>is considerable </a:t>
            </a:r>
            <a:r>
              <a:rPr lang="en-US" sz="2400" dirty="0">
                <a:solidFill>
                  <a:srgbClr val="FF0000"/>
                </a:solidFill>
                <a:latin typeface="Times New Roman"/>
                <a:ea typeface="Calibri"/>
                <a:cs typeface="Arial"/>
              </a:rPr>
              <a:t>variability in the morphology </a:t>
            </a:r>
            <a:r>
              <a:rPr lang="en-US" sz="2400" dirty="0">
                <a:latin typeface="Times New Roman"/>
                <a:ea typeface="Calibri"/>
                <a:cs typeface="Arial"/>
              </a:rPr>
              <a:t>of basal cell carcinomas, and as a consequence a number of </a:t>
            </a:r>
            <a:r>
              <a:rPr lang="en-US" sz="2400" dirty="0" err="1">
                <a:latin typeface="Times New Roman"/>
                <a:ea typeface="Calibri"/>
                <a:cs typeface="Arial"/>
              </a:rPr>
              <a:t>histopathological</a:t>
            </a:r>
            <a:r>
              <a:rPr lang="en-US" sz="2400" dirty="0">
                <a:latin typeface="Times New Roman"/>
                <a:ea typeface="Calibri"/>
                <a:cs typeface="Arial"/>
              </a:rPr>
              <a:t> subtypes have been defined. </a:t>
            </a:r>
            <a:endParaRPr lang="en-US" sz="2400" dirty="0" smtClean="0">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Basal </a:t>
            </a:r>
            <a:r>
              <a:rPr lang="en-US" sz="2400" dirty="0">
                <a:latin typeface="Times New Roman"/>
                <a:ea typeface="Calibri"/>
                <a:cs typeface="Arial"/>
              </a:rPr>
              <a:t>cell carcinomas are composed of </a:t>
            </a:r>
            <a:r>
              <a:rPr lang="en-US" sz="2400" dirty="0">
                <a:solidFill>
                  <a:srgbClr val="FF0000"/>
                </a:solidFill>
                <a:latin typeface="Times New Roman"/>
                <a:ea typeface="Calibri"/>
                <a:cs typeface="Arial"/>
              </a:rPr>
              <a:t>islands or nests of </a:t>
            </a:r>
            <a:r>
              <a:rPr lang="en-US" sz="2400" dirty="0" err="1">
                <a:solidFill>
                  <a:srgbClr val="FF0000"/>
                </a:solidFill>
                <a:latin typeface="Times New Roman"/>
                <a:ea typeface="Calibri"/>
                <a:cs typeface="Arial"/>
              </a:rPr>
              <a:t>basaloid</a:t>
            </a:r>
            <a:r>
              <a:rPr lang="en-US" sz="2400" dirty="0">
                <a:solidFill>
                  <a:srgbClr val="FF0000"/>
                </a:solidFill>
                <a:latin typeface="Times New Roman"/>
                <a:ea typeface="Calibri"/>
                <a:cs typeface="Arial"/>
              </a:rPr>
              <a:t> cells, with palisading of the cells at the periphery and a haphazard arrangement of polyhedral cells in the centers of the islands</a:t>
            </a:r>
            <a:r>
              <a:rPr lang="en-US" sz="2400" dirty="0">
                <a:latin typeface="Times New Roman"/>
                <a:ea typeface="Calibri"/>
                <a:cs typeface="Arial"/>
              </a:rPr>
              <a:t>. </a:t>
            </a:r>
            <a:endParaRPr lang="en-US" sz="2400" dirty="0" smtClean="0">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The </a:t>
            </a:r>
            <a:r>
              <a:rPr lang="en-US" sz="2400" dirty="0">
                <a:latin typeface="Times New Roman"/>
                <a:ea typeface="Calibri"/>
                <a:cs typeface="Arial"/>
              </a:rPr>
              <a:t>tumor cells have a </a:t>
            </a:r>
            <a:r>
              <a:rPr lang="en-US" sz="2400" dirty="0" err="1">
                <a:solidFill>
                  <a:srgbClr val="FF0000"/>
                </a:solidFill>
                <a:latin typeface="Times New Roman"/>
                <a:ea typeface="Calibri"/>
                <a:cs typeface="Arial"/>
              </a:rPr>
              <a:t>hyperchromatic</a:t>
            </a:r>
            <a:r>
              <a:rPr lang="en-US" sz="2400" dirty="0">
                <a:solidFill>
                  <a:srgbClr val="FF0000"/>
                </a:solidFill>
                <a:latin typeface="Times New Roman"/>
                <a:ea typeface="Calibri"/>
                <a:cs typeface="Arial"/>
              </a:rPr>
              <a:t> nucleus </a:t>
            </a:r>
            <a:r>
              <a:rPr lang="en-US" sz="2400" dirty="0">
                <a:latin typeface="Times New Roman"/>
                <a:ea typeface="Calibri"/>
                <a:cs typeface="Arial"/>
              </a:rPr>
              <a:t>with relatively </a:t>
            </a:r>
            <a:r>
              <a:rPr lang="en-US" sz="2400" dirty="0">
                <a:solidFill>
                  <a:srgbClr val="FF0000"/>
                </a:solidFill>
                <a:latin typeface="Times New Roman"/>
                <a:ea typeface="Calibri"/>
                <a:cs typeface="Arial"/>
              </a:rPr>
              <a:t>little cytoplasm</a:t>
            </a:r>
            <a:r>
              <a:rPr lang="en-US" sz="2400" dirty="0">
                <a:latin typeface="Times New Roman"/>
                <a:ea typeface="Calibri"/>
                <a:cs typeface="Arial"/>
              </a:rPr>
              <a:t>. </a:t>
            </a:r>
            <a:endParaRPr lang="en-US" sz="2400" dirty="0">
              <a:ea typeface="Calibri"/>
              <a:cs typeface="Arial"/>
            </a:endParaRPr>
          </a:p>
        </p:txBody>
      </p:sp>
    </p:spTree>
    <p:extLst>
      <p:ext uri="{BB962C8B-B14F-4D97-AF65-F5344CB8AC3E}">
        <p14:creationId xmlns:p14="http://schemas.microsoft.com/office/powerpoint/2010/main" val="217348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18" y="304800"/>
            <a:ext cx="8763000" cy="1754326"/>
          </a:xfrm>
          <a:prstGeom prst="rect">
            <a:avLst/>
          </a:prstGeom>
        </p:spPr>
        <p:txBody>
          <a:bodyPr wrap="square">
            <a:spAutoFit/>
          </a:bodyPr>
          <a:lstStyle/>
          <a:p>
            <a:pPr marL="342900" indent="-342900" algn="just">
              <a:lnSpc>
                <a:spcPct val="150000"/>
              </a:lnSpc>
              <a:buFontTx/>
              <a:buChar char="-"/>
            </a:pPr>
            <a:r>
              <a:rPr lang="en-US" sz="2400" dirty="0" smtClean="0">
                <a:latin typeface="Times New Roman"/>
                <a:ea typeface="Calibri"/>
                <a:cs typeface="Arial"/>
              </a:rPr>
              <a:t>There </a:t>
            </a:r>
            <a:r>
              <a:rPr lang="en-US" sz="2400" dirty="0">
                <a:latin typeface="Times New Roman"/>
                <a:ea typeface="Calibri"/>
                <a:cs typeface="Arial"/>
              </a:rPr>
              <a:t>are numerous mitotic figures. </a:t>
            </a:r>
            <a:endParaRPr lang="en-US" sz="2400" dirty="0" smtClean="0">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The </a:t>
            </a:r>
            <a:r>
              <a:rPr lang="en-US" sz="2400" dirty="0">
                <a:latin typeface="Times New Roman"/>
                <a:ea typeface="Calibri"/>
                <a:cs typeface="Arial"/>
              </a:rPr>
              <a:t>fibrous connective tissue </a:t>
            </a:r>
            <a:r>
              <a:rPr lang="en-US" sz="2400" dirty="0" err="1">
                <a:latin typeface="Times New Roman"/>
                <a:ea typeface="Calibri"/>
                <a:cs typeface="Arial"/>
              </a:rPr>
              <a:t>stroma</a:t>
            </a:r>
            <a:r>
              <a:rPr lang="en-US" sz="2400" dirty="0">
                <a:latin typeface="Times New Roman"/>
                <a:ea typeface="Calibri"/>
                <a:cs typeface="Arial"/>
              </a:rPr>
              <a:t> reveals varying degrees of cellularity.</a:t>
            </a:r>
            <a:endParaRPr lang="en-US" sz="2400" dirty="0">
              <a:ea typeface="Calibri"/>
              <a:cs typeface="Arial"/>
            </a:endParaRPr>
          </a:p>
        </p:txBody>
      </p:sp>
      <p:pic>
        <p:nvPicPr>
          <p:cNvPr id="3" name="Picture 2"/>
          <p:cNvPicPr/>
          <p:nvPr/>
        </p:nvPicPr>
        <p:blipFill>
          <a:blip r:embed="rId2" cstate="print"/>
          <a:srcRect/>
          <a:stretch>
            <a:fillRect/>
          </a:stretch>
        </p:blipFill>
        <p:spPr bwMode="auto">
          <a:xfrm>
            <a:off x="3365501" y="1905000"/>
            <a:ext cx="5791199" cy="4038600"/>
          </a:xfrm>
          <a:prstGeom prst="rect">
            <a:avLst/>
          </a:prstGeom>
          <a:noFill/>
          <a:ln w="9525">
            <a:solidFill>
              <a:sysClr val="windowText" lastClr="000000"/>
            </a:solidFill>
            <a:miter lim="800000"/>
            <a:headEnd/>
            <a:tailEnd/>
          </a:ln>
        </p:spPr>
      </p:pic>
      <p:sp>
        <p:nvSpPr>
          <p:cNvPr id="5" name="Rectangle 4"/>
          <p:cNvSpPr/>
          <p:nvPr/>
        </p:nvSpPr>
        <p:spPr>
          <a:xfrm>
            <a:off x="4688934" y="5998882"/>
            <a:ext cx="4455066" cy="410882"/>
          </a:xfrm>
          <a:prstGeom prst="rect">
            <a:avLst/>
          </a:prstGeom>
        </p:spPr>
        <p:txBody>
          <a:bodyPr wrap="none">
            <a:spAutoFit/>
          </a:bodyPr>
          <a:lstStyle/>
          <a:p>
            <a:pPr algn="just">
              <a:lnSpc>
                <a:spcPct val="115000"/>
              </a:lnSpc>
            </a:pPr>
            <a:r>
              <a:rPr lang="en-US" dirty="0">
                <a:latin typeface="Times New Roman"/>
                <a:ea typeface="Calibri"/>
                <a:cs typeface="Arial"/>
              </a:rPr>
              <a:t>Islands of tumor cells in the connective tissue.</a:t>
            </a:r>
            <a:endParaRPr lang="en-US" sz="1400" dirty="0">
              <a:ea typeface="Calibri"/>
              <a:cs typeface="Aria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1" y="2125681"/>
            <a:ext cx="4650833" cy="4324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4452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745" y="457200"/>
            <a:ext cx="8686800" cy="5565947"/>
          </a:xfrm>
          <a:prstGeom prst="rect">
            <a:avLst/>
          </a:prstGeom>
        </p:spPr>
        <p:txBody>
          <a:bodyPr wrap="square">
            <a:spAutoFit/>
          </a:bodyPr>
          <a:lstStyle/>
          <a:p>
            <a:pPr algn="just">
              <a:lnSpc>
                <a:spcPct val="150000"/>
              </a:lnSpc>
            </a:pPr>
            <a:r>
              <a:rPr lang="en-US" sz="2400" b="1" dirty="0">
                <a:latin typeface="Times New Roman" pitchFamily="18" charset="0"/>
                <a:ea typeface="Calibri"/>
                <a:cs typeface="Times New Roman" pitchFamily="18" charset="0"/>
              </a:rPr>
              <a:t>EPIDERMOID CARCINOMA (Squamous cell carcinoma)</a:t>
            </a:r>
            <a:endParaRPr lang="en-US" sz="2400" dirty="0">
              <a:latin typeface="Times New Roman" pitchFamily="18" charset="0"/>
              <a:ea typeface="Calibri"/>
              <a:cs typeface="Times New Roman" pitchFamily="18" charset="0"/>
            </a:endParaRPr>
          </a:p>
          <a:p>
            <a:pPr algn="just">
              <a:lnSpc>
                <a:spcPct val="150000"/>
              </a:lnSpc>
            </a:pPr>
            <a:r>
              <a:rPr lang="en-US" sz="2400" dirty="0">
                <a:latin typeface="Times New Roman" pitchFamily="18" charset="0"/>
                <a:ea typeface="Calibri"/>
                <a:cs typeface="Times New Roman" pitchFamily="18" charset="0"/>
              </a:rPr>
              <a:t>     Squamous cell carcinoma </a:t>
            </a:r>
            <a:r>
              <a:rPr lang="en-US" sz="2400" dirty="0" smtClean="0">
                <a:latin typeface="Times New Roman" pitchFamily="18" charset="0"/>
                <a:ea typeface="Calibri"/>
                <a:cs typeface="Times New Roman" pitchFamily="18" charset="0"/>
              </a:rPr>
              <a:t>is </a:t>
            </a:r>
            <a:r>
              <a:rPr lang="en-US" sz="2400" dirty="0">
                <a:latin typeface="Times New Roman" pitchFamily="18" charset="0"/>
                <a:ea typeface="Calibri"/>
                <a:cs typeface="Times New Roman" pitchFamily="18" charset="0"/>
              </a:rPr>
              <a:t>the </a:t>
            </a:r>
            <a:r>
              <a:rPr lang="en-US" sz="2400" dirty="0">
                <a:solidFill>
                  <a:srgbClr val="FF0000"/>
                </a:solidFill>
                <a:latin typeface="Times New Roman" pitchFamily="18" charset="0"/>
                <a:ea typeface="Calibri"/>
                <a:cs typeface="Times New Roman" pitchFamily="18" charset="0"/>
              </a:rPr>
              <a:t>most common malignant epithelial neoplasm</a:t>
            </a:r>
            <a:r>
              <a:rPr lang="en-US" sz="2400" dirty="0">
                <a:latin typeface="Times New Roman" pitchFamily="18" charset="0"/>
                <a:ea typeface="Calibri"/>
                <a:cs typeface="Times New Roman" pitchFamily="18" charset="0"/>
              </a:rPr>
              <a:t> of the oral cavity.</a:t>
            </a:r>
            <a:r>
              <a:rPr lang="en-US" sz="2400" b="1" dirty="0">
                <a:latin typeface="Times New Roman" pitchFamily="18" charset="0"/>
                <a:ea typeface="Calibri"/>
                <a:cs typeface="Times New Roman" pitchFamily="18" charset="0"/>
              </a:rPr>
              <a:t> </a:t>
            </a:r>
            <a:endParaRPr lang="en-US" sz="2400" b="1" dirty="0" smtClean="0">
              <a:latin typeface="Times New Roman" pitchFamily="18" charset="0"/>
              <a:ea typeface="Calibri"/>
              <a:cs typeface="Times New Roman" pitchFamily="18" charset="0"/>
            </a:endParaRPr>
          </a:p>
          <a:p>
            <a:pPr algn="just">
              <a:lnSpc>
                <a:spcPct val="150000"/>
              </a:lnSpc>
            </a:pPr>
            <a:r>
              <a:rPr lang="en-US" sz="2400" dirty="0" smtClean="0">
                <a:latin typeface="Times New Roman" pitchFamily="18" charset="0"/>
                <a:ea typeface="Calibri"/>
                <a:cs typeface="Times New Roman" pitchFamily="18" charset="0"/>
              </a:rPr>
              <a:t>The </a:t>
            </a:r>
            <a:r>
              <a:rPr lang="en-US" sz="2400" dirty="0">
                <a:latin typeface="Times New Roman" pitchFamily="18" charset="0"/>
                <a:ea typeface="Calibri"/>
                <a:cs typeface="Times New Roman" pitchFamily="18" charset="0"/>
              </a:rPr>
              <a:t>etiological factors are:</a:t>
            </a:r>
          </a:p>
          <a:p>
            <a:pPr marL="342900" marR="0" lvl="0" indent="-342900" algn="just">
              <a:lnSpc>
                <a:spcPct val="150000"/>
              </a:lnSpc>
              <a:spcBef>
                <a:spcPts val="0"/>
              </a:spcBef>
              <a:spcAft>
                <a:spcPts val="0"/>
              </a:spcAft>
              <a:buFont typeface="Symbol"/>
              <a:buChar char=""/>
            </a:pPr>
            <a:r>
              <a:rPr lang="en-US" sz="2400" dirty="0">
                <a:latin typeface="Times New Roman" pitchFamily="18" charset="0"/>
                <a:ea typeface="Calibri"/>
                <a:cs typeface="Times New Roman" pitchFamily="18" charset="0"/>
              </a:rPr>
              <a:t>Use of </a:t>
            </a:r>
            <a:r>
              <a:rPr lang="en-US" sz="2400" dirty="0">
                <a:solidFill>
                  <a:srgbClr val="FF0000"/>
                </a:solidFill>
                <a:latin typeface="Times New Roman" pitchFamily="18" charset="0"/>
                <a:ea typeface="Calibri"/>
                <a:cs typeface="Times New Roman" pitchFamily="18" charset="0"/>
              </a:rPr>
              <a:t>tobacco</a:t>
            </a:r>
            <a:r>
              <a:rPr lang="en-US" sz="2400" dirty="0">
                <a:latin typeface="Times New Roman" pitchFamily="18" charset="0"/>
                <a:ea typeface="Calibri"/>
                <a:cs typeface="Times New Roman" pitchFamily="18" charset="0"/>
              </a:rPr>
              <a:t> in its various forms, including smokeless tobacco particularly when associated with the use of excess alcohol.</a:t>
            </a:r>
          </a:p>
          <a:p>
            <a:pPr marL="342900" marR="0" lvl="0" indent="-342900" algn="just">
              <a:lnSpc>
                <a:spcPct val="150000"/>
              </a:lnSpc>
              <a:spcBef>
                <a:spcPts val="0"/>
              </a:spcBef>
              <a:spcAft>
                <a:spcPts val="0"/>
              </a:spcAft>
              <a:buFont typeface="Symbol"/>
              <a:buChar char=""/>
            </a:pPr>
            <a:r>
              <a:rPr lang="en-US" sz="2400" dirty="0">
                <a:latin typeface="Times New Roman" pitchFamily="18" charset="0"/>
                <a:ea typeface="Calibri"/>
                <a:cs typeface="Times New Roman" pitchFamily="18" charset="0"/>
              </a:rPr>
              <a:t> High exposure to </a:t>
            </a:r>
            <a:r>
              <a:rPr lang="en-US" sz="2400" dirty="0">
                <a:solidFill>
                  <a:srgbClr val="FF0000"/>
                </a:solidFill>
                <a:latin typeface="Times New Roman" pitchFamily="18" charset="0"/>
                <a:ea typeface="Calibri"/>
                <a:cs typeface="Times New Roman" pitchFamily="18" charset="0"/>
              </a:rPr>
              <a:t>ultraviolet</a:t>
            </a:r>
            <a:r>
              <a:rPr lang="en-US" sz="2400" dirty="0">
                <a:latin typeface="Times New Roman" pitchFamily="18" charset="0"/>
                <a:ea typeface="Calibri"/>
                <a:cs typeface="Times New Roman" pitchFamily="18" charset="0"/>
              </a:rPr>
              <a:t> light increases the chance of developing cancer of the </a:t>
            </a:r>
            <a:r>
              <a:rPr lang="en-US" sz="2400" dirty="0">
                <a:solidFill>
                  <a:srgbClr val="FF0000"/>
                </a:solidFill>
                <a:latin typeface="Times New Roman" pitchFamily="18" charset="0"/>
                <a:ea typeface="Calibri"/>
                <a:cs typeface="Times New Roman" pitchFamily="18" charset="0"/>
              </a:rPr>
              <a:t>lip</a:t>
            </a:r>
            <a:r>
              <a:rPr lang="en-US" sz="2400" dirty="0">
                <a:latin typeface="Times New Roman" pitchFamily="18" charset="0"/>
                <a:ea typeface="Calibri"/>
                <a:cs typeface="Times New Roman" pitchFamily="18" charset="0"/>
              </a:rPr>
              <a:t>.</a:t>
            </a:r>
          </a:p>
          <a:p>
            <a:pPr marL="342900" marR="0" lvl="0" indent="-342900" algn="just">
              <a:lnSpc>
                <a:spcPct val="150000"/>
              </a:lnSpc>
              <a:spcBef>
                <a:spcPts val="0"/>
              </a:spcBef>
              <a:spcAft>
                <a:spcPts val="0"/>
              </a:spcAft>
              <a:buFont typeface="Symbol"/>
              <a:buChar char=""/>
            </a:pPr>
            <a:r>
              <a:rPr lang="en-US" sz="2400" dirty="0">
                <a:latin typeface="Times New Roman" pitchFamily="18" charset="0"/>
                <a:ea typeface="Calibri"/>
                <a:cs typeface="Times New Roman" pitchFamily="18" charset="0"/>
              </a:rPr>
              <a:t>Betel nut chewing.</a:t>
            </a:r>
          </a:p>
          <a:p>
            <a:pPr marL="342900" marR="0" lvl="0" indent="-342900" algn="just">
              <a:lnSpc>
                <a:spcPct val="150000"/>
              </a:lnSpc>
              <a:spcBef>
                <a:spcPts val="0"/>
              </a:spcBef>
              <a:spcAft>
                <a:spcPts val="0"/>
              </a:spcAft>
              <a:buFont typeface="Symbol"/>
              <a:buChar char=""/>
            </a:pPr>
            <a:r>
              <a:rPr lang="en-US" sz="2400" dirty="0">
                <a:latin typeface="Times New Roman" pitchFamily="18" charset="0"/>
                <a:ea typeface="Calibri"/>
                <a:cs typeface="Times New Roman" pitchFamily="18" charset="0"/>
              </a:rPr>
              <a:t> Vitamin deficiency like vitamins </a:t>
            </a:r>
            <a:r>
              <a:rPr lang="en-US" sz="2400" dirty="0">
                <a:solidFill>
                  <a:srgbClr val="FF0000"/>
                </a:solidFill>
                <a:latin typeface="Times New Roman" pitchFamily="18" charset="0"/>
                <a:ea typeface="Calibri"/>
                <a:cs typeface="Times New Roman" pitchFamily="18" charset="0"/>
              </a:rPr>
              <a:t>A and C</a:t>
            </a:r>
            <a:r>
              <a:rPr lang="en-US" sz="2400" dirty="0" smtClean="0">
                <a:latin typeface="Times New Roman" pitchFamily="18" charset="0"/>
                <a:ea typeface="Calibri"/>
                <a:cs typeface="Times New Roman" pitchFamily="18" charset="0"/>
              </a:rPr>
              <a:t>.</a:t>
            </a:r>
            <a:endParaRPr lang="en-US"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733987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745" y="457200"/>
            <a:ext cx="8686800" cy="5078313"/>
          </a:xfrm>
          <a:prstGeom prst="rect">
            <a:avLst/>
          </a:prstGeom>
        </p:spPr>
        <p:txBody>
          <a:bodyPr wrap="square">
            <a:spAutoFit/>
          </a:bodyPr>
          <a:lstStyle/>
          <a:p>
            <a:pPr marL="342900" marR="0" lvl="0" indent="-342900" algn="just">
              <a:lnSpc>
                <a:spcPct val="150000"/>
              </a:lnSpc>
              <a:spcBef>
                <a:spcPts val="0"/>
              </a:spcBef>
              <a:spcAft>
                <a:spcPts val="0"/>
              </a:spcAft>
              <a:buFont typeface="Symbol"/>
              <a:buChar char=""/>
            </a:pPr>
            <a:r>
              <a:rPr lang="en-US" sz="2400" dirty="0" smtClean="0">
                <a:latin typeface="Times New Roman" pitchFamily="18" charset="0"/>
                <a:ea typeface="Calibri"/>
                <a:cs typeface="Times New Roman" pitchFamily="18" charset="0"/>
              </a:rPr>
              <a:t>Infections </a:t>
            </a:r>
            <a:r>
              <a:rPr lang="en-US" sz="2400" dirty="0">
                <a:latin typeface="Times New Roman" pitchFamily="18" charset="0"/>
                <a:ea typeface="Calibri"/>
                <a:cs typeface="Times New Roman" pitchFamily="18" charset="0"/>
              </a:rPr>
              <a:t>like</a:t>
            </a:r>
            <a:r>
              <a:rPr lang="en-US" sz="2400" dirty="0">
                <a:solidFill>
                  <a:srgbClr val="FF0000"/>
                </a:solidFill>
                <a:latin typeface="Times New Roman" pitchFamily="18" charset="0"/>
                <a:ea typeface="Calibri"/>
                <a:cs typeface="Times New Roman" pitchFamily="18" charset="0"/>
              </a:rPr>
              <a:t> viral </a:t>
            </a:r>
            <a:r>
              <a:rPr lang="en-US" sz="2400" dirty="0">
                <a:latin typeface="Times New Roman" pitchFamily="18" charset="0"/>
                <a:ea typeface="Calibri"/>
                <a:cs typeface="Times New Roman" pitchFamily="18" charset="0"/>
              </a:rPr>
              <a:t>(herpes simplex virus, human papilloma virus, Epstein –Barr virus, and HIV), </a:t>
            </a:r>
            <a:r>
              <a:rPr lang="en-US" sz="2400" dirty="0" err="1">
                <a:solidFill>
                  <a:srgbClr val="FF0000"/>
                </a:solidFill>
                <a:latin typeface="Times New Roman" pitchFamily="18" charset="0"/>
                <a:ea typeface="Calibri"/>
                <a:cs typeface="Times New Roman" pitchFamily="18" charset="0"/>
              </a:rPr>
              <a:t>candidal</a:t>
            </a:r>
            <a:r>
              <a:rPr lang="en-US" sz="2400" dirty="0">
                <a:solidFill>
                  <a:srgbClr val="FF0000"/>
                </a:solidFill>
                <a:latin typeface="Times New Roman" pitchFamily="18" charset="0"/>
                <a:ea typeface="Calibri"/>
                <a:cs typeface="Times New Roman" pitchFamily="18" charset="0"/>
              </a:rPr>
              <a:t>, and bacterial </a:t>
            </a:r>
            <a:r>
              <a:rPr lang="en-US" sz="2400" dirty="0">
                <a:latin typeface="Times New Roman" pitchFamily="18" charset="0"/>
                <a:ea typeface="Calibri"/>
                <a:cs typeface="Times New Roman" pitchFamily="18" charset="0"/>
              </a:rPr>
              <a:t>infection </a:t>
            </a:r>
            <a:r>
              <a:rPr lang="en-US" sz="2400" dirty="0" smtClean="0">
                <a:latin typeface="Times New Roman" pitchFamily="18" charset="0"/>
                <a:ea typeface="Calibri"/>
                <a:cs typeface="Times New Roman" pitchFamily="18" charset="0"/>
              </a:rPr>
              <a:t>and </a:t>
            </a:r>
            <a:r>
              <a:rPr lang="en-US" sz="2400" dirty="0">
                <a:latin typeface="Times New Roman" pitchFamily="18" charset="0"/>
                <a:ea typeface="Calibri"/>
                <a:cs typeface="Times New Roman" pitchFamily="18" charset="0"/>
              </a:rPr>
              <a:t>patients who are </a:t>
            </a:r>
            <a:r>
              <a:rPr lang="en-US" sz="2400" dirty="0">
                <a:solidFill>
                  <a:srgbClr val="FF0000"/>
                </a:solidFill>
                <a:latin typeface="Times New Roman" pitchFamily="18" charset="0"/>
                <a:ea typeface="Calibri"/>
                <a:cs typeface="Times New Roman" pitchFamily="18" charset="0"/>
              </a:rPr>
              <a:t>immune suppressed </a:t>
            </a:r>
            <a:r>
              <a:rPr lang="en-US" sz="2400" dirty="0">
                <a:latin typeface="Times New Roman" pitchFamily="18" charset="0"/>
                <a:ea typeface="Calibri"/>
                <a:cs typeface="Times New Roman" pitchFamily="18" charset="0"/>
              </a:rPr>
              <a:t>have a </a:t>
            </a:r>
            <a:r>
              <a:rPr lang="en-US" sz="2400" dirty="0">
                <a:solidFill>
                  <a:srgbClr val="FF0000"/>
                </a:solidFill>
                <a:latin typeface="Times New Roman" pitchFamily="18" charset="0"/>
                <a:ea typeface="Calibri"/>
                <a:cs typeface="Times New Roman" pitchFamily="18" charset="0"/>
              </a:rPr>
              <a:t>higher incidence </a:t>
            </a:r>
            <a:r>
              <a:rPr lang="en-US" sz="2400" dirty="0">
                <a:latin typeface="Times New Roman" pitchFamily="18" charset="0"/>
                <a:ea typeface="Calibri"/>
                <a:cs typeface="Times New Roman" pitchFamily="18" charset="0"/>
              </a:rPr>
              <a:t>of subsequent cancer development. </a:t>
            </a:r>
          </a:p>
          <a:p>
            <a:pPr marL="342900" marR="0" lvl="0" indent="-342900" algn="just">
              <a:lnSpc>
                <a:spcPct val="150000"/>
              </a:lnSpc>
              <a:spcBef>
                <a:spcPts val="0"/>
              </a:spcBef>
              <a:spcAft>
                <a:spcPts val="0"/>
              </a:spcAft>
              <a:buFont typeface="Symbol"/>
              <a:buChar char=""/>
            </a:pPr>
            <a:r>
              <a:rPr lang="en-US" sz="2400" dirty="0">
                <a:solidFill>
                  <a:srgbClr val="FF0000"/>
                </a:solidFill>
                <a:latin typeface="Times New Roman" pitchFamily="18" charset="0"/>
                <a:ea typeface="Calibri"/>
                <a:cs typeface="Times New Roman" pitchFamily="18" charset="0"/>
              </a:rPr>
              <a:t>Pre-existing</a:t>
            </a:r>
            <a:r>
              <a:rPr lang="en-US" sz="2400" dirty="0">
                <a:latin typeface="Times New Roman" pitchFamily="18" charset="0"/>
                <a:ea typeface="Calibri"/>
                <a:cs typeface="Times New Roman" pitchFamily="18" charset="0"/>
              </a:rPr>
              <a:t> oral diseases (like lichen </a:t>
            </a:r>
            <a:r>
              <a:rPr lang="en-US" sz="2400" dirty="0" err="1">
                <a:latin typeface="Times New Roman" pitchFamily="18" charset="0"/>
                <a:ea typeface="Calibri"/>
                <a:cs typeface="Times New Roman" pitchFamily="18" charset="0"/>
              </a:rPr>
              <a:t>planus</a:t>
            </a:r>
            <a:r>
              <a:rPr lang="en-US" sz="2400" dirty="0">
                <a:latin typeface="Times New Roman" pitchFamily="18" charset="0"/>
                <a:ea typeface="Calibri"/>
                <a:cs typeface="Times New Roman" pitchFamily="18" charset="0"/>
              </a:rPr>
              <a:t>, oral </a:t>
            </a:r>
            <a:r>
              <a:rPr lang="en-US" sz="2400" dirty="0" err="1">
                <a:latin typeface="Times New Roman" pitchFamily="18" charset="0"/>
                <a:ea typeface="Calibri"/>
                <a:cs typeface="Times New Roman" pitchFamily="18" charset="0"/>
              </a:rPr>
              <a:t>submucous</a:t>
            </a:r>
            <a:r>
              <a:rPr lang="en-US" sz="2400" dirty="0">
                <a:latin typeface="Times New Roman" pitchFamily="18" charset="0"/>
                <a:ea typeface="Calibri"/>
                <a:cs typeface="Times New Roman" pitchFamily="18" charset="0"/>
              </a:rPr>
              <a:t> fibrosis, leukoplakia, and discoid lupus </a:t>
            </a:r>
            <a:r>
              <a:rPr lang="en-US" sz="2400" dirty="0" err="1">
                <a:latin typeface="Times New Roman" pitchFamily="18" charset="0"/>
                <a:ea typeface="Calibri"/>
                <a:cs typeface="Times New Roman" pitchFamily="18" charset="0"/>
              </a:rPr>
              <a:t>erythematosus</a:t>
            </a:r>
            <a:r>
              <a:rPr lang="en-US" sz="2400" dirty="0">
                <a:latin typeface="Times New Roman" pitchFamily="18" charset="0"/>
                <a:ea typeface="Calibri"/>
                <a:cs typeface="Times New Roman" pitchFamily="18" charset="0"/>
              </a:rPr>
              <a:t>).</a:t>
            </a:r>
          </a:p>
          <a:p>
            <a:pPr marL="342900" marR="0" lvl="0" indent="-342900" algn="just">
              <a:lnSpc>
                <a:spcPct val="150000"/>
              </a:lnSpc>
              <a:spcBef>
                <a:spcPts val="0"/>
              </a:spcBef>
              <a:spcAft>
                <a:spcPts val="0"/>
              </a:spcAft>
              <a:buFont typeface="Symbol"/>
              <a:buChar char=""/>
            </a:pPr>
            <a:r>
              <a:rPr lang="en-US" sz="2400" dirty="0">
                <a:latin typeface="Times New Roman" pitchFamily="18" charset="0"/>
                <a:ea typeface="Calibri"/>
                <a:cs typeface="Times New Roman" pitchFamily="18" charset="0"/>
              </a:rPr>
              <a:t> </a:t>
            </a:r>
            <a:r>
              <a:rPr lang="en-US" sz="2400" dirty="0">
                <a:solidFill>
                  <a:srgbClr val="FF0000"/>
                </a:solidFill>
                <a:latin typeface="Times New Roman" pitchFamily="18" charset="0"/>
                <a:ea typeface="Calibri"/>
                <a:cs typeface="Times New Roman" pitchFamily="18" charset="0"/>
              </a:rPr>
              <a:t>Trauma and dental irritation </a:t>
            </a:r>
            <a:r>
              <a:rPr lang="en-US" sz="2400" dirty="0">
                <a:latin typeface="Times New Roman" pitchFamily="18" charset="0"/>
                <a:ea typeface="Calibri"/>
                <a:cs typeface="Times New Roman" pitchFamily="18" charset="0"/>
              </a:rPr>
              <a:t>were </a:t>
            </a:r>
            <a:r>
              <a:rPr lang="en-US" sz="2400" dirty="0">
                <a:solidFill>
                  <a:srgbClr val="FF0000"/>
                </a:solidFill>
                <a:latin typeface="Times New Roman" pitchFamily="18" charset="0"/>
                <a:ea typeface="Calibri"/>
                <a:cs typeface="Times New Roman" pitchFamily="18" charset="0"/>
              </a:rPr>
              <a:t>not found to be significant </a:t>
            </a:r>
            <a:r>
              <a:rPr lang="en-US" sz="2400" dirty="0">
                <a:latin typeface="Times New Roman" pitchFamily="18" charset="0"/>
                <a:ea typeface="Calibri"/>
                <a:cs typeface="Times New Roman" pitchFamily="18" charset="0"/>
              </a:rPr>
              <a:t>etiologic factors in oral cancer, trauma, in combination with other factors, may act as a</a:t>
            </a:r>
            <a:r>
              <a:rPr lang="en-US" sz="2400" dirty="0">
                <a:solidFill>
                  <a:srgbClr val="FF0000"/>
                </a:solidFill>
                <a:latin typeface="Times New Roman" pitchFamily="18" charset="0"/>
                <a:ea typeface="Calibri"/>
                <a:cs typeface="Times New Roman" pitchFamily="18" charset="0"/>
              </a:rPr>
              <a:t> co-carcinogen</a:t>
            </a:r>
            <a:r>
              <a:rPr lang="en-US" sz="2400" dirty="0">
                <a:latin typeface="Times New Roman" pitchFamily="18" charset="0"/>
                <a:ea typeface="Calibri"/>
                <a:cs typeface="Times New Roman" pitchFamily="18" charset="0"/>
              </a:rPr>
              <a:t>. </a:t>
            </a:r>
            <a:r>
              <a:rPr lang="en-US" sz="2400" dirty="0" smtClean="0">
                <a:latin typeface="Times New Roman" pitchFamily="18" charset="0"/>
                <a:ea typeface="Calibri"/>
                <a:cs typeface="Times New Roman" pitchFamily="18" charset="0"/>
              </a:rPr>
              <a:t> </a:t>
            </a:r>
            <a:endParaRPr lang="en-US"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039600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036" y="1371600"/>
            <a:ext cx="8839200" cy="3100849"/>
          </a:xfrm>
          <a:prstGeom prst="rect">
            <a:avLst/>
          </a:prstGeom>
        </p:spPr>
        <p:txBody>
          <a:bodyPr wrap="square">
            <a:spAutoFit/>
          </a:bodyPr>
          <a:lstStyle/>
          <a:p>
            <a:pPr algn="ctr">
              <a:lnSpc>
                <a:spcPct val="115000"/>
              </a:lnSpc>
            </a:pPr>
            <a:r>
              <a:rPr lang="en-US" b="1" dirty="0">
                <a:latin typeface="Times New Roman"/>
                <a:ea typeface="Calibri"/>
                <a:cs typeface="Arial"/>
              </a:rPr>
              <a:t> </a:t>
            </a:r>
            <a:endParaRPr lang="en-US" sz="1400" dirty="0">
              <a:ea typeface="Calibri"/>
              <a:cs typeface="Arial"/>
            </a:endParaRPr>
          </a:p>
          <a:p>
            <a:pPr algn="ctr">
              <a:lnSpc>
                <a:spcPct val="115000"/>
              </a:lnSpc>
            </a:pPr>
            <a:r>
              <a:rPr lang="en-US" sz="3200" b="1" dirty="0">
                <a:latin typeface="Times New Roman" pitchFamily="18" charset="0"/>
                <a:ea typeface="Calibri"/>
                <a:cs typeface="Times New Roman" pitchFamily="18" charset="0"/>
              </a:rPr>
              <a:t> </a:t>
            </a:r>
            <a:endParaRPr lang="en-US" sz="3200" dirty="0">
              <a:latin typeface="Times New Roman" pitchFamily="18" charset="0"/>
              <a:ea typeface="Calibri"/>
              <a:cs typeface="Times New Roman" pitchFamily="18" charset="0"/>
            </a:endParaRPr>
          </a:p>
          <a:p>
            <a:pPr marR="0" lvl="0" algn="ctr">
              <a:lnSpc>
                <a:spcPct val="115000"/>
              </a:lnSpc>
              <a:spcBef>
                <a:spcPts val="0"/>
              </a:spcBef>
              <a:spcAft>
                <a:spcPts val="0"/>
              </a:spcAft>
            </a:pPr>
            <a:r>
              <a:rPr lang="en-US" sz="3200" b="1" dirty="0" smtClean="0">
                <a:latin typeface="Times New Roman" pitchFamily="18" charset="0"/>
                <a:ea typeface="Calibri"/>
                <a:cs typeface="Times New Roman" pitchFamily="18" charset="0"/>
              </a:rPr>
              <a:t> BENIGN </a:t>
            </a:r>
            <a:r>
              <a:rPr lang="en-US" sz="3200" b="1" dirty="0">
                <a:latin typeface="Times New Roman" pitchFamily="18" charset="0"/>
                <a:ea typeface="Calibri"/>
                <a:cs typeface="Times New Roman" pitchFamily="18" charset="0"/>
              </a:rPr>
              <a:t>TUMORS </a:t>
            </a:r>
            <a:r>
              <a:rPr lang="en-US" sz="3200" b="1" dirty="0" smtClean="0">
                <a:latin typeface="Times New Roman" pitchFamily="18" charset="0"/>
                <a:ea typeface="Calibri"/>
                <a:cs typeface="Times New Roman" pitchFamily="18" charset="0"/>
              </a:rPr>
              <a:t>OF</a:t>
            </a:r>
          </a:p>
          <a:p>
            <a:pPr marR="0" lvl="0" algn="ctr">
              <a:lnSpc>
                <a:spcPct val="115000"/>
              </a:lnSpc>
              <a:spcBef>
                <a:spcPts val="0"/>
              </a:spcBef>
              <a:spcAft>
                <a:spcPts val="0"/>
              </a:spcAft>
            </a:pPr>
            <a:r>
              <a:rPr lang="en-US" sz="3200" b="1" dirty="0" smtClean="0">
                <a:latin typeface="Times New Roman" pitchFamily="18" charset="0"/>
                <a:ea typeface="Calibri"/>
                <a:cs typeface="Times New Roman" pitchFamily="18" charset="0"/>
              </a:rPr>
              <a:t> </a:t>
            </a:r>
            <a:r>
              <a:rPr lang="en-US" sz="3200" b="1" dirty="0">
                <a:latin typeface="Times New Roman" pitchFamily="18" charset="0"/>
                <a:ea typeface="Calibri"/>
                <a:cs typeface="Times New Roman" pitchFamily="18" charset="0"/>
              </a:rPr>
              <a:t>EPITHELIAL TISSUE </a:t>
            </a:r>
            <a:r>
              <a:rPr lang="en-US" sz="3200" b="1" dirty="0" smtClean="0">
                <a:latin typeface="Times New Roman" pitchFamily="18" charset="0"/>
                <a:ea typeface="Calibri"/>
                <a:cs typeface="Times New Roman" pitchFamily="18" charset="0"/>
              </a:rPr>
              <a:t>ORIGIN</a:t>
            </a:r>
          </a:p>
          <a:p>
            <a:pPr marR="0" lvl="0" algn="ctr">
              <a:lnSpc>
                <a:spcPct val="115000"/>
              </a:lnSpc>
              <a:spcBef>
                <a:spcPts val="0"/>
              </a:spcBef>
              <a:spcAft>
                <a:spcPts val="0"/>
              </a:spcAft>
            </a:pPr>
            <a:r>
              <a:rPr lang="en-US" sz="3200" b="1" dirty="0" smtClean="0">
                <a:latin typeface="Times New Roman" pitchFamily="18" charset="0"/>
                <a:ea typeface="Calibri"/>
                <a:cs typeface="Times New Roman" pitchFamily="18" charset="0"/>
              </a:rPr>
              <a:t>L19</a:t>
            </a:r>
            <a:endParaRPr lang="en-US" sz="3200" dirty="0">
              <a:latin typeface="Times New Roman" pitchFamily="18" charset="0"/>
              <a:ea typeface="Calibri"/>
              <a:cs typeface="Times New Roman" pitchFamily="18" charset="0"/>
            </a:endParaRPr>
          </a:p>
          <a:p>
            <a:pPr>
              <a:lnSpc>
                <a:spcPct val="115000"/>
              </a:lnSpc>
            </a:pPr>
            <a:endParaRPr lang="en-US"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707110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52400"/>
            <a:ext cx="8686800" cy="3914918"/>
          </a:xfrm>
          <a:prstGeom prst="rect">
            <a:avLst/>
          </a:prstGeom>
        </p:spPr>
        <p:txBody>
          <a:bodyPr wrap="square">
            <a:spAutoFit/>
          </a:bodyPr>
          <a:lstStyle/>
          <a:p>
            <a:pPr marR="0" lvl="0" algn="just">
              <a:lnSpc>
                <a:spcPct val="115000"/>
              </a:lnSpc>
              <a:spcBef>
                <a:spcPts val="0"/>
              </a:spcBef>
              <a:spcAft>
                <a:spcPts val="0"/>
              </a:spcAft>
            </a:pPr>
            <a:endParaRPr lang="en-US" sz="2400" dirty="0">
              <a:latin typeface="Times New Roman" pitchFamily="18" charset="0"/>
              <a:ea typeface="Calibri"/>
              <a:cs typeface="Times New Roman" pitchFamily="18" charset="0"/>
            </a:endParaRPr>
          </a:p>
          <a:p>
            <a:pPr marL="342900" marR="0" lvl="0" indent="-342900" algn="just">
              <a:lnSpc>
                <a:spcPct val="115000"/>
              </a:lnSpc>
              <a:spcBef>
                <a:spcPts val="0"/>
              </a:spcBef>
              <a:spcAft>
                <a:spcPts val="0"/>
              </a:spcAft>
              <a:buFont typeface="Symbol"/>
              <a:buChar char=""/>
            </a:pPr>
            <a:r>
              <a:rPr lang="en-US" sz="2400" dirty="0">
                <a:latin typeface="Times New Roman" pitchFamily="18" charset="0"/>
                <a:ea typeface="Calibri"/>
                <a:cs typeface="Times New Roman" pitchFamily="18" charset="0"/>
              </a:rPr>
              <a:t>Evidence suggests that oral cancers are results from </a:t>
            </a:r>
            <a:r>
              <a:rPr lang="en-US" sz="2400" dirty="0">
                <a:solidFill>
                  <a:srgbClr val="FF0000"/>
                </a:solidFill>
                <a:latin typeface="Times New Roman" pitchFamily="18" charset="0"/>
                <a:ea typeface="Calibri"/>
                <a:cs typeface="Times New Roman" pitchFamily="18" charset="0"/>
              </a:rPr>
              <a:t>genetic damage</a:t>
            </a:r>
            <a:r>
              <a:rPr lang="en-US" sz="2400" dirty="0">
                <a:latin typeface="Times New Roman" pitchFamily="18" charset="0"/>
                <a:ea typeface="Calibri"/>
                <a:cs typeface="Times New Roman" pitchFamily="18" charset="0"/>
              </a:rPr>
              <a:t>. </a:t>
            </a:r>
            <a:endParaRPr lang="en-US" sz="2400" dirty="0" smtClean="0">
              <a:latin typeface="Times New Roman" pitchFamily="18" charset="0"/>
              <a:ea typeface="Calibri"/>
              <a:cs typeface="Times New Roman" pitchFamily="18" charset="0"/>
            </a:endParaRPr>
          </a:p>
          <a:p>
            <a:pPr marL="342900" marR="0" lvl="0" indent="-342900" algn="just">
              <a:lnSpc>
                <a:spcPct val="115000"/>
              </a:lnSpc>
              <a:spcBef>
                <a:spcPts val="0"/>
              </a:spcBef>
              <a:spcAft>
                <a:spcPts val="0"/>
              </a:spcAft>
              <a:buFont typeface="Symbol"/>
              <a:buChar char=""/>
            </a:pPr>
            <a:r>
              <a:rPr lang="en-US" sz="2400" dirty="0" smtClean="0">
                <a:latin typeface="Times New Roman" pitchFamily="18" charset="0"/>
                <a:ea typeface="Calibri"/>
                <a:cs typeface="Times New Roman" pitchFamily="18" charset="0"/>
              </a:rPr>
              <a:t>When </a:t>
            </a:r>
            <a:r>
              <a:rPr lang="en-US" sz="2400" dirty="0">
                <a:latin typeface="Times New Roman" pitchFamily="18" charset="0"/>
                <a:ea typeface="Calibri"/>
                <a:cs typeface="Times New Roman" pitchFamily="18" charset="0"/>
              </a:rPr>
              <a:t>the</a:t>
            </a:r>
            <a:r>
              <a:rPr lang="en-US" sz="2400" dirty="0">
                <a:solidFill>
                  <a:srgbClr val="FF0000"/>
                </a:solidFill>
                <a:latin typeface="Times New Roman" pitchFamily="18" charset="0"/>
                <a:ea typeface="Calibri"/>
                <a:cs typeface="Times New Roman" pitchFamily="18" charset="0"/>
              </a:rPr>
              <a:t> oncogenes </a:t>
            </a:r>
            <a:r>
              <a:rPr lang="en-US" sz="2400" dirty="0">
                <a:latin typeface="Times New Roman" pitchFamily="18" charset="0"/>
                <a:ea typeface="Calibri"/>
                <a:cs typeface="Times New Roman" pitchFamily="18" charset="0"/>
              </a:rPr>
              <a:t>are stimulated to over produce proteins that stimulate the process of mitosis, the result is neoplastic growth</a:t>
            </a:r>
            <a:r>
              <a:rPr lang="en-US" sz="2400" dirty="0" smtClean="0">
                <a:latin typeface="Times New Roman" pitchFamily="18" charset="0"/>
                <a:ea typeface="Calibri"/>
                <a:cs typeface="Times New Roman" pitchFamily="18" charset="0"/>
              </a:rPr>
              <a:t>.</a:t>
            </a:r>
          </a:p>
          <a:p>
            <a:pPr marL="342900" marR="0" lvl="0" indent="-342900" algn="just">
              <a:lnSpc>
                <a:spcPct val="115000"/>
              </a:lnSpc>
              <a:spcBef>
                <a:spcPts val="0"/>
              </a:spcBef>
              <a:spcAft>
                <a:spcPts val="0"/>
              </a:spcAft>
              <a:buFont typeface="Symbol"/>
              <a:buChar char=""/>
            </a:pPr>
            <a:r>
              <a:rPr lang="en-US" sz="2400" dirty="0" smtClean="0">
                <a:latin typeface="Times New Roman" pitchFamily="18" charset="0"/>
                <a:ea typeface="Calibri"/>
                <a:cs typeface="Times New Roman" pitchFamily="18" charset="0"/>
              </a:rPr>
              <a:t> </a:t>
            </a:r>
            <a:r>
              <a:rPr lang="en-US" sz="2400" dirty="0">
                <a:solidFill>
                  <a:srgbClr val="FF0000"/>
                </a:solidFill>
                <a:latin typeface="Times New Roman" pitchFamily="18" charset="0"/>
                <a:ea typeface="Calibri"/>
                <a:cs typeface="Times New Roman" pitchFamily="18" charset="0"/>
              </a:rPr>
              <a:t>Deactivation</a:t>
            </a:r>
            <a:r>
              <a:rPr lang="en-US" sz="2400" dirty="0">
                <a:latin typeface="Times New Roman" pitchFamily="18" charset="0"/>
                <a:ea typeface="Calibri"/>
                <a:cs typeface="Times New Roman" pitchFamily="18" charset="0"/>
              </a:rPr>
              <a:t> of tumor suppressor gene can result in neoplastic growth. </a:t>
            </a:r>
            <a:endParaRPr lang="en-US" sz="2400" dirty="0" smtClean="0">
              <a:latin typeface="Times New Roman" pitchFamily="18" charset="0"/>
              <a:ea typeface="Calibri"/>
              <a:cs typeface="Times New Roman" pitchFamily="18" charset="0"/>
            </a:endParaRPr>
          </a:p>
          <a:p>
            <a:pPr marL="342900" marR="0" lvl="0" indent="-342900" algn="just">
              <a:lnSpc>
                <a:spcPct val="115000"/>
              </a:lnSpc>
              <a:spcBef>
                <a:spcPts val="0"/>
              </a:spcBef>
              <a:spcAft>
                <a:spcPts val="0"/>
              </a:spcAft>
              <a:buFont typeface="Symbol"/>
              <a:buChar char=""/>
            </a:pPr>
            <a:r>
              <a:rPr lang="en-US" sz="2400" dirty="0" smtClean="0">
                <a:latin typeface="Times New Roman" pitchFamily="18" charset="0"/>
                <a:ea typeface="Calibri"/>
                <a:cs typeface="Times New Roman" pitchFamily="18" charset="0"/>
              </a:rPr>
              <a:t>An </a:t>
            </a:r>
            <a:r>
              <a:rPr lang="en-US" sz="2400" dirty="0">
                <a:latin typeface="Times New Roman" pitchFamily="18" charset="0"/>
                <a:ea typeface="Calibri"/>
                <a:cs typeface="Times New Roman" pitchFamily="18" charset="0"/>
              </a:rPr>
              <a:t>oncogene is a gene that has the potential to cause cancer.</a:t>
            </a:r>
          </a:p>
          <a:p>
            <a:pPr marL="342900" marR="0" lvl="0" indent="-342900" algn="just">
              <a:lnSpc>
                <a:spcPct val="115000"/>
              </a:lnSpc>
              <a:spcBef>
                <a:spcPts val="0"/>
              </a:spcBef>
              <a:spcAft>
                <a:spcPts val="0"/>
              </a:spcAft>
              <a:buFont typeface="Symbol"/>
              <a:buChar char=""/>
            </a:pPr>
            <a:endParaRPr lang="en-US"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9078601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09600"/>
            <a:ext cx="8763000" cy="5078313"/>
          </a:xfrm>
          <a:prstGeom prst="rect">
            <a:avLst/>
          </a:prstGeom>
        </p:spPr>
        <p:txBody>
          <a:bodyPr wrap="square">
            <a:spAutoFit/>
          </a:bodyPr>
          <a:lstStyle/>
          <a:p>
            <a:pPr algn="just">
              <a:lnSpc>
                <a:spcPct val="150000"/>
              </a:lnSpc>
            </a:pPr>
            <a:r>
              <a:rPr lang="en-US" sz="2400" b="1" dirty="0">
                <a:latin typeface="Times New Roman"/>
                <a:ea typeface="Calibri"/>
                <a:cs typeface="Arial"/>
              </a:rPr>
              <a:t>Clinical features: </a:t>
            </a:r>
            <a:endParaRPr lang="en-US" sz="2400" b="1" dirty="0" smtClean="0">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Mostly </a:t>
            </a:r>
            <a:r>
              <a:rPr lang="en-US" sz="2400" dirty="0">
                <a:latin typeface="Times New Roman"/>
                <a:ea typeface="Calibri"/>
                <a:cs typeface="Arial"/>
              </a:rPr>
              <a:t>affect </a:t>
            </a:r>
            <a:r>
              <a:rPr lang="en-US" sz="2400" dirty="0">
                <a:solidFill>
                  <a:srgbClr val="FF0000"/>
                </a:solidFill>
                <a:latin typeface="Times New Roman"/>
                <a:ea typeface="Calibri"/>
                <a:cs typeface="Arial"/>
              </a:rPr>
              <a:t>old </a:t>
            </a:r>
            <a:r>
              <a:rPr lang="en-US" sz="2400" dirty="0" smtClean="0">
                <a:latin typeface="Times New Roman"/>
                <a:ea typeface="Calibri"/>
                <a:cs typeface="Arial"/>
              </a:rPr>
              <a:t>ages</a:t>
            </a:r>
          </a:p>
          <a:p>
            <a:pPr marL="342900" indent="-342900" algn="just">
              <a:lnSpc>
                <a:spcPct val="150000"/>
              </a:lnSpc>
              <a:buFontTx/>
              <a:buChar char="-"/>
            </a:pPr>
            <a:r>
              <a:rPr lang="en-US" sz="2400" dirty="0" smtClean="0">
                <a:solidFill>
                  <a:srgbClr val="FF0000"/>
                </a:solidFill>
                <a:latin typeface="Times New Roman"/>
                <a:ea typeface="Calibri"/>
                <a:cs typeface="Arial"/>
              </a:rPr>
              <a:t>male</a:t>
            </a:r>
            <a:r>
              <a:rPr lang="en-US" sz="2400" dirty="0" smtClean="0">
                <a:latin typeface="Times New Roman"/>
                <a:ea typeface="Calibri"/>
                <a:cs typeface="Arial"/>
              </a:rPr>
              <a:t> mostly effected, </a:t>
            </a:r>
            <a:r>
              <a:rPr lang="en-US" sz="2400" dirty="0">
                <a:latin typeface="Times New Roman"/>
                <a:ea typeface="Calibri"/>
                <a:cs typeface="Arial"/>
              </a:rPr>
              <a:t>specially the </a:t>
            </a:r>
            <a:r>
              <a:rPr lang="en-US" sz="2400" dirty="0">
                <a:solidFill>
                  <a:srgbClr val="FF0000"/>
                </a:solidFill>
                <a:latin typeface="Times New Roman"/>
                <a:ea typeface="Calibri"/>
                <a:cs typeface="Arial"/>
              </a:rPr>
              <a:t>white</a:t>
            </a:r>
            <a:r>
              <a:rPr lang="en-US" sz="2400" dirty="0">
                <a:latin typeface="Times New Roman"/>
                <a:ea typeface="Calibri"/>
                <a:cs typeface="Arial"/>
              </a:rPr>
              <a:t>. </a:t>
            </a:r>
            <a:endParaRPr lang="en-US" sz="2400" dirty="0" smtClean="0">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It </a:t>
            </a:r>
            <a:r>
              <a:rPr lang="en-US" sz="2400" dirty="0">
                <a:latin typeface="Times New Roman"/>
                <a:ea typeface="Calibri"/>
                <a:cs typeface="Arial"/>
              </a:rPr>
              <a:t>appears as </a:t>
            </a:r>
            <a:r>
              <a:rPr lang="en-US" sz="2400" dirty="0">
                <a:solidFill>
                  <a:srgbClr val="FF0000"/>
                </a:solidFill>
                <a:latin typeface="Times New Roman"/>
                <a:ea typeface="Calibri"/>
                <a:cs typeface="Arial"/>
              </a:rPr>
              <a:t>white, red, or mixed white and red patch, or appear as a nodule or large </a:t>
            </a:r>
            <a:r>
              <a:rPr lang="en-US" sz="2400" dirty="0" err="1">
                <a:solidFill>
                  <a:srgbClr val="FF0000"/>
                </a:solidFill>
                <a:latin typeface="Times New Roman"/>
                <a:ea typeface="Calibri"/>
                <a:cs typeface="Arial"/>
              </a:rPr>
              <a:t>exophytic</a:t>
            </a:r>
            <a:r>
              <a:rPr lang="en-US" sz="2400" dirty="0">
                <a:solidFill>
                  <a:srgbClr val="FF0000"/>
                </a:solidFill>
                <a:latin typeface="Times New Roman"/>
                <a:ea typeface="Calibri"/>
                <a:cs typeface="Arial"/>
              </a:rPr>
              <a:t> or invasive ulcer </a:t>
            </a:r>
            <a:r>
              <a:rPr lang="en-US" sz="2400" dirty="0">
                <a:latin typeface="Times New Roman"/>
                <a:ea typeface="Calibri"/>
                <a:cs typeface="Arial"/>
              </a:rPr>
              <a:t>with induration and elevated border. </a:t>
            </a:r>
            <a:endParaRPr lang="en-US" sz="2400" dirty="0" smtClean="0">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The </a:t>
            </a:r>
            <a:r>
              <a:rPr lang="en-US" sz="2400" dirty="0">
                <a:solidFill>
                  <a:srgbClr val="FF0000"/>
                </a:solidFill>
                <a:latin typeface="Times New Roman"/>
                <a:ea typeface="Calibri"/>
                <a:cs typeface="Arial"/>
              </a:rPr>
              <a:t>clinical</a:t>
            </a:r>
            <a:r>
              <a:rPr lang="en-US" sz="2400" dirty="0">
                <a:latin typeface="Times New Roman"/>
                <a:ea typeface="Calibri"/>
                <a:cs typeface="Arial"/>
              </a:rPr>
              <a:t> features depend on the </a:t>
            </a:r>
            <a:r>
              <a:rPr lang="en-US" sz="2400" dirty="0">
                <a:solidFill>
                  <a:srgbClr val="FF0000"/>
                </a:solidFill>
                <a:latin typeface="Times New Roman"/>
                <a:ea typeface="Calibri"/>
                <a:cs typeface="Arial"/>
              </a:rPr>
              <a:t>location</a:t>
            </a:r>
            <a:r>
              <a:rPr lang="en-US" sz="2400" dirty="0">
                <a:latin typeface="Times New Roman"/>
                <a:ea typeface="Calibri"/>
                <a:cs typeface="Arial"/>
              </a:rPr>
              <a:t>. </a:t>
            </a:r>
            <a:endParaRPr lang="en-US" sz="2400" dirty="0" smtClean="0">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It </a:t>
            </a:r>
            <a:r>
              <a:rPr lang="en-US" sz="2400" dirty="0">
                <a:solidFill>
                  <a:srgbClr val="FF0000"/>
                </a:solidFill>
                <a:latin typeface="Times New Roman"/>
                <a:ea typeface="Calibri"/>
                <a:cs typeface="Arial"/>
              </a:rPr>
              <a:t>may</a:t>
            </a:r>
            <a:r>
              <a:rPr lang="en-US" sz="2400" dirty="0">
                <a:latin typeface="Times New Roman"/>
                <a:ea typeface="Calibri"/>
                <a:cs typeface="Arial"/>
              </a:rPr>
              <a:t> cause </a:t>
            </a:r>
            <a:r>
              <a:rPr lang="en-US" sz="2400" dirty="0">
                <a:solidFill>
                  <a:srgbClr val="FF0000"/>
                </a:solidFill>
                <a:latin typeface="Times New Roman"/>
                <a:ea typeface="Calibri"/>
                <a:cs typeface="Arial"/>
              </a:rPr>
              <a:t>fixation of tongue</a:t>
            </a:r>
            <a:r>
              <a:rPr lang="en-US" sz="2400" dirty="0">
                <a:latin typeface="Times New Roman"/>
                <a:ea typeface="Calibri"/>
                <a:cs typeface="Arial"/>
              </a:rPr>
              <a:t>, </a:t>
            </a:r>
            <a:r>
              <a:rPr lang="en-US" sz="2400" dirty="0">
                <a:solidFill>
                  <a:srgbClr val="FF0000"/>
                </a:solidFill>
                <a:latin typeface="Times New Roman"/>
                <a:ea typeface="Calibri"/>
                <a:cs typeface="Arial"/>
              </a:rPr>
              <a:t>mobility of teeth, paresthesia, and lymphadenopathy</a:t>
            </a:r>
            <a:r>
              <a:rPr lang="en-US" sz="2400" dirty="0">
                <a:latin typeface="Times New Roman"/>
                <a:ea typeface="Calibri"/>
                <a:cs typeface="Arial"/>
              </a:rPr>
              <a:t> which may appear </a:t>
            </a:r>
            <a:r>
              <a:rPr lang="en-US" sz="2400" dirty="0">
                <a:solidFill>
                  <a:srgbClr val="FF0000"/>
                </a:solidFill>
                <a:latin typeface="Times New Roman"/>
                <a:ea typeface="Calibri"/>
                <a:cs typeface="Arial"/>
              </a:rPr>
              <a:t>hard and sometimes fixed</a:t>
            </a:r>
            <a:r>
              <a:rPr lang="en-US" sz="2400" dirty="0" smtClean="0">
                <a:latin typeface="Times New Roman"/>
                <a:ea typeface="Calibri"/>
                <a:cs typeface="Arial"/>
              </a:rPr>
              <a:t>.</a:t>
            </a:r>
            <a:endParaRPr lang="en-US" sz="2400" dirty="0">
              <a:ea typeface="Calibri"/>
              <a:cs typeface="Arial"/>
            </a:endParaRPr>
          </a:p>
        </p:txBody>
      </p:sp>
    </p:spTree>
    <p:extLst>
      <p:ext uri="{BB962C8B-B14F-4D97-AF65-F5344CB8AC3E}">
        <p14:creationId xmlns:p14="http://schemas.microsoft.com/office/powerpoint/2010/main" val="548936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228600" y="381000"/>
            <a:ext cx="2590800" cy="2057400"/>
          </a:xfrm>
          <a:prstGeom prst="rect">
            <a:avLst/>
          </a:prstGeom>
          <a:noFill/>
          <a:ln w="9525">
            <a:noFill/>
            <a:miter lim="800000"/>
            <a:headEnd/>
            <a:tailEnd/>
          </a:ln>
        </p:spPr>
      </p:pic>
      <p:pic>
        <p:nvPicPr>
          <p:cNvPr id="3" name="Picture 2"/>
          <p:cNvPicPr/>
          <p:nvPr/>
        </p:nvPicPr>
        <p:blipFill>
          <a:blip r:embed="rId3" cstate="print"/>
          <a:srcRect/>
          <a:stretch>
            <a:fillRect/>
          </a:stretch>
        </p:blipFill>
        <p:spPr bwMode="auto">
          <a:xfrm>
            <a:off x="3048000" y="394580"/>
            <a:ext cx="2573482" cy="2030240"/>
          </a:xfrm>
          <a:prstGeom prst="rect">
            <a:avLst/>
          </a:prstGeom>
          <a:noFill/>
          <a:ln w="9525">
            <a:noFill/>
            <a:miter lim="800000"/>
            <a:headEnd/>
            <a:tailEnd/>
          </a:ln>
        </p:spPr>
      </p:pic>
      <p:pic>
        <p:nvPicPr>
          <p:cNvPr id="4" name="Picture 3"/>
          <p:cNvPicPr/>
          <p:nvPr/>
        </p:nvPicPr>
        <p:blipFill>
          <a:blip r:embed="rId4" cstate="print"/>
          <a:srcRect/>
          <a:stretch>
            <a:fillRect/>
          </a:stretch>
        </p:blipFill>
        <p:spPr bwMode="auto">
          <a:xfrm>
            <a:off x="5867400" y="470780"/>
            <a:ext cx="2767013" cy="1905000"/>
          </a:xfrm>
          <a:prstGeom prst="rect">
            <a:avLst/>
          </a:prstGeom>
          <a:noFill/>
          <a:ln w="9525">
            <a:noFill/>
            <a:miter lim="800000"/>
            <a:headEnd/>
            <a:tailEnd/>
          </a:ln>
        </p:spPr>
      </p:pic>
      <p:pic>
        <p:nvPicPr>
          <p:cNvPr id="5" name="Picture 4"/>
          <p:cNvPicPr/>
          <p:nvPr/>
        </p:nvPicPr>
        <p:blipFill>
          <a:blip r:embed="rId5" cstate="print"/>
          <a:srcRect/>
          <a:stretch>
            <a:fillRect/>
          </a:stretch>
        </p:blipFill>
        <p:spPr bwMode="auto">
          <a:xfrm>
            <a:off x="228600" y="2971800"/>
            <a:ext cx="2590800" cy="1946593"/>
          </a:xfrm>
          <a:prstGeom prst="rect">
            <a:avLst/>
          </a:prstGeom>
          <a:noFill/>
          <a:ln w="9525">
            <a:noFill/>
            <a:miter lim="800000"/>
            <a:headEnd/>
            <a:tailEnd/>
          </a:ln>
        </p:spPr>
      </p:pic>
      <p:pic>
        <p:nvPicPr>
          <p:cNvPr id="6" name="Picture 5"/>
          <p:cNvPicPr/>
          <p:nvPr/>
        </p:nvPicPr>
        <p:blipFill>
          <a:blip r:embed="rId6" cstate="print"/>
          <a:srcRect/>
          <a:stretch>
            <a:fillRect/>
          </a:stretch>
        </p:blipFill>
        <p:spPr bwMode="auto">
          <a:xfrm>
            <a:off x="3048000" y="2986953"/>
            <a:ext cx="2573482" cy="1931440"/>
          </a:xfrm>
          <a:prstGeom prst="rect">
            <a:avLst/>
          </a:prstGeom>
          <a:noFill/>
          <a:ln w="9525">
            <a:noFill/>
            <a:miter lim="800000"/>
            <a:headEnd/>
            <a:tailEnd/>
          </a:ln>
        </p:spPr>
      </p:pic>
      <p:sp>
        <p:nvSpPr>
          <p:cNvPr id="8" name="Rectangle 7"/>
          <p:cNvSpPr/>
          <p:nvPr/>
        </p:nvSpPr>
        <p:spPr>
          <a:xfrm>
            <a:off x="228599" y="5181600"/>
            <a:ext cx="8405813" cy="646331"/>
          </a:xfrm>
          <a:prstGeom prst="rect">
            <a:avLst/>
          </a:prstGeom>
        </p:spPr>
        <p:txBody>
          <a:bodyPr wrap="square">
            <a:spAutoFit/>
          </a:bodyPr>
          <a:lstStyle/>
          <a:p>
            <a:r>
              <a:rPr lang="en-US" b="1" dirty="0">
                <a:latin typeface="Times New Roman"/>
                <a:ea typeface="Calibri"/>
              </a:rPr>
              <a:t>: </a:t>
            </a:r>
            <a:r>
              <a:rPr lang="en-US" dirty="0">
                <a:latin typeface="Times New Roman"/>
                <a:ea typeface="Calibri"/>
              </a:rPr>
              <a:t>Squamous cell carcinoma in (A) Tongue. (B) Lip. (C) Floor of mouth.(D)</a:t>
            </a:r>
            <a:r>
              <a:rPr lang="en-US" dirty="0" err="1">
                <a:latin typeface="Times New Roman"/>
                <a:ea typeface="Calibri"/>
              </a:rPr>
              <a:t>Retromolar</a:t>
            </a:r>
            <a:r>
              <a:rPr lang="en-US" dirty="0">
                <a:latin typeface="Times New Roman"/>
                <a:ea typeface="Calibri"/>
              </a:rPr>
              <a:t> region and soft palate. </a:t>
            </a:r>
            <a:r>
              <a:rPr lang="en-US" dirty="0" smtClean="0">
                <a:latin typeface="Times New Roman"/>
                <a:ea typeface="Calibri"/>
              </a:rPr>
              <a:t>(E) </a:t>
            </a:r>
            <a:r>
              <a:rPr lang="en-US" dirty="0">
                <a:latin typeface="Times New Roman"/>
                <a:ea typeface="Calibri"/>
              </a:rPr>
              <a:t>Alveolar </a:t>
            </a:r>
            <a:r>
              <a:rPr lang="en-US" dirty="0" smtClean="0">
                <a:latin typeface="Times New Roman"/>
                <a:ea typeface="Calibri"/>
              </a:rPr>
              <a:t>ridge</a:t>
            </a:r>
            <a:endParaRPr lang="en-US" dirty="0"/>
          </a:p>
        </p:txBody>
      </p:sp>
      <p:sp>
        <p:nvSpPr>
          <p:cNvPr id="9" name="Rectangle 8"/>
          <p:cNvSpPr/>
          <p:nvPr/>
        </p:nvSpPr>
        <p:spPr>
          <a:xfrm>
            <a:off x="1348311" y="2498129"/>
            <a:ext cx="351378" cy="369332"/>
          </a:xfrm>
          <a:prstGeom prst="rect">
            <a:avLst/>
          </a:prstGeom>
        </p:spPr>
        <p:txBody>
          <a:bodyPr wrap="none">
            <a:spAutoFit/>
          </a:bodyPr>
          <a:lstStyle/>
          <a:p>
            <a:r>
              <a:rPr lang="en-US" dirty="0">
                <a:solidFill>
                  <a:prstClr val="black"/>
                </a:solidFill>
                <a:latin typeface="Times New Roman"/>
                <a:ea typeface="Calibri"/>
              </a:rPr>
              <a:t>A</a:t>
            </a:r>
            <a:endParaRPr lang="en-US" dirty="0"/>
          </a:p>
        </p:txBody>
      </p:sp>
      <p:sp>
        <p:nvSpPr>
          <p:cNvPr id="10" name="Rectangle 9"/>
          <p:cNvSpPr/>
          <p:nvPr/>
        </p:nvSpPr>
        <p:spPr>
          <a:xfrm>
            <a:off x="4080127" y="2482334"/>
            <a:ext cx="338554" cy="369332"/>
          </a:xfrm>
          <a:prstGeom prst="rect">
            <a:avLst/>
          </a:prstGeom>
        </p:spPr>
        <p:txBody>
          <a:bodyPr wrap="none">
            <a:spAutoFit/>
          </a:bodyPr>
          <a:lstStyle/>
          <a:p>
            <a:pPr lvl="0"/>
            <a:r>
              <a:rPr lang="en-US" dirty="0">
                <a:solidFill>
                  <a:prstClr val="black"/>
                </a:solidFill>
                <a:latin typeface="Times New Roman"/>
              </a:rPr>
              <a:t>B</a:t>
            </a:r>
            <a:endParaRPr lang="en-US" dirty="0">
              <a:solidFill>
                <a:prstClr val="black"/>
              </a:solidFill>
            </a:endParaRPr>
          </a:p>
        </p:txBody>
      </p:sp>
      <p:sp>
        <p:nvSpPr>
          <p:cNvPr id="11" name="Rectangle 10"/>
          <p:cNvSpPr/>
          <p:nvPr/>
        </p:nvSpPr>
        <p:spPr>
          <a:xfrm>
            <a:off x="6835666" y="2389663"/>
            <a:ext cx="338554" cy="369332"/>
          </a:xfrm>
          <a:prstGeom prst="rect">
            <a:avLst/>
          </a:prstGeom>
        </p:spPr>
        <p:txBody>
          <a:bodyPr wrap="none">
            <a:spAutoFit/>
          </a:bodyPr>
          <a:lstStyle/>
          <a:p>
            <a:pPr lvl="0"/>
            <a:r>
              <a:rPr lang="en-US" dirty="0" smtClean="0">
                <a:solidFill>
                  <a:prstClr val="black"/>
                </a:solidFill>
                <a:latin typeface="Times New Roman"/>
              </a:rPr>
              <a:t>C</a:t>
            </a:r>
            <a:endParaRPr lang="en-US" dirty="0">
              <a:solidFill>
                <a:prstClr val="black"/>
              </a:solidFill>
            </a:endParaRPr>
          </a:p>
        </p:txBody>
      </p:sp>
      <p:sp>
        <p:nvSpPr>
          <p:cNvPr id="12" name="Rectangle 11"/>
          <p:cNvSpPr/>
          <p:nvPr/>
        </p:nvSpPr>
        <p:spPr>
          <a:xfrm>
            <a:off x="1115254" y="4918393"/>
            <a:ext cx="351378" cy="369332"/>
          </a:xfrm>
          <a:prstGeom prst="rect">
            <a:avLst/>
          </a:prstGeom>
        </p:spPr>
        <p:txBody>
          <a:bodyPr wrap="none">
            <a:spAutoFit/>
          </a:bodyPr>
          <a:lstStyle/>
          <a:p>
            <a:pPr lvl="0"/>
            <a:r>
              <a:rPr lang="en-US" dirty="0" smtClean="0">
                <a:solidFill>
                  <a:prstClr val="black"/>
                </a:solidFill>
                <a:latin typeface="Times New Roman"/>
              </a:rPr>
              <a:t>D</a:t>
            </a:r>
            <a:endParaRPr lang="en-US" dirty="0">
              <a:solidFill>
                <a:prstClr val="black"/>
              </a:solidFill>
            </a:endParaRPr>
          </a:p>
        </p:txBody>
      </p:sp>
      <p:sp>
        <p:nvSpPr>
          <p:cNvPr id="13" name="Rectangle 12"/>
          <p:cNvSpPr/>
          <p:nvPr/>
        </p:nvSpPr>
        <p:spPr>
          <a:xfrm>
            <a:off x="3898026" y="4902168"/>
            <a:ext cx="325730" cy="369332"/>
          </a:xfrm>
          <a:prstGeom prst="rect">
            <a:avLst/>
          </a:prstGeom>
        </p:spPr>
        <p:txBody>
          <a:bodyPr wrap="none">
            <a:spAutoFit/>
          </a:bodyPr>
          <a:lstStyle/>
          <a:p>
            <a:pPr lvl="0"/>
            <a:r>
              <a:rPr lang="en-US" dirty="0" smtClean="0">
                <a:solidFill>
                  <a:prstClr val="black"/>
                </a:solidFill>
                <a:latin typeface="Times New Roman"/>
              </a:rPr>
              <a:t>E</a:t>
            </a:r>
            <a:endParaRPr lang="en-US" dirty="0">
              <a:solidFill>
                <a:prstClr val="black"/>
              </a:solidFill>
            </a:endParaRPr>
          </a:p>
        </p:txBody>
      </p:sp>
      <p:sp>
        <p:nvSpPr>
          <p:cNvPr id="14" name="Rectangle 13"/>
          <p:cNvSpPr/>
          <p:nvPr/>
        </p:nvSpPr>
        <p:spPr>
          <a:xfrm>
            <a:off x="6822842" y="4888468"/>
            <a:ext cx="312906" cy="369332"/>
          </a:xfrm>
          <a:prstGeom prst="rect">
            <a:avLst/>
          </a:prstGeom>
        </p:spPr>
        <p:txBody>
          <a:bodyPr wrap="none">
            <a:spAutoFit/>
          </a:bodyPr>
          <a:lstStyle/>
          <a:p>
            <a:pPr lvl="0"/>
            <a:r>
              <a:rPr lang="en-US" dirty="0" smtClean="0">
                <a:solidFill>
                  <a:prstClr val="black"/>
                </a:solidFill>
                <a:latin typeface="Times New Roman"/>
              </a:rPr>
              <a:t>F</a:t>
            </a:r>
            <a:endParaRPr lang="en-US" dirty="0">
              <a:solidFill>
                <a:prstClr val="black"/>
              </a:solidFill>
            </a:endParaRPr>
          </a:p>
        </p:txBody>
      </p:sp>
    </p:spTree>
    <p:extLst>
      <p:ext uri="{BB962C8B-B14F-4D97-AF65-F5344CB8AC3E}">
        <p14:creationId xmlns:p14="http://schemas.microsoft.com/office/powerpoint/2010/main" val="2114452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891" y="152400"/>
            <a:ext cx="8763000" cy="7294305"/>
          </a:xfrm>
          <a:prstGeom prst="rect">
            <a:avLst/>
          </a:prstGeom>
        </p:spPr>
        <p:txBody>
          <a:bodyPr wrap="square">
            <a:spAutoFit/>
          </a:bodyPr>
          <a:lstStyle/>
          <a:p>
            <a:pPr algn="just">
              <a:lnSpc>
                <a:spcPct val="150000"/>
              </a:lnSpc>
            </a:pPr>
            <a:r>
              <a:rPr lang="en-US" sz="2400" dirty="0" smtClean="0">
                <a:latin typeface="Times New Roman"/>
                <a:ea typeface="Calibri"/>
                <a:cs typeface="Arial"/>
              </a:rPr>
              <a:t>- Carcinoma </a:t>
            </a:r>
            <a:r>
              <a:rPr lang="en-US" sz="2400" dirty="0">
                <a:latin typeface="Times New Roman"/>
                <a:ea typeface="Calibri"/>
                <a:cs typeface="Arial"/>
              </a:rPr>
              <a:t>of the </a:t>
            </a:r>
            <a:r>
              <a:rPr lang="en-US" sz="2400" dirty="0">
                <a:solidFill>
                  <a:srgbClr val="FF0000"/>
                </a:solidFill>
                <a:latin typeface="Times New Roman"/>
                <a:ea typeface="Calibri"/>
                <a:cs typeface="Arial"/>
              </a:rPr>
              <a:t>gingiva</a:t>
            </a:r>
            <a:r>
              <a:rPr lang="en-US" sz="2400" dirty="0">
                <a:latin typeface="Times New Roman"/>
                <a:ea typeface="Calibri"/>
                <a:cs typeface="Arial"/>
              </a:rPr>
              <a:t> usually is manifested </a:t>
            </a:r>
            <a:r>
              <a:rPr lang="en-US" sz="2400" dirty="0">
                <a:solidFill>
                  <a:srgbClr val="FF0000"/>
                </a:solidFill>
                <a:latin typeface="Times New Roman"/>
                <a:ea typeface="Calibri"/>
                <a:cs typeface="Arial"/>
              </a:rPr>
              <a:t>initially</a:t>
            </a:r>
            <a:r>
              <a:rPr lang="en-US" sz="2400" dirty="0">
                <a:latin typeface="Times New Roman"/>
                <a:ea typeface="Calibri"/>
                <a:cs typeface="Arial"/>
              </a:rPr>
              <a:t> as an area of </a:t>
            </a:r>
            <a:r>
              <a:rPr lang="en-US" sz="2400" dirty="0">
                <a:solidFill>
                  <a:srgbClr val="FF0000"/>
                </a:solidFill>
                <a:latin typeface="Times New Roman"/>
                <a:ea typeface="Calibri"/>
                <a:cs typeface="Arial"/>
              </a:rPr>
              <a:t>ulceration, erosive lesion, or may exhibit an </a:t>
            </a:r>
            <a:r>
              <a:rPr lang="en-US" sz="2400" dirty="0" err="1">
                <a:solidFill>
                  <a:srgbClr val="FF0000"/>
                </a:solidFill>
                <a:latin typeface="Times New Roman"/>
                <a:ea typeface="Calibri"/>
                <a:cs typeface="Arial"/>
              </a:rPr>
              <a:t>exophytic</a:t>
            </a:r>
            <a:r>
              <a:rPr lang="en-US" sz="2400" dirty="0">
                <a:solidFill>
                  <a:srgbClr val="FF0000"/>
                </a:solidFill>
                <a:latin typeface="Times New Roman"/>
                <a:ea typeface="Calibri"/>
                <a:cs typeface="Arial"/>
              </a:rPr>
              <a:t>, granular or </a:t>
            </a:r>
            <a:r>
              <a:rPr lang="en-US" sz="2400" dirty="0" err="1">
                <a:solidFill>
                  <a:srgbClr val="FF0000"/>
                </a:solidFill>
                <a:latin typeface="Times New Roman"/>
                <a:ea typeface="Calibri"/>
                <a:cs typeface="Arial"/>
              </a:rPr>
              <a:t>verrucous</a:t>
            </a:r>
            <a:r>
              <a:rPr lang="en-US" sz="2400" dirty="0">
                <a:latin typeface="Times New Roman"/>
                <a:ea typeface="Calibri"/>
                <a:cs typeface="Arial"/>
              </a:rPr>
              <a:t> type of growth. </a:t>
            </a:r>
            <a:endParaRPr lang="en-US" sz="2400" dirty="0" smtClean="0">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It </a:t>
            </a:r>
            <a:r>
              <a:rPr lang="en-US" sz="2400" dirty="0">
                <a:solidFill>
                  <a:srgbClr val="FF0000"/>
                </a:solidFill>
                <a:latin typeface="Times New Roman"/>
                <a:ea typeface="Calibri"/>
                <a:cs typeface="Arial"/>
              </a:rPr>
              <a:t>may or may not </a:t>
            </a:r>
            <a:r>
              <a:rPr lang="en-US" sz="2400" dirty="0">
                <a:latin typeface="Times New Roman"/>
                <a:ea typeface="Calibri"/>
                <a:cs typeface="Arial"/>
              </a:rPr>
              <a:t>be painful. </a:t>
            </a:r>
            <a:endParaRPr lang="en-US" sz="2400" dirty="0" smtClean="0">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The </a:t>
            </a:r>
            <a:r>
              <a:rPr lang="en-US" sz="2400" dirty="0">
                <a:latin typeface="Times New Roman"/>
                <a:ea typeface="Calibri"/>
                <a:cs typeface="Arial"/>
              </a:rPr>
              <a:t>proximity of the underlying </a:t>
            </a:r>
            <a:r>
              <a:rPr lang="en-US" sz="2400" dirty="0" err="1">
                <a:solidFill>
                  <a:srgbClr val="FF0000"/>
                </a:solidFill>
                <a:latin typeface="Times New Roman"/>
                <a:ea typeface="Calibri"/>
                <a:cs typeface="Arial"/>
              </a:rPr>
              <a:t>periosteum</a:t>
            </a:r>
            <a:r>
              <a:rPr lang="en-US" sz="2400" dirty="0">
                <a:solidFill>
                  <a:srgbClr val="FF0000"/>
                </a:solidFill>
                <a:latin typeface="Times New Roman"/>
                <a:ea typeface="Calibri"/>
                <a:cs typeface="Arial"/>
              </a:rPr>
              <a:t> and bone </a:t>
            </a:r>
            <a:r>
              <a:rPr lang="en-US" sz="2400" dirty="0">
                <a:latin typeface="Times New Roman"/>
                <a:ea typeface="Calibri"/>
                <a:cs typeface="Arial"/>
              </a:rPr>
              <a:t>usually invites </a:t>
            </a:r>
            <a:r>
              <a:rPr lang="en-US" sz="2400" dirty="0">
                <a:solidFill>
                  <a:srgbClr val="FF0000"/>
                </a:solidFill>
                <a:latin typeface="Times New Roman"/>
                <a:ea typeface="Calibri"/>
                <a:cs typeface="Arial"/>
              </a:rPr>
              <a:t>early invasion </a:t>
            </a:r>
            <a:r>
              <a:rPr lang="en-US" sz="2400" dirty="0">
                <a:latin typeface="Times New Roman"/>
                <a:ea typeface="Calibri"/>
                <a:cs typeface="Arial"/>
              </a:rPr>
              <a:t>of these structures, and exhibit </a:t>
            </a:r>
            <a:r>
              <a:rPr lang="en-US" sz="2400" dirty="0">
                <a:solidFill>
                  <a:srgbClr val="FF0000"/>
                </a:solidFill>
                <a:latin typeface="Times New Roman"/>
                <a:ea typeface="Calibri"/>
                <a:cs typeface="Arial"/>
              </a:rPr>
              <a:t>irregular infiltration</a:t>
            </a:r>
            <a:r>
              <a:rPr lang="en-US" sz="2400" dirty="0">
                <a:latin typeface="Times New Roman"/>
                <a:ea typeface="Calibri"/>
                <a:cs typeface="Arial"/>
              </a:rPr>
              <a:t> of the bone. </a:t>
            </a:r>
            <a:endParaRPr lang="en-US" sz="2400" dirty="0" smtClean="0">
              <a:latin typeface="Times New Roman"/>
              <a:ea typeface="Calibri"/>
              <a:cs typeface="Arial"/>
            </a:endParaRPr>
          </a:p>
          <a:p>
            <a:pPr marL="342900" lvl="0" indent="-342900" algn="just">
              <a:lnSpc>
                <a:spcPct val="150000"/>
              </a:lnSpc>
              <a:buFontTx/>
              <a:buChar char="-"/>
            </a:pPr>
            <a:r>
              <a:rPr lang="en-US" sz="2400" dirty="0" smtClean="0">
                <a:latin typeface="Times New Roman"/>
                <a:ea typeface="Calibri"/>
                <a:cs typeface="Arial"/>
              </a:rPr>
              <a:t>In </a:t>
            </a:r>
            <a:r>
              <a:rPr lang="en-US" sz="2400" dirty="0">
                <a:latin typeface="Times New Roman"/>
                <a:ea typeface="Calibri"/>
                <a:cs typeface="Arial"/>
              </a:rPr>
              <a:t>the </a:t>
            </a:r>
            <a:r>
              <a:rPr lang="en-US" sz="2400" dirty="0">
                <a:solidFill>
                  <a:srgbClr val="FF0000"/>
                </a:solidFill>
                <a:latin typeface="Times New Roman"/>
                <a:ea typeface="Calibri"/>
                <a:cs typeface="Arial"/>
              </a:rPr>
              <a:t>maxilla</a:t>
            </a:r>
            <a:r>
              <a:rPr lang="en-US" sz="2400" dirty="0">
                <a:latin typeface="Times New Roman"/>
                <a:ea typeface="Calibri"/>
                <a:cs typeface="Arial"/>
              </a:rPr>
              <a:t>, gingival carcinoma often invades into </a:t>
            </a:r>
            <a:r>
              <a:rPr lang="en-US" sz="2400" dirty="0">
                <a:solidFill>
                  <a:srgbClr val="FF0000"/>
                </a:solidFill>
                <a:latin typeface="Times New Roman"/>
                <a:ea typeface="Calibri"/>
                <a:cs typeface="Arial"/>
              </a:rPr>
              <a:t>the maxillary sinus</a:t>
            </a:r>
            <a:r>
              <a:rPr lang="en-US" sz="2400" dirty="0">
                <a:latin typeface="Times New Roman"/>
                <a:ea typeface="Calibri"/>
                <a:cs typeface="Arial"/>
              </a:rPr>
              <a:t>, or it may extend </a:t>
            </a:r>
            <a:r>
              <a:rPr lang="en-US" sz="2400" dirty="0">
                <a:solidFill>
                  <a:srgbClr val="FF0000"/>
                </a:solidFill>
                <a:latin typeface="Times New Roman"/>
                <a:ea typeface="Calibri"/>
                <a:cs typeface="Arial"/>
              </a:rPr>
              <a:t>onto the palate</a:t>
            </a:r>
            <a:r>
              <a:rPr lang="en-US" sz="2400" dirty="0">
                <a:latin typeface="Times New Roman"/>
                <a:ea typeface="Calibri"/>
                <a:cs typeface="Arial"/>
              </a:rPr>
              <a:t>. </a:t>
            </a:r>
            <a:endParaRPr lang="en-US" sz="2400" dirty="0" smtClean="0">
              <a:latin typeface="Times New Roman"/>
              <a:ea typeface="Calibri"/>
              <a:cs typeface="Arial"/>
            </a:endParaRPr>
          </a:p>
          <a:p>
            <a:pPr marL="342900" lvl="0" indent="-342900" algn="just">
              <a:lnSpc>
                <a:spcPct val="150000"/>
              </a:lnSpc>
              <a:buFontTx/>
              <a:buChar char="-"/>
            </a:pPr>
            <a:r>
              <a:rPr lang="en-US" sz="2400" dirty="0" smtClean="0">
                <a:solidFill>
                  <a:prstClr val="black"/>
                </a:solidFill>
                <a:latin typeface="Times New Roman"/>
                <a:ea typeface="Calibri"/>
                <a:cs typeface="Arial"/>
              </a:rPr>
              <a:t>In </a:t>
            </a:r>
            <a:r>
              <a:rPr lang="en-US" sz="2400" dirty="0">
                <a:solidFill>
                  <a:prstClr val="black"/>
                </a:solidFill>
                <a:latin typeface="Times New Roman"/>
                <a:ea typeface="Calibri"/>
                <a:cs typeface="Arial"/>
              </a:rPr>
              <a:t>most series of cases, metastases to either the </a:t>
            </a:r>
            <a:r>
              <a:rPr lang="en-US" sz="2400" dirty="0" err="1">
                <a:solidFill>
                  <a:prstClr val="black"/>
                </a:solidFill>
                <a:latin typeface="Times New Roman"/>
                <a:ea typeface="Calibri"/>
                <a:cs typeface="Arial"/>
              </a:rPr>
              <a:t>submaxillary</a:t>
            </a:r>
            <a:r>
              <a:rPr lang="en-US" sz="2400" dirty="0">
                <a:solidFill>
                  <a:prstClr val="black"/>
                </a:solidFill>
                <a:latin typeface="Times New Roman"/>
                <a:ea typeface="Calibri"/>
                <a:cs typeface="Arial"/>
              </a:rPr>
              <a:t> or the cervical nodes eventually occur. </a:t>
            </a:r>
            <a:endParaRPr lang="en-US" sz="2400" dirty="0">
              <a:solidFill>
                <a:prstClr val="black"/>
              </a:solidFill>
              <a:ea typeface="Calibri"/>
              <a:cs typeface="Arial"/>
            </a:endParaRPr>
          </a:p>
          <a:p>
            <a:pPr marL="342900" indent="-342900" algn="just">
              <a:lnSpc>
                <a:spcPct val="150000"/>
              </a:lnSpc>
              <a:buFontTx/>
              <a:buChar char="-"/>
            </a:pPr>
            <a:endParaRPr lang="en-US" sz="2400" dirty="0" smtClean="0">
              <a:latin typeface="Times New Roman"/>
              <a:ea typeface="Calibri"/>
              <a:cs typeface="Arial"/>
            </a:endParaRPr>
          </a:p>
          <a:p>
            <a:pPr marL="342900" indent="-342900" algn="just">
              <a:lnSpc>
                <a:spcPct val="150000"/>
              </a:lnSpc>
              <a:buFontTx/>
              <a:buChar char="-"/>
            </a:pPr>
            <a:endParaRPr lang="en-US" sz="2400" dirty="0" smtClean="0">
              <a:latin typeface="Times New Roman"/>
              <a:ea typeface="Calibri"/>
              <a:cs typeface="Arial"/>
            </a:endParaRPr>
          </a:p>
        </p:txBody>
      </p:sp>
    </p:spTree>
    <p:extLst>
      <p:ext uri="{BB962C8B-B14F-4D97-AF65-F5344CB8AC3E}">
        <p14:creationId xmlns:p14="http://schemas.microsoft.com/office/powerpoint/2010/main" val="4121443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152400"/>
            <a:ext cx="8763000" cy="5078313"/>
          </a:xfrm>
          <a:prstGeom prst="rect">
            <a:avLst/>
          </a:prstGeom>
        </p:spPr>
        <p:txBody>
          <a:bodyPr wrap="square">
            <a:spAutoFit/>
          </a:bodyPr>
          <a:lstStyle/>
          <a:p>
            <a:pPr algn="just">
              <a:lnSpc>
                <a:spcPct val="150000"/>
              </a:lnSpc>
            </a:pPr>
            <a:r>
              <a:rPr lang="en-US" sz="2400" b="1" dirty="0">
                <a:latin typeface="Times New Roman"/>
                <a:ea typeface="Calibri"/>
                <a:cs typeface="Arial"/>
              </a:rPr>
              <a:t>Radiographical features: </a:t>
            </a:r>
            <a:endParaRPr lang="en-US" sz="2400" b="1" dirty="0" smtClean="0">
              <a:latin typeface="Times New Roman"/>
              <a:ea typeface="Calibri"/>
              <a:cs typeface="Arial"/>
            </a:endParaRPr>
          </a:p>
          <a:p>
            <a:pPr algn="just">
              <a:lnSpc>
                <a:spcPct val="150000"/>
              </a:lnSpc>
            </a:pPr>
            <a:r>
              <a:rPr lang="en-US" sz="2400" b="1" dirty="0">
                <a:latin typeface="Times New Roman"/>
                <a:ea typeface="Calibri"/>
                <a:cs typeface="Arial"/>
              </a:rPr>
              <a:t>-</a:t>
            </a:r>
            <a:r>
              <a:rPr lang="en-US" sz="2400" dirty="0" smtClean="0">
                <a:latin typeface="Times New Roman"/>
                <a:ea typeface="Calibri"/>
                <a:cs typeface="Arial"/>
              </a:rPr>
              <a:t>Variable </a:t>
            </a:r>
            <a:r>
              <a:rPr lang="en-US" sz="2400" dirty="0">
                <a:latin typeface="Times New Roman"/>
                <a:ea typeface="Calibri"/>
                <a:cs typeface="Arial"/>
              </a:rPr>
              <a:t>degree of bone destruction may be seen. </a:t>
            </a:r>
            <a:endParaRPr lang="en-US" sz="2400" dirty="0" smtClean="0">
              <a:latin typeface="Times New Roman"/>
              <a:ea typeface="Calibri"/>
              <a:cs typeface="Arial"/>
            </a:endParaRPr>
          </a:p>
          <a:p>
            <a:pPr algn="just">
              <a:lnSpc>
                <a:spcPct val="150000"/>
              </a:lnSpc>
            </a:pPr>
            <a:r>
              <a:rPr lang="en-US" sz="2400" dirty="0">
                <a:latin typeface="Times New Roman"/>
                <a:ea typeface="Calibri"/>
                <a:cs typeface="Arial"/>
              </a:rPr>
              <a:t>-</a:t>
            </a:r>
            <a:r>
              <a:rPr lang="en-US" sz="2400" dirty="0" smtClean="0">
                <a:latin typeface="Times New Roman"/>
                <a:ea typeface="Calibri"/>
                <a:cs typeface="Arial"/>
              </a:rPr>
              <a:t>This </a:t>
            </a:r>
            <a:r>
              <a:rPr lang="en-US" sz="2400" dirty="0">
                <a:latin typeface="Times New Roman"/>
                <a:ea typeface="Calibri"/>
                <a:cs typeface="Arial"/>
              </a:rPr>
              <a:t>occurs when </a:t>
            </a:r>
            <a:r>
              <a:rPr lang="en-US" sz="2400" dirty="0">
                <a:solidFill>
                  <a:srgbClr val="FF0000"/>
                </a:solidFill>
                <a:latin typeface="Times New Roman"/>
                <a:ea typeface="Calibri"/>
                <a:cs typeface="Arial"/>
              </a:rPr>
              <a:t>primary tumor or metastatic </a:t>
            </a:r>
            <a:r>
              <a:rPr lang="en-US" sz="2400" dirty="0">
                <a:latin typeface="Times New Roman"/>
                <a:ea typeface="Calibri"/>
                <a:cs typeface="Arial"/>
              </a:rPr>
              <a:t>carcinomas affect the jaw bones. </a:t>
            </a:r>
            <a:endParaRPr lang="en-US" sz="2400" dirty="0" smtClean="0">
              <a:latin typeface="Times New Roman"/>
              <a:ea typeface="Calibri"/>
              <a:cs typeface="Arial"/>
            </a:endParaRPr>
          </a:p>
          <a:p>
            <a:pPr algn="just">
              <a:lnSpc>
                <a:spcPct val="150000"/>
              </a:lnSpc>
            </a:pPr>
            <a:r>
              <a:rPr lang="en-US" sz="2400" dirty="0">
                <a:latin typeface="Times New Roman"/>
                <a:ea typeface="Calibri"/>
                <a:cs typeface="Arial"/>
              </a:rPr>
              <a:t>T</a:t>
            </a:r>
            <a:r>
              <a:rPr lang="en-US" sz="2400" dirty="0" smtClean="0">
                <a:latin typeface="Times New Roman"/>
                <a:ea typeface="Calibri"/>
                <a:cs typeface="Arial"/>
              </a:rPr>
              <a:t>he </a:t>
            </a:r>
            <a:r>
              <a:rPr lang="en-US" sz="2400" dirty="0">
                <a:latin typeface="Times New Roman"/>
                <a:ea typeface="Calibri"/>
                <a:cs typeface="Arial"/>
              </a:rPr>
              <a:t>involved bone often exhibits </a:t>
            </a:r>
            <a:r>
              <a:rPr lang="en-US" sz="2400" dirty="0">
                <a:solidFill>
                  <a:srgbClr val="FF0000"/>
                </a:solidFill>
                <a:latin typeface="Times New Roman"/>
                <a:ea typeface="Calibri"/>
                <a:cs typeface="Arial"/>
              </a:rPr>
              <a:t>large irregular and ill defined radiolucent</a:t>
            </a:r>
            <a:r>
              <a:rPr lang="en-US" sz="2400" dirty="0">
                <a:latin typeface="Times New Roman"/>
                <a:ea typeface="Calibri"/>
                <a:cs typeface="Arial"/>
              </a:rPr>
              <a:t> areas with </a:t>
            </a:r>
            <a:r>
              <a:rPr lang="en-US" sz="2400" dirty="0">
                <a:solidFill>
                  <a:srgbClr val="FF0000"/>
                </a:solidFill>
                <a:latin typeface="Times New Roman"/>
                <a:ea typeface="Calibri"/>
                <a:cs typeface="Arial"/>
              </a:rPr>
              <a:t>typical moth eaten </a:t>
            </a:r>
            <a:r>
              <a:rPr lang="en-US" sz="2400" dirty="0">
                <a:latin typeface="Times New Roman"/>
                <a:ea typeface="Calibri"/>
                <a:cs typeface="Arial"/>
              </a:rPr>
              <a:t>appearance. </a:t>
            </a:r>
            <a:endParaRPr lang="en-US" sz="2400" dirty="0" smtClean="0">
              <a:latin typeface="Times New Roman"/>
              <a:ea typeface="Calibri"/>
              <a:cs typeface="Arial"/>
            </a:endParaRPr>
          </a:p>
          <a:p>
            <a:pPr algn="just">
              <a:lnSpc>
                <a:spcPct val="150000"/>
              </a:lnSpc>
            </a:pPr>
            <a:r>
              <a:rPr lang="en-US" sz="2400" dirty="0" smtClean="0">
                <a:latin typeface="Times New Roman"/>
                <a:ea typeface="Calibri"/>
                <a:cs typeface="Arial"/>
              </a:rPr>
              <a:t>-Destruction </a:t>
            </a:r>
            <a:r>
              <a:rPr lang="en-US" sz="2400" dirty="0">
                <a:latin typeface="Times New Roman"/>
                <a:ea typeface="Calibri"/>
                <a:cs typeface="Arial"/>
              </a:rPr>
              <a:t>of </a:t>
            </a:r>
            <a:r>
              <a:rPr lang="en-US" sz="2400" dirty="0">
                <a:solidFill>
                  <a:srgbClr val="FF0000"/>
                </a:solidFill>
                <a:latin typeface="Times New Roman"/>
                <a:ea typeface="Calibri"/>
                <a:cs typeface="Arial"/>
              </a:rPr>
              <a:t>interdental</a:t>
            </a:r>
            <a:r>
              <a:rPr lang="en-US" sz="2400" dirty="0">
                <a:latin typeface="Times New Roman"/>
                <a:ea typeface="Calibri"/>
                <a:cs typeface="Arial"/>
              </a:rPr>
              <a:t> </a:t>
            </a:r>
            <a:r>
              <a:rPr lang="en-US" sz="2400" dirty="0" smtClean="0">
                <a:latin typeface="Times New Roman"/>
                <a:ea typeface="Calibri"/>
                <a:cs typeface="Arial"/>
              </a:rPr>
              <a:t>bone</a:t>
            </a:r>
          </a:p>
          <a:p>
            <a:pPr algn="just">
              <a:lnSpc>
                <a:spcPct val="150000"/>
              </a:lnSpc>
            </a:pPr>
            <a:r>
              <a:rPr lang="en-US" sz="2400" dirty="0" smtClean="0">
                <a:latin typeface="Times New Roman"/>
                <a:ea typeface="Calibri"/>
                <a:cs typeface="Arial"/>
              </a:rPr>
              <a:t> </a:t>
            </a:r>
            <a:r>
              <a:rPr lang="en-US" sz="2400" dirty="0">
                <a:latin typeface="Times New Roman"/>
                <a:ea typeface="Calibri"/>
                <a:cs typeface="Arial"/>
              </a:rPr>
              <a:t>occurs and cause displacement or </a:t>
            </a:r>
            <a:endParaRPr lang="en-US" sz="2400" dirty="0" smtClean="0">
              <a:latin typeface="Times New Roman"/>
              <a:ea typeface="Calibri"/>
              <a:cs typeface="Arial"/>
            </a:endParaRPr>
          </a:p>
          <a:p>
            <a:pPr algn="just">
              <a:lnSpc>
                <a:spcPct val="150000"/>
              </a:lnSpc>
            </a:pPr>
            <a:r>
              <a:rPr lang="en-US" sz="2400" dirty="0" smtClean="0">
                <a:latin typeface="Times New Roman"/>
                <a:ea typeface="Calibri"/>
                <a:cs typeface="Arial"/>
              </a:rPr>
              <a:t>exfoliation </a:t>
            </a:r>
            <a:r>
              <a:rPr lang="en-US" sz="2400" dirty="0">
                <a:latin typeface="Times New Roman"/>
                <a:ea typeface="Calibri"/>
                <a:cs typeface="Arial"/>
              </a:rPr>
              <a:t>of the teeth.</a:t>
            </a:r>
            <a:endParaRPr lang="en-US" sz="2400" dirty="0">
              <a:ea typeface="Calibri"/>
              <a:cs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503123"/>
            <a:ext cx="4191000" cy="2878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733800" y="6412606"/>
            <a:ext cx="6019800" cy="369332"/>
          </a:xfrm>
          <a:prstGeom prst="rect">
            <a:avLst/>
          </a:prstGeom>
        </p:spPr>
        <p:txBody>
          <a:bodyPr wrap="square">
            <a:spAutoFit/>
          </a:bodyPr>
          <a:lstStyle/>
          <a:p>
            <a:pPr lvl="0"/>
            <a:r>
              <a:rPr lang="en-US" dirty="0" smtClean="0">
                <a:solidFill>
                  <a:prstClr val="black"/>
                </a:solidFill>
                <a:latin typeface="Times New Roman"/>
                <a:ea typeface="Calibri"/>
              </a:rPr>
              <a:t>Irregular </a:t>
            </a:r>
            <a:r>
              <a:rPr lang="en-US" dirty="0">
                <a:solidFill>
                  <a:prstClr val="black"/>
                </a:solidFill>
                <a:latin typeface="Times New Roman"/>
                <a:ea typeface="Calibri"/>
              </a:rPr>
              <a:t>and ill defined radiolucent areas in the mandible. </a:t>
            </a:r>
            <a:endParaRPr lang="en-US" dirty="0">
              <a:solidFill>
                <a:prstClr val="black"/>
              </a:solidFill>
            </a:endParaRPr>
          </a:p>
        </p:txBody>
      </p:sp>
    </p:spTree>
    <p:extLst>
      <p:ext uri="{BB962C8B-B14F-4D97-AF65-F5344CB8AC3E}">
        <p14:creationId xmlns:p14="http://schemas.microsoft.com/office/powerpoint/2010/main" val="1041366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45"/>
            <a:ext cx="8839200" cy="5632311"/>
          </a:xfrm>
          <a:prstGeom prst="rect">
            <a:avLst/>
          </a:prstGeom>
        </p:spPr>
        <p:txBody>
          <a:bodyPr wrap="square">
            <a:spAutoFit/>
          </a:bodyPr>
          <a:lstStyle/>
          <a:p>
            <a:pPr algn="just">
              <a:lnSpc>
                <a:spcPct val="150000"/>
              </a:lnSpc>
            </a:pPr>
            <a:r>
              <a:rPr lang="en-US" sz="2400" b="1" dirty="0" err="1">
                <a:latin typeface="Times New Roman" pitchFamily="18" charset="0"/>
                <a:ea typeface="Calibri"/>
                <a:cs typeface="Times New Roman" pitchFamily="18" charset="0"/>
              </a:rPr>
              <a:t>Histopathological</a:t>
            </a:r>
            <a:r>
              <a:rPr lang="en-US" sz="2400" b="1" dirty="0">
                <a:latin typeface="Times New Roman" pitchFamily="18" charset="0"/>
                <a:ea typeface="Calibri"/>
                <a:cs typeface="Times New Roman" pitchFamily="18" charset="0"/>
              </a:rPr>
              <a:t> features</a:t>
            </a:r>
            <a:r>
              <a:rPr lang="en-US" sz="2400" b="1" dirty="0" smtClean="0">
                <a:latin typeface="Times New Roman" pitchFamily="18" charset="0"/>
                <a:ea typeface="Calibri"/>
                <a:cs typeface="Times New Roman" pitchFamily="18" charset="0"/>
              </a:rPr>
              <a:t>:</a:t>
            </a:r>
          </a:p>
          <a:p>
            <a:pPr algn="just">
              <a:lnSpc>
                <a:spcPct val="150000"/>
              </a:lnSpc>
            </a:pPr>
            <a:r>
              <a:rPr lang="en-US" sz="2400" b="1" dirty="0" smtClean="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Considerable </a:t>
            </a:r>
            <a:r>
              <a:rPr lang="en-US" sz="2400" dirty="0">
                <a:solidFill>
                  <a:srgbClr val="FF0000"/>
                </a:solidFill>
                <a:latin typeface="Times New Roman" pitchFamily="18" charset="0"/>
                <a:ea typeface="Calibri"/>
                <a:cs typeface="Times New Roman" pitchFamily="18" charset="0"/>
              </a:rPr>
              <a:t>histologic variation </a:t>
            </a:r>
            <a:r>
              <a:rPr lang="en-US" sz="2400" dirty="0">
                <a:latin typeface="Times New Roman" pitchFamily="18" charset="0"/>
                <a:ea typeface="Calibri"/>
                <a:cs typeface="Times New Roman" pitchFamily="18" charset="0"/>
              </a:rPr>
              <a:t>is presented in intraoral </a:t>
            </a:r>
            <a:r>
              <a:rPr lang="en-US" sz="2400" dirty="0" err="1">
                <a:latin typeface="Times New Roman" pitchFamily="18" charset="0"/>
                <a:ea typeface="Calibri"/>
                <a:cs typeface="Times New Roman" pitchFamily="18" charset="0"/>
              </a:rPr>
              <a:t>epidermoid</a:t>
            </a:r>
            <a:r>
              <a:rPr lang="en-US" sz="2400" dirty="0">
                <a:latin typeface="Times New Roman" pitchFamily="18" charset="0"/>
                <a:ea typeface="Calibri"/>
                <a:cs typeface="Times New Roman" pitchFamily="18" charset="0"/>
              </a:rPr>
              <a:t> carcinomas.  </a:t>
            </a:r>
          </a:p>
          <a:p>
            <a:pPr algn="just">
              <a:lnSpc>
                <a:spcPct val="150000"/>
              </a:lnSpc>
            </a:pPr>
            <a:r>
              <a:rPr lang="en-US" sz="2400" dirty="0">
                <a:latin typeface="Times New Roman" pitchFamily="18" charset="0"/>
                <a:ea typeface="Calibri"/>
                <a:cs typeface="Times New Roman" pitchFamily="18" charset="0"/>
              </a:rPr>
              <a:t>    The </a:t>
            </a:r>
            <a:r>
              <a:rPr lang="en-US" sz="2400" dirty="0">
                <a:solidFill>
                  <a:srgbClr val="FF0000"/>
                </a:solidFill>
                <a:latin typeface="Times New Roman" pitchFamily="18" charset="0"/>
                <a:ea typeface="Calibri"/>
                <a:cs typeface="Times New Roman" pitchFamily="18" charset="0"/>
              </a:rPr>
              <a:t>well-differentiated</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epidermoid</a:t>
            </a:r>
            <a:r>
              <a:rPr lang="en-US" sz="2400" dirty="0">
                <a:latin typeface="Times New Roman" pitchFamily="18" charset="0"/>
                <a:ea typeface="Calibri"/>
                <a:cs typeface="Times New Roman" pitchFamily="18" charset="0"/>
              </a:rPr>
              <a:t> carcinoma consists of </a:t>
            </a:r>
            <a:endParaRPr lang="en-US" sz="2400" dirty="0" smtClean="0">
              <a:latin typeface="Times New Roman" pitchFamily="18" charset="0"/>
              <a:ea typeface="Calibri"/>
              <a:cs typeface="Times New Roman" pitchFamily="18" charset="0"/>
            </a:endParaRPr>
          </a:p>
          <a:p>
            <a:pPr algn="just">
              <a:lnSpc>
                <a:spcPct val="150000"/>
              </a:lnSpc>
            </a:pPr>
            <a:r>
              <a:rPr lang="en-US" sz="2400" dirty="0" smtClean="0">
                <a:latin typeface="Times New Roman" pitchFamily="18" charset="0"/>
                <a:ea typeface="Calibri"/>
                <a:cs typeface="Times New Roman" pitchFamily="18" charset="0"/>
              </a:rPr>
              <a:t>- </a:t>
            </a:r>
            <a:r>
              <a:rPr lang="en-US" sz="2400" dirty="0" smtClean="0">
                <a:solidFill>
                  <a:srgbClr val="FF0000"/>
                </a:solidFill>
                <a:latin typeface="Times New Roman" pitchFamily="18" charset="0"/>
                <a:ea typeface="Calibri"/>
                <a:cs typeface="Times New Roman" pitchFamily="18" charset="0"/>
              </a:rPr>
              <a:t>sheets </a:t>
            </a:r>
            <a:r>
              <a:rPr lang="en-US" sz="2400" dirty="0">
                <a:solidFill>
                  <a:srgbClr val="FF0000"/>
                </a:solidFill>
                <a:latin typeface="Times New Roman" pitchFamily="18" charset="0"/>
                <a:ea typeface="Calibri"/>
                <a:cs typeface="Times New Roman" pitchFamily="18" charset="0"/>
              </a:rPr>
              <a:t>and nests </a:t>
            </a:r>
            <a:r>
              <a:rPr lang="en-US" sz="2400" dirty="0">
                <a:latin typeface="Times New Roman" pitchFamily="18" charset="0"/>
                <a:ea typeface="Calibri"/>
                <a:cs typeface="Times New Roman" pitchFamily="18" charset="0"/>
              </a:rPr>
              <a:t>of cells with obvious origin from squamous epithelium. </a:t>
            </a:r>
            <a:endParaRPr lang="en-US" sz="2400" dirty="0" smtClean="0">
              <a:latin typeface="Times New Roman" pitchFamily="18" charset="0"/>
              <a:ea typeface="Calibri"/>
              <a:cs typeface="Times New Roman" pitchFamily="18" charset="0"/>
            </a:endParaRPr>
          </a:p>
          <a:p>
            <a:pPr algn="just">
              <a:lnSpc>
                <a:spcPct val="150000"/>
              </a:lnSpc>
            </a:pPr>
            <a:r>
              <a:rPr lang="en-US" sz="2400" dirty="0" smtClean="0">
                <a:latin typeface="Times New Roman" pitchFamily="18" charset="0"/>
                <a:ea typeface="Calibri"/>
                <a:cs typeface="Times New Roman" pitchFamily="18" charset="0"/>
              </a:rPr>
              <a:t>- These </a:t>
            </a:r>
            <a:r>
              <a:rPr lang="en-US" sz="2400" dirty="0">
                <a:latin typeface="Times New Roman" pitchFamily="18" charset="0"/>
                <a:ea typeface="Calibri"/>
                <a:cs typeface="Times New Roman" pitchFamily="18" charset="0"/>
              </a:rPr>
              <a:t>cells are generally </a:t>
            </a:r>
            <a:r>
              <a:rPr lang="en-US" sz="2400" dirty="0">
                <a:solidFill>
                  <a:srgbClr val="FF0000"/>
                </a:solidFill>
                <a:latin typeface="Times New Roman" pitchFamily="18" charset="0"/>
                <a:ea typeface="Calibri"/>
                <a:cs typeface="Times New Roman" pitchFamily="18" charset="0"/>
              </a:rPr>
              <a:t>large and </a:t>
            </a:r>
            <a:r>
              <a:rPr lang="en-US" sz="2400" dirty="0" err="1">
                <a:solidFill>
                  <a:srgbClr val="FF0000"/>
                </a:solidFill>
                <a:latin typeface="Times New Roman" pitchFamily="18" charset="0"/>
                <a:ea typeface="Calibri"/>
                <a:cs typeface="Times New Roman" pitchFamily="18" charset="0"/>
              </a:rPr>
              <a:t>hyperchromatic</a:t>
            </a:r>
            <a:r>
              <a:rPr lang="en-US" sz="2400" dirty="0">
                <a:solidFill>
                  <a:srgbClr val="FF0000"/>
                </a:solidFill>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and can be found </a:t>
            </a:r>
            <a:r>
              <a:rPr lang="en-US" sz="2400" dirty="0">
                <a:solidFill>
                  <a:srgbClr val="FF0000"/>
                </a:solidFill>
                <a:latin typeface="Times New Roman" pitchFamily="18" charset="0"/>
                <a:ea typeface="Calibri"/>
                <a:cs typeface="Times New Roman" pitchFamily="18" charset="0"/>
              </a:rPr>
              <a:t>actively invading </a:t>
            </a:r>
            <a:r>
              <a:rPr lang="en-US" sz="2400" dirty="0">
                <a:latin typeface="Times New Roman" pitchFamily="18" charset="0"/>
                <a:ea typeface="Calibri"/>
                <a:cs typeface="Times New Roman" pitchFamily="18" charset="0"/>
              </a:rPr>
              <a:t>the connective tissue.</a:t>
            </a:r>
          </a:p>
          <a:p>
            <a:pPr algn="just">
              <a:lnSpc>
                <a:spcPct val="150000"/>
              </a:lnSpc>
            </a:pPr>
            <a:r>
              <a:rPr lang="en-US" sz="2400" dirty="0">
                <a:latin typeface="Times New Roman" pitchFamily="18" charset="0"/>
                <a:ea typeface="Calibri"/>
                <a:cs typeface="Times New Roman" pitchFamily="18" charset="0"/>
              </a:rPr>
              <a:t>Mitotic figures often </a:t>
            </a:r>
            <a:r>
              <a:rPr lang="en-US" sz="2400" dirty="0">
                <a:solidFill>
                  <a:srgbClr val="FF0000"/>
                </a:solidFill>
                <a:latin typeface="Times New Roman" pitchFamily="18" charset="0"/>
                <a:ea typeface="Calibri"/>
                <a:cs typeface="Times New Roman" pitchFamily="18" charset="0"/>
              </a:rPr>
              <a:t>do not </a:t>
            </a:r>
            <a:r>
              <a:rPr lang="en-US" sz="2400" dirty="0">
                <a:latin typeface="Times New Roman" pitchFamily="18" charset="0"/>
                <a:ea typeface="Calibri"/>
                <a:cs typeface="Times New Roman" pitchFamily="18" charset="0"/>
              </a:rPr>
              <a:t>appear to be numerous. </a:t>
            </a:r>
            <a:endParaRPr lang="en-US" sz="2400" dirty="0" smtClean="0">
              <a:latin typeface="Times New Roman" pitchFamily="18" charset="0"/>
              <a:ea typeface="Calibri"/>
              <a:cs typeface="Times New Roman" pitchFamily="18" charset="0"/>
            </a:endParaRPr>
          </a:p>
          <a:p>
            <a:pPr algn="just">
              <a:lnSpc>
                <a:spcPct val="150000"/>
              </a:lnSpc>
            </a:pPr>
            <a:endParaRPr lang="en-US"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514053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45"/>
            <a:ext cx="8839200" cy="2862322"/>
          </a:xfrm>
          <a:prstGeom prst="rect">
            <a:avLst/>
          </a:prstGeom>
        </p:spPr>
        <p:txBody>
          <a:bodyPr wrap="square">
            <a:spAutoFit/>
          </a:bodyPr>
          <a:lstStyle/>
          <a:p>
            <a:pPr algn="just">
              <a:lnSpc>
                <a:spcPct val="150000"/>
              </a:lnSpc>
            </a:pPr>
            <a:endParaRPr lang="en-US" sz="2400" dirty="0" smtClean="0">
              <a:latin typeface="Times New Roman" pitchFamily="18" charset="0"/>
              <a:ea typeface="Calibri"/>
              <a:cs typeface="Times New Roman" pitchFamily="18" charset="0"/>
            </a:endParaRPr>
          </a:p>
          <a:p>
            <a:pPr algn="just">
              <a:lnSpc>
                <a:spcPct val="150000"/>
              </a:lnSpc>
            </a:pPr>
            <a:r>
              <a:rPr lang="en-US" sz="2400" dirty="0" smtClean="0">
                <a:latin typeface="Times New Roman" pitchFamily="18" charset="0"/>
                <a:ea typeface="Calibri"/>
                <a:cs typeface="Times New Roman" pitchFamily="18" charset="0"/>
              </a:rPr>
              <a:t>- One </a:t>
            </a:r>
            <a:r>
              <a:rPr lang="en-US" sz="2400" dirty="0">
                <a:latin typeface="Times New Roman" pitchFamily="18" charset="0"/>
                <a:ea typeface="Calibri"/>
                <a:cs typeface="Times New Roman" pitchFamily="18" charset="0"/>
              </a:rPr>
              <a:t>of the most prominent features of the well-differentiated </a:t>
            </a:r>
            <a:r>
              <a:rPr lang="en-US" sz="2400" dirty="0" err="1">
                <a:latin typeface="Times New Roman" pitchFamily="18" charset="0"/>
                <a:ea typeface="Calibri"/>
                <a:cs typeface="Times New Roman" pitchFamily="18" charset="0"/>
              </a:rPr>
              <a:t>epidermoid</a:t>
            </a:r>
            <a:r>
              <a:rPr lang="en-US" sz="2400" dirty="0">
                <a:latin typeface="Times New Roman" pitchFamily="18" charset="0"/>
                <a:ea typeface="Calibri"/>
                <a:cs typeface="Times New Roman" pitchFamily="18" charset="0"/>
              </a:rPr>
              <a:t> carcinoma is the presence of individual </a:t>
            </a:r>
            <a:r>
              <a:rPr lang="en-US" sz="2400" dirty="0">
                <a:solidFill>
                  <a:srgbClr val="FF0000"/>
                </a:solidFill>
                <a:latin typeface="Times New Roman" pitchFamily="18" charset="0"/>
                <a:ea typeface="Calibri"/>
                <a:cs typeface="Times New Roman" pitchFamily="18" charset="0"/>
              </a:rPr>
              <a:t>cell keratinization </a:t>
            </a:r>
            <a:r>
              <a:rPr lang="en-US" sz="2400" dirty="0">
                <a:latin typeface="Times New Roman" pitchFamily="18" charset="0"/>
                <a:ea typeface="Calibri"/>
                <a:cs typeface="Times New Roman" pitchFamily="18" charset="0"/>
              </a:rPr>
              <a:t>and the formation of numerous epithelial, or </a:t>
            </a:r>
            <a:r>
              <a:rPr lang="en-US" sz="2400" dirty="0">
                <a:solidFill>
                  <a:srgbClr val="FF0000"/>
                </a:solidFill>
                <a:latin typeface="Times New Roman" pitchFamily="18" charset="0"/>
                <a:ea typeface="Calibri"/>
                <a:cs typeface="Times New Roman" pitchFamily="18" charset="0"/>
              </a:rPr>
              <a:t>keratin pearls </a:t>
            </a:r>
            <a:r>
              <a:rPr lang="en-US" sz="2400" dirty="0">
                <a:latin typeface="Times New Roman" pitchFamily="18" charset="0"/>
                <a:ea typeface="Calibri"/>
                <a:cs typeface="Times New Roman" pitchFamily="18" charset="0"/>
              </a:rPr>
              <a:t>of varying sizes.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4764" y="2743200"/>
            <a:ext cx="4682836" cy="3863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5724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018" y="609600"/>
            <a:ext cx="8839200" cy="4524315"/>
          </a:xfrm>
          <a:prstGeom prst="rect">
            <a:avLst/>
          </a:prstGeom>
        </p:spPr>
        <p:txBody>
          <a:bodyPr wrap="square">
            <a:spAutoFit/>
          </a:bodyPr>
          <a:lstStyle/>
          <a:p>
            <a:pPr algn="just">
              <a:lnSpc>
                <a:spcPct val="150000"/>
              </a:lnSpc>
            </a:pPr>
            <a:r>
              <a:rPr lang="en-US" sz="2400" dirty="0" smtClean="0">
                <a:solidFill>
                  <a:srgbClr val="FF0000"/>
                </a:solidFill>
                <a:latin typeface="Times New Roman"/>
                <a:ea typeface="Calibri"/>
                <a:cs typeface="Arial"/>
              </a:rPr>
              <a:t>Less</a:t>
            </a:r>
            <a:r>
              <a:rPr lang="en-US" sz="2400" dirty="0" smtClean="0">
                <a:latin typeface="Times New Roman"/>
                <a:ea typeface="Calibri"/>
                <a:cs typeface="Arial"/>
              </a:rPr>
              <a:t> </a:t>
            </a:r>
            <a:r>
              <a:rPr lang="en-US" sz="2400" dirty="0">
                <a:solidFill>
                  <a:srgbClr val="FF0000"/>
                </a:solidFill>
                <a:latin typeface="Times New Roman"/>
                <a:ea typeface="Calibri"/>
                <a:cs typeface="Arial"/>
              </a:rPr>
              <a:t>well-differentiated </a:t>
            </a:r>
            <a:r>
              <a:rPr lang="en-US" sz="2400" dirty="0" err="1">
                <a:solidFill>
                  <a:srgbClr val="FF0000"/>
                </a:solidFill>
                <a:latin typeface="Times New Roman"/>
                <a:ea typeface="Calibri"/>
                <a:cs typeface="Arial"/>
              </a:rPr>
              <a:t>epidermoid</a:t>
            </a:r>
            <a:r>
              <a:rPr lang="en-US" sz="2400" dirty="0">
                <a:solidFill>
                  <a:srgbClr val="FF0000"/>
                </a:solidFill>
                <a:latin typeface="Times New Roman"/>
                <a:ea typeface="Calibri"/>
                <a:cs typeface="Arial"/>
              </a:rPr>
              <a:t> </a:t>
            </a:r>
            <a:r>
              <a:rPr lang="en-US" sz="2400" dirty="0">
                <a:latin typeface="Times New Roman"/>
                <a:ea typeface="Calibri"/>
                <a:cs typeface="Arial"/>
              </a:rPr>
              <a:t>carcinomas lose certain features, so that their</a:t>
            </a:r>
            <a:r>
              <a:rPr lang="en-US" sz="2400" dirty="0">
                <a:solidFill>
                  <a:srgbClr val="FF0000"/>
                </a:solidFill>
                <a:latin typeface="Times New Roman"/>
                <a:ea typeface="Calibri"/>
                <a:cs typeface="Arial"/>
              </a:rPr>
              <a:t> resemblance </a:t>
            </a:r>
            <a:r>
              <a:rPr lang="en-US" sz="2400" dirty="0">
                <a:latin typeface="Times New Roman"/>
                <a:ea typeface="Calibri"/>
                <a:cs typeface="Arial"/>
              </a:rPr>
              <a:t>to squamous epithelium is </a:t>
            </a:r>
            <a:r>
              <a:rPr lang="en-US" sz="2400" dirty="0">
                <a:solidFill>
                  <a:srgbClr val="FF0000"/>
                </a:solidFill>
                <a:latin typeface="Times New Roman"/>
                <a:ea typeface="Calibri"/>
                <a:cs typeface="Arial"/>
              </a:rPr>
              <a:t>less pronounced</a:t>
            </a:r>
            <a:r>
              <a:rPr lang="en-US" sz="2400" dirty="0" smtClean="0">
                <a:latin typeface="Times New Roman"/>
                <a:ea typeface="Calibri"/>
                <a:cs typeface="Arial"/>
              </a:rPr>
              <a:t>.</a:t>
            </a:r>
          </a:p>
          <a:p>
            <a:pPr algn="just">
              <a:lnSpc>
                <a:spcPct val="150000"/>
              </a:lnSpc>
            </a:pPr>
            <a:r>
              <a:rPr lang="en-US" sz="2400" dirty="0" smtClean="0">
                <a:latin typeface="Times New Roman"/>
                <a:ea typeface="Calibri"/>
                <a:cs typeface="Arial"/>
              </a:rPr>
              <a:t> - The </a:t>
            </a:r>
            <a:r>
              <a:rPr lang="en-US" sz="2400" dirty="0">
                <a:latin typeface="Times New Roman"/>
                <a:ea typeface="Calibri"/>
                <a:cs typeface="Arial"/>
              </a:rPr>
              <a:t>characteristic shape of the cells and their arrangement may be altered. </a:t>
            </a:r>
            <a:endParaRPr lang="en-US" sz="2400" dirty="0" smtClean="0">
              <a:latin typeface="Times New Roman"/>
              <a:ea typeface="Calibri"/>
              <a:cs typeface="Arial"/>
            </a:endParaRPr>
          </a:p>
          <a:p>
            <a:pPr algn="just">
              <a:lnSpc>
                <a:spcPct val="150000"/>
              </a:lnSpc>
            </a:pPr>
            <a:r>
              <a:rPr lang="en-US" sz="2400" dirty="0" smtClean="0">
                <a:latin typeface="Times New Roman"/>
                <a:ea typeface="Calibri"/>
                <a:cs typeface="Arial"/>
              </a:rPr>
              <a:t>- The </a:t>
            </a:r>
            <a:r>
              <a:rPr lang="en-US" sz="2400" dirty="0">
                <a:solidFill>
                  <a:srgbClr val="FF0000"/>
                </a:solidFill>
                <a:latin typeface="Times New Roman"/>
                <a:ea typeface="Calibri"/>
                <a:cs typeface="Arial"/>
              </a:rPr>
              <a:t>growth rate </a:t>
            </a:r>
            <a:r>
              <a:rPr lang="en-US" sz="2400" dirty="0">
                <a:latin typeface="Times New Roman"/>
                <a:ea typeface="Calibri"/>
                <a:cs typeface="Arial"/>
              </a:rPr>
              <a:t>of the individual cells is </a:t>
            </a:r>
            <a:r>
              <a:rPr lang="en-US" sz="2400" dirty="0">
                <a:solidFill>
                  <a:srgbClr val="FF0000"/>
                </a:solidFill>
                <a:latin typeface="Times New Roman"/>
                <a:ea typeface="Calibri"/>
                <a:cs typeface="Arial"/>
              </a:rPr>
              <a:t>more rapid</a:t>
            </a:r>
            <a:r>
              <a:rPr lang="en-US" sz="2400" dirty="0">
                <a:latin typeface="Times New Roman"/>
                <a:ea typeface="Calibri"/>
                <a:cs typeface="Arial"/>
              </a:rPr>
              <a:t>, and this is reflected in the </a:t>
            </a:r>
            <a:r>
              <a:rPr lang="en-US" sz="2400" dirty="0">
                <a:solidFill>
                  <a:srgbClr val="FF0000"/>
                </a:solidFill>
                <a:latin typeface="Times New Roman"/>
                <a:ea typeface="Calibri"/>
                <a:cs typeface="Arial"/>
              </a:rPr>
              <a:t>greater</a:t>
            </a:r>
            <a:r>
              <a:rPr lang="en-US" sz="2400" dirty="0">
                <a:latin typeface="Times New Roman"/>
                <a:ea typeface="Calibri"/>
                <a:cs typeface="Arial"/>
              </a:rPr>
              <a:t> numbers of </a:t>
            </a:r>
            <a:r>
              <a:rPr lang="en-US" sz="2400" dirty="0">
                <a:solidFill>
                  <a:srgbClr val="FF0000"/>
                </a:solidFill>
                <a:latin typeface="Times New Roman"/>
                <a:ea typeface="Calibri"/>
                <a:cs typeface="Arial"/>
              </a:rPr>
              <a:t>mitotic</a:t>
            </a:r>
            <a:r>
              <a:rPr lang="en-US" sz="2400" dirty="0">
                <a:latin typeface="Times New Roman"/>
                <a:ea typeface="Calibri"/>
                <a:cs typeface="Arial"/>
              </a:rPr>
              <a:t> figures, the even </a:t>
            </a:r>
            <a:r>
              <a:rPr lang="en-US" sz="2400" dirty="0">
                <a:solidFill>
                  <a:srgbClr val="FF0000"/>
                </a:solidFill>
                <a:latin typeface="Times New Roman"/>
                <a:ea typeface="Calibri"/>
                <a:cs typeface="Arial"/>
              </a:rPr>
              <a:t>greater variation in sizes and shape with the failure to carry out the function</a:t>
            </a:r>
            <a:r>
              <a:rPr lang="en-US" sz="2400" dirty="0">
                <a:latin typeface="Times New Roman"/>
                <a:ea typeface="Calibri"/>
                <a:cs typeface="Arial"/>
              </a:rPr>
              <a:t> of a differentiated squamous cell, </a:t>
            </a:r>
            <a:r>
              <a:rPr lang="en-US" sz="2400" dirty="0" smtClean="0">
                <a:latin typeface="Times New Roman"/>
                <a:ea typeface="Calibri"/>
                <a:cs typeface="Arial"/>
              </a:rPr>
              <a:t>the </a:t>
            </a:r>
            <a:r>
              <a:rPr lang="en-US" sz="2400" dirty="0" smtClean="0">
                <a:solidFill>
                  <a:srgbClr val="FF0000"/>
                </a:solidFill>
                <a:latin typeface="Times New Roman"/>
                <a:ea typeface="Calibri"/>
                <a:cs typeface="Arial"/>
              </a:rPr>
              <a:t>formation </a:t>
            </a:r>
            <a:r>
              <a:rPr lang="en-US" sz="2400" dirty="0">
                <a:solidFill>
                  <a:srgbClr val="FF0000"/>
                </a:solidFill>
                <a:latin typeface="Times New Roman"/>
                <a:ea typeface="Calibri"/>
                <a:cs typeface="Arial"/>
              </a:rPr>
              <a:t>of keratin</a:t>
            </a:r>
            <a:r>
              <a:rPr lang="en-US" sz="2400" dirty="0" smtClean="0">
                <a:latin typeface="Times New Roman"/>
                <a:ea typeface="Calibri"/>
                <a:cs typeface="Arial"/>
              </a:rPr>
              <a:t>.</a:t>
            </a:r>
            <a:endParaRPr lang="en-US" sz="2400" dirty="0">
              <a:ea typeface="Calibri"/>
              <a:cs typeface="Arial"/>
            </a:endParaRPr>
          </a:p>
        </p:txBody>
      </p:sp>
    </p:spTree>
    <p:extLst>
      <p:ext uri="{BB962C8B-B14F-4D97-AF65-F5344CB8AC3E}">
        <p14:creationId xmlns:p14="http://schemas.microsoft.com/office/powerpoint/2010/main" val="3132234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839200" cy="5078313"/>
          </a:xfrm>
          <a:prstGeom prst="rect">
            <a:avLst/>
          </a:prstGeom>
        </p:spPr>
        <p:txBody>
          <a:bodyPr wrap="square">
            <a:spAutoFit/>
          </a:bodyPr>
          <a:lstStyle/>
          <a:p>
            <a:pPr algn="just">
              <a:lnSpc>
                <a:spcPct val="150000"/>
              </a:lnSpc>
            </a:pPr>
            <a:r>
              <a:rPr lang="en-US" sz="2400" dirty="0" smtClean="0">
                <a:latin typeface="Times New Roman"/>
                <a:ea typeface="Calibri"/>
                <a:cs typeface="Arial"/>
              </a:rPr>
              <a:t>- The </a:t>
            </a:r>
            <a:r>
              <a:rPr lang="en-US" sz="2400" dirty="0">
                <a:solidFill>
                  <a:srgbClr val="FF0000"/>
                </a:solidFill>
                <a:latin typeface="Times New Roman"/>
                <a:ea typeface="Calibri"/>
                <a:cs typeface="Arial"/>
              </a:rPr>
              <a:t>poorly differentiated </a:t>
            </a:r>
            <a:r>
              <a:rPr lang="en-US" sz="2400" dirty="0">
                <a:latin typeface="Times New Roman"/>
                <a:ea typeface="Calibri"/>
                <a:cs typeface="Arial"/>
              </a:rPr>
              <a:t>carcinomas bear </a:t>
            </a:r>
            <a:r>
              <a:rPr lang="en-US" sz="2400" dirty="0">
                <a:solidFill>
                  <a:srgbClr val="FF0000"/>
                </a:solidFill>
                <a:latin typeface="Times New Roman"/>
                <a:ea typeface="Calibri"/>
                <a:cs typeface="Arial"/>
              </a:rPr>
              <a:t>little resemblance </a:t>
            </a:r>
            <a:r>
              <a:rPr lang="en-US" sz="2400" dirty="0">
                <a:latin typeface="Times New Roman"/>
                <a:ea typeface="Calibri"/>
                <a:cs typeface="Arial"/>
              </a:rPr>
              <a:t>to their cell of origin and will often present </a:t>
            </a:r>
            <a:r>
              <a:rPr lang="en-US" sz="2400" dirty="0">
                <a:solidFill>
                  <a:srgbClr val="FF0000"/>
                </a:solidFill>
                <a:latin typeface="Times New Roman"/>
                <a:ea typeface="Calibri"/>
                <a:cs typeface="Arial"/>
              </a:rPr>
              <a:t>diagnostic difficulties </a:t>
            </a:r>
            <a:r>
              <a:rPr lang="en-US" sz="2400" dirty="0">
                <a:latin typeface="Times New Roman"/>
                <a:ea typeface="Calibri"/>
                <a:cs typeface="Arial"/>
              </a:rPr>
              <a:t>because of the primitive and uncharacteristic histologic appearance, highly anaplastic and showed practically </a:t>
            </a:r>
            <a:r>
              <a:rPr lang="en-US" sz="2400" dirty="0">
                <a:solidFill>
                  <a:srgbClr val="FF0000"/>
                </a:solidFill>
                <a:latin typeface="Times New Roman"/>
                <a:ea typeface="Calibri"/>
                <a:cs typeface="Arial"/>
              </a:rPr>
              <a:t>no keratin</a:t>
            </a:r>
            <a:r>
              <a:rPr lang="en-US" sz="2400" dirty="0">
                <a:latin typeface="Times New Roman"/>
                <a:ea typeface="Calibri"/>
                <a:cs typeface="Arial"/>
              </a:rPr>
              <a:t>. </a:t>
            </a:r>
            <a:endParaRPr lang="en-US" sz="2400" dirty="0" smtClean="0">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These </a:t>
            </a:r>
            <a:r>
              <a:rPr lang="en-US" sz="2400" dirty="0">
                <a:latin typeface="Times New Roman"/>
                <a:ea typeface="Calibri"/>
                <a:cs typeface="Arial"/>
              </a:rPr>
              <a:t>cells are </a:t>
            </a:r>
            <a:r>
              <a:rPr lang="en-US" sz="2400" dirty="0">
                <a:solidFill>
                  <a:srgbClr val="FF0000"/>
                </a:solidFill>
                <a:latin typeface="Times New Roman"/>
                <a:ea typeface="Calibri"/>
                <a:cs typeface="Arial"/>
              </a:rPr>
              <a:t>rapidly dividing </a:t>
            </a:r>
            <a:r>
              <a:rPr lang="en-US" sz="2400" dirty="0">
                <a:latin typeface="Times New Roman"/>
                <a:ea typeface="Calibri"/>
                <a:cs typeface="Arial"/>
              </a:rPr>
              <a:t>and even show greater </a:t>
            </a:r>
            <a:r>
              <a:rPr lang="en-US" sz="2400" dirty="0">
                <a:solidFill>
                  <a:srgbClr val="FF0000"/>
                </a:solidFill>
                <a:latin typeface="Times New Roman"/>
                <a:ea typeface="Calibri"/>
                <a:cs typeface="Arial"/>
              </a:rPr>
              <a:t>lack of cohesiveness</a:t>
            </a:r>
            <a:r>
              <a:rPr lang="en-US" sz="2400" dirty="0">
                <a:latin typeface="Times New Roman"/>
                <a:ea typeface="Calibri"/>
                <a:cs typeface="Arial"/>
              </a:rPr>
              <a:t>, such lesions tend to </a:t>
            </a:r>
            <a:r>
              <a:rPr lang="en-US" sz="2400" dirty="0">
                <a:solidFill>
                  <a:srgbClr val="FF0000"/>
                </a:solidFill>
                <a:latin typeface="Times New Roman"/>
                <a:ea typeface="Calibri"/>
                <a:cs typeface="Arial"/>
              </a:rPr>
              <a:t>metastasize early </a:t>
            </a:r>
            <a:r>
              <a:rPr lang="en-US" sz="2400" dirty="0">
                <a:latin typeface="Times New Roman"/>
                <a:ea typeface="Calibri"/>
                <a:cs typeface="Arial"/>
              </a:rPr>
              <a:t>and cause death quickly. </a:t>
            </a:r>
          </a:p>
          <a:p>
            <a:pPr marL="342900" indent="-342900" algn="just">
              <a:lnSpc>
                <a:spcPct val="150000"/>
              </a:lnSpc>
              <a:buFontTx/>
              <a:buChar char="-"/>
            </a:pPr>
            <a:r>
              <a:rPr lang="en-US" sz="2400" dirty="0" smtClean="0">
                <a:latin typeface="Times New Roman"/>
                <a:ea typeface="Calibri"/>
                <a:cs typeface="Arial"/>
              </a:rPr>
              <a:t> The </a:t>
            </a:r>
            <a:r>
              <a:rPr lang="en-US" sz="2400" dirty="0">
                <a:latin typeface="Times New Roman"/>
                <a:ea typeface="Calibri"/>
                <a:cs typeface="Arial"/>
              </a:rPr>
              <a:t>well-differentiated </a:t>
            </a:r>
            <a:r>
              <a:rPr lang="en-US" sz="2400" dirty="0" err="1">
                <a:latin typeface="Times New Roman"/>
                <a:ea typeface="Calibri"/>
                <a:cs typeface="Arial"/>
              </a:rPr>
              <a:t>epidermoid</a:t>
            </a:r>
            <a:r>
              <a:rPr lang="en-US" sz="2400" dirty="0">
                <a:latin typeface="Times New Roman"/>
                <a:ea typeface="Calibri"/>
                <a:cs typeface="Arial"/>
              </a:rPr>
              <a:t> carcinoma tends to have better long-term prognosis. </a:t>
            </a:r>
            <a:endParaRPr lang="en-US" sz="2400" dirty="0">
              <a:ea typeface="Calibri"/>
              <a:cs typeface="Arial"/>
            </a:endParaRPr>
          </a:p>
        </p:txBody>
      </p:sp>
    </p:spTree>
    <p:extLst>
      <p:ext uri="{BB962C8B-B14F-4D97-AF65-F5344CB8AC3E}">
        <p14:creationId xmlns:p14="http://schemas.microsoft.com/office/powerpoint/2010/main" val="3732978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rcRect/>
          <a:stretch>
            <a:fillRect/>
          </a:stretch>
        </p:blipFill>
        <p:spPr bwMode="auto">
          <a:xfrm>
            <a:off x="123825" y="949037"/>
            <a:ext cx="4288847" cy="3946173"/>
          </a:xfrm>
          <a:prstGeom prst="rect">
            <a:avLst/>
          </a:prstGeom>
          <a:noFill/>
          <a:ln w="9525">
            <a:noFill/>
            <a:miter lim="800000"/>
            <a:headEnd/>
            <a:tailEnd/>
          </a:ln>
        </p:spPr>
      </p:pic>
      <p:pic>
        <p:nvPicPr>
          <p:cNvPr id="4" name="Picture 3"/>
          <p:cNvPicPr/>
          <p:nvPr/>
        </p:nvPicPr>
        <p:blipFill>
          <a:blip r:embed="rId3" cstate="print"/>
          <a:srcRect/>
          <a:stretch>
            <a:fillRect/>
          </a:stretch>
        </p:blipFill>
        <p:spPr bwMode="auto">
          <a:xfrm>
            <a:off x="4739986" y="949037"/>
            <a:ext cx="4404014" cy="3960029"/>
          </a:xfrm>
          <a:prstGeom prst="rect">
            <a:avLst/>
          </a:prstGeom>
          <a:noFill/>
          <a:ln w="9525">
            <a:noFill/>
            <a:miter lim="800000"/>
            <a:headEnd/>
            <a:tailEnd/>
          </a:ln>
        </p:spPr>
      </p:pic>
      <p:sp>
        <p:nvSpPr>
          <p:cNvPr id="8" name="Rectangle 7"/>
          <p:cNvSpPr/>
          <p:nvPr/>
        </p:nvSpPr>
        <p:spPr>
          <a:xfrm>
            <a:off x="574098" y="5486400"/>
            <a:ext cx="7677150" cy="410882"/>
          </a:xfrm>
          <a:prstGeom prst="rect">
            <a:avLst/>
          </a:prstGeom>
        </p:spPr>
        <p:txBody>
          <a:bodyPr wrap="square">
            <a:spAutoFit/>
          </a:bodyPr>
          <a:lstStyle/>
          <a:p>
            <a:pPr algn="just">
              <a:lnSpc>
                <a:spcPct val="115000"/>
              </a:lnSpc>
            </a:pPr>
            <a:r>
              <a:rPr lang="en-US" dirty="0" smtClean="0">
                <a:latin typeface="Times New Roman"/>
                <a:ea typeface="Calibri"/>
                <a:cs typeface="Arial"/>
              </a:rPr>
              <a:t>.(A) </a:t>
            </a:r>
            <a:r>
              <a:rPr lang="en-US" dirty="0">
                <a:latin typeface="Times New Roman"/>
                <a:ea typeface="Calibri"/>
                <a:cs typeface="Arial"/>
              </a:rPr>
              <a:t>Moderately differentiated</a:t>
            </a:r>
            <a:r>
              <a:rPr lang="en-US" dirty="0" smtClean="0">
                <a:latin typeface="Times New Roman"/>
                <a:ea typeface="Calibri"/>
                <a:cs typeface="Arial"/>
              </a:rPr>
              <a:t>.                       (B) </a:t>
            </a:r>
            <a:r>
              <a:rPr lang="en-US" dirty="0">
                <a:latin typeface="Times New Roman"/>
                <a:ea typeface="Calibri"/>
                <a:cs typeface="Arial"/>
              </a:rPr>
              <a:t>Poorly differentiated.</a:t>
            </a:r>
            <a:endParaRPr lang="en-US" sz="1600" dirty="0">
              <a:ea typeface="Calibri"/>
              <a:cs typeface="Arial"/>
            </a:endParaRPr>
          </a:p>
        </p:txBody>
      </p:sp>
      <p:sp>
        <p:nvSpPr>
          <p:cNvPr id="9" name="Rectangle 8"/>
          <p:cNvSpPr/>
          <p:nvPr/>
        </p:nvSpPr>
        <p:spPr>
          <a:xfrm>
            <a:off x="1491270" y="4909066"/>
            <a:ext cx="620683" cy="369332"/>
          </a:xfrm>
          <a:prstGeom prst="rect">
            <a:avLst/>
          </a:prstGeom>
        </p:spPr>
        <p:txBody>
          <a:bodyPr wrap="none">
            <a:spAutoFit/>
          </a:bodyPr>
          <a:lstStyle/>
          <a:p>
            <a:r>
              <a:rPr lang="en-US" dirty="0">
                <a:solidFill>
                  <a:prstClr val="black"/>
                </a:solidFill>
                <a:latin typeface="Times New Roman"/>
                <a:ea typeface="Calibri"/>
                <a:cs typeface="Arial"/>
              </a:rPr>
              <a:t>.(A) </a:t>
            </a:r>
            <a:endParaRPr lang="en-US" dirty="0"/>
          </a:p>
        </p:txBody>
      </p:sp>
      <p:sp>
        <p:nvSpPr>
          <p:cNvPr id="10" name="Rectangle 9"/>
          <p:cNvSpPr/>
          <p:nvPr/>
        </p:nvSpPr>
        <p:spPr>
          <a:xfrm>
            <a:off x="5904643" y="4909066"/>
            <a:ext cx="607859" cy="369332"/>
          </a:xfrm>
          <a:prstGeom prst="rect">
            <a:avLst/>
          </a:prstGeom>
        </p:spPr>
        <p:txBody>
          <a:bodyPr wrap="none">
            <a:spAutoFit/>
          </a:bodyPr>
          <a:lstStyle/>
          <a:p>
            <a:r>
              <a:rPr lang="en-US" dirty="0" smtClean="0">
                <a:solidFill>
                  <a:prstClr val="black"/>
                </a:solidFill>
                <a:latin typeface="Times New Roman"/>
                <a:ea typeface="Calibri"/>
                <a:cs typeface="Arial"/>
              </a:rPr>
              <a:t>.(B) </a:t>
            </a:r>
            <a:endParaRPr lang="en-US" dirty="0"/>
          </a:p>
        </p:txBody>
      </p:sp>
    </p:spTree>
    <p:extLst>
      <p:ext uri="{BB962C8B-B14F-4D97-AF65-F5344CB8AC3E}">
        <p14:creationId xmlns:p14="http://schemas.microsoft.com/office/powerpoint/2010/main" val="1147979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036" y="115277"/>
            <a:ext cx="8839200" cy="4127284"/>
          </a:xfrm>
          <a:prstGeom prst="rect">
            <a:avLst/>
          </a:prstGeom>
        </p:spPr>
        <p:txBody>
          <a:bodyPr wrap="square">
            <a:spAutoFit/>
          </a:bodyPr>
          <a:lstStyle/>
          <a:p>
            <a:pPr algn="ctr">
              <a:lnSpc>
                <a:spcPct val="115000"/>
              </a:lnSpc>
            </a:pPr>
            <a:r>
              <a:rPr lang="en-US" b="1" dirty="0">
                <a:latin typeface="Times New Roman"/>
                <a:ea typeface="Calibri"/>
                <a:cs typeface="Arial"/>
              </a:rPr>
              <a:t> </a:t>
            </a:r>
            <a:endParaRPr lang="en-US" sz="1400" dirty="0">
              <a:ea typeface="Calibri"/>
              <a:cs typeface="Arial"/>
            </a:endParaRPr>
          </a:p>
          <a:p>
            <a:pPr algn="ctr">
              <a:lnSpc>
                <a:spcPct val="115000"/>
              </a:lnSpc>
            </a:pPr>
            <a:r>
              <a:rPr lang="en-US" b="1" dirty="0">
                <a:latin typeface="Times New Roman"/>
                <a:ea typeface="Calibri"/>
                <a:cs typeface="Arial"/>
              </a:rPr>
              <a:t> </a:t>
            </a:r>
            <a:endParaRPr lang="en-US" sz="1400" dirty="0">
              <a:ea typeface="Calibri"/>
              <a:cs typeface="Arial"/>
            </a:endParaRPr>
          </a:p>
          <a:p>
            <a:pPr>
              <a:lnSpc>
                <a:spcPct val="115000"/>
              </a:lnSpc>
            </a:pPr>
            <a:r>
              <a:rPr lang="en-US" sz="2400" b="1" dirty="0" smtClean="0">
                <a:latin typeface="Times New Roman" pitchFamily="18" charset="0"/>
                <a:ea typeface="Calibri"/>
                <a:cs typeface="Times New Roman" pitchFamily="18" charset="0"/>
              </a:rPr>
              <a:t>SQUAMOUS </a:t>
            </a:r>
            <a:r>
              <a:rPr lang="en-US" sz="2400" b="1" dirty="0">
                <a:latin typeface="Times New Roman" pitchFamily="18" charset="0"/>
                <a:ea typeface="Calibri"/>
                <a:cs typeface="Times New Roman" pitchFamily="18" charset="0"/>
              </a:rPr>
              <a:t>PAPILLOMA  </a:t>
            </a:r>
            <a:endParaRPr lang="en-US" sz="2400" dirty="0">
              <a:latin typeface="Times New Roman" pitchFamily="18" charset="0"/>
              <a:ea typeface="Calibri"/>
              <a:cs typeface="Times New Roman" pitchFamily="18" charset="0"/>
            </a:endParaRPr>
          </a:p>
          <a:p>
            <a:pPr algn="just">
              <a:lnSpc>
                <a:spcPct val="115000"/>
              </a:lnSpc>
            </a:pPr>
            <a:r>
              <a:rPr lang="en-US" sz="2400" dirty="0">
                <a:latin typeface="Times New Roman" pitchFamily="18" charset="0"/>
                <a:ea typeface="Calibri"/>
                <a:cs typeface="Times New Roman" pitchFamily="18" charset="0"/>
              </a:rPr>
              <a:t>    The oral squamous </a:t>
            </a:r>
            <a:r>
              <a:rPr lang="en-US" sz="2400" dirty="0" err="1">
                <a:latin typeface="Times New Roman" pitchFamily="18" charset="0"/>
                <a:ea typeface="Calibri"/>
                <a:cs typeface="Times New Roman" pitchFamily="18" charset="0"/>
              </a:rPr>
              <a:t>papillomas</a:t>
            </a:r>
            <a:r>
              <a:rPr lang="en-US" sz="2400" dirty="0">
                <a:latin typeface="Times New Roman" pitchFamily="18" charset="0"/>
                <a:ea typeface="Calibri"/>
                <a:cs typeface="Times New Roman" pitchFamily="18" charset="0"/>
              </a:rPr>
              <a:t> </a:t>
            </a:r>
            <a:r>
              <a:rPr lang="en-US" sz="2400" dirty="0" smtClean="0">
                <a:latin typeface="Times New Roman" pitchFamily="18" charset="0"/>
                <a:ea typeface="Calibri"/>
                <a:cs typeface="Times New Roman" pitchFamily="18" charset="0"/>
              </a:rPr>
              <a:t>are </a:t>
            </a:r>
            <a:r>
              <a:rPr lang="en-US" sz="2400" dirty="0">
                <a:latin typeface="Times New Roman" pitchFamily="18" charset="0"/>
                <a:ea typeface="Calibri"/>
                <a:cs typeface="Times New Roman" pitchFamily="18" charset="0"/>
              </a:rPr>
              <a:t>seemed to be associated with </a:t>
            </a:r>
            <a:r>
              <a:rPr lang="en-US" sz="2400" dirty="0">
                <a:solidFill>
                  <a:srgbClr val="FF0000"/>
                </a:solidFill>
                <a:latin typeface="Times New Roman" pitchFamily="18" charset="0"/>
                <a:ea typeface="Calibri"/>
                <a:cs typeface="Times New Roman" pitchFamily="18" charset="0"/>
              </a:rPr>
              <a:t>papilloma</a:t>
            </a:r>
            <a:r>
              <a:rPr lang="en-US" sz="2400" dirty="0">
                <a:latin typeface="Times New Roman" pitchFamily="18" charset="0"/>
                <a:ea typeface="Calibri"/>
                <a:cs typeface="Times New Roman" pitchFamily="18" charset="0"/>
              </a:rPr>
              <a:t> virus, the one commonly incriminated as causative in skin warts or verruca vulgaris. </a:t>
            </a:r>
          </a:p>
          <a:p>
            <a:pPr algn="just">
              <a:lnSpc>
                <a:spcPct val="115000"/>
              </a:lnSpc>
            </a:pPr>
            <a:r>
              <a:rPr lang="en-US" sz="2400" b="1" dirty="0">
                <a:latin typeface="Times New Roman" pitchFamily="18" charset="0"/>
                <a:ea typeface="Calibri"/>
                <a:cs typeface="Times New Roman" pitchFamily="18" charset="0"/>
              </a:rPr>
              <a:t>Clinical features. </a:t>
            </a:r>
            <a:endParaRPr lang="en-US" sz="2400" b="1" dirty="0" smtClean="0">
              <a:latin typeface="Times New Roman" pitchFamily="18" charset="0"/>
              <a:ea typeface="Calibri"/>
              <a:cs typeface="Times New Roman" pitchFamily="18" charset="0"/>
            </a:endParaRPr>
          </a:p>
          <a:p>
            <a:pPr algn="just">
              <a:lnSpc>
                <a:spcPct val="115000"/>
              </a:lnSpc>
            </a:pPr>
            <a:r>
              <a:rPr lang="en-US" sz="2400" b="1" dirty="0" smtClean="0">
                <a:latin typeface="Times New Roman" pitchFamily="18" charset="0"/>
                <a:ea typeface="Calibri"/>
                <a:cs typeface="Times New Roman" pitchFamily="18" charset="0"/>
              </a:rPr>
              <a:t>- </a:t>
            </a:r>
            <a:r>
              <a:rPr lang="en-US" sz="2400" dirty="0" smtClean="0">
                <a:latin typeface="Times New Roman" pitchFamily="18" charset="0"/>
                <a:ea typeface="Calibri"/>
                <a:cs typeface="Times New Roman" pitchFamily="18" charset="0"/>
              </a:rPr>
              <a:t>An </a:t>
            </a:r>
            <a:r>
              <a:rPr lang="en-US" sz="2400" dirty="0" err="1">
                <a:solidFill>
                  <a:srgbClr val="FF0000"/>
                </a:solidFill>
                <a:latin typeface="Times New Roman" pitchFamily="18" charset="0"/>
                <a:ea typeface="Calibri"/>
                <a:cs typeface="Times New Roman" pitchFamily="18" charset="0"/>
              </a:rPr>
              <a:t>exophytic</a:t>
            </a:r>
            <a:r>
              <a:rPr lang="en-US" sz="2400" dirty="0">
                <a:latin typeface="Times New Roman" pitchFamily="18" charset="0"/>
                <a:ea typeface="Calibri"/>
                <a:cs typeface="Times New Roman" pitchFamily="18" charset="0"/>
              </a:rPr>
              <a:t> growth made up of numerous, small finger like projections which result in a lesion with a </a:t>
            </a:r>
            <a:r>
              <a:rPr lang="en-US" sz="2400" dirty="0">
                <a:solidFill>
                  <a:srgbClr val="FF0000"/>
                </a:solidFill>
                <a:latin typeface="Times New Roman" pitchFamily="18" charset="0"/>
                <a:ea typeface="Calibri"/>
                <a:cs typeface="Times New Roman" pitchFamily="18" charset="0"/>
              </a:rPr>
              <a:t>roughened, </a:t>
            </a:r>
            <a:r>
              <a:rPr lang="en-US" sz="2400" dirty="0" err="1">
                <a:solidFill>
                  <a:srgbClr val="FF0000"/>
                </a:solidFill>
                <a:latin typeface="Times New Roman" pitchFamily="18" charset="0"/>
                <a:ea typeface="Calibri"/>
                <a:cs typeface="Times New Roman" pitchFamily="18" charset="0"/>
              </a:rPr>
              <a:t>verrucous</a:t>
            </a:r>
            <a:r>
              <a:rPr lang="en-US" sz="2400" dirty="0">
                <a:solidFill>
                  <a:srgbClr val="FF0000"/>
                </a:solidFill>
                <a:latin typeface="Times New Roman" pitchFamily="18" charset="0"/>
                <a:ea typeface="Calibri"/>
                <a:cs typeface="Times New Roman" pitchFamily="18" charset="0"/>
              </a:rPr>
              <a:t> or ‘cauliflower like</a:t>
            </a:r>
            <a:r>
              <a:rPr lang="en-US" sz="2400" dirty="0" smtClean="0">
                <a:solidFill>
                  <a:srgbClr val="FF0000"/>
                </a:solidFill>
                <a:latin typeface="Times New Roman" pitchFamily="18" charset="0"/>
                <a:ea typeface="Calibri"/>
                <a:cs typeface="Times New Roman" pitchFamily="18" charset="0"/>
              </a:rPr>
              <a:t>’</a:t>
            </a:r>
            <a:endParaRPr lang="en-US" sz="2400" dirty="0">
              <a:solidFill>
                <a:srgbClr val="FF0000"/>
              </a:solidFill>
              <a:latin typeface="Times New Roman" pitchFamily="18" charset="0"/>
              <a:ea typeface="Calibri"/>
              <a:cs typeface="Times New Roman" pitchFamily="18" charset="0"/>
            </a:endParaRPr>
          </a:p>
        </p:txBody>
      </p:sp>
      <p:pic>
        <p:nvPicPr>
          <p:cNvPr id="3" name="Picture 2"/>
          <p:cNvPicPr/>
          <p:nvPr/>
        </p:nvPicPr>
        <p:blipFill>
          <a:blip r:embed="rId2" cstate="print"/>
          <a:srcRect/>
          <a:stretch>
            <a:fillRect/>
          </a:stretch>
        </p:blipFill>
        <p:spPr bwMode="auto">
          <a:xfrm>
            <a:off x="4419600" y="3810000"/>
            <a:ext cx="4114800" cy="3048000"/>
          </a:xfrm>
          <a:prstGeom prst="rect">
            <a:avLst/>
          </a:prstGeom>
          <a:noFill/>
          <a:ln w="9525">
            <a:solidFill>
              <a:sysClr val="windowText" lastClr="000000"/>
            </a:solidFill>
            <a:miter lim="800000"/>
            <a:headEnd/>
            <a:tailEnd/>
          </a:ln>
        </p:spPr>
      </p:pic>
    </p:spTree>
    <p:extLst>
      <p:ext uri="{BB962C8B-B14F-4D97-AF65-F5344CB8AC3E}">
        <p14:creationId xmlns:p14="http://schemas.microsoft.com/office/powerpoint/2010/main" val="432589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28600"/>
            <a:ext cx="9067800" cy="6504858"/>
          </a:xfrm>
          <a:prstGeom prst="rect">
            <a:avLst/>
          </a:prstGeom>
        </p:spPr>
        <p:txBody>
          <a:bodyPr wrap="square">
            <a:spAutoFit/>
          </a:bodyPr>
          <a:lstStyle/>
          <a:p>
            <a:pPr algn="just">
              <a:lnSpc>
                <a:spcPct val="150000"/>
              </a:lnSpc>
            </a:pPr>
            <a:r>
              <a:rPr lang="en-US" sz="2400" b="1" dirty="0">
                <a:latin typeface="Times New Roman" pitchFamily="18" charset="0"/>
                <a:ea typeface="Calibri"/>
                <a:cs typeface="Times New Roman" pitchFamily="18" charset="0"/>
              </a:rPr>
              <a:t>VERRUCOUS CARCINOMA</a:t>
            </a:r>
            <a:endParaRPr lang="en-US" sz="2400" dirty="0">
              <a:latin typeface="Times New Roman" pitchFamily="18" charset="0"/>
              <a:ea typeface="Calibri"/>
              <a:cs typeface="Times New Roman" pitchFamily="18" charset="0"/>
            </a:endParaRPr>
          </a:p>
          <a:p>
            <a:pPr algn="just">
              <a:lnSpc>
                <a:spcPct val="150000"/>
              </a:lnSpc>
            </a:pPr>
            <a:r>
              <a:rPr lang="en-US" sz="2400" dirty="0" smtClean="0">
                <a:latin typeface="Times New Roman" pitchFamily="18" charset="0"/>
                <a:ea typeface="Calibri"/>
                <a:cs typeface="Times New Roman" pitchFamily="18" charset="0"/>
              </a:rPr>
              <a:t>This </a:t>
            </a:r>
            <a:r>
              <a:rPr lang="en-US" sz="2400" dirty="0">
                <a:solidFill>
                  <a:srgbClr val="FF0000"/>
                </a:solidFill>
                <a:latin typeface="Times New Roman" pitchFamily="18" charset="0"/>
                <a:ea typeface="Calibri"/>
                <a:cs typeface="Times New Roman" pitchFamily="18" charset="0"/>
              </a:rPr>
              <a:t>variant of squamous cell carcinoma </a:t>
            </a:r>
            <a:r>
              <a:rPr lang="en-US" sz="2400" dirty="0">
                <a:latin typeface="Times New Roman" pitchFamily="18" charset="0"/>
                <a:ea typeface="Calibri"/>
                <a:cs typeface="Times New Roman" pitchFamily="18" charset="0"/>
              </a:rPr>
              <a:t>is a </a:t>
            </a:r>
            <a:r>
              <a:rPr lang="en-US" sz="2400" dirty="0">
                <a:solidFill>
                  <a:srgbClr val="FF0000"/>
                </a:solidFill>
                <a:latin typeface="Times New Roman" pitchFamily="18" charset="0"/>
                <a:ea typeface="Calibri"/>
                <a:cs typeface="Times New Roman" pitchFamily="18" charset="0"/>
              </a:rPr>
              <a:t>low-grade papillary neoplasm</a:t>
            </a:r>
            <a:r>
              <a:rPr lang="en-US" sz="2400" dirty="0">
                <a:latin typeface="Times New Roman" pitchFamily="18" charset="0"/>
                <a:ea typeface="Calibri"/>
                <a:cs typeface="Times New Roman" pitchFamily="18" charset="0"/>
              </a:rPr>
              <a:t>. </a:t>
            </a:r>
            <a:endParaRPr lang="en-US" sz="2400" dirty="0" smtClean="0">
              <a:latin typeface="Times New Roman" pitchFamily="18" charset="0"/>
              <a:ea typeface="Calibri"/>
              <a:cs typeface="Times New Roman" pitchFamily="18" charset="0"/>
            </a:endParaRPr>
          </a:p>
          <a:p>
            <a:pPr algn="just">
              <a:lnSpc>
                <a:spcPct val="150000"/>
              </a:lnSpc>
            </a:pPr>
            <a:r>
              <a:rPr lang="en-US" sz="2400" dirty="0" smtClean="0">
                <a:latin typeface="Times New Roman" pitchFamily="18" charset="0"/>
                <a:ea typeface="Calibri"/>
                <a:cs typeface="Times New Roman" pitchFamily="18" charset="0"/>
              </a:rPr>
              <a:t>-It </a:t>
            </a:r>
            <a:r>
              <a:rPr lang="en-US" sz="2400" dirty="0">
                <a:latin typeface="Times New Roman" pitchFamily="18" charset="0"/>
                <a:ea typeface="Calibri"/>
                <a:cs typeface="Times New Roman" pitchFamily="18" charset="0"/>
              </a:rPr>
              <a:t>is more frequent in the </a:t>
            </a:r>
            <a:r>
              <a:rPr lang="en-US" sz="2400" dirty="0">
                <a:solidFill>
                  <a:srgbClr val="FF0000"/>
                </a:solidFill>
                <a:latin typeface="Times New Roman" pitchFamily="18" charset="0"/>
                <a:ea typeface="Calibri"/>
                <a:cs typeface="Times New Roman" pitchFamily="18" charset="0"/>
              </a:rPr>
              <a:t>elderly, particularly </a:t>
            </a:r>
            <a:r>
              <a:rPr lang="en-US" sz="2400" dirty="0" smtClean="0">
                <a:solidFill>
                  <a:srgbClr val="FF0000"/>
                </a:solidFill>
                <a:latin typeface="Times New Roman" pitchFamily="18" charset="0"/>
                <a:ea typeface="Calibri"/>
                <a:cs typeface="Times New Roman" pitchFamily="18" charset="0"/>
              </a:rPr>
              <a:t>males</a:t>
            </a:r>
          </a:p>
          <a:p>
            <a:pPr algn="just">
              <a:lnSpc>
                <a:spcPct val="150000"/>
              </a:lnSpc>
            </a:pPr>
            <a:r>
              <a:rPr lang="en-US" sz="2400" dirty="0" smtClean="0">
                <a:latin typeface="Times New Roman" pitchFamily="18" charset="0"/>
                <a:ea typeface="Calibri"/>
                <a:cs typeface="Times New Roman" pitchFamily="18" charset="0"/>
              </a:rPr>
              <a:t>- It </a:t>
            </a:r>
            <a:r>
              <a:rPr lang="en-US" sz="2400" dirty="0">
                <a:latin typeface="Times New Roman" pitchFamily="18" charset="0"/>
                <a:ea typeface="Calibri"/>
                <a:cs typeface="Times New Roman" pitchFamily="18" charset="0"/>
              </a:rPr>
              <a:t>has a characteristic </a:t>
            </a:r>
            <a:r>
              <a:rPr lang="en-US" sz="2400" dirty="0">
                <a:solidFill>
                  <a:srgbClr val="FF0000"/>
                </a:solidFill>
                <a:latin typeface="Times New Roman" pitchFamily="18" charset="0"/>
                <a:ea typeface="Calibri"/>
                <a:cs typeface="Times New Roman" pitchFamily="18" charset="0"/>
              </a:rPr>
              <a:t>white, warty growth, forming a well-circumscribed mass raised above the level of the surrounding mucosa </a:t>
            </a:r>
            <a:r>
              <a:rPr lang="en-US" sz="2400" dirty="0" smtClean="0">
                <a:solidFill>
                  <a:srgbClr val="FF0000"/>
                </a:solidFill>
                <a:latin typeface="Times New Roman" pitchFamily="18" charset="0"/>
                <a:ea typeface="Calibri"/>
                <a:cs typeface="Times New Roman" pitchFamily="18" charset="0"/>
              </a:rPr>
              <a:t>.</a:t>
            </a:r>
          </a:p>
          <a:p>
            <a:pPr marL="342900" indent="-342900" algn="just">
              <a:lnSpc>
                <a:spcPct val="150000"/>
              </a:lnSpc>
              <a:buFontTx/>
              <a:buChar char="-"/>
            </a:pPr>
            <a:r>
              <a:rPr lang="en-US" sz="2400" dirty="0" smtClean="0">
                <a:latin typeface="Times New Roman" pitchFamily="18" charset="0"/>
                <a:ea typeface="Calibri"/>
                <a:cs typeface="Times New Roman" pitchFamily="18" charset="0"/>
              </a:rPr>
              <a:t>If </a:t>
            </a:r>
            <a:r>
              <a:rPr lang="en-US" sz="2400" dirty="0">
                <a:solidFill>
                  <a:srgbClr val="FF0000"/>
                </a:solidFill>
                <a:latin typeface="Times New Roman" pitchFamily="18" charset="0"/>
                <a:ea typeface="Calibri"/>
                <a:cs typeface="Times New Roman" pitchFamily="18" charset="0"/>
              </a:rPr>
              <a:t>small</a:t>
            </a:r>
            <a:r>
              <a:rPr lang="en-US" sz="2400" dirty="0">
                <a:latin typeface="Times New Roman" pitchFamily="18" charset="0"/>
                <a:ea typeface="Calibri"/>
                <a:cs typeface="Times New Roman" pitchFamily="18" charset="0"/>
              </a:rPr>
              <a:t>, it may easily be </a:t>
            </a:r>
            <a:r>
              <a:rPr lang="en-US" sz="2400" dirty="0">
                <a:solidFill>
                  <a:srgbClr val="FF0000"/>
                </a:solidFill>
                <a:latin typeface="Times New Roman" pitchFamily="18" charset="0"/>
                <a:ea typeface="Calibri"/>
                <a:cs typeface="Times New Roman" pitchFamily="18" charset="0"/>
              </a:rPr>
              <a:t>mistaken for a papilloma</a:t>
            </a:r>
            <a:r>
              <a:rPr lang="en-US" sz="2400" dirty="0">
                <a:latin typeface="Times New Roman" pitchFamily="18" charset="0"/>
                <a:ea typeface="Calibri"/>
                <a:cs typeface="Times New Roman" pitchFamily="18" charset="0"/>
              </a:rPr>
              <a:t>. </a:t>
            </a:r>
            <a:endParaRPr lang="en-US" sz="2400" dirty="0" smtClean="0">
              <a:latin typeface="Times New Roman" pitchFamily="18" charset="0"/>
              <a:ea typeface="Calibri"/>
              <a:cs typeface="Times New Roman" pitchFamily="18" charset="0"/>
            </a:endParaRPr>
          </a:p>
          <a:p>
            <a:pPr marL="342900" indent="-342900" algn="just">
              <a:lnSpc>
                <a:spcPct val="150000"/>
              </a:lnSpc>
              <a:buFontTx/>
              <a:buChar char="-"/>
            </a:pPr>
            <a:r>
              <a:rPr lang="en-US" sz="2400" dirty="0" smtClean="0">
                <a:latin typeface="Times New Roman" pitchFamily="18" charset="0"/>
                <a:ea typeface="Calibri"/>
                <a:cs typeface="Times New Roman" pitchFamily="18" charset="0"/>
              </a:rPr>
              <a:t>It </a:t>
            </a:r>
            <a:r>
              <a:rPr lang="en-US" sz="2400" dirty="0">
                <a:latin typeface="Times New Roman" pitchFamily="18" charset="0"/>
                <a:ea typeface="Calibri"/>
                <a:cs typeface="Times New Roman" pitchFamily="18" charset="0"/>
              </a:rPr>
              <a:t>is </a:t>
            </a:r>
            <a:r>
              <a:rPr lang="en-US" sz="2400" dirty="0">
                <a:solidFill>
                  <a:srgbClr val="FF0000"/>
                </a:solidFill>
                <a:latin typeface="Times New Roman" pitchFamily="18" charset="0"/>
                <a:ea typeface="Calibri"/>
                <a:cs typeface="Times New Roman" pitchFamily="18" charset="0"/>
              </a:rPr>
              <a:t>slow-growing</a:t>
            </a:r>
            <a:r>
              <a:rPr lang="en-US" sz="2400" dirty="0">
                <a:latin typeface="Times New Roman" pitchFamily="18" charset="0"/>
                <a:ea typeface="Calibri"/>
                <a:cs typeface="Times New Roman" pitchFamily="18" charset="0"/>
              </a:rPr>
              <a:t> and spreads </a:t>
            </a:r>
            <a:r>
              <a:rPr lang="en-US" sz="2400" dirty="0">
                <a:solidFill>
                  <a:srgbClr val="FF0000"/>
                </a:solidFill>
                <a:latin typeface="Times New Roman" pitchFamily="18" charset="0"/>
                <a:ea typeface="Calibri"/>
                <a:cs typeface="Times New Roman" pitchFamily="18" charset="0"/>
              </a:rPr>
              <a:t>laterally </a:t>
            </a:r>
            <a:endParaRPr lang="en-US" sz="2400" dirty="0" smtClean="0">
              <a:solidFill>
                <a:srgbClr val="FF0000"/>
              </a:solidFill>
              <a:latin typeface="Times New Roman" pitchFamily="18" charset="0"/>
              <a:ea typeface="Calibri"/>
              <a:cs typeface="Times New Roman" pitchFamily="18" charset="0"/>
            </a:endParaRPr>
          </a:p>
          <a:p>
            <a:pPr algn="just">
              <a:lnSpc>
                <a:spcPct val="150000"/>
              </a:lnSpc>
            </a:pPr>
            <a:r>
              <a:rPr lang="en-US" sz="2400" dirty="0" smtClean="0">
                <a:solidFill>
                  <a:srgbClr val="FF0000"/>
                </a:solidFill>
                <a:latin typeface="Times New Roman" pitchFamily="18" charset="0"/>
                <a:ea typeface="Calibri"/>
                <a:cs typeface="Times New Roman" pitchFamily="18" charset="0"/>
              </a:rPr>
              <a:t>rather than </a:t>
            </a:r>
            <a:r>
              <a:rPr lang="en-US" sz="2400" dirty="0">
                <a:solidFill>
                  <a:srgbClr val="FF0000"/>
                </a:solidFill>
                <a:latin typeface="Times New Roman" pitchFamily="18" charset="0"/>
                <a:ea typeface="Calibri"/>
                <a:cs typeface="Times New Roman" pitchFamily="18" charset="0"/>
              </a:rPr>
              <a:t>deeply. </a:t>
            </a:r>
            <a:endParaRPr lang="en-US" sz="2400" dirty="0" smtClean="0">
              <a:solidFill>
                <a:srgbClr val="FF0000"/>
              </a:solidFill>
              <a:latin typeface="Times New Roman" pitchFamily="18" charset="0"/>
              <a:ea typeface="Calibri"/>
              <a:cs typeface="Times New Roman" pitchFamily="18" charset="0"/>
            </a:endParaRPr>
          </a:p>
          <a:p>
            <a:pPr marL="342900" indent="-342900" algn="just">
              <a:lnSpc>
                <a:spcPct val="150000"/>
              </a:lnSpc>
              <a:buFontTx/>
              <a:buChar char="-"/>
            </a:pPr>
            <a:r>
              <a:rPr lang="en-US" sz="2400" dirty="0" smtClean="0">
                <a:latin typeface="Times New Roman" pitchFamily="18" charset="0"/>
                <a:ea typeface="Calibri"/>
                <a:cs typeface="Times New Roman" pitchFamily="18" charset="0"/>
              </a:rPr>
              <a:t>It </a:t>
            </a:r>
            <a:r>
              <a:rPr lang="en-US" sz="2400" dirty="0">
                <a:latin typeface="Times New Roman" pitchFamily="18" charset="0"/>
                <a:ea typeface="Calibri"/>
                <a:cs typeface="Times New Roman" pitchFamily="18" charset="0"/>
              </a:rPr>
              <a:t>can be excised relatively easily </a:t>
            </a:r>
            <a:r>
              <a:rPr lang="en-US" sz="2400" dirty="0" smtClean="0">
                <a:latin typeface="Times New Roman" pitchFamily="18" charset="0"/>
                <a:ea typeface="Calibri"/>
                <a:cs typeface="Times New Roman" pitchFamily="18" charset="0"/>
              </a:rPr>
              <a:t>unless</a:t>
            </a:r>
          </a:p>
          <a:p>
            <a:pPr algn="just">
              <a:lnSpc>
                <a:spcPct val="150000"/>
              </a:lnSpc>
            </a:pPr>
            <a:r>
              <a:rPr lang="en-US" sz="2400" dirty="0" smtClean="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it </a:t>
            </a:r>
            <a:r>
              <a:rPr lang="en-US" sz="2400" dirty="0" smtClean="0">
                <a:latin typeface="Times New Roman" pitchFamily="18" charset="0"/>
                <a:ea typeface="Calibri"/>
                <a:cs typeface="Times New Roman" pitchFamily="18" charset="0"/>
              </a:rPr>
              <a:t>is extensive</a:t>
            </a:r>
            <a:r>
              <a:rPr lang="en-US" sz="2400" dirty="0">
                <a:latin typeface="Times New Roman" pitchFamily="18" charset="0"/>
                <a:ea typeface="Calibri"/>
                <a:cs typeface="Times New Roman" pitchFamily="18" charset="0"/>
              </a:rPr>
              <a:t>.</a:t>
            </a:r>
          </a:p>
          <a:p>
            <a:pPr algn="just">
              <a:lnSpc>
                <a:spcPct val="115000"/>
              </a:lnSpc>
            </a:pPr>
            <a:r>
              <a:rPr lang="en-US" dirty="0">
                <a:latin typeface="Times New Roman"/>
                <a:ea typeface="Calibri"/>
                <a:cs typeface="Arial"/>
              </a:rPr>
              <a:t> </a:t>
            </a:r>
            <a:endParaRPr lang="en-US" sz="1400" dirty="0">
              <a:ea typeface="Calibri"/>
              <a:cs typeface="Arial"/>
            </a:endParaRPr>
          </a:p>
        </p:txBody>
      </p:sp>
      <p:pic>
        <p:nvPicPr>
          <p:cNvPr id="3" name="Picture 2"/>
          <p:cNvPicPr/>
          <p:nvPr/>
        </p:nvPicPr>
        <p:blipFill>
          <a:blip r:embed="rId2" cstate="print"/>
          <a:srcRect/>
          <a:stretch>
            <a:fillRect/>
          </a:stretch>
        </p:blipFill>
        <p:spPr bwMode="auto">
          <a:xfrm>
            <a:off x="5562600" y="4191000"/>
            <a:ext cx="3381375" cy="2542458"/>
          </a:xfrm>
          <a:prstGeom prst="rect">
            <a:avLst/>
          </a:prstGeom>
          <a:noFill/>
          <a:ln w="9525">
            <a:noFill/>
            <a:miter lim="800000"/>
            <a:headEnd/>
            <a:tailEnd/>
          </a:ln>
        </p:spPr>
      </p:pic>
    </p:spTree>
    <p:extLst>
      <p:ext uri="{BB962C8B-B14F-4D97-AF65-F5344CB8AC3E}">
        <p14:creationId xmlns:p14="http://schemas.microsoft.com/office/powerpoint/2010/main" val="2748305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8839200" cy="5950860"/>
          </a:xfrm>
          <a:prstGeom prst="rect">
            <a:avLst/>
          </a:prstGeom>
        </p:spPr>
        <p:txBody>
          <a:bodyPr wrap="square">
            <a:spAutoFit/>
          </a:bodyPr>
          <a:lstStyle/>
          <a:p>
            <a:pPr algn="just">
              <a:lnSpc>
                <a:spcPct val="150000"/>
              </a:lnSpc>
            </a:pPr>
            <a:r>
              <a:rPr lang="en-US" sz="2400" b="1" dirty="0" smtClean="0">
                <a:latin typeface="Times New Roman" pitchFamily="18" charset="0"/>
                <a:ea typeface="Calibri"/>
                <a:cs typeface="Times New Roman" pitchFamily="18" charset="0"/>
              </a:rPr>
              <a:t>Microscopically</a:t>
            </a:r>
          </a:p>
          <a:p>
            <a:pPr algn="just">
              <a:lnSpc>
                <a:spcPct val="150000"/>
              </a:lnSpc>
            </a:pPr>
            <a:r>
              <a:rPr lang="en-US" sz="2400" dirty="0" smtClean="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V</a:t>
            </a:r>
            <a:r>
              <a:rPr lang="en-US" sz="2400" dirty="0" err="1" smtClean="0">
                <a:latin typeface="Times New Roman" pitchFamily="18" charset="0"/>
                <a:ea typeface="Calibri"/>
                <a:cs typeface="Times New Roman" pitchFamily="18" charset="0"/>
              </a:rPr>
              <a:t>errucous</a:t>
            </a:r>
            <a:r>
              <a:rPr lang="en-US" sz="2400" dirty="0" smtClean="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carcinoma consists of </a:t>
            </a:r>
            <a:r>
              <a:rPr lang="en-US" sz="2400" dirty="0">
                <a:solidFill>
                  <a:srgbClr val="FF0000"/>
                </a:solidFill>
                <a:latin typeface="Times New Roman" pitchFamily="18" charset="0"/>
                <a:ea typeface="Calibri"/>
                <a:cs typeface="Times New Roman" pitchFamily="18" charset="0"/>
              </a:rPr>
              <a:t>well-differentiated squamous </a:t>
            </a:r>
            <a:r>
              <a:rPr lang="en-US" sz="2400" dirty="0">
                <a:latin typeface="Times New Roman" pitchFamily="18" charset="0"/>
                <a:ea typeface="Calibri"/>
                <a:cs typeface="Times New Roman" pitchFamily="18" charset="0"/>
              </a:rPr>
              <a:t>epithelium which is </a:t>
            </a:r>
            <a:r>
              <a:rPr lang="en-US" sz="2400" dirty="0">
                <a:solidFill>
                  <a:srgbClr val="FF0000"/>
                </a:solidFill>
                <a:latin typeface="Times New Roman" pitchFamily="18" charset="0"/>
                <a:ea typeface="Calibri"/>
                <a:cs typeface="Times New Roman" pitchFamily="18" charset="0"/>
              </a:rPr>
              <a:t>heavily keratinized</a:t>
            </a:r>
            <a:r>
              <a:rPr lang="en-US" sz="2400" dirty="0">
                <a:latin typeface="Times New Roman" pitchFamily="18" charset="0"/>
                <a:ea typeface="Calibri"/>
                <a:cs typeface="Times New Roman" pitchFamily="18" charset="0"/>
              </a:rPr>
              <a:t>. </a:t>
            </a:r>
            <a:endParaRPr lang="en-US" sz="2400" dirty="0" smtClean="0">
              <a:latin typeface="Times New Roman" pitchFamily="18" charset="0"/>
              <a:ea typeface="Calibri"/>
              <a:cs typeface="Times New Roman" pitchFamily="18" charset="0"/>
            </a:endParaRPr>
          </a:p>
          <a:p>
            <a:pPr marL="342900" indent="-342900" algn="just">
              <a:lnSpc>
                <a:spcPct val="150000"/>
              </a:lnSpc>
              <a:buFontTx/>
              <a:buChar char="-"/>
            </a:pPr>
            <a:r>
              <a:rPr lang="en-US" sz="2400" dirty="0" smtClean="0">
                <a:latin typeface="Times New Roman" pitchFamily="18" charset="0"/>
                <a:ea typeface="Calibri"/>
                <a:cs typeface="Times New Roman" pitchFamily="18" charset="0"/>
              </a:rPr>
              <a:t>The </a:t>
            </a:r>
            <a:r>
              <a:rPr lang="en-US" sz="2400" dirty="0">
                <a:latin typeface="Times New Roman" pitchFamily="18" charset="0"/>
                <a:ea typeface="Calibri"/>
                <a:cs typeface="Times New Roman" pitchFamily="18" charset="0"/>
              </a:rPr>
              <a:t>hyperplastic epithelium exhibit </a:t>
            </a:r>
            <a:r>
              <a:rPr lang="en-US" sz="2400" dirty="0">
                <a:solidFill>
                  <a:srgbClr val="FF0000"/>
                </a:solidFill>
                <a:latin typeface="Times New Roman" pitchFamily="18" charset="0"/>
                <a:ea typeface="Calibri"/>
                <a:cs typeface="Times New Roman" pitchFamily="18" charset="0"/>
              </a:rPr>
              <a:t>papillary</a:t>
            </a:r>
            <a:r>
              <a:rPr lang="en-US" sz="2400" dirty="0">
                <a:latin typeface="Times New Roman" pitchFamily="18" charset="0"/>
                <a:ea typeface="Calibri"/>
                <a:cs typeface="Times New Roman" pitchFamily="18" charset="0"/>
              </a:rPr>
              <a:t> surface which is covered by </a:t>
            </a:r>
            <a:r>
              <a:rPr lang="en-US" sz="2400" dirty="0">
                <a:solidFill>
                  <a:srgbClr val="FF0000"/>
                </a:solidFill>
                <a:latin typeface="Times New Roman" pitchFamily="18" charset="0"/>
                <a:ea typeface="Calibri"/>
                <a:cs typeface="Times New Roman" pitchFamily="18" charset="0"/>
              </a:rPr>
              <a:t>thick layer of parakeratin</a:t>
            </a:r>
            <a:r>
              <a:rPr lang="en-US" sz="2400" dirty="0">
                <a:latin typeface="Times New Roman" pitchFamily="18" charset="0"/>
                <a:ea typeface="Calibri"/>
                <a:cs typeface="Times New Roman" pitchFamily="18" charset="0"/>
              </a:rPr>
              <a:t>.  </a:t>
            </a:r>
            <a:endParaRPr lang="en-US" sz="2400" dirty="0" smtClean="0">
              <a:latin typeface="Times New Roman" pitchFamily="18" charset="0"/>
              <a:ea typeface="Calibri"/>
              <a:cs typeface="Times New Roman" pitchFamily="18" charset="0"/>
            </a:endParaRPr>
          </a:p>
          <a:p>
            <a:pPr marL="342900" indent="-342900" algn="just">
              <a:lnSpc>
                <a:spcPct val="150000"/>
              </a:lnSpc>
              <a:buFontTx/>
              <a:buChar char="-"/>
            </a:pPr>
            <a:r>
              <a:rPr lang="en-US" sz="2400" dirty="0" smtClean="0">
                <a:latin typeface="Times New Roman" pitchFamily="18" charset="0"/>
                <a:ea typeface="Calibri"/>
                <a:cs typeface="Times New Roman" pitchFamily="18" charset="0"/>
              </a:rPr>
              <a:t>Massively </a:t>
            </a:r>
            <a:r>
              <a:rPr lang="en-US" sz="2400" dirty="0">
                <a:latin typeface="Times New Roman" pitchFamily="18" charset="0"/>
                <a:ea typeface="Calibri"/>
                <a:cs typeface="Times New Roman" pitchFamily="18" charset="0"/>
              </a:rPr>
              <a:t>enlarged bulb-like, </a:t>
            </a:r>
            <a:r>
              <a:rPr lang="en-US" sz="2400" dirty="0" err="1">
                <a:latin typeface="Times New Roman" pitchFamily="18" charset="0"/>
                <a:ea typeface="Calibri"/>
                <a:cs typeface="Times New Roman" pitchFamily="18" charset="0"/>
              </a:rPr>
              <a:t>acanthotic</a:t>
            </a:r>
            <a:r>
              <a:rPr lang="en-US" sz="2400" dirty="0">
                <a:latin typeface="Times New Roman" pitchFamily="18" charset="0"/>
                <a:ea typeface="Calibri"/>
                <a:cs typeface="Times New Roman" pitchFamily="18" charset="0"/>
              </a:rPr>
              <a:t> rete-ridges are seen which often </a:t>
            </a:r>
            <a:r>
              <a:rPr lang="en-US" sz="2400" dirty="0" err="1">
                <a:latin typeface="Times New Roman" pitchFamily="18" charset="0"/>
                <a:ea typeface="Calibri"/>
                <a:cs typeface="Times New Roman" pitchFamily="18" charset="0"/>
              </a:rPr>
              <a:t>invaginate</a:t>
            </a:r>
            <a:r>
              <a:rPr lang="en-US" sz="2400" dirty="0">
                <a:latin typeface="Times New Roman" pitchFamily="18" charset="0"/>
                <a:ea typeface="Calibri"/>
                <a:cs typeface="Times New Roman" pitchFamily="18" charset="0"/>
              </a:rPr>
              <a:t> into underlying connective tissue. </a:t>
            </a:r>
            <a:endParaRPr lang="en-US" sz="2400" dirty="0" smtClean="0">
              <a:latin typeface="Times New Roman" pitchFamily="18" charset="0"/>
              <a:ea typeface="Calibri"/>
              <a:cs typeface="Times New Roman" pitchFamily="18" charset="0"/>
            </a:endParaRPr>
          </a:p>
          <a:p>
            <a:pPr marL="342900" indent="-342900" algn="just">
              <a:lnSpc>
                <a:spcPct val="150000"/>
              </a:lnSpc>
              <a:buFontTx/>
              <a:buChar char="-"/>
            </a:pPr>
            <a:r>
              <a:rPr lang="en-US" sz="2400" dirty="0" smtClean="0">
                <a:latin typeface="Times New Roman" pitchFamily="18" charset="0"/>
                <a:ea typeface="Calibri"/>
                <a:cs typeface="Times New Roman" pitchFamily="18" charset="0"/>
              </a:rPr>
              <a:t>The </a:t>
            </a:r>
            <a:r>
              <a:rPr lang="en-US" sz="2400" dirty="0">
                <a:latin typeface="Times New Roman" pitchFamily="18" charset="0"/>
                <a:ea typeface="Calibri"/>
                <a:cs typeface="Times New Roman" pitchFamily="18" charset="0"/>
              </a:rPr>
              <a:t>lower border of the lesion is well defined, </a:t>
            </a:r>
            <a:endParaRPr lang="en-US" sz="2400" dirty="0" smtClean="0">
              <a:latin typeface="Times New Roman" pitchFamily="18" charset="0"/>
              <a:ea typeface="Calibri"/>
              <a:cs typeface="Times New Roman" pitchFamily="18" charset="0"/>
            </a:endParaRPr>
          </a:p>
          <a:p>
            <a:pPr algn="just">
              <a:lnSpc>
                <a:spcPct val="150000"/>
              </a:lnSpc>
            </a:pPr>
            <a:r>
              <a:rPr lang="en-US" sz="2400" dirty="0" smtClean="0">
                <a:latin typeface="Times New Roman" pitchFamily="18" charset="0"/>
                <a:ea typeface="Calibri"/>
                <a:cs typeface="Times New Roman" pitchFamily="18" charset="0"/>
              </a:rPr>
              <a:t>and </a:t>
            </a:r>
            <a:r>
              <a:rPr lang="en-US" sz="2400" dirty="0">
                <a:latin typeface="Times New Roman" pitchFamily="18" charset="0"/>
                <a:ea typeface="Calibri"/>
                <a:cs typeface="Times New Roman" pitchFamily="18" charset="0"/>
              </a:rPr>
              <a:t>there is typically chronic </a:t>
            </a:r>
            <a:r>
              <a:rPr lang="en-US" sz="2400" dirty="0" smtClean="0">
                <a:latin typeface="Times New Roman" pitchFamily="18" charset="0"/>
                <a:ea typeface="Calibri"/>
                <a:cs typeface="Times New Roman" pitchFamily="18" charset="0"/>
              </a:rPr>
              <a:t>inflammation in </a:t>
            </a:r>
          </a:p>
          <a:p>
            <a:pPr algn="just">
              <a:lnSpc>
                <a:spcPct val="150000"/>
              </a:lnSpc>
            </a:pPr>
            <a:r>
              <a:rPr lang="en-US" sz="2400" dirty="0" smtClean="0">
                <a:latin typeface="Times New Roman" pitchFamily="18" charset="0"/>
                <a:ea typeface="Calibri"/>
                <a:cs typeface="Times New Roman" pitchFamily="18" charset="0"/>
              </a:rPr>
              <a:t>the </a:t>
            </a:r>
            <a:r>
              <a:rPr lang="en-US" sz="2400" dirty="0" err="1">
                <a:latin typeface="Times New Roman" pitchFamily="18" charset="0"/>
                <a:ea typeface="Calibri"/>
                <a:cs typeface="Times New Roman" pitchFamily="18" charset="0"/>
              </a:rPr>
              <a:t>stroma</a:t>
            </a:r>
            <a:r>
              <a:rPr lang="en-US" sz="2400" dirty="0">
                <a:latin typeface="Times New Roman" pitchFamily="18" charset="0"/>
                <a:ea typeface="Calibri"/>
                <a:cs typeface="Times New Roman" pitchFamily="18" charset="0"/>
              </a:rPr>
              <a:t>.</a:t>
            </a:r>
          </a:p>
          <a:p>
            <a:pPr algn="just">
              <a:lnSpc>
                <a:spcPct val="115000"/>
              </a:lnSpc>
            </a:pPr>
            <a:r>
              <a:rPr lang="en-US" dirty="0">
                <a:latin typeface="Times New Roman"/>
                <a:ea typeface="Calibri"/>
                <a:cs typeface="Arial"/>
              </a:rPr>
              <a:t> </a:t>
            </a:r>
            <a:endParaRPr lang="en-US" sz="1400" dirty="0">
              <a:ea typeface="Calibri"/>
              <a:cs typeface="Arial"/>
            </a:endParaRPr>
          </a:p>
        </p:txBody>
      </p:sp>
      <p:pic>
        <p:nvPicPr>
          <p:cNvPr id="3" name="Picture 2"/>
          <p:cNvPicPr/>
          <p:nvPr/>
        </p:nvPicPr>
        <p:blipFill>
          <a:blip r:embed="rId2" cstate="print"/>
          <a:srcRect/>
          <a:stretch>
            <a:fillRect/>
          </a:stretch>
        </p:blipFill>
        <p:spPr bwMode="auto">
          <a:xfrm>
            <a:off x="6019800" y="4038600"/>
            <a:ext cx="3124200" cy="2819400"/>
          </a:xfrm>
          <a:prstGeom prst="rect">
            <a:avLst/>
          </a:prstGeom>
          <a:noFill/>
          <a:ln w="9525">
            <a:noFill/>
            <a:miter lim="800000"/>
            <a:headEnd/>
            <a:tailEnd/>
          </a:ln>
        </p:spPr>
      </p:pic>
    </p:spTree>
    <p:extLst>
      <p:ext uri="{BB962C8B-B14F-4D97-AF65-F5344CB8AC3E}">
        <p14:creationId xmlns:p14="http://schemas.microsoft.com/office/powerpoint/2010/main" val="1743767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28" y="304800"/>
            <a:ext cx="8991600" cy="5632311"/>
          </a:xfrm>
          <a:prstGeom prst="rect">
            <a:avLst/>
          </a:prstGeom>
        </p:spPr>
        <p:txBody>
          <a:bodyPr wrap="square">
            <a:spAutoFit/>
          </a:bodyPr>
          <a:lstStyle/>
          <a:p>
            <a:pPr algn="just">
              <a:lnSpc>
                <a:spcPct val="150000"/>
              </a:lnSpc>
            </a:pPr>
            <a:r>
              <a:rPr lang="en-US" sz="2400" b="1" dirty="0">
                <a:latin typeface="Times New Roman" pitchFamily="18" charset="0"/>
                <a:ea typeface="Calibri"/>
                <a:cs typeface="Times New Roman" pitchFamily="18" charset="0"/>
              </a:rPr>
              <a:t>MALIGNANT MELANOMA</a:t>
            </a:r>
            <a:endParaRPr lang="en-US" sz="2400" dirty="0">
              <a:latin typeface="Times New Roman" pitchFamily="18" charset="0"/>
              <a:ea typeface="Calibri"/>
              <a:cs typeface="Times New Roman" pitchFamily="18" charset="0"/>
            </a:endParaRPr>
          </a:p>
          <a:p>
            <a:pPr algn="just">
              <a:lnSpc>
                <a:spcPct val="150000"/>
              </a:lnSpc>
            </a:pPr>
            <a:r>
              <a:rPr lang="en-US" sz="2400" dirty="0">
                <a:latin typeface="Times New Roman" pitchFamily="18" charset="0"/>
                <a:ea typeface="Calibri"/>
                <a:cs typeface="Times New Roman" pitchFamily="18" charset="0"/>
              </a:rPr>
              <a:t>    Malignant neoplasm arising from the </a:t>
            </a:r>
            <a:r>
              <a:rPr lang="en-US" sz="2400" dirty="0">
                <a:solidFill>
                  <a:srgbClr val="FF0000"/>
                </a:solidFill>
                <a:latin typeface="Times New Roman" pitchFamily="18" charset="0"/>
                <a:ea typeface="Calibri"/>
                <a:cs typeface="Times New Roman" pitchFamily="18" charset="0"/>
              </a:rPr>
              <a:t>melanocytes</a:t>
            </a:r>
            <a:r>
              <a:rPr lang="en-US" sz="2400" dirty="0">
                <a:latin typeface="Times New Roman" pitchFamily="18" charset="0"/>
                <a:ea typeface="Calibri"/>
                <a:cs typeface="Times New Roman" pitchFamily="18" charset="0"/>
              </a:rPr>
              <a:t> of the skin or mucous membrane. </a:t>
            </a:r>
            <a:endParaRPr lang="en-US" sz="2400" dirty="0" smtClean="0">
              <a:latin typeface="Times New Roman" pitchFamily="18" charset="0"/>
              <a:ea typeface="Calibri"/>
              <a:cs typeface="Times New Roman" pitchFamily="18" charset="0"/>
            </a:endParaRPr>
          </a:p>
          <a:p>
            <a:pPr algn="just">
              <a:lnSpc>
                <a:spcPct val="150000"/>
              </a:lnSpc>
            </a:pPr>
            <a:r>
              <a:rPr lang="en-US" sz="2400" dirty="0" smtClean="0">
                <a:solidFill>
                  <a:srgbClr val="FF0000"/>
                </a:solidFill>
                <a:latin typeface="Times New Roman" pitchFamily="18" charset="0"/>
                <a:ea typeface="Calibri"/>
                <a:cs typeface="Times New Roman" pitchFamily="18" charset="0"/>
              </a:rPr>
              <a:t>-Intraoral </a:t>
            </a:r>
            <a:r>
              <a:rPr lang="en-US" sz="2400" dirty="0">
                <a:latin typeface="Times New Roman" pitchFamily="18" charset="0"/>
                <a:ea typeface="Calibri"/>
                <a:cs typeface="Times New Roman" pitchFamily="18" charset="0"/>
              </a:rPr>
              <a:t>malignant melanomas </a:t>
            </a:r>
            <a:r>
              <a:rPr lang="en-US" sz="2400" dirty="0" smtClean="0">
                <a:latin typeface="Times New Roman" pitchFamily="18" charset="0"/>
                <a:ea typeface="Calibri"/>
                <a:cs typeface="Times New Roman" pitchFamily="18" charset="0"/>
              </a:rPr>
              <a:t>are </a:t>
            </a:r>
            <a:r>
              <a:rPr lang="en-US" sz="2400" dirty="0">
                <a:latin typeface="Times New Roman" pitchFamily="18" charset="0"/>
                <a:ea typeface="Calibri"/>
                <a:cs typeface="Times New Roman" pitchFamily="18" charset="0"/>
              </a:rPr>
              <a:t>usually </a:t>
            </a:r>
            <a:r>
              <a:rPr lang="en-US" sz="2400" dirty="0">
                <a:solidFill>
                  <a:srgbClr val="FF0000"/>
                </a:solidFill>
                <a:latin typeface="Times New Roman" pitchFamily="18" charset="0"/>
                <a:ea typeface="Calibri"/>
                <a:cs typeface="Times New Roman" pitchFamily="18" charset="0"/>
              </a:rPr>
              <a:t>dark brown or black</a:t>
            </a:r>
            <a:r>
              <a:rPr lang="en-US" sz="2400" dirty="0">
                <a:latin typeface="Times New Roman" pitchFamily="18" charset="0"/>
                <a:ea typeface="Calibri"/>
                <a:cs typeface="Times New Roman" pitchFamily="18" charset="0"/>
              </a:rPr>
              <a:t>. </a:t>
            </a:r>
            <a:endParaRPr lang="en-US" sz="2400" dirty="0" smtClean="0">
              <a:latin typeface="Times New Roman" pitchFamily="18" charset="0"/>
              <a:ea typeface="Calibri"/>
              <a:cs typeface="Times New Roman" pitchFamily="18" charset="0"/>
            </a:endParaRPr>
          </a:p>
          <a:p>
            <a:pPr marL="342900" indent="-342900" algn="just">
              <a:lnSpc>
                <a:spcPct val="150000"/>
              </a:lnSpc>
              <a:buFontTx/>
              <a:buChar char="-"/>
            </a:pPr>
            <a:r>
              <a:rPr lang="en-US" sz="2400" dirty="0" smtClean="0">
                <a:latin typeface="Times New Roman" pitchFamily="18" charset="0"/>
                <a:ea typeface="Calibri"/>
                <a:cs typeface="Times New Roman" pitchFamily="18" charset="0"/>
              </a:rPr>
              <a:t>The </a:t>
            </a:r>
            <a:r>
              <a:rPr lang="en-US" sz="2400" dirty="0">
                <a:solidFill>
                  <a:srgbClr val="FF0000"/>
                </a:solidFill>
                <a:latin typeface="Times New Roman" pitchFamily="18" charset="0"/>
                <a:ea typeface="Calibri"/>
                <a:cs typeface="Times New Roman" pitchFamily="18" charset="0"/>
              </a:rPr>
              <a:t>peak age </a:t>
            </a:r>
            <a:r>
              <a:rPr lang="en-US" sz="2400" dirty="0">
                <a:latin typeface="Times New Roman" pitchFamily="18" charset="0"/>
                <a:ea typeface="Calibri"/>
                <a:cs typeface="Times New Roman" pitchFamily="18" charset="0"/>
              </a:rPr>
              <a:t>incidence is between </a:t>
            </a:r>
            <a:r>
              <a:rPr lang="en-US" sz="2400" dirty="0">
                <a:solidFill>
                  <a:srgbClr val="FF0000"/>
                </a:solidFill>
                <a:latin typeface="Times New Roman" pitchFamily="18" charset="0"/>
                <a:ea typeface="Calibri"/>
                <a:cs typeface="Times New Roman" pitchFamily="18" charset="0"/>
              </a:rPr>
              <a:t>40 and 60</a:t>
            </a:r>
            <a:r>
              <a:rPr lang="en-US" sz="2400" dirty="0">
                <a:latin typeface="Times New Roman" pitchFamily="18" charset="0"/>
                <a:ea typeface="Calibri"/>
                <a:cs typeface="Times New Roman" pitchFamily="18" charset="0"/>
              </a:rPr>
              <a:t>. </a:t>
            </a:r>
            <a:endParaRPr lang="en-US" sz="2400" dirty="0" smtClean="0">
              <a:latin typeface="Times New Roman" pitchFamily="18" charset="0"/>
              <a:ea typeface="Calibri"/>
              <a:cs typeface="Times New Roman" pitchFamily="18" charset="0"/>
            </a:endParaRPr>
          </a:p>
          <a:p>
            <a:pPr marL="342900" indent="-342900" algn="just">
              <a:lnSpc>
                <a:spcPct val="150000"/>
              </a:lnSpc>
              <a:buFontTx/>
              <a:buChar char="-"/>
            </a:pPr>
            <a:r>
              <a:rPr lang="en-US" sz="2400" dirty="0" smtClean="0">
                <a:latin typeface="Times New Roman" pitchFamily="18" charset="0"/>
                <a:ea typeface="Calibri"/>
                <a:cs typeface="Times New Roman" pitchFamily="18" charset="0"/>
              </a:rPr>
              <a:t>The </a:t>
            </a:r>
            <a:r>
              <a:rPr lang="en-US" sz="2400" dirty="0">
                <a:solidFill>
                  <a:srgbClr val="FF0000"/>
                </a:solidFill>
                <a:latin typeface="Times New Roman" pitchFamily="18" charset="0"/>
                <a:ea typeface="Calibri"/>
                <a:cs typeface="Times New Roman" pitchFamily="18" charset="0"/>
              </a:rPr>
              <a:t>hard palate and maxillary alveolar ridge </a:t>
            </a:r>
            <a:r>
              <a:rPr lang="en-US" sz="2400" dirty="0">
                <a:latin typeface="Times New Roman" pitchFamily="18" charset="0"/>
                <a:ea typeface="Calibri"/>
                <a:cs typeface="Times New Roman" pitchFamily="18" charset="0"/>
              </a:rPr>
              <a:t>are the most common sites. </a:t>
            </a:r>
            <a:endParaRPr lang="en-US" sz="2400" dirty="0" smtClean="0">
              <a:latin typeface="Times New Roman" pitchFamily="18" charset="0"/>
              <a:ea typeface="Calibri"/>
              <a:cs typeface="Times New Roman" pitchFamily="18" charset="0"/>
            </a:endParaRPr>
          </a:p>
          <a:p>
            <a:pPr marL="342900" indent="-342900" algn="just">
              <a:lnSpc>
                <a:spcPct val="150000"/>
              </a:lnSpc>
              <a:buFontTx/>
              <a:buChar char="-"/>
            </a:pPr>
            <a:r>
              <a:rPr lang="en-US" sz="2400" dirty="0" smtClean="0">
                <a:latin typeface="Times New Roman" pitchFamily="18" charset="0"/>
                <a:ea typeface="Calibri"/>
                <a:cs typeface="Times New Roman" pitchFamily="18" charset="0"/>
              </a:rPr>
              <a:t>They </a:t>
            </a:r>
            <a:r>
              <a:rPr lang="en-US" sz="2400" dirty="0">
                <a:latin typeface="Times New Roman" pitchFamily="18" charset="0"/>
                <a:ea typeface="Calibri"/>
                <a:cs typeface="Times New Roman" pitchFamily="18" charset="0"/>
              </a:rPr>
              <a:t>are</a:t>
            </a:r>
            <a:r>
              <a:rPr lang="en-US" sz="2400" dirty="0">
                <a:solidFill>
                  <a:srgbClr val="FF0000"/>
                </a:solidFill>
                <a:latin typeface="Times New Roman" pitchFamily="18" charset="0"/>
                <a:ea typeface="Calibri"/>
                <a:cs typeface="Times New Roman" pitchFamily="18" charset="0"/>
              </a:rPr>
              <a:t> macular </a:t>
            </a:r>
            <a:r>
              <a:rPr lang="en-US" sz="2400" dirty="0">
                <a:latin typeface="Times New Roman" pitchFamily="18" charset="0"/>
                <a:ea typeface="Calibri"/>
                <a:cs typeface="Times New Roman" pitchFamily="18" charset="0"/>
              </a:rPr>
              <a:t>or </a:t>
            </a:r>
            <a:r>
              <a:rPr lang="en-US" sz="2400" dirty="0">
                <a:solidFill>
                  <a:srgbClr val="FF0000"/>
                </a:solidFill>
                <a:latin typeface="Times New Roman" pitchFamily="18" charset="0"/>
                <a:ea typeface="Calibri"/>
                <a:cs typeface="Times New Roman" pitchFamily="18" charset="0"/>
              </a:rPr>
              <a:t>nodular</a:t>
            </a:r>
            <a:r>
              <a:rPr lang="en-US" sz="2400" dirty="0">
                <a:latin typeface="Times New Roman" pitchFamily="18" charset="0"/>
                <a:ea typeface="Calibri"/>
                <a:cs typeface="Times New Roman" pitchFamily="18" charset="0"/>
              </a:rPr>
              <a:t> and may </a:t>
            </a:r>
            <a:r>
              <a:rPr lang="en-US" sz="2400" dirty="0">
                <a:solidFill>
                  <a:srgbClr val="FF0000"/>
                </a:solidFill>
                <a:latin typeface="Times New Roman" pitchFamily="18" charset="0"/>
                <a:ea typeface="Calibri"/>
                <a:cs typeface="Times New Roman" pitchFamily="18" charset="0"/>
              </a:rPr>
              <a:t>ulcerate</a:t>
            </a:r>
            <a:r>
              <a:rPr lang="en-US" sz="2400" dirty="0">
                <a:latin typeface="Times New Roman" pitchFamily="18" charset="0"/>
                <a:ea typeface="Calibri"/>
                <a:cs typeface="Times New Roman" pitchFamily="18" charset="0"/>
              </a:rPr>
              <a:t>. </a:t>
            </a:r>
            <a:endParaRPr lang="en-US" sz="2400" dirty="0" smtClean="0">
              <a:latin typeface="Times New Roman" pitchFamily="18" charset="0"/>
              <a:ea typeface="Calibri"/>
              <a:cs typeface="Times New Roman" pitchFamily="18" charset="0"/>
            </a:endParaRPr>
          </a:p>
          <a:p>
            <a:pPr marL="342900" indent="-342900" algn="just">
              <a:lnSpc>
                <a:spcPct val="150000"/>
              </a:lnSpc>
              <a:buFontTx/>
              <a:buChar char="-"/>
            </a:pPr>
            <a:r>
              <a:rPr lang="en-US" sz="2400" dirty="0" smtClean="0">
                <a:latin typeface="Times New Roman" pitchFamily="18" charset="0"/>
                <a:ea typeface="Calibri"/>
                <a:cs typeface="Times New Roman" pitchFamily="18" charset="0"/>
              </a:rPr>
              <a:t>They </a:t>
            </a:r>
            <a:r>
              <a:rPr lang="en-US" sz="2400" dirty="0">
                <a:latin typeface="Times New Roman" pitchFamily="18" charset="0"/>
                <a:ea typeface="Calibri"/>
                <a:cs typeface="Times New Roman" pitchFamily="18" charset="0"/>
              </a:rPr>
              <a:t>are typically </a:t>
            </a:r>
            <a:r>
              <a:rPr lang="en-US" sz="2400" dirty="0">
                <a:solidFill>
                  <a:srgbClr val="FF0000"/>
                </a:solidFill>
                <a:latin typeface="Times New Roman" pitchFamily="18" charset="0"/>
                <a:ea typeface="Calibri"/>
                <a:cs typeface="Times New Roman" pitchFamily="18" charset="0"/>
              </a:rPr>
              <a:t>asymptomatic</a:t>
            </a:r>
            <a:r>
              <a:rPr lang="en-US" sz="2400" dirty="0">
                <a:latin typeface="Times New Roman" pitchFamily="18" charset="0"/>
                <a:ea typeface="Calibri"/>
                <a:cs typeface="Times New Roman" pitchFamily="18" charset="0"/>
              </a:rPr>
              <a:t> </a:t>
            </a:r>
            <a:r>
              <a:rPr lang="en-US" sz="2400" dirty="0">
                <a:solidFill>
                  <a:srgbClr val="FF0000"/>
                </a:solidFill>
                <a:latin typeface="Times New Roman" pitchFamily="18" charset="0"/>
                <a:ea typeface="Calibri"/>
                <a:cs typeface="Times New Roman" pitchFamily="18" charset="0"/>
              </a:rPr>
              <a:t>at first </a:t>
            </a:r>
            <a:r>
              <a:rPr lang="en-US" sz="2400" dirty="0">
                <a:latin typeface="Times New Roman" pitchFamily="18" charset="0"/>
                <a:ea typeface="Calibri"/>
                <a:cs typeface="Times New Roman" pitchFamily="18" charset="0"/>
              </a:rPr>
              <a:t>and may remain unnoticed until they cause </a:t>
            </a:r>
            <a:r>
              <a:rPr lang="en-US" sz="2400" dirty="0">
                <a:solidFill>
                  <a:srgbClr val="FF0000"/>
                </a:solidFill>
                <a:latin typeface="Times New Roman" pitchFamily="18" charset="0"/>
                <a:ea typeface="Calibri"/>
                <a:cs typeface="Times New Roman" pitchFamily="18" charset="0"/>
              </a:rPr>
              <a:t>soreness, bleeding, or a neck mass</a:t>
            </a:r>
            <a:r>
              <a:rPr lang="en-US" sz="2400" dirty="0">
                <a:latin typeface="Times New Roman" pitchFamily="18" charset="0"/>
                <a:ea typeface="Calibri"/>
                <a:cs typeface="Times New Roman" pitchFamily="18" charset="0"/>
              </a:rPr>
              <a:t>.  </a:t>
            </a:r>
          </a:p>
        </p:txBody>
      </p:sp>
    </p:spTree>
    <p:extLst>
      <p:ext uri="{BB962C8B-B14F-4D97-AF65-F5344CB8AC3E}">
        <p14:creationId xmlns:p14="http://schemas.microsoft.com/office/powerpoint/2010/main" val="806025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28" y="304800"/>
            <a:ext cx="8991600" cy="1754326"/>
          </a:xfrm>
          <a:prstGeom prst="rect">
            <a:avLst/>
          </a:prstGeom>
        </p:spPr>
        <p:txBody>
          <a:bodyPr wrap="square">
            <a:spAutoFit/>
          </a:bodyPr>
          <a:lstStyle/>
          <a:p>
            <a:pPr algn="just">
              <a:lnSpc>
                <a:spcPct val="150000"/>
              </a:lnSpc>
            </a:pPr>
            <a:r>
              <a:rPr lang="en-US" sz="2400" b="1" dirty="0" smtClean="0">
                <a:latin typeface="Times New Roman" pitchFamily="18" charset="0"/>
                <a:ea typeface="Calibri"/>
                <a:cs typeface="Times New Roman" pitchFamily="18" charset="0"/>
              </a:rPr>
              <a:t>Melanomas</a:t>
            </a:r>
            <a:r>
              <a:rPr lang="en-US" sz="2400" dirty="0" smtClean="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are usually </a:t>
            </a:r>
            <a:r>
              <a:rPr lang="en-US" sz="2400" dirty="0">
                <a:solidFill>
                  <a:srgbClr val="FF0000"/>
                </a:solidFill>
                <a:latin typeface="Times New Roman" pitchFamily="18" charset="0"/>
                <a:ea typeface="Calibri"/>
                <a:cs typeface="Times New Roman" pitchFamily="18" charset="0"/>
              </a:rPr>
              <a:t>invasive, </a:t>
            </a:r>
            <a:r>
              <a:rPr lang="en-US" sz="2400" dirty="0">
                <a:latin typeface="Times New Roman" pitchFamily="18" charset="0"/>
                <a:ea typeface="Calibri"/>
                <a:cs typeface="Times New Roman" pitchFamily="18" charset="0"/>
              </a:rPr>
              <a:t>unless recognized early. </a:t>
            </a:r>
            <a:endParaRPr lang="en-US" sz="2400" dirty="0" smtClean="0">
              <a:latin typeface="Times New Roman" pitchFamily="18" charset="0"/>
              <a:ea typeface="Calibri"/>
              <a:cs typeface="Times New Roman" pitchFamily="18" charset="0"/>
            </a:endParaRPr>
          </a:p>
          <a:p>
            <a:pPr algn="just">
              <a:lnSpc>
                <a:spcPct val="150000"/>
              </a:lnSpc>
            </a:pPr>
            <a:r>
              <a:rPr lang="en-US" sz="2400" dirty="0" smtClean="0">
                <a:latin typeface="Times New Roman" pitchFamily="18" charset="0"/>
                <a:ea typeface="Calibri"/>
                <a:cs typeface="Times New Roman" pitchFamily="18" charset="0"/>
              </a:rPr>
              <a:t>- Early </a:t>
            </a:r>
            <a:r>
              <a:rPr lang="en-US" sz="2400" dirty="0">
                <a:latin typeface="Times New Roman" pitchFamily="18" charset="0"/>
                <a:ea typeface="Calibri"/>
                <a:cs typeface="Times New Roman" pitchFamily="18" charset="0"/>
              </a:rPr>
              <a:t>diagnosis by biopsy is essential.</a:t>
            </a:r>
          </a:p>
          <a:p>
            <a:pPr algn="just">
              <a:lnSpc>
                <a:spcPct val="150000"/>
              </a:lnSpc>
            </a:pPr>
            <a:r>
              <a:rPr lang="en-US" sz="2400" dirty="0">
                <a:latin typeface="Times New Roman" pitchFamily="18" charset="0"/>
                <a:ea typeface="Calibri"/>
                <a:cs typeface="Times New Roman" pitchFamily="18" charset="0"/>
              </a:rPr>
              <a:t> </a:t>
            </a:r>
          </a:p>
        </p:txBody>
      </p:sp>
      <p:pic>
        <p:nvPicPr>
          <p:cNvPr id="3" name="Picture 2"/>
          <p:cNvPicPr/>
          <p:nvPr/>
        </p:nvPicPr>
        <p:blipFill>
          <a:blip r:embed="rId2" cstate="print"/>
          <a:srcRect/>
          <a:stretch>
            <a:fillRect/>
          </a:stretch>
        </p:blipFill>
        <p:spPr bwMode="auto">
          <a:xfrm>
            <a:off x="381000" y="1905000"/>
            <a:ext cx="3276600" cy="2667000"/>
          </a:xfrm>
          <a:prstGeom prst="rect">
            <a:avLst/>
          </a:prstGeom>
          <a:noFill/>
          <a:ln w="9525">
            <a:noFill/>
            <a:miter lim="800000"/>
            <a:headEnd/>
            <a:tailEnd/>
          </a:ln>
        </p:spPr>
      </p:pic>
      <p:pic>
        <p:nvPicPr>
          <p:cNvPr id="4" name="Picture 3"/>
          <p:cNvPicPr/>
          <p:nvPr/>
        </p:nvPicPr>
        <p:blipFill>
          <a:blip r:embed="rId3" cstate="print"/>
          <a:srcRect/>
          <a:stretch>
            <a:fillRect/>
          </a:stretch>
        </p:blipFill>
        <p:spPr bwMode="auto">
          <a:xfrm>
            <a:off x="4267200" y="2072980"/>
            <a:ext cx="3352800" cy="2499019"/>
          </a:xfrm>
          <a:prstGeom prst="rect">
            <a:avLst/>
          </a:prstGeom>
          <a:noFill/>
          <a:ln w="9525">
            <a:noFill/>
            <a:miter lim="800000"/>
            <a:headEnd/>
            <a:tailEnd/>
          </a:ln>
        </p:spPr>
      </p:pic>
    </p:spTree>
    <p:extLst>
      <p:ext uri="{BB962C8B-B14F-4D97-AF65-F5344CB8AC3E}">
        <p14:creationId xmlns:p14="http://schemas.microsoft.com/office/powerpoint/2010/main" val="3724431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7" y="381000"/>
            <a:ext cx="8991600" cy="4233467"/>
          </a:xfrm>
          <a:prstGeom prst="rect">
            <a:avLst/>
          </a:prstGeom>
        </p:spPr>
        <p:txBody>
          <a:bodyPr wrap="square">
            <a:spAutoFit/>
          </a:bodyPr>
          <a:lstStyle/>
          <a:p>
            <a:pPr algn="just">
              <a:lnSpc>
                <a:spcPct val="115000"/>
              </a:lnSpc>
            </a:pPr>
            <a:r>
              <a:rPr lang="en-US" sz="2400" b="1" dirty="0" smtClean="0">
                <a:latin typeface="Times New Roman" pitchFamily="18" charset="0"/>
                <a:ea typeface="Calibri"/>
                <a:cs typeface="Times New Roman" pitchFamily="18" charset="0"/>
              </a:rPr>
              <a:t>Microscopically </a:t>
            </a:r>
          </a:p>
          <a:p>
            <a:pPr marL="342900" indent="-342900" algn="just">
              <a:lnSpc>
                <a:spcPct val="115000"/>
              </a:lnSpc>
              <a:buFontTx/>
              <a:buChar char="-"/>
            </a:pPr>
            <a:r>
              <a:rPr lang="en-US" sz="2400" dirty="0" smtClean="0">
                <a:latin typeface="Times New Roman" pitchFamily="18" charset="0"/>
                <a:ea typeface="Calibri"/>
                <a:cs typeface="Times New Roman" pitchFamily="18" charset="0"/>
              </a:rPr>
              <a:t>It </a:t>
            </a:r>
            <a:r>
              <a:rPr lang="en-US" sz="2400" dirty="0">
                <a:latin typeface="Times New Roman" pitchFamily="18" charset="0"/>
                <a:ea typeface="Calibri"/>
                <a:cs typeface="Times New Roman" pitchFamily="18" charset="0"/>
              </a:rPr>
              <a:t>reveals </a:t>
            </a:r>
            <a:r>
              <a:rPr lang="en-US" sz="2400" dirty="0">
                <a:solidFill>
                  <a:srgbClr val="FF0000"/>
                </a:solidFill>
                <a:latin typeface="Times New Roman" pitchFamily="18" charset="0"/>
                <a:ea typeface="Calibri"/>
                <a:cs typeface="Times New Roman" pitchFamily="18" charset="0"/>
              </a:rPr>
              <a:t>excessive proliferation </a:t>
            </a:r>
            <a:r>
              <a:rPr lang="en-US" sz="2400" dirty="0">
                <a:latin typeface="Times New Roman" pitchFamily="18" charset="0"/>
                <a:ea typeface="Calibri"/>
                <a:cs typeface="Times New Roman" pitchFamily="18" charset="0"/>
              </a:rPr>
              <a:t>of neoplastic </a:t>
            </a:r>
            <a:r>
              <a:rPr lang="en-US" sz="2400" dirty="0">
                <a:solidFill>
                  <a:srgbClr val="FF0000"/>
                </a:solidFill>
                <a:latin typeface="Times New Roman" pitchFamily="18" charset="0"/>
                <a:ea typeface="Calibri"/>
                <a:cs typeface="Times New Roman" pitchFamily="18" charset="0"/>
              </a:rPr>
              <a:t>melanocytes</a:t>
            </a:r>
            <a:r>
              <a:rPr lang="en-US" sz="2400" dirty="0">
                <a:latin typeface="Times New Roman" pitchFamily="18" charset="0"/>
                <a:ea typeface="Calibri"/>
                <a:cs typeface="Times New Roman" pitchFamily="18" charset="0"/>
              </a:rPr>
              <a:t> in the form of large masses </a:t>
            </a:r>
            <a:r>
              <a:rPr lang="en-US" sz="2400" dirty="0">
                <a:solidFill>
                  <a:srgbClr val="FF0000"/>
                </a:solidFill>
                <a:latin typeface="Times New Roman" pitchFamily="18" charset="0"/>
                <a:ea typeface="Calibri"/>
                <a:cs typeface="Times New Roman" pitchFamily="18" charset="0"/>
              </a:rPr>
              <a:t>within the epithelium </a:t>
            </a:r>
            <a:r>
              <a:rPr lang="en-US" sz="2400" dirty="0">
                <a:latin typeface="Times New Roman" pitchFamily="18" charset="0"/>
                <a:ea typeface="Calibri"/>
                <a:cs typeface="Times New Roman" pitchFamily="18" charset="0"/>
              </a:rPr>
              <a:t>and invading deeper</a:t>
            </a:r>
            <a:r>
              <a:rPr lang="en-US" sz="2400" i="1" dirty="0">
                <a:latin typeface="Times New Roman" pitchFamily="18" charset="0"/>
                <a:ea typeface="Calibri"/>
                <a:cs typeface="Times New Roman" pitchFamily="18" charset="0"/>
              </a:rPr>
              <a:t> </a:t>
            </a:r>
            <a:r>
              <a:rPr lang="en-US" sz="2400" dirty="0" smtClean="0">
                <a:latin typeface="Times New Roman" pitchFamily="18" charset="0"/>
                <a:ea typeface="Calibri"/>
                <a:cs typeface="Times New Roman" pitchFamily="18" charset="0"/>
              </a:rPr>
              <a:t>tissues</a:t>
            </a:r>
          </a:p>
          <a:p>
            <a:pPr marL="342900" indent="-342900" algn="just">
              <a:lnSpc>
                <a:spcPct val="115000"/>
              </a:lnSpc>
              <a:buFontTx/>
              <a:buChar char="-"/>
            </a:pPr>
            <a:r>
              <a:rPr lang="en-US" sz="2400" dirty="0" smtClean="0">
                <a:latin typeface="Times New Roman" pitchFamily="18" charset="0"/>
                <a:ea typeface="Calibri"/>
                <a:cs typeface="Times New Roman" pitchFamily="18" charset="0"/>
              </a:rPr>
              <a:t>These </a:t>
            </a:r>
            <a:r>
              <a:rPr lang="en-US" sz="2400" dirty="0">
                <a:latin typeface="Times New Roman" pitchFamily="18" charset="0"/>
                <a:ea typeface="Calibri"/>
                <a:cs typeface="Times New Roman" pitchFamily="18" charset="0"/>
              </a:rPr>
              <a:t>cells show extensive cellular </a:t>
            </a:r>
            <a:r>
              <a:rPr lang="en-US" sz="2400" dirty="0" err="1">
                <a:solidFill>
                  <a:srgbClr val="FF0000"/>
                </a:solidFill>
                <a:latin typeface="Times New Roman" pitchFamily="18" charset="0"/>
                <a:ea typeface="Calibri"/>
                <a:cs typeface="Times New Roman" pitchFamily="18" charset="0"/>
              </a:rPr>
              <a:t>pleomorphism</a:t>
            </a:r>
            <a:r>
              <a:rPr lang="en-US" sz="2400" dirty="0">
                <a:latin typeface="Times New Roman" pitchFamily="18" charset="0"/>
                <a:ea typeface="Calibri"/>
                <a:cs typeface="Times New Roman" pitchFamily="18" charset="0"/>
              </a:rPr>
              <a:t> and </a:t>
            </a:r>
            <a:r>
              <a:rPr lang="en-US" sz="2400" dirty="0">
                <a:solidFill>
                  <a:srgbClr val="FF0000"/>
                </a:solidFill>
                <a:latin typeface="Times New Roman" pitchFamily="18" charset="0"/>
                <a:ea typeface="Calibri"/>
                <a:cs typeface="Times New Roman" pitchFamily="18" charset="0"/>
              </a:rPr>
              <a:t>nuclear </a:t>
            </a:r>
            <a:r>
              <a:rPr lang="en-US" sz="2400" dirty="0" err="1">
                <a:solidFill>
                  <a:srgbClr val="FF0000"/>
                </a:solidFill>
                <a:latin typeface="Times New Roman" pitchFamily="18" charset="0"/>
                <a:ea typeface="Calibri"/>
                <a:cs typeface="Times New Roman" pitchFamily="18" charset="0"/>
              </a:rPr>
              <a:t>hyperchromatism</a:t>
            </a:r>
            <a:r>
              <a:rPr lang="en-US" sz="2400" dirty="0">
                <a:solidFill>
                  <a:srgbClr val="FF0000"/>
                </a:solidFill>
                <a:latin typeface="Times New Roman" pitchFamily="18" charset="0"/>
                <a:ea typeface="Calibri"/>
                <a:cs typeface="Times New Roman" pitchFamily="18" charset="0"/>
              </a:rPr>
              <a:t>.</a:t>
            </a:r>
            <a:r>
              <a:rPr lang="en-US" sz="2400" dirty="0">
                <a:latin typeface="Times New Roman" pitchFamily="18" charset="0"/>
                <a:ea typeface="Calibri"/>
                <a:cs typeface="Times New Roman" pitchFamily="18" charset="0"/>
              </a:rPr>
              <a:t> </a:t>
            </a:r>
            <a:endParaRPr lang="en-US" sz="2400" dirty="0" smtClean="0">
              <a:latin typeface="Times New Roman" pitchFamily="18" charset="0"/>
              <a:ea typeface="Calibri"/>
              <a:cs typeface="Times New Roman" pitchFamily="18" charset="0"/>
            </a:endParaRPr>
          </a:p>
          <a:p>
            <a:pPr marL="342900" indent="-342900" algn="just">
              <a:lnSpc>
                <a:spcPct val="115000"/>
              </a:lnSpc>
              <a:buFontTx/>
              <a:buChar char="-"/>
            </a:pPr>
            <a:r>
              <a:rPr lang="en-US" sz="2400" dirty="0" smtClean="0">
                <a:solidFill>
                  <a:srgbClr val="FF0000"/>
                </a:solidFill>
                <a:latin typeface="Times New Roman" pitchFamily="18" charset="0"/>
                <a:ea typeface="Calibri"/>
                <a:cs typeface="Times New Roman" pitchFamily="18" charset="0"/>
              </a:rPr>
              <a:t>Mitotic </a:t>
            </a:r>
            <a:r>
              <a:rPr lang="en-US" sz="2400" dirty="0">
                <a:solidFill>
                  <a:srgbClr val="FF0000"/>
                </a:solidFill>
                <a:latin typeface="Times New Roman" pitchFamily="18" charset="0"/>
                <a:ea typeface="Calibri"/>
                <a:cs typeface="Times New Roman" pitchFamily="18" charset="0"/>
              </a:rPr>
              <a:t>activity is numerous </a:t>
            </a:r>
            <a:r>
              <a:rPr lang="en-US" sz="2400" dirty="0">
                <a:latin typeface="Times New Roman" pitchFamily="18" charset="0"/>
                <a:ea typeface="Calibri"/>
                <a:cs typeface="Times New Roman" pitchFamily="18" charset="0"/>
              </a:rPr>
              <a:t>and these cells often produce huge amount of </a:t>
            </a:r>
            <a:r>
              <a:rPr lang="en-US" sz="2400" dirty="0">
                <a:solidFill>
                  <a:srgbClr val="FF0000"/>
                </a:solidFill>
                <a:latin typeface="Times New Roman" pitchFamily="18" charset="0"/>
                <a:ea typeface="Calibri"/>
                <a:cs typeface="Times New Roman" pitchFamily="18" charset="0"/>
              </a:rPr>
              <a:t>melanin pigments</a:t>
            </a:r>
            <a:r>
              <a:rPr lang="en-US" sz="2400" dirty="0">
                <a:latin typeface="Times New Roman" pitchFamily="18" charset="0"/>
                <a:ea typeface="Calibri"/>
                <a:cs typeface="Times New Roman" pitchFamily="18" charset="0"/>
              </a:rPr>
              <a:t>. </a:t>
            </a:r>
            <a:endParaRPr lang="en-US" sz="2400" dirty="0" smtClean="0">
              <a:latin typeface="Times New Roman" pitchFamily="18" charset="0"/>
              <a:ea typeface="Calibri"/>
              <a:cs typeface="Times New Roman" pitchFamily="18" charset="0"/>
            </a:endParaRPr>
          </a:p>
          <a:p>
            <a:pPr marL="342900" indent="-342900" algn="just">
              <a:lnSpc>
                <a:spcPct val="115000"/>
              </a:lnSpc>
              <a:buFontTx/>
              <a:buChar char="-"/>
            </a:pPr>
            <a:r>
              <a:rPr lang="en-US" sz="2400" dirty="0" smtClean="0">
                <a:latin typeface="Times New Roman" pitchFamily="18" charset="0"/>
                <a:ea typeface="Calibri"/>
                <a:cs typeface="Times New Roman" pitchFamily="18" charset="0"/>
              </a:rPr>
              <a:t>The </a:t>
            </a:r>
            <a:r>
              <a:rPr lang="en-US" sz="2400" dirty="0">
                <a:solidFill>
                  <a:srgbClr val="FF0000"/>
                </a:solidFill>
                <a:latin typeface="Times New Roman" pitchFamily="18" charset="0"/>
                <a:ea typeface="Calibri"/>
                <a:cs typeface="Times New Roman" pitchFamily="18" charset="0"/>
              </a:rPr>
              <a:t>prognosis</a:t>
            </a:r>
            <a:r>
              <a:rPr lang="en-US" sz="2400" dirty="0">
                <a:latin typeface="Times New Roman" pitchFamily="18" charset="0"/>
                <a:ea typeface="Calibri"/>
                <a:cs typeface="Times New Roman" pitchFamily="18" charset="0"/>
              </a:rPr>
              <a:t> of intraoral melanomas is </a:t>
            </a:r>
            <a:r>
              <a:rPr lang="en-US" sz="2400" dirty="0">
                <a:solidFill>
                  <a:srgbClr val="FF0000"/>
                </a:solidFill>
                <a:latin typeface="Times New Roman" pitchFamily="18" charset="0"/>
                <a:ea typeface="Calibri"/>
                <a:cs typeface="Times New Roman" pitchFamily="18" charset="0"/>
              </a:rPr>
              <a:t>poor</a:t>
            </a:r>
            <a:r>
              <a:rPr lang="en-US" sz="2400" dirty="0">
                <a:latin typeface="Times New Roman" pitchFamily="18" charset="0"/>
                <a:ea typeface="Calibri"/>
                <a:cs typeface="Times New Roman" pitchFamily="18" charset="0"/>
              </a:rPr>
              <a:t>.</a:t>
            </a:r>
          </a:p>
          <a:p>
            <a:pPr algn="just">
              <a:lnSpc>
                <a:spcPct val="115000"/>
              </a:lnSpc>
            </a:pPr>
            <a:r>
              <a:rPr lang="en-US" dirty="0">
                <a:latin typeface="Times New Roman"/>
                <a:ea typeface="Calibri"/>
                <a:cs typeface="Arial"/>
              </a:rPr>
              <a:t> </a:t>
            </a:r>
            <a:endParaRPr lang="en-US" sz="1400" dirty="0">
              <a:ea typeface="Calibri"/>
              <a:cs typeface="Arial"/>
            </a:endParaRPr>
          </a:p>
        </p:txBody>
      </p:sp>
      <p:pic>
        <p:nvPicPr>
          <p:cNvPr id="3" name="Picture 2"/>
          <p:cNvPicPr/>
          <p:nvPr/>
        </p:nvPicPr>
        <p:blipFill>
          <a:blip r:embed="rId2" cstate="print"/>
          <a:srcRect/>
          <a:stretch>
            <a:fillRect/>
          </a:stretch>
        </p:blipFill>
        <p:spPr bwMode="auto">
          <a:xfrm>
            <a:off x="304800" y="4267200"/>
            <a:ext cx="3657600" cy="2168236"/>
          </a:xfrm>
          <a:prstGeom prst="rect">
            <a:avLst/>
          </a:prstGeom>
          <a:noFill/>
          <a:ln w="9525">
            <a:noFill/>
            <a:miter lim="800000"/>
            <a:headEnd/>
            <a:tailEnd/>
          </a:ln>
        </p:spPr>
      </p:pic>
      <p:pic>
        <p:nvPicPr>
          <p:cNvPr id="4" name="Picture 3"/>
          <p:cNvPicPr/>
          <p:nvPr/>
        </p:nvPicPr>
        <p:blipFill>
          <a:blip r:embed="rId3" cstate="print">
            <a:lum bright="20000"/>
          </a:blip>
          <a:srcRect/>
          <a:stretch>
            <a:fillRect/>
          </a:stretch>
        </p:blipFill>
        <p:spPr bwMode="auto">
          <a:xfrm>
            <a:off x="4648200" y="4308764"/>
            <a:ext cx="3810000" cy="2126672"/>
          </a:xfrm>
          <a:prstGeom prst="rect">
            <a:avLst/>
          </a:prstGeom>
          <a:noFill/>
          <a:ln w="9525">
            <a:noFill/>
            <a:miter lim="800000"/>
            <a:headEnd/>
            <a:tailEnd/>
          </a:ln>
        </p:spPr>
      </p:pic>
      <p:sp>
        <p:nvSpPr>
          <p:cNvPr id="5" name="Rectangle 4"/>
          <p:cNvSpPr/>
          <p:nvPr/>
        </p:nvSpPr>
        <p:spPr>
          <a:xfrm>
            <a:off x="304800" y="6435436"/>
            <a:ext cx="8153400" cy="410882"/>
          </a:xfrm>
          <a:prstGeom prst="rect">
            <a:avLst/>
          </a:prstGeom>
        </p:spPr>
        <p:txBody>
          <a:bodyPr wrap="square">
            <a:spAutoFit/>
          </a:bodyPr>
          <a:lstStyle/>
          <a:p>
            <a:pPr algn="just">
              <a:lnSpc>
                <a:spcPct val="115000"/>
              </a:lnSpc>
            </a:pPr>
            <a:r>
              <a:rPr lang="en-US" dirty="0">
                <a:latin typeface="Times New Roman"/>
                <a:ea typeface="Calibri"/>
                <a:cs typeface="Arial"/>
              </a:rPr>
              <a:t>Malignant spindle or ovoid melanocytes with </a:t>
            </a:r>
            <a:r>
              <a:rPr lang="en-US" dirty="0" err="1">
                <a:latin typeface="Times New Roman"/>
                <a:ea typeface="Calibri"/>
                <a:cs typeface="Arial"/>
              </a:rPr>
              <a:t>hyperchromatic</a:t>
            </a:r>
            <a:r>
              <a:rPr lang="en-US" dirty="0">
                <a:latin typeface="Times New Roman"/>
                <a:ea typeface="Calibri"/>
                <a:cs typeface="Arial"/>
              </a:rPr>
              <a:t> and pleomorphic nuclei.</a:t>
            </a:r>
            <a:endParaRPr lang="en-US" sz="1400" dirty="0">
              <a:ea typeface="Calibri"/>
              <a:cs typeface="Arial"/>
            </a:endParaRPr>
          </a:p>
        </p:txBody>
      </p:sp>
    </p:spTree>
    <p:extLst>
      <p:ext uri="{BB962C8B-B14F-4D97-AF65-F5344CB8AC3E}">
        <p14:creationId xmlns:p14="http://schemas.microsoft.com/office/powerpoint/2010/main" val="42639889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905000"/>
            <a:ext cx="8839200" cy="3600986"/>
          </a:xfrm>
          <a:prstGeom prst="rect">
            <a:avLst/>
          </a:prstGeom>
        </p:spPr>
        <p:txBody>
          <a:bodyPr wrap="square">
            <a:spAutoFit/>
          </a:bodyPr>
          <a:lstStyle/>
          <a:p>
            <a:pPr marL="228600" marR="0" algn="ctr">
              <a:lnSpc>
                <a:spcPct val="150000"/>
              </a:lnSpc>
              <a:spcBef>
                <a:spcPts val="0"/>
              </a:spcBef>
              <a:spcAft>
                <a:spcPts val="0"/>
              </a:spcAft>
            </a:pPr>
            <a:r>
              <a:rPr lang="en-US" sz="3200" b="1" dirty="0" smtClean="0">
                <a:latin typeface="Times New Roman" pitchFamily="18" charset="0"/>
                <a:ea typeface="Calibri"/>
                <a:cs typeface="Times New Roman" pitchFamily="18" charset="0"/>
              </a:rPr>
              <a:t>BENIGN </a:t>
            </a:r>
            <a:r>
              <a:rPr lang="en-US" sz="3200" b="1" dirty="0">
                <a:latin typeface="Times New Roman" pitchFamily="18" charset="0"/>
                <a:ea typeface="Calibri"/>
                <a:cs typeface="Times New Roman" pitchFamily="18" charset="0"/>
              </a:rPr>
              <a:t>TUMORS OF CONNECTIVE TISSUE </a:t>
            </a:r>
            <a:r>
              <a:rPr lang="en-US" sz="3200" b="1" dirty="0" smtClean="0">
                <a:latin typeface="Times New Roman" pitchFamily="18" charset="0"/>
                <a:ea typeface="Calibri"/>
                <a:cs typeface="Times New Roman" pitchFamily="18" charset="0"/>
              </a:rPr>
              <a:t>ORIGIN                   </a:t>
            </a:r>
          </a:p>
          <a:p>
            <a:pPr marL="228600" marR="0" algn="ctr">
              <a:lnSpc>
                <a:spcPct val="150000"/>
              </a:lnSpc>
              <a:spcBef>
                <a:spcPts val="0"/>
              </a:spcBef>
              <a:spcAft>
                <a:spcPts val="0"/>
              </a:spcAft>
            </a:pPr>
            <a:endParaRPr lang="en-US" sz="3200" b="1" dirty="0">
              <a:latin typeface="Times New Roman" pitchFamily="18" charset="0"/>
              <a:ea typeface="Calibri"/>
              <a:cs typeface="Times New Roman" pitchFamily="18" charset="0"/>
            </a:endParaRPr>
          </a:p>
          <a:p>
            <a:pPr marL="228600" marR="0" algn="ctr">
              <a:lnSpc>
                <a:spcPct val="150000"/>
              </a:lnSpc>
              <a:spcBef>
                <a:spcPts val="0"/>
              </a:spcBef>
              <a:spcAft>
                <a:spcPts val="0"/>
              </a:spcAft>
            </a:pPr>
            <a:endParaRPr lang="en-US" sz="3200" b="1" dirty="0" smtClean="0">
              <a:latin typeface="Times New Roman" pitchFamily="18" charset="0"/>
              <a:ea typeface="Calibri"/>
              <a:cs typeface="Times New Roman" pitchFamily="18" charset="0"/>
            </a:endParaRPr>
          </a:p>
          <a:p>
            <a:pPr algn="just">
              <a:lnSpc>
                <a:spcPct val="150000"/>
              </a:lnSpc>
            </a:pPr>
            <a:r>
              <a:rPr lang="en-US" sz="2400" dirty="0" smtClean="0">
                <a:latin typeface="Times New Roman" pitchFamily="18" charset="0"/>
                <a:ea typeface="Calibri"/>
                <a:cs typeface="Times New Roman" pitchFamily="18" charset="0"/>
              </a:rPr>
              <a:t>      </a:t>
            </a:r>
            <a:endParaRPr lang="en-US"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29211766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839200" cy="5632311"/>
          </a:xfrm>
          <a:prstGeom prst="rect">
            <a:avLst/>
          </a:prstGeom>
        </p:spPr>
        <p:txBody>
          <a:bodyPr wrap="square">
            <a:spAutoFit/>
          </a:bodyPr>
          <a:lstStyle/>
          <a:p>
            <a:pPr algn="just">
              <a:lnSpc>
                <a:spcPct val="150000"/>
              </a:lnSpc>
            </a:pPr>
            <a:r>
              <a:rPr lang="en-US" sz="2400" b="1" dirty="0" smtClean="0">
                <a:latin typeface="Times New Roman" pitchFamily="18" charset="0"/>
                <a:ea typeface="Calibri"/>
                <a:cs typeface="Times New Roman" pitchFamily="18" charset="0"/>
              </a:rPr>
              <a:t>ORAL </a:t>
            </a:r>
            <a:r>
              <a:rPr lang="en-US" sz="2400" b="1" dirty="0">
                <a:latin typeface="Times New Roman" pitchFamily="18" charset="0"/>
                <a:ea typeface="Calibri"/>
                <a:cs typeface="Times New Roman" pitchFamily="18" charset="0"/>
              </a:rPr>
              <a:t>FIBROMA </a:t>
            </a:r>
            <a:endParaRPr lang="en-US" sz="2400" dirty="0">
              <a:latin typeface="Times New Roman" pitchFamily="18" charset="0"/>
              <a:ea typeface="Calibri"/>
              <a:cs typeface="Times New Roman" pitchFamily="18" charset="0"/>
            </a:endParaRPr>
          </a:p>
          <a:p>
            <a:pPr algn="just">
              <a:lnSpc>
                <a:spcPct val="150000"/>
              </a:lnSpc>
            </a:pPr>
            <a:r>
              <a:rPr lang="en-US" sz="2400" dirty="0">
                <a:latin typeface="Times New Roman" pitchFamily="18" charset="0"/>
                <a:ea typeface="Calibri"/>
                <a:cs typeface="Times New Roman" pitchFamily="18" charset="0"/>
              </a:rPr>
              <a:t>      Oral fibroma </a:t>
            </a:r>
            <a:r>
              <a:rPr lang="en-US" sz="2400" dirty="0" smtClean="0">
                <a:latin typeface="Times New Roman" pitchFamily="18" charset="0"/>
                <a:ea typeface="Calibri"/>
                <a:cs typeface="Times New Roman" pitchFamily="18" charset="0"/>
              </a:rPr>
              <a:t>is </a:t>
            </a:r>
            <a:r>
              <a:rPr lang="en-US" sz="2400" dirty="0">
                <a:latin typeface="Times New Roman" pitchFamily="18" charset="0"/>
                <a:ea typeface="Calibri"/>
                <a:cs typeface="Times New Roman" pitchFamily="18" charset="0"/>
              </a:rPr>
              <a:t>the most </a:t>
            </a:r>
            <a:r>
              <a:rPr lang="en-US" sz="2400" dirty="0">
                <a:solidFill>
                  <a:srgbClr val="FF0000"/>
                </a:solidFill>
                <a:latin typeface="Times New Roman" pitchFamily="18" charset="0"/>
                <a:ea typeface="Calibri"/>
                <a:cs typeface="Times New Roman" pitchFamily="18" charset="0"/>
              </a:rPr>
              <a:t>common benign soft tissue</a:t>
            </a:r>
            <a:r>
              <a:rPr lang="en-US" sz="2400" dirty="0">
                <a:latin typeface="Times New Roman" pitchFamily="18" charset="0"/>
                <a:ea typeface="Calibri"/>
                <a:cs typeface="Times New Roman" pitchFamily="18" charset="0"/>
              </a:rPr>
              <a:t> neoplasm occurring in the </a:t>
            </a:r>
            <a:r>
              <a:rPr lang="en-US" sz="2400" dirty="0">
                <a:solidFill>
                  <a:srgbClr val="FF0000"/>
                </a:solidFill>
                <a:latin typeface="Times New Roman" pitchFamily="18" charset="0"/>
                <a:ea typeface="Calibri"/>
                <a:cs typeface="Times New Roman" pitchFamily="18" charset="0"/>
              </a:rPr>
              <a:t>oral cavity</a:t>
            </a:r>
            <a:r>
              <a:rPr lang="en-US" sz="2400" dirty="0">
                <a:latin typeface="Times New Roman" pitchFamily="18" charset="0"/>
                <a:ea typeface="Calibri"/>
                <a:cs typeface="Times New Roman" pitchFamily="18" charset="0"/>
              </a:rPr>
              <a:t>. </a:t>
            </a:r>
            <a:endParaRPr lang="en-US" sz="2400" dirty="0" smtClean="0">
              <a:latin typeface="Times New Roman" pitchFamily="18" charset="0"/>
              <a:ea typeface="Calibri"/>
              <a:cs typeface="Times New Roman" pitchFamily="18" charset="0"/>
            </a:endParaRPr>
          </a:p>
          <a:p>
            <a:pPr algn="just">
              <a:lnSpc>
                <a:spcPct val="150000"/>
              </a:lnSpc>
            </a:pPr>
            <a:r>
              <a:rPr lang="en-US" sz="2400" b="1" dirty="0" smtClean="0">
                <a:latin typeface="Times New Roman" pitchFamily="18" charset="0"/>
                <a:ea typeface="Calibri"/>
                <a:cs typeface="Times New Roman" pitchFamily="18" charset="0"/>
              </a:rPr>
              <a:t>Clinical features</a:t>
            </a:r>
          </a:p>
          <a:p>
            <a:pPr marL="342900" indent="-342900" algn="just">
              <a:lnSpc>
                <a:spcPct val="150000"/>
              </a:lnSpc>
              <a:buFontTx/>
              <a:buChar char="-"/>
            </a:pPr>
            <a:r>
              <a:rPr lang="en-US" sz="2400" dirty="0" smtClean="0">
                <a:latin typeface="Times New Roman" pitchFamily="18" charset="0"/>
                <a:ea typeface="Calibri"/>
                <a:cs typeface="Times New Roman" pitchFamily="18" charset="0"/>
              </a:rPr>
              <a:t>It </a:t>
            </a:r>
            <a:r>
              <a:rPr lang="en-US" sz="2400" dirty="0">
                <a:latin typeface="Times New Roman" pitchFamily="18" charset="0"/>
                <a:ea typeface="Calibri"/>
                <a:cs typeface="Times New Roman" pitchFamily="18" charset="0"/>
              </a:rPr>
              <a:t>is nearly always a </a:t>
            </a:r>
            <a:r>
              <a:rPr lang="en-US" sz="2400" dirty="0">
                <a:solidFill>
                  <a:srgbClr val="FF0000"/>
                </a:solidFill>
                <a:latin typeface="Times New Roman" pitchFamily="18" charset="0"/>
                <a:ea typeface="Calibri"/>
                <a:cs typeface="Times New Roman" pitchFamily="18" charset="0"/>
              </a:rPr>
              <a:t>well-defined, firm, slowly growing elevated nodule</a:t>
            </a:r>
            <a:r>
              <a:rPr lang="en-US" sz="2400" dirty="0">
                <a:latin typeface="Times New Roman" pitchFamily="18" charset="0"/>
                <a:ea typeface="Calibri"/>
                <a:cs typeface="Times New Roman" pitchFamily="18" charset="0"/>
              </a:rPr>
              <a:t> with a smooth surface and a </a:t>
            </a:r>
            <a:r>
              <a:rPr lang="en-US" sz="2400" dirty="0">
                <a:solidFill>
                  <a:srgbClr val="FF0000"/>
                </a:solidFill>
                <a:latin typeface="Times New Roman" pitchFamily="18" charset="0"/>
                <a:ea typeface="Calibri"/>
                <a:cs typeface="Times New Roman" pitchFamily="18" charset="0"/>
              </a:rPr>
              <a:t>sessile</a:t>
            </a:r>
            <a:r>
              <a:rPr lang="en-US" sz="2400" dirty="0">
                <a:latin typeface="Times New Roman" pitchFamily="18" charset="0"/>
                <a:ea typeface="Calibri"/>
                <a:cs typeface="Times New Roman" pitchFamily="18" charset="0"/>
              </a:rPr>
              <a:t> or occasionally </a:t>
            </a:r>
            <a:r>
              <a:rPr lang="en-US" sz="2400" dirty="0" err="1">
                <a:solidFill>
                  <a:srgbClr val="FF0000"/>
                </a:solidFill>
                <a:latin typeface="Times New Roman" pitchFamily="18" charset="0"/>
                <a:ea typeface="Calibri"/>
                <a:cs typeface="Times New Roman" pitchFamily="18" charset="0"/>
              </a:rPr>
              <a:t>pedunculated</a:t>
            </a:r>
            <a:r>
              <a:rPr lang="en-US" sz="2400" dirty="0">
                <a:latin typeface="Times New Roman" pitchFamily="18" charset="0"/>
                <a:ea typeface="Calibri"/>
                <a:cs typeface="Times New Roman" pitchFamily="18" charset="0"/>
              </a:rPr>
              <a:t> </a:t>
            </a:r>
            <a:r>
              <a:rPr lang="en-US" sz="2400" dirty="0" smtClean="0">
                <a:latin typeface="Times New Roman" pitchFamily="18" charset="0"/>
                <a:ea typeface="Calibri"/>
                <a:cs typeface="Times New Roman" pitchFamily="18" charset="0"/>
              </a:rPr>
              <a:t>base </a:t>
            </a:r>
          </a:p>
          <a:p>
            <a:pPr marL="342900" indent="-342900" algn="just">
              <a:lnSpc>
                <a:spcPct val="150000"/>
              </a:lnSpc>
              <a:buFontTx/>
              <a:buChar char="-"/>
            </a:pPr>
            <a:r>
              <a:rPr lang="en-US" sz="2400" dirty="0">
                <a:latin typeface="Times New Roman" pitchFamily="18" charset="0"/>
                <a:ea typeface="Calibri"/>
                <a:cs typeface="Times New Roman" pitchFamily="18" charset="0"/>
              </a:rPr>
              <a:t>F</a:t>
            </a:r>
            <a:r>
              <a:rPr lang="en-US" sz="2400" dirty="0" smtClean="0">
                <a:latin typeface="Times New Roman" pitchFamily="18" charset="0"/>
                <a:ea typeface="Calibri"/>
                <a:cs typeface="Times New Roman" pitchFamily="18" charset="0"/>
              </a:rPr>
              <a:t>ew </a:t>
            </a:r>
            <a:r>
              <a:rPr lang="en-US" sz="2400" dirty="0">
                <a:solidFill>
                  <a:srgbClr val="FF0000"/>
                </a:solidFill>
                <a:latin typeface="Times New Roman" pitchFamily="18" charset="0"/>
                <a:ea typeface="Calibri"/>
                <a:cs typeface="Times New Roman" pitchFamily="18" charset="0"/>
              </a:rPr>
              <a:t>millimeters to several centimeters </a:t>
            </a:r>
            <a:r>
              <a:rPr lang="en-US" sz="2400" dirty="0">
                <a:latin typeface="Times New Roman" pitchFamily="18" charset="0"/>
                <a:ea typeface="Calibri"/>
                <a:cs typeface="Times New Roman" pitchFamily="18" charset="0"/>
              </a:rPr>
              <a:t>in diameter. </a:t>
            </a:r>
            <a:endParaRPr lang="en-US" sz="2400" dirty="0" smtClean="0">
              <a:latin typeface="Times New Roman" pitchFamily="18" charset="0"/>
              <a:ea typeface="Calibri"/>
              <a:cs typeface="Times New Roman" pitchFamily="18" charset="0"/>
            </a:endParaRPr>
          </a:p>
          <a:p>
            <a:pPr marL="342900" indent="-342900" algn="just">
              <a:lnSpc>
                <a:spcPct val="150000"/>
              </a:lnSpc>
              <a:buFontTx/>
              <a:buChar char="-"/>
            </a:pPr>
            <a:r>
              <a:rPr lang="en-US" sz="2400" dirty="0" smtClean="0">
                <a:latin typeface="Times New Roman" pitchFamily="18" charset="0"/>
                <a:ea typeface="Calibri"/>
                <a:cs typeface="Times New Roman" pitchFamily="18" charset="0"/>
              </a:rPr>
              <a:t>It’s </a:t>
            </a:r>
            <a:r>
              <a:rPr lang="en-US" sz="2400" dirty="0">
                <a:latin typeface="Times New Roman" pitchFamily="18" charset="0"/>
                <a:ea typeface="Calibri"/>
                <a:cs typeface="Times New Roman" pitchFamily="18" charset="0"/>
              </a:rPr>
              <a:t>occurred at </a:t>
            </a:r>
            <a:r>
              <a:rPr lang="en-US" sz="2400" dirty="0">
                <a:solidFill>
                  <a:srgbClr val="FF0000"/>
                </a:solidFill>
                <a:latin typeface="Times New Roman" pitchFamily="18" charset="0"/>
                <a:ea typeface="Calibri"/>
                <a:cs typeface="Times New Roman" pitchFamily="18" charset="0"/>
              </a:rPr>
              <a:t>any age</a:t>
            </a:r>
            <a:r>
              <a:rPr lang="en-US" sz="2400" dirty="0">
                <a:latin typeface="Times New Roman" pitchFamily="18" charset="0"/>
                <a:ea typeface="Calibri"/>
                <a:cs typeface="Times New Roman" pitchFamily="18" charset="0"/>
              </a:rPr>
              <a:t>, but is </a:t>
            </a:r>
            <a:r>
              <a:rPr lang="en-US" sz="2400" dirty="0">
                <a:solidFill>
                  <a:srgbClr val="FF0000"/>
                </a:solidFill>
                <a:latin typeface="Times New Roman" pitchFamily="18" charset="0"/>
                <a:ea typeface="Calibri"/>
                <a:cs typeface="Times New Roman" pitchFamily="18" charset="0"/>
              </a:rPr>
              <a:t>most common in the third, fourth and fifth decades. </a:t>
            </a:r>
          </a:p>
        </p:txBody>
      </p:sp>
    </p:spTree>
    <p:extLst>
      <p:ext uri="{BB962C8B-B14F-4D97-AF65-F5344CB8AC3E}">
        <p14:creationId xmlns:p14="http://schemas.microsoft.com/office/powerpoint/2010/main" val="5216867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764" y="302323"/>
            <a:ext cx="8839200" cy="4395049"/>
          </a:xfrm>
          <a:prstGeom prst="rect">
            <a:avLst/>
          </a:prstGeom>
        </p:spPr>
        <p:txBody>
          <a:bodyPr wrap="square">
            <a:spAutoFit/>
          </a:bodyPr>
          <a:lstStyle/>
          <a:p>
            <a:pPr marL="571500" marR="0" indent="-342900" algn="just">
              <a:lnSpc>
                <a:spcPct val="150000"/>
              </a:lnSpc>
              <a:spcBef>
                <a:spcPts val="0"/>
              </a:spcBef>
              <a:spcAft>
                <a:spcPts val="0"/>
              </a:spcAft>
              <a:buFontTx/>
              <a:buChar char="-"/>
            </a:pPr>
            <a:r>
              <a:rPr lang="en-US" sz="2400" dirty="0" smtClean="0">
                <a:solidFill>
                  <a:srgbClr val="FF0000"/>
                </a:solidFill>
                <a:latin typeface="Times New Roman" pitchFamily="18" charset="0"/>
                <a:ea typeface="Calibri"/>
                <a:cs typeface="Times New Roman" pitchFamily="18" charset="0"/>
              </a:rPr>
              <a:t>Females</a:t>
            </a:r>
            <a:r>
              <a:rPr lang="en-US" sz="2400" dirty="0" smtClean="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are affected </a:t>
            </a:r>
            <a:r>
              <a:rPr lang="en-US" sz="2400" dirty="0">
                <a:solidFill>
                  <a:srgbClr val="FF0000"/>
                </a:solidFill>
                <a:latin typeface="Times New Roman" pitchFamily="18" charset="0"/>
                <a:ea typeface="Calibri"/>
                <a:cs typeface="Times New Roman" pitchFamily="18" charset="0"/>
              </a:rPr>
              <a:t>twice</a:t>
            </a:r>
            <a:r>
              <a:rPr lang="en-US" sz="2400" dirty="0">
                <a:latin typeface="Times New Roman" pitchFamily="18" charset="0"/>
                <a:ea typeface="Calibri"/>
                <a:cs typeface="Times New Roman" pitchFamily="18" charset="0"/>
              </a:rPr>
              <a:t> as frequently as </a:t>
            </a:r>
            <a:r>
              <a:rPr lang="en-US" sz="2400" dirty="0" smtClean="0">
                <a:latin typeface="Times New Roman" pitchFamily="18" charset="0"/>
                <a:ea typeface="Calibri"/>
                <a:cs typeface="Times New Roman" pitchFamily="18" charset="0"/>
              </a:rPr>
              <a:t>males</a:t>
            </a:r>
            <a:endParaRPr lang="en-US" sz="2400" dirty="0">
              <a:latin typeface="Times New Roman" pitchFamily="18" charset="0"/>
              <a:ea typeface="Calibri"/>
              <a:cs typeface="Times New Roman" pitchFamily="18" charset="0"/>
            </a:endParaRPr>
          </a:p>
          <a:p>
            <a:pPr marL="571500" marR="0" indent="-342900" algn="just">
              <a:lnSpc>
                <a:spcPct val="150000"/>
              </a:lnSpc>
              <a:spcBef>
                <a:spcPts val="0"/>
              </a:spcBef>
              <a:spcAft>
                <a:spcPts val="0"/>
              </a:spcAft>
              <a:buFontTx/>
              <a:buChar char="-"/>
            </a:pPr>
            <a:r>
              <a:rPr lang="en-US" sz="2400" dirty="0" smtClean="0">
                <a:latin typeface="Times New Roman" pitchFamily="18" charset="0"/>
                <a:ea typeface="Calibri"/>
                <a:cs typeface="Times New Roman" pitchFamily="18" charset="0"/>
              </a:rPr>
              <a:t> Occur </a:t>
            </a:r>
            <a:r>
              <a:rPr lang="en-US" sz="2400" dirty="0">
                <a:latin typeface="Times New Roman" pitchFamily="18" charset="0"/>
                <a:ea typeface="Calibri"/>
                <a:cs typeface="Times New Roman" pitchFamily="18" charset="0"/>
              </a:rPr>
              <a:t>at </a:t>
            </a:r>
            <a:r>
              <a:rPr lang="en-US" sz="2400" dirty="0">
                <a:solidFill>
                  <a:srgbClr val="FF0000"/>
                </a:solidFill>
                <a:latin typeface="Times New Roman" pitchFamily="18" charset="0"/>
                <a:ea typeface="Calibri"/>
                <a:cs typeface="Times New Roman" pitchFamily="18" charset="0"/>
              </a:rPr>
              <a:t>any oral site</a:t>
            </a:r>
            <a:r>
              <a:rPr lang="en-US" sz="2400" dirty="0">
                <a:latin typeface="Times New Roman" pitchFamily="18" charset="0"/>
                <a:ea typeface="Calibri"/>
                <a:cs typeface="Times New Roman" pitchFamily="18" charset="0"/>
              </a:rPr>
              <a:t>, </a:t>
            </a:r>
            <a:r>
              <a:rPr lang="en-US" sz="2400" dirty="0">
                <a:solidFill>
                  <a:srgbClr val="FF0000"/>
                </a:solidFill>
                <a:latin typeface="Times New Roman" pitchFamily="18" charset="0"/>
                <a:ea typeface="Calibri"/>
                <a:cs typeface="Times New Roman" pitchFamily="18" charset="0"/>
              </a:rPr>
              <a:t>most commonly </a:t>
            </a:r>
            <a:r>
              <a:rPr lang="en-US" sz="2400" dirty="0">
                <a:latin typeface="Times New Roman" pitchFamily="18" charset="0"/>
                <a:ea typeface="Calibri"/>
                <a:cs typeface="Times New Roman" pitchFamily="18" charset="0"/>
              </a:rPr>
              <a:t>it is seen on the </a:t>
            </a:r>
            <a:r>
              <a:rPr lang="en-US" sz="2400" dirty="0" err="1">
                <a:solidFill>
                  <a:srgbClr val="FF0000"/>
                </a:solidFill>
                <a:latin typeface="Times New Roman" pitchFamily="18" charset="0"/>
                <a:ea typeface="Calibri"/>
                <a:cs typeface="Times New Roman" pitchFamily="18" charset="0"/>
              </a:rPr>
              <a:t>buccal</a:t>
            </a:r>
            <a:r>
              <a:rPr lang="en-US" sz="2400" dirty="0">
                <a:solidFill>
                  <a:srgbClr val="FF0000"/>
                </a:solidFill>
                <a:latin typeface="Times New Roman" pitchFamily="18" charset="0"/>
                <a:ea typeface="Calibri"/>
                <a:cs typeface="Times New Roman" pitchFamily="18" charset="0"/>
              </a:rPr>
              <a:t> mucosa. </a:t>
            </a:r>
            <a:r>
              <a:rPr lang="en-US" sz="2400" dirty="0">
                <a:latin typeface="Times New Roman" pitchFamily="18" charset="0"/>
                <a:ea typeface="Calibri"/>
                <a:cs typeface="Times New Roman" pitchFamily="18" charset="0"/>
              </a:rPr>
              <a:t> </a:t>
            </a:r>
            <a:endParaRPr lang="en-US" sz="2400" dirty="0" smtClean="0">
              <a:latin typeface="Times New Roman" pitchFamily="18" charset="0"/>
              <a:ea typeface="Calibri"/>
              <a:cs typeface="Times New Roman" pitchFamily="18" charset="0"/>
            </a:endParaRPr>
          </a:p>
          <a:p>
            <a:pPr marL="571500" marR="0" indent="-342900" algn="just">
              <a:lnSpc>
                <a:spcPct val="150000"/>
              </a:lnSpc>
              <a:spcBef>
                <a:spcPts val="0"/>
              </a:spcBef>
              <a:spcAft>
                <a:spcPts val="0"/>
              </a:spcAft>
              <a:buFontTx/>
              <a:buChar char="-"/>
            </a:pPr>
            <a:r>
              <a:rPr lang="en-US" sz="2400" dirty="0" smtClean="0">
                <a:latin typeface="Times New Roman" pitchFamily="18" charset="0"/>
                <a:ea typeface="Calibri"/>
                <a:cs typeface="Times New Roman" pitchFamily="18" charset="0"/>
              </a:rPr>
              <a:t>Other </a:t>
            </a:r>
            <a:r>
              <a:rPr lang="en-US" sz="2400" dirty="0">
                <a:latin typeface="Times New Roman" pitchFamily="18" charset="0"/>
                <a:ea typeface="Calibri"/>
                <a:cs typeface="Times New Roman" pitchFamily="18" charset="0"/>
              </a:rPr>
              <a:t>frequent sites are the </a:t>
            </a:r>
            <a:r>
              <a:rPr lang="en-US" sz="2400" dirty="0">
                <a:solidFill>
                  <a:srgbClr val="FF0000"/>
                </a:solidFill>
                <a:latin typeface="Times New Roman" pitchFamily="18" charset="0"/>
                <a:ea typeface="Calibri"/>
                <a:cs typeface="Times New Roman" pitchFamily="18" charset="0"/>
              </a:rPr>
              <a:t>gingiva, the tongue, lips and the palate. </a:t>
            </a:r>
            <a:endParaRPr lang="en-US" sz="2400" dirty="0" smtClean="0">
              <a:solidFill>
                <a:srgbClr val="FF0000"/>
              </a:solidFill>
              <a:latin typeface="Times New Roman" pitchFamily="18" charset="0"/>
              <a:ea typeface="Calibri"/>
              <a:cs typeface="Times New Roman" pitchFamily="18" charset="0"/>
            </a:endParaRPr>
          </a:p>
          <a:p>
            <a:pPr marL="571500" marR="0" indent="-342900" algn="just">
              <a:lnSpc>
                <a:spcPct val="150000"/>
              </a:lnSpc>
              <a:spcBef>
                <a:spcPts val="0"/>
              </a:spcBef>
              <a:spcAft>
                <a:spcPts val="0"/>
              </a:spcAft>
              <a:buFontTx/>
              <a:buChar char="-"/>
            </a:pPr>
            <a:r>
              <a:rPr lang="en-US" sz="2400" dirty="0" smtClean="0">
                <a:latin typeface="Times New Roman" pitchFamily="18" charset="0"/>
                <a:ea typeface="Calibri"/>
                <a:cs typeface="Times New Roman" pitchFamily="18" charset="0"/>
              </a:rPr>
              <a:t>The </a:t>
            </a:r>
            <a:r>
              <a:rPr lang="en-US" sz="2400" dirty="0">
                <a:latin typeface="Times New Roman" pitchFamily="18" charset="0"/>
                <a:ea typeface="Calibri"/>
                <a:cs typeface="Times New Roman" pitchFamily="18" charset="0"/>
              </a:rPr>
              <a:t>tumor sometimes becomes </a:t>
            </a:r>
            <a:r>
              <a:rPr lang="en-US" sz="2400" dirty="0">
                <a:solidFill>
                  <a:srgbClr val="FF0000"/>
                </a:solidFill>
                <a:latin typeface="Times New Roman" pitchFamily="18" charset="0"/>
                <a:ea typeface="Calibri"/>
                <a:cs typeface="Times New Roman" pitchFamily="18" charset="0"/>
              </a:rPr>
              <a:t>irritated and inflamed </a:t>
            </a:r>
            <a:r>
              <a:rPr lang="en-US" sz="2400" dirty="0">
                <a:latin typeface="Times New Roman" pitchFamily="18" charset="0"/>
                <a:ea typeface="Calibri"/>
                <a:cs typeface="Times New Roman" pitchFamily="18" charset="0"/>
              </a:rPr>
              <a:t>and may even show </a:t>
            </a:r>
            <a:r>
              <a:rPr lang="en-US" sz="2400" dirty="0">
                <a:solidFill>
                  <a:srgbClr val="FF0000"/>
                </a:solidFill>
                <a:latin typeface="Times New Roman" pitchFamily="18" charset="0"/>
                <a:ea typeface="Calibri"/>
                <a:cs typeface="Times New Roman" pitchFamily="18" charset="0"/>
              </a:rPr>
              <a:t>superficial ulceration or hyperkeratosis</a:t>
            </a:r>
            <a:r>
              <a:rPr lang="en-US" sz="2400" dirty="0">
                <a:latin typeface="Times New Roman" pitchFamily="18" charset="0"/>
                <a:ea typeface="Calibri"/>
                <a:cs typeface="Times New Roman" pitchFamily="18" charset="0"/>
              </a:rPr>
              <a:t>. </a:t>
            </a:r>
          </a:p>
          <a:p>
            <a:pPr algn="just">
              <a:lnSpc>
                <a:spcPct val="115000"/>
              </a:lnSpc>
            </a:pPr>
            <a:r>
              <a:rPr lang="en-US" sz="2400" dirty="0">
                <a:latin typeface="Times New Roman" pitchFamily="18" charset="0"/>
                <a:ea typeface="Calibri"/>
                <a:cs typeface="Times New Roman" pitchFamily="18" charset="0"/>
              </a:rPr>
              <a:t>    </a:t>
            </a:r>
          </a:p>
        </p:txBody>
      </p:sp>
      <p:pic>
        <p:nvPicPr>
          <p:cNvPr id="3" name="Picture 2"/>
          <p:cNvPicPr/>
          <p:nvPr/>
        </p:nvPicPr>
        <p:blipFill>
          <a:blip r:embed="rId2" cstate="print"/>
          <a:srcRect/>
          <a:stretch>
            <a:fillRect/>
          </a:stretch>
        </p:blipFill>
        <p:spPr bwMode="auto">
          <a:xfrm>
            <a:off x="228600" y="4419600"/>
            <a:ext cx="2362200" cy="2209800"/>
          </a:xfrm>
          <a:prstGeom prst="rect">
            <a:avLst/>
          </a:prstGeom>
          <a:noFill/>
          <a:ln w="9525">
            <a:noFill/>
            <a:miter lim="800000"/>
            <a:headEnd/>
            <a:tailEnd/>
          </a:ln>
        </p:spPr>
      </p:pic>
      <p:pic>
        <p:nvPicPr>
          <p:cNvPr id="4" name="Picture 3"/>
          <p:cNvPicPr/>
          <p:nvPr/>
        </p:nvPicPr>
        <p:blipFill>
          <a:blip r:embed="rId3" cstate="print"/>
          <a:srcRect/>
          <a:stretch>
            <a:fillRect/>
          </a:stretch>
        </p:blipFill>
        <p:spPr bwMode="auto">
          <a:xfrm>
            <a:off x="2946400" y="4419600"/>
            <a:ext cx="2286000" cy="2209800"/>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5638800" y="4524375"/>
            <a:ext cx="2514600" cy="2105025"/>
          </a:xfrm>
          <a:prstGeom prst="rect">
            <a:avLst/>
          </a:prstGeom>
          <a:noFill/>
          <a:ln w="9525">
            <a:noFill/>
            <a:miter lim="800000"/>
            <a:headEnd/>
            <a:tailEnd/>
          </a:ln>
        </p:spPr>
      </p:pic>
    </p:spTree>
    <p:extLst>
      <p:ext uri="{BB962C8B-B14F-4D97-AF65-F5344CB8AC3E}">
        <p14:creationId xmlns:p14="http://schemas.microsoft.com/office/powerpoint/2010/main" val="28900599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839200" cy="5078313"/>
          </a:xfrm>
          <a:prstGeom prst="rect">
            <a:avLst/>
          </a:prstGeom>
        </p:spPr>
        <p:txBody>
          <a:bodyPr wrap="square">
            <a:spAutoFit/>
          </a:bodyPr>
          <a:lstStyle/>
          <a:p>
            <a:pPr lvl="0" algn="just">
              <a:lnSpc>
                <a:spcPct val="150000"/>
              </a:lnSpc>
            </a:pPr>
            <a:r>
              <a:rPr lang="en-US" sz="2400" b="1" dirty="0">
                <a:solidFill>
                  <a:prstClr val="black"/>
                </a:solidFill>
                <a:latin typeface="Times New Roman" pitchFamily="18" charset="0"/>
                <a:ea typeface="Calibri"/>
                <a:cs typeface="Times New Roman" pitchFamily="18" charset="0"/>
              </a:rPr>
              <a:t>Microscopically</a:t>
            </a:r>
          </a:p>
          <a:p>
            <a:pPr marL="571500" marR="0" indent="-342900" algn="just">
              <a:lnSpc>
                <a:spcPct val="150000"/>
              </a:lnSpc>
              <a:spcBef>
                <a:spcPts val="0"/>
              </a:spcBef>
              <a:spcAft>
                <a:spcPts val="0"/>
              </a:spcAft>
              <a:buFontTx/>
              <a:buChar char="-"/>
            </a:pPr>
            <a:r>
              <a:rPr lang="en-US" sz="2400" dirty="0" smtClean="0">
                <a:latin typeface="Times New Roman" pitchFamily="18" charset="0"/>
                <a:ea typeface="Calibri"/>
                <a:cs typeface="Times New Roman" pitchFamily="18" charset="0"/>
              </a:rPr>
              <a:t>The </a:t>
            </a:r>
            <a:r>
              <a:rPr lang="en-US" sz="2400" dirty="0">
                <a:latin typeface="Times New Roman" pitchFamily="18" charset="0"/>
                <a:ea typeface="Calibri"/>
                <a:cs typeface="Times New Roman" pitchFamily="18" charset="0"/>
              </a:rPr>
              <a:t>fibroma consists of </a:t>
            </a:r>
            <a:r>
              <a:rPr lang="en-US" sz="2400" dirty="0">
                <a:solidFill>
                  <a:srgbClr val="FF0000"/>
                </a:solidFill>
                <a:latin typeface="Times New Roman" pitchFamily="18" charset="0"/>
                <a:ea typeface="Calibri"/>
                <a:cs typeface="Times New Roman" pitchFamily="18" charset="0"/>
              </a:rPr>
              <a:t>bundles of interlacing collagenous </a:t>
            </a:r>
            <a:r>
              <a:rPr lang="en-US" sz="2400" dirty="0">
                <a:latin typeface="Times New Roman" pitchFamily="18" charset="0"/>
                <a:ea typeface="Calibri"/>
                <a:cs typeface="Times New Roman" pitchFamily="18" charset="0"/>
              </a:rPr>
              <a:t>fibers interspersed with varying numbers of </a:t>
            </a:r>
            <a:r>
              <a:rPr lang="en-US" sz="2400" dirty="0">
                <a:solidFill>
                  <a:srgbClr val="FF0000"/>
                </a:solidFill>
                <a:latin typeface="Times New Roman" pitchFamily="18" charset="0"/>
                <a:ea typeface="Calibri"/>
                <a:cs typeface="Times New Roman" pitchFamily="18" charset="0"/>
              </a:rPr>
              <a:t>proliferating fibroblasts </a:t>
            </a:r>
            <a:r>
              <a:rPr lang="en-US" sz="2400" dirty="0">
                <a:latin typeface="Times New Roman" pitchFamily="18" charset="0"/>
                <a:ea typeface="Calibri"/>
                <a:cs typeface="Times New Roman" pitchFamily="18" charset="0"/>
              </a:rPr>
              <a:t>in large number and </a:t>
            </a:r>
            <a:r>
              <a:rPr lang="en-US" sz="2400" dirty="0" smtClean="0">
                <a:solidFill>
                  <a:srgbClr val="FF0000"/>
                </a:solidFill>
                <a:latin typeface="Times New Roman" pitchFamily="18" charset="0"/>
                <a:ea typeface="Calibri"/>
                <a:cs typeface="Times New Roman" pitchFamily="18" charset="0"/>
              </a:rPr>
              <a:t>small blood vessels</a:t>
            </a:r>
            <a:r>
              <a:rPr lang="en-US" sz="2400" dirty="0" smtClean="0">
                <a:latin typeface="Times New Roman" pitchFamily="18" charset="0"/>
                <a:ea typeface="Calibri"/>
                <a:cs typeface="Times New Roman" pitchFamily="18" charset="0"/>
              </a:rPr>
              <a:t>. </a:t>
            </a:r>
          </a:p>
          <a:p>
            <a:pPr marL="571500" marR="0" indent="-342900" algn="just">
              <a:lnSpc>
                <a:spcPct val="150000"/>
              </a:lnSpc>
              <a:spcBef>
                <a:spcPts val="0"/>
              </a:spcBef>
              <a:spcAft>
                <a:spcPts val="0"/>
              </a:spcAft>
              <a:buFontTx/>
              <a:buChar char="-"/>
            </a:pPr>
            <a:r>
              <a:rPr lang="en-US" sz="2400" dirty="0" smtClean="0">
                <a:latin typeface="Times New Roman" pitchFamily="18" charset="0"/>
                <a:ea typeface="Calibri"/>
                <a:cs typeface="Times New Roman" pitchFamily="18" charset="0"/>
              </a:rPr>
              <a:t>The </a:t>
            </a:r>
            <a:r>
              <a:rPr lang="en-US" sz="2400" dirty="0">
                <a:latin typeface="Times New Roman" pitchFamily="18" charset="0"/>
                <a:ea typeface="Calibri"/>
                <a:cs typeface="Times New Roman" pitchFamily="18" charset="0"/>
              </a:rPr>
              <a:t>surface of the lesion is </a:t>
            </a:r>
            <a:r>
              <a:rPr lang="en-US" sz="2400" dirty="0">
                <a:solidFill>
                  <a:srgbClr val="FF0000"/>
                </a:solidFill>
                <a:latin typeface="Times New Roman" pitchFamily="18" charset="0"/>
                <a:ea typeface="Calibri"/>
                <a:cs typeface="Times New Roman" pitchFamily="18" charset="0"/>
              </a:rPr>
              <a:t>covered by a layer of stratified squamous epithelium</a:t>
            </a:r>
            <a:r>
              <a:rPr lang="en-US" sz="2400" dirty="0">
                <a:latin typeface="Times New Roman" pitchFamily="18" charset="0"/>
                <a:ea typeface="Calibri"/>
                <a:cs typeface="Times New Roman" pitchFamily="18" charset="0"/>
              </a:rPr>
              <a:t> which frequently appears stretched and shows </a:t>
            </a:r>
            <a:r>
              <a:rPr lang="en-US" sz="2400" dirty="0">
                <a:solidFill>
                  <a:srgbClr val="FF0000"/>
                </a:solidFill>
                <a:latin typeface="Times New Roman" pitchFamily="18" charset="0"/>
                <a:ea typeface="Calibri"/>
                <a:cs typeface="Times New Roman" pitchFamily="18" charset="0"/>
              </a:rPr>
              <a:t>shortening and flattening of the rete pegs</a:t>
            </a:r>
            <a:r>
              <a:rPr lang="en-US" sz="2400" dirty="0">
                <a:latin typeface="Times New Roman" pitchFamily="18" charset="0"/>
                <a:ea typeface="Calibri"/>
                <a:cs typeface="Times New Roman" pitchFamily="18" charset="0"/>
              </a:rPr>
              <a:t>. </a:t>
            </a:r>
            <a:endParaRPr lang="en-US" sz="2400" dirty="0" smtClean="0">
              <a:latin typeface="Times New Roman" pitchFamily="18" charset="0"/>
              <a:ea typeface="Calibri"/>
              <a:cs typeface="Times New Roman" pitchFamily="18" charset="0"/>
            </a:endParaRPr>
          </a:p>
          <a:p>
            <a:pPr marL="571500" marR="0" indent="-342900" algn="just">
              <a:lnSpc>
                <a:spcPct val="150000"/>
              </a:lnSpc>
              <a:spcBef>
                <a:spcPts val="0"/>
              </a:spcBef>
              <a:spcAft>
                <a:spcPts val="0"/>
              </a:spcAft>
              <a:buFontTx/>
              <a:buChar char="-"/>
            </a:pPr>
            <a:r>
              <a:rPr lang="en-US" sz="2400" dirty="0" smtClean="0">
                <a:latin typeface="Times New Roman" pitchFamily="18" charset="0"/>
                <a:ea typeface="Calibri"/>
                <a:cs typeface="Times New Roman" pitchFamily="18" charset="0"/>
              </a:rPr>
              <a:t>If </a:t>
            </a:r>
            <a:r>
              <a:rPr lang="en-US" sz="2400" dirty="0">
                <a:solidFill>
                  <a:srgbClr val="FF0000"/>
                </a:solidFill>
                <a:latin typeface="Times New Roman" pitchFamily="18" charset="0"/>
                <a:ea typeface="Calibri"/>
                <a:cs typeface="Times New Roman" pitchFamily="18" charset="0"/>
              </a:rPr>
              <a:t>trauma</a:t>
            </a:r>
            <a:r>
              <a:rPr lang="en-US" sz="2400" dirty="0">
                <a:latin typeface="Times New Roman" pitchFamily="18" charset="0"/>
                <a:ea typeface="Calibri"/>
                <a:cs typeface="Times New Roman" pitchFamily="18" charset="0"/>
              </a:rPr>
              <a:t> to the tissue has occurred, </a:t>
            </a:r>
            <a:r>
              <a:rPr lang="en-US" sz="2400" dirty="0">
                <a:solidFill>
                  <a:srgbClr val="FF0000"/>
                </a:solidFill>
                <a:latin typeface="Times New Roman" pitchFamily="18" charset="0"/>
                <a:ea typeface="Calibri"/>
                <a:cs typeface="Times New Roman" pitchFamily="18" charset="0"/>
              </a:rPr>
              <a:t>vasodilatation, edema and inflammatory</a:t>
            </a:r>
            <a:r>
              <a:rPr lang="en-US" sz="2400" dirty="0">
                <a:latin typeface="Times New Roman" pitchFamily="18" charset="0"/>
                <a:ea typeface="Calibri"/>
                <a:cs typeface="Times New Roman" pitchFamily="18" charset="0"/>
              </a:rPr>
              <a:t> cell infiltration are variably present. </a:t>
            </a:r>
            <a:endParaRPr lang="en-US" sz="1400" dirty="0">
              <a:ea typeface="Calibri"/>
              <a:cs typeface="Arial"/>
            </a:endParaRPr>
          </a:p>
        </p:txBody>
      </p:sp>
    </p:spTree>
    <p:extLst>
      <p:ext uri="{BB962C8B-B14F-4D97-AF65-F5344CB8AC3E}">
        <p14:creationId xmlns:p14="http://schemas.microsoft.com/office/powerpoint/2010/main" val="180401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839200" cy="4524315"/>
          </a:xfrm>
          <a:prstGeom prst="rect">
            <a:avLst/>
          </a:prstGeom>
        </p:spPr>
        <p:txBody>
          <a:bodyPr wrap="square">
            <a:spAutoFit/>
          </a:bodyPr>
          <a:lstStyle/>
          <a:p>
            <a:pPr marL="571500" marR="0" indent="-342900" algn="just">
              <a:lnSpc>
                <a:spcPct val="150000"/>
              </a:lnSpc>
              <a:spcBef>
                <a:spcPts val="0"/>
              </a:spcBef>
              <a:spcAft>
                <a:spcPts val="0"/>
              </a:spcAft>
              <a:buFontTx/>
              <a:buChar char="-"/>
            </a:pPr>
            <a:r>
              <a:rPr lang="en-US" sz="2400" dirty="0" smtClean="0">
                <a:latin typeface="Times New Roman" pitchFamily="18" charset="0"/>
                <a:ea typeface="Calibri"/>
                <a:cs typeface="Times New Roman" pitchFamily="18" charset="0"/>
              </a:rPr>
              <a:t>It </a:t>
            </a:r>
            <a:r>
              <a:rPr lang="en-US" sz="2400" dirty="0">
                <a:latin typeface="Times New Roman" pitchFamily="18" charset="0"/>
                <a:ea typeface="Calibri"/>
                <a:cs typeface="Times New Roman" pitchFamily="18" charset="0"/>
              </a:rPr>
              <a:t>is interesting to note that the fibroma, a true neoplasm of connective tissue origin, </a:t>
            </a:r>
            <a:r>
              <a:rPr lang="en-US" sz="2400" dirty="0">
                <a:solidFill>
                  <a:srgbClr val="FF0000"/>
                </a:solidFill>
                <a:latin typeface="Times New Roman" pitchFamily="18" charset="0"/>
                <a:ea typeface="Calibri"/>
                <a:cs typeface="Times New Roman" pitchFamily="18" charset="0"/>
              </a:rPr>
              <a:t>is microscopically similar to the fibrous hyperplasia. </a:t>
            </a:r>
            <a:endParaRPr lang="en-US" sz="2400" dirty="0" smtClean="0">
              <a:solidFill>
                <a:srgbClr val="FF0000"/>
              </a:solidFill>
              <a:latin typeface="Times New Roman" pitchFamily="18" charset="0"/>
              <a:ea typeface="Calibri"/>
              <a:cs typeface="Times New Roman" pitchFamily="18" charset="0"/>
            </a:endParaRPr>
          </a:p>
          <a:p>
            <a:pPr marL="571500" marR="0" indent="-342900" algn="just">
              <a:lnSpc>
                <a:spcPct val="150000"/>
              </a:lnSpc>
              <a:spcBef>
                <a:spcPts val="0"/>
              </a:spcBef>
              <a:spcAft>
                <a:spcPts val="0"/>
              </a:spcAft>
              <a:buFontTx/>
              <a:buChar char="-"/>
            </a:pPr>
            <a:r>
              <a:rPr lang="en-US" sz="2400" dirty="0" smtClean="0">
                <a:solidFill>
                  <a:srgbClr val="FF0000"/>
                </a:solidFill>
                <a:latin typeface="Times New Roman" pitchFamily="18" charset="0"/>
                <a:ea typeface="Calibri"/>
                <a:cs typeface="Times New Roman" pitchFamily="18" charset="0"/>
              </a:rPr>
              <a:t>Hyperplasia</a:t>
            </a:r>
            <a:r>
              <a:rPr lang="en-US" sz="2400" dirty="0" smtClean="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is usually considered to be a </a:t>
            </a:r>
            <a:r>
              <a:rPr lang="en-US" sz="2400" dirty="0">
                <a:solidFill>
                  <a:srgbClr val="FF0000"/>
                </a:solidFill>
                <a:latin typeface="Times New Roman" pitchFamily="18" charset="0"/>
                <a:ea typeface="Calibri"/>
                <a:cs typeface="Times New Roman" pitchFamily="18" charset="0"/>
              </a:rPr>
              <a:t>self limiting </a:t>
            </a:r>
            <a:r>
              <a:rPr lang="en-US" sz="2400" dirty="0">
                <a:latin typeface="Times New Roman" pitchFamily="18" charset="0"/>
                <a:ea typeface="Calibri"/>
                <a:cs typeface="Times New Roman" pitchFamily="18" charset="0"/>
              </a:rPr>
              <a:t>process and sometimes, but not invariably, regresses after the removal of the stimulus or irritant. </a:t>
            </a:r>
            <a:endParaRPr lang="en-US" sz="2400" dirty="0" smtClean="0">
              <a:latin typeface="Times New Roman" pitchFamily="18" charset="0"/>
              <a:ea typeface="Calibri"/>
              <a:cs typeface="Times New Roman" pitchFamily="18" charset="0"/>
            </a:endParaRPr>
          </a:p>
          <a:p>
            <a:pPr marL="571500" marR="0" indent="-342900" algn="just">
              <a:lnSpc>
                <a:spcPct val="150000"/>
              </a:lnSpc>
              <a:spcBef>
                <a:spcPts val="0"/>
              </a:spcBef>
              <a:spcAft>
                <a:spcPts val="0"/>
              </a:spcAft>
              <a:buFontTx/>
              <a:buChar char="-"/>
            </a:pPr>
            <a:r>
              <a:rPr lang="en-US" sz="2400" dirty="0" smtClean="0">
                <a:latin typeface="Times New Roman" pitchFamily="18" charset="0"/>
                <a:ea typeface="Calibri"/>
                <a:cs typeface="Times New Roman" pitchFamily="18" charset="0"/>
              </a:rPr>
              <a:t>Neoplastic </a:t>
            </a:r>
            <a:r>
              <a:rPr lang="en-US" sz="2400" dirty="0">
                <a:solidFill>
                  <a:srgbClr val="FF0000"/>
                </a:solidFill>
                <a:latin typeface="Times New Roman" pitchFamily="18" charset="0"/>
                <a:ea typeface="Calibri"/>
                <a:cs typeface="Times New Roman" pitchFamily="18" charset="0"/>
              </a:rPr>
              <a:t>tissue shows no </a:t>
            </a:r>
            <a:r>
              <a:rPr lang="en-US" sz="2400" dirty="0" smtClean="0">
                <a:solidFill>
                  <a:srgbClr val="FF0000"/>
                </a:solidFill>
                <a:latin typeface="Times New Roman" pitchFamily="18" charset="0"/>
                <a:ea typeface="Calibri"/>
                <a:cs typeface="Times New Roman" pitchFamily="18" charset="0"/>
              </a:rPr>
              <a:t>such</a:t>
            </a:r>
          </a:p>
          <a:p>
            <a:pPr marL="228600" marR="0" algn="just">
              <a:lnSpc>
                <a:spcPct val="150000"/>
              </a:lnSpc>
              <a:spcBef>
                <a:spcPts val="0"/>
              </a:spcBef>
              <a:spcAft>
                <a:spcPts val="0"/>
              </a:spcAft>
            </a:pPr>
            <a:r>
              <a:rPr lang="en-US" sz="2400" dirty="0" smtClean="0">
                <a:solidFill>
                  <a:srgbClr val="FF0000"/>
                </a:solidFill>
                <a:latin typeface="Times New Roman" pitchFamily="18" charset="0"/>
                <a:ea typeface="Calibri"/>
                <a:cs typeface="Times New Roman" pitchFamily="18" charset="0"/>
              </a:rPr>
              <a:t> </a:t>
            </a:r>
            <a:r>
              <a:rPr lang="en-US" sz="2400" dirty="0">
                <a:solidFill>
                  <a:srgbClr val="FF0000"/>
                </a:solidFill>
                <a:latin typeface="Times New Roman" pitchFamily="18" charset="0"/>
                <a:ea typeface="Calibri"/>
                <a:cs typeface="Times New Roman" pitchFamily="18" charset="0"/>
              </a:rPr>
              <a:t>regression</a:t>
            </a:r>
            <a:r>
              <a:rPr lang="en-US" dirty="0">
                <a:solidFill>
                  <a:srgbClr val="FF0000"/>
                </a:solidFill>
                <a:latin typeface="Times New Roman"/>
                <a:ea typeface="Calibri"/>
                <a:cs typeface="Arial"/>
              </a:rPr>
              <a:t>.</a:t>
            </a:r>
            <a:endParaRPr lang="en-US" sz="1400" dirty="0">
              <a:solidFill>
                <a:srgbClr val="FF0000"/>
              </a:solidFill>
              <a:ea typeface="Calibri"/>
              <a:cs typeface="Arial"/>
            </a:endParaRPr>
          </a:p>
        </p:txBody>
      </p:sp>
      <p:pic>
        <p:nvPicPr>
          <p:cNvPr id="3" name="Picture 2"/>
          <p:cNvPicPr/>
          <p:nvPr/>
        </p:nvPicPr>
        <p:blipFill>
          <a:blip r:embed="rId2" cstate="print">
            <a:lum contrast="20000"/>
          </a:blip>
          <a:srcRect/>
          <a:stretch>
            <a:fillRect/>
          </a:stretch>
        </p:blipFill>
        <p:spPr bwMode="auto">
          <a:xfrm>
            <a:off x="4800600" y="3581400"/>
            <a:ext cx="4191000" cy="3276600"/>
          </a:xfrm>
          <a:prstGeom prst="rect">
            <a:avLst/>
          </a:prstGeom>
          <a:noFill/>
          <a:ln w="9525">
            <a:solidFill>
              <a:sysClr val="windowText" lastClr="000000"/>
            </a:solidFill>
            <a:miter lim="800000"/>
            <a:headEnd/>
            <a:tailEnd/>
          </a:ln>
        </p:spPr>
      </p:pic>
      <p:sp>
        <p:nvSpPr>
          <p:cNvPr id="5" name="Rectangle 4"/>
          <p:cNvSpPr/>
          <p:nvPr/>
        </p:nvSpPr>
        <p:spPr>
          <a:xfrm>
            <a:off x="207818" y="5904499"/>
            <a:ext cx="4572000" cy="923330"/>
          </a:xfrm>
          <a:prstGeom prst="rect">
            <a:avLst/>
          </a:prstGeom>
        </p:spPr>
        <p:txBody>
          <a:bodyPr>
            <a:spAutoFit/>
          </a:bodyPr>
          <a:lstStyle/>
          <a:p>
            <a:r>
              <a:rPr lang="en-US" dirty="0" smtClean="0">
                <a:latin typeface="Times New Roman"/>
                <a:ea typeface="Calibri"/>
              </a:rPr>
              <a:t> </a:t>
            </a:r>
            <a:r>
              <a:rPr lang="en-US" dirty="0">
                <a:latin typeface="Times New Roman"/>
                <a:ea typeface="Calibri"/>
              </a:rPr>
              <a:t>Interlacing collagenous fibers interspersed with varying numbers of proliferating fibroblasts.</a:t>
            </a:r>
            <a:endParaRPr lang="en-US" dirty="0"/>
          </a:p>
        </p:txBody>
      </p:sp>
    </p:spTree>
    <p:extLst>
      <p:ext uri="{BB962C8B-B14F-4D97-AF65-F5344CB8AC3E}">
        <p14:creationId xmlns:p14="http://schemas.microsoft.com/office/powerpoint/2010/main" val="3413395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036" y="838200"/>
            <a:ext cx="8839200" cy="4465133"/>
          </a:xfrm>
          <a:prstGeom prst="rect">
            <a:avLst/>
          </a:prstGeom>
        </p:spPr>
        <p:txBody>
          <a:bodyPr wrap="square">
            <a:spAutoFit/>
          </a:bodyPr>
          <a:lstStyle/>
          <a:p>
            <a:pPr>
              <a:lnSpc>
                <a:spcPct val="150000"/>
              </a:lnSpc>
            </a:pPr>
            <a:r>
              <a:rPr lang="en-US" sz="2400" dirty="0" smtClean="0">
                <a:latin typeface="Times New Roman"/>
                <a:ea typeface="Calibri"/>
                <a:cs typeface="Arial"/>
              </a:rPr>
              <a:t>-. It is nearly </a:t>
            </a:r>
            <a:r>
              <a:rPr lang="en-US" sz="2400" dirty="0" smtClean="0">
                <a:solidFill>
                  <a:srgbClr val="FF0000"/>
                </a:solidFill>
                <a:latin typeface="Times New Roman"/>
                <a:ea typeface="Calibri"/>
                <a:cs typeface="Arial"/>
              </a:rPr>
              <a:t>always</a:t>
            </a:r>
            <a:r>
              <a:rPr lang="en-US" sz="2400" dirty="0" smtClean="0">
                <a:latin typeface="Times New Roman"/>
                <a:ea typeface="Calibri"/>
                <a:cs typeface="Arial"/>
              </a:rPr>
              <a:t> a well circumscribed</a:t>
            </a:r>
            <a:r>
              <a:rPr lang="en-US" sz="2400" dirty="0" smtClean="0">
                <a:solidFill>
                  <a:srgbClr val="FF0000"/>
                </a:solidFill>
                <a:latin typeface="Times New Roman"/>
                <a:ea typeface="Calibri"/>
                <a:cs typeface="Arial"/>
              </a:rPr>
              <a:t> </a:t>
            </a:r>
            <a:r>
              <a:rPr lang="en-US" sz="2400" dirty="0" err="1" smtClean="0">
                <a:solidFill>
                  <a:srgbClr val="FF0000"/>
                </a:solidFill>
                <a:latin typeface="Times New Roman"/>
                <a:ea typeface="Calibri"/>
                <a:cs typeface="Arial"/>
              </a:rPr>
              <a:t>pedunculated</a:t>
            </a:r>
            <a:r>
              <a:rPr lang="en-US" sz="2400" dirty="0" smtClean="0">
                <a:solidFill>
                  <a:srgbClr val="FF0000"/>
                </a:solidFill>
                <a:latin typeface="Times New Roman"/>
                <a:ea typeface="Calibri"/>
                <a:cs typeface="Arial"/>
              </a:rPr>
              <a:t> </a:t>
            </a:r>
            <a:r>
              <a:rPr lang="en-US" sz="2400" dirty="0" smtClean="0">
                <a:latin typeface="Times New Roman"/>
                <a:ea typeface="Calibri"/>
                <a:cs typeface="Arial"/>
              </a:rPr>
              <a:t>tumor, </a:t>
            </a:r>
            <a:r>
              <a:rPr lang="en-US" sz="2400" dirty="0" smtClean="0">
                <a:solidFill>
                  <a:srgbClr val="FF0000"/>
                </a:solidFill>
                <a:latin typeface="Times New Roman"/>
                <a:ea typeface="Calibri"/>
                <a:cs typeface="Arial"/>
              </a:rPr>
              <a:t>occasionally sessile</a:t>
            </a:r>
            <a:r>
              <a:rPr lang="en-US" sz="2400" dirty="0" smtClean="0">
                <a:latin typeface="Times New Roman"/>
                <a:ea typeface="Calibri"/>
                <a:cs typeface="Arial"/>
              </a:rPr>
              <a:t>.</a:t>
            </a:r>
          </a:p>
          <a:p>
            <a:pPr marL="342900" indent="-342900">
              <a:lnSpc>
                <a:spcPct val="150000"/>
              </a:lnSpc>
              <a:buFontTx/>
              <a:buChar char="-"/>
            </a:pPr>
            <a:r>
              <a:rPr lang="en-US" sz="2400" dirty="0" smtClean="0">
                <a:latin typeface="Times New Roman"/>
                <a:ea typeface="Calibri"/>
                <a:cs typeface="Arial"/>
              </a:rPr>
              <a:t>It is </a:t>
            </a:r>
            <a:r>
              <a:rPr lang="en-US" sz="2400" dirty="0" smtClean="0">
                <a:solidFill>
                  <a:srgbClr val="FF0000"/>
                </a:solidFill>
                <a:latin typeface="Times New Roman"/>
                <a:ea typeface="Calibri"/>
                <a:cs typeface="Arial"/>
              </a:rPr>
              <a:t>painless</a:t>
            </a:r>
            <a:r>
              <a:rPr lang="en-US" sz="2400" dirty="0" smtClean="0">
                <a:latin typeface="Times New Roman"/>
                <a:ea typeface="Calibri"/>
                <a:cs typeface="Arial"/>
              </a:rPr>
              <a:t>, usually </a:t>
            </a:r>
            <a:r>
              <a:rPr lang="en-US" sz="2400" dirty="0" smtClean="0">
                <a:solidFill>
                  <a:srgbClr val="FF0000"/>
                </a:solidFill>
                <a:latin typeface="Times New Roman"/>
                <a:ea typeface="Calibri"/>
                <a:cs typeface="Arial"/>
              </a:rPr>
              <a:t>white</a:t>
            </a:r>
            <a:r>
              <a:rPr lang="en-US" sz="2400" dirty="0" smtClean="0">
                <a:latin typeface="Times New Roman"/>
                <a:ea typeface="Calibri"/>
                <a:cs typeface="Arial"/>
              </a:rPr>
              <a:t> but </a:t>
            </a:r>
            <a:r>
              <a:rPr lang="en-US" sz="2400" dirty="0" smtClean="0">
                <a:solidFill>
                  <a:srgbClr val="FF0000"/>
                </a:solidFill>
                <a:latin typeface="Times New Roman"/>
                <a:ea typeface="Calibri"/>
                <a:cs typeface="Arial"/>
              </a:rPr>
              <a:t>sometimes pink </a:t>
            </a:r>
            <a:r>
              <a:rPr lang="en-US" sz="2400" dirty="0" smtClean="0">
                <a:latin typeface="Times New Roman"/>
                <a:ea typeface="Calibri"/>
                <a:cs typeface="Arial"/>
              </a:rPr>
              <a:t>in </a:t>
            </a:r>
            <a:r>
              <a:rPr lang="en-US" sz="2400" dirty="0" err="1" smtClean="0">
                <a:latin typeface="Times New Roman"/>
                <a:ea typeface="Calibri"/>
                <a:cs typeface="Arial"/>
              </a:rPr>
              <a:t>colour</a:t>
            </a:r>
            <a:r>
              <a:rPr lang="en-US" sz="2400" dirty="0" smtClean="0">
                <a:latin typeface="Times New Roman"/>
                <a:ea typeface="Calibri"/>
                <a:cs typeface="Arial"/>
              </a:rPr>
              <a:t>. </a:t>
            </a:r>
          </a:p>
          <a:p>
            <a:pPr marL="342900" indent="-342900">
              <a:lnSpc>
                <a:spcPct val="150000"/>
              </a:lnSpc>
              <a:buFontTx/>
              <a:buChar char="-"/>
            </a:pPr>
            <a:r>
              <a:rPr lang="en-US" sz="2400" dirty="0" err="1" smtClean="0">
                <a:solidFill>
                  <a:srgbClr val="FF0000"/>
                </a:solidFill>
                <a:latin typeface="Times New Roman"/>
                <a:ea typeface="Calibri"/>
                <a:cs typeface="Arial"/>
              </a:rPr>
              <a:t>Intraorally</a:t>
            </a:r>
            <a:r>
              <a:rPr lang="en-US" sz="2400" dirty="0" smtClean="0">
                <a:latin typeface="Times New Roman"/>
                <a:ea typeface="Calibri"/>
                <a:cs typeface="Arial"/>
              </a:rPr>
              <a:t> it is found most commonly on the </a:t>
            </a:r>
            <a:r>
              <a:rPr lang="en-US" sz="2400" dirty="0" smtClean="0">
                <a:solidFill>
                  <a:srgbClr val="FF0000"/>
                </a:solidFill>
                <a:latin typeface="Times New Roman"/>
                <a:ea typeface="Calibri"/>
                <a:cs typeface="Arial"/>
              </a:rPr>
              <a:t>tongue, lips, </a:t>
            </a:r>
            <a:r>
              <a:rPr lang="en-US" sz="2400" dirty="0" err="1" smtClean="0">
                <a:solidFill>
                  <a:srgbClr val="FF0000"/>
                </a:solidFill>
                <a:latin typeface="Times New Roman"/>
                <a:ea typeface="Calibri"/>
                <a:cs typeface="Arial"/>
              </a:rPr>
              <a:t>buccal</a:t>
            </a:r>
            <a:r>
              <a:rPr lang="en-US" sz="2400" dirty="0" smtClean="0">
                <a:solidFill>
                  <a:srgbClr val="FF0000"/>
                </a:solidFill>
                <a:latin typeface="Times New Roman"/>
                <a:ea typeface="Calibri"/>
                <a:cs typeface="Arial"/>
              </a:rPr>
              <a:t> mucosa, gingiva and palate. </a:t>
            </a:r>
          </a:p>
          <a:p>
            <a:pPr marL="342900" indent="-342900">
              <a:lnSpc>
                <a:spcPct val="150000"/>
              </a:lnSpc>
              <a:buFontTx/>
              <a:buChar char="-"/>
            </a:pPr>
            <a:r>
              <a:rPr lang="en-US" sz="2400" dirty="0" smtClean="0">
                <a:latin typeface="Times New Roman"/>
                <a:ea typeface="Calibri"/>
                <a:cs typeface="Arial"/>
              </a:rPr>
              <a:t>The size of the lesion varies from </a:t>
            </a:r>
            <a:r>
              <a:rPr lang="en-US" sz="2400" dirty="0" smtClean="0">
                <a:solidFill>
                  <a:srgbClr val="FF0000"/>
                </a:solidFill>
                <a:latin typeface="Times New Roman"/>
                <a:ea typeface="Calibri"/>
                <a:cs typeface="Arial"/>
              </a:rPr>
              <a:t>few millimeters </a:t>
            </a:r>
            <a:r>
              <a:rPr lang="en-US" sz="2400" dirty="0" smtClean="0">
                <a:latin typeface="Times New Roman"/>
                <a:ea typeface="Calibri"/>
                <a:cs typeface="Arial"/>
              </a:rPr>
              <a:t>to about </a:t>
            </a:r>
            <a:r>
              <a:rPr lang="en-US" sz="2400" dirty="0" smtClean="0">
                <a:solidFill>
                  <a:srgbClr val="FF0000"/>
                </a:solidFill>
                <a:latin typeface="Times New Roman"/>
                <a:ea typeface="Calibri"/>
                <a:cs typeface="Arial"/>
              </a:rPr>
              <a:t>one centimeter</a:t>
            </a:r>
            <a:r>
              <a:rPr lang="en-US" sz="2400" dirty="0" smtClean="0">
                <a:latin typeface="Times New Roman"/>
                <a:ea typeface="Calibri"/>
                <a:cs typeface="Arial"/>
              </a:rPr>
              <a:t> in diameter, </a:t>
            </a:r>
          </a:p>
          <a:p>
            <a:pPr marL="342900" indent="-342900">
              <a:lnSpc>
                <a:spcPct val="150000"/>
              </a:lnSpc>
              <a:buFontTx/>
              <a:buChar char="-"/>
            </a:pPr>
            <a:r>
              <a:rPr lang="en-US" sz="2400" dirty="0" smtClean="0">
                <a:latin typeface="Times New Roman"/>
                <a:ea typeface="Calibri"/>
                <a:cs typeface="Arial"/>
              </a:rPr>
              <a:t> Occurs at </a:t>
            </a:r>
            <a:r>
              <a:rPr lang="en-US" sz="2400" dirty="0" smtClean="0">
                <a:solidFill>
                  <a:srgbClr val="FF0000"/>
                </a:solidFill>
                <a:latin typeface="Times New Roman"/>
                <a:ea typeface="Calibri"/>
                <a:cs typeface="Arial"/>
              </a:rPr>
              <a:t>any age </a:t>
            </a:r>
            <a:r>
              <a:rPr lang="en-US" sz="2400" dirty="0" smtClean="0">
                <a:latin typeface="Times New Roman"/>
                <a:ea typeface="Calibri"/>
                <a:cs typeface="Arial"/>
              </a:rPr>
              <a:t>and seen even in </a:t>
            </a:r>
            <a:r>
              <a:rPr lang="en-US" sz="2400" dirty="0" smtClean="0">
                <a:solidFill>
                  <a:srgbClr val="FF0000"/>
                </a:solidFill>
                <a:latin typeface="Times New Roman"/>
                <a:ea typeface="Calibri"/>
                <a:cs typeface="Arial"/>
              </a:rPr>
              <a:t>young children</a:t>
            </a:r>
            <a:r>
              <a:rPr lang="en-US" sz="2400" dirty="0" smtClean="0">
                <a:latin typeface="Times New Roman"/>
                <a:ea typeface="Calibri"/>
                <a:cs typeface="Arial"/>
              </a:rPr>
              <a:t>. </a:t>
            </a:r>
            <a:endParaRPr lang="en-US" sz="2400" dirty="0">
              <a:ea typeface="Calibri"/>
              <a:cs typeface="Arial"/>
            </a:endParaRPr>
          </a:p>
        </p:txBody>
      </p:sp>
    </p:spTree>
    <p:extLst>
      <p:ext uri="{BB962C8B-B14F-4D97-AF65-F5344CB8AC3E}">
        <p14:creationId xmlns:p14="http://schemas.microsoft.com/office/powerpoint/2010/main" val="25064465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109" y="609600"/>
            <a:ext cx="8991600" cy="5632311"/>
          </a:xfrm>
          <a:prstGeom prst="rect">
            <a:avLst/>
          </a:prstGeom>
        </p:spPr>
        <p:txBody>
          <a:bodyPr wrap="square">
            <a:spAutoFit/>
          </a:bodyPr>
          <a:lstStyle/>
          <a:p>
            <a:pPr algn="just">
              <a:lnSpc>
                <a:spcPct val="150000"/>
              </a:lnSpc>
            </a:pPr>
            <a:r>
              <a:rPr lang="en-US" sz="2400" b="1" dirty="0">
                <a:solidFill>
                  <a:srgbClr val="000000"/>
                </a:solidFill>
                <a:latin typeface="Times New Roman" pitchFamily="18" charset="0"/>
                <a:ea typeface="Calibri"/>
                <a:cs typeface="Times New Roman" pitchFamily="18" charset="0"/>
              </a:rPr>
              <a:t>LIPOMA </a:t>
            </a:r>
            <a:endParaRPr lang="en-US" sz="2400" dirty="0">
              <a:latin typeface="Times New Roman" pitchFamily="18" charset="0"/>
              <a:ea typeface="Calibri"/>
              <a:cs typeface="Times New Roman" pitchFamily="18" charset="0"/>
            </a:endParaRPr>
          </a:p>
          <a:p>
            <a:pPr algn="just">
              <a:lnSpc>
                <a:spcPct val="150000"/>
              </a:lnSpc>
            </a:pPr>
            <a:r>
              <a:rPr lang="en-US" sz="2400" b="1" dirty="0">
                <a:solidFill>
                  <a:srgbClr val="000000"/>
                </a:solidFill>
                <a:latin typeface="Times New Roman" pitchFamily="18" charset="0"/>
                <a:ea typeface="Calibri"/>
                <a:cs typeface="Times New Roman" pitchFamily="18" charset="0"/>
              </a:rPr>
              <a:t>     </a:t>
            </a:r>
            <a:r>
              <a:rPr lang="en-US" sz="2400" dirty="0">
                <a:solidFill>
                  <a:srgbClr val="000000"/>
                </a:solidFill>
                <a:latin typeface="Times New Roman" pitchFamily="18" charset="0"/>
                <a:ea typeface="Calibri"/>
                <a:cs typeface="Times New Roman" pitchFamily="18" charset="0"/>
              </a:rPr>
              <a:t>Benign, slow-growing neoplasm composed </a:t>
            </a:r>
            <a:r>
              <a:rPr lang="en-US" sz="2400" dirty="0">
                <a:solidFill>
                  <a:srgbClr val="FF0000"/>
                </a:solidFill>
                <a:latin typeface="Times New Roman" pitchFamily="18" charset="0"/>
                <a:ea typeface="Calibri"/>
                <a:cs typeface="Times New Roman" pitchFamily="18" charset="0"/>
              </a:rPr>
              <a:t>of</a:t>
            </a:r>
            <a:r>
              <a:rPr lang="en-US" sz="2400" b="1" dirty="0">
                <a:solidFill>
                  <a:srgbClr val="FF0000"/>
                </a:solidFill>
                <a:latin typeface="Times New Roman" pitchFamily="18" charset="0"/>
                <a:ea typeface="Calibri"/>
                <a:cs typeface="Times New Roman" pitchFamily="18" charset="0"/>
              </a:rPr>
              <a:t> </a:t>
            </a:r>
            <a:r>
              <a:rPr lang="en-US" sz="2400" dirty="0">
                <a:solidFill>
                  <a:srgbClr val="FF0000"/>
                </a:solidFill>
                <a:latin typeface="Times New Roman" pitchFamily="18" charset="0"/>
                <a:ea typeface="Calibri"/>
                <a:cs typeface="Times New Roman" pitchFamily="18" charset="0"/>
              </a:rPr>
              <a:t>mature </a:t>
            </a:r>
            <a:r>
              <a:rPr lang="en-US" sz="2400" dirty="0">
                <a:solidFill>
                  <a:srgbClr val="000000"/>
                </a:solidFill>
                <a:latin typeface="Times New Roman" pitchFamily="18" charset="0"/>
                <a:ea typeface="Calibri"/>
                <a:cs typeface="Times New Roman" pitchFamily="18" charset="0"/>
              </a:rPr>
              <a:t>fat cells </a:t>
            </a:r>
            <a:endParaRPr lang="en-US" sz="2400" dirty="0" smtClean="0">
              <a:solidFill>
                <a:srgbClr val="000000"/>
              </a:solidFill>
              <a:latin typeface="Times New Roman" pitchFamily="18" charset="0"/>
              <a:ea typeface="Calibri"/>
              <a:cs typeface="Times New Roman" pitchFamily="18" charset="0"/>
            </a:endParaRPr>
          </a:p>
          <a:p>
            <a:pPr marL="342900" indent="-342900" algn="just">
              <a:lnSpc>
                <a:spcPct val="150000"/>
              </a:lnSpc>
              <a:buFontTx/>
              <a:buChar char="-"/>
            </a:pPr>
            <a:r>
              <a:rPr lang="en-US" sz="2400" dirty="0" smtClean="0">
                <a:solidFill>
                  <a:srgbClr val="000000"/>
                </a:solidFill>
                <a:latin typeface="Times New Roman" pitchFamily="18" charset="0"/>
                <a:ea typeface="Calibri"/>
                <a:cs typeface="Times New Roman" pitchFamily="18" charset="0"/>
              </a:rPr>
              <a:t>It </a:t>
            </a:r>
            <a:r>
              <a:rPr lang="en-US" sz="2400" dirty="0">
                <a:solidFill>
                  <a:srgbClr val="000000"/>
                </a:solidFill>
                <a:latin typeface="Times New Roman" pitchFamily="18" charset="0"/>
                <a:ea typeface="Calibri"/>
                <a:cs typeface="Times New Roman" pitchFamily="18" charset="0"/>
              </a:rPr>
              <a:t>appears that the cells of the </a:t>
            </a:r>
            <a:r>
              <a:rPr lang="en-US" sz="2400" dirty="0" err="1">
                <a:solidFill>
                  <a:srgbClr val="000000"/>
                </a:solidFill>
                <a:latin typeface="Times New Roman" pitchFamily="18" charset="0"/>
                <a:ea typeface="Calibri"/>
                <a:cs typeface="Times New Roman" pitchFamily="18" charset="0"/>
              </a:rPr>
              <a:t>lipoma</a:t>
            </a:r>
            <a:r>
              <a:rPr lang="en-US" sz="2400" dirty="0">
                <a:solidFill>
                  <a:srgbClr val="000000"/>
                </a:solidFill>
                <a:latin typeface="Times New Roman" pitchFamily="18" charset="0"/>
                <a:ea typeface="Calibri"/>
                <a:cs typeface="Times New Roman" pitchFamily="18" charset="0"/>
              </a:rPr>
              <a:t> differ</a:t>
            </a:r>
            <a:r>
              <a:rPr lang="en-US" sz="2400" b="1" dirty="0">
                <a:solidFill>
                  <a:srgbClr val="000000"/>
                </a:solidFill>
                <a:latin typeface="Times New Roman" pitchFamily="18" charset="0"/>
                <a:ea typeface="Calibri"/>
                <a:cs typeface="Times New Roman" pitchFamily="18" charset="0"/>
              </a:rPr>
              <a:t> </a:t>
            </a:r>
            <a:r>
              <a:rPr lang="en-US" sz="2400" dirty="0">
                <a:solidFill>
                  <a:srgbClr val="000000"/>
                </a:solidFill>
                <a:latin typeface="Times New Roman" pitchFamily="18" charset="0"/>
                <a:ea typeface="Calibri"/>
                <a:cs typeface="Times New Roman" pitchFamily="18" charset="0"/>
              </a:rPr>
              <a:t>metabolically from normal fat cells even though they are</a:t>
            </a:r>
            <a:r>
              <a:rPr lang="en-US" sz="2400" b="1" dirty="0">
                <a:solidFill>
                  <a:srgbClr val="000000"/>
                </a:solidFill>
                <a:latin typeface="Times New Roman" pitchFamily="18" charset="0"/>
                <a:ea typeface="Calibri"/>
                <a:cs typeface="Times New Roman" pitchFamily="18" charset="0"/>
              </a:rPr>
              <a:t> </a:t>
            </a:r>
            <a:r>
              <a:rPr lang="en-US" sz="2400" dirty="0">
                <a:solidFill>
                  <a:srgbClr val="000000"/>
                </a:solidFill>
                <a:latin typeface="Times New Roman" pitchFamily="18" charset="0"/>
                <a:ea typeface="Calibri"/>
                <a:cs typeface="Times New Roman" pitchFamily="18" charset="0"/>
              </a:rPr>
              <a:t>histologically similar. </a:t>
            </a:r>
            <a:endParaRPr lang="en-US" sz="2400" dirty="0" smtClean="0">
              <a:solidFill>
                <a:srgbClr val="000000"/>
              </a:solidFill>
              <a:latin typeface="Times New Roman" pitchFamily="18" charset="0"/>
              <a:ea typeface="Calibri"/>
              <a:cs typeface="Times New Roman" pitchFamily="18" charset="0"/>
            </a:endParaRPr>
          </a:p>
          <a:p>
            <a:pPr marL="342900" indent="-342900" algn="just">
              <a:lnSpc>
                <a:spcPct val="150000"/>
              </a:lnSpc>
              <a:buFontTx/>
              <a:buChar char="-"/>
            </a:pPr>
            <a:r>
              <a:rPr lang="en-US" sz="2400" dirty="0" smtClean="0">
                <a:solidFill>
                  <a:srgbClr val="000000"/>
                </a:solidFill>
                <a:latin typeface="Times New Roman" pitchFamily="18" charset="0"/>
                <a:ea typeface="Calibri"/>
                <a:cs typeface="Times New Roman" pitchFamily="18" charset="0"/>
              </a:rPr>
              <a:t>Thus </a:t>
            </a:r>
            <a:r>
              <a:rPr lang="en-US" sz="2400" dirty="0">
                <a:solidFill>
                  <a:srgbClr val="000000"/>
                </a:solidFill>
                <a:latin typeface="Times New Roman" pitchFamily="18" charset="0"/>
                <a:ea typeface="Calibri"/>
                <a:cs typeface="Times New Roman" pitchFamily="18" charset="0"/>
              </a:rPr>
              <a:t>a person on a starvation diet will</a:t>
            </a:r>
            <a:r>
              <a:rPr lang="en-US" sz="2400" b="1" dirty="0">
                <a:solidFill>
                  <a:srgbClr val="000000"/>
                </a:solidFill>
                <a:latin typeface="Times New Roman" pitchFamily="18" charset="0"/>
                <a:ea typeface="Calibri"/>
                <a:cs typeface="Times New Roman" pitchFamily="18" charset="0"/>
              </a:rPr>
              <a:t> </a:t>
            </a:r>
            <a:r>
              <a:rPr lang="en-US" sz="2400" dirty="0">
                <a:solidFill>
                  <a:srgbClr val="000000"/>
                </a:solidFill>
                <a:latin typeface="Times New Roman" pitchFamily="18" charset="0"/>
                <a:ea typeface="Calibri"/>
                <a:cs typeface="Times New Roman" pitchFamily="18" charset="0"/>
              </a:rPr>
              <a:t>lose fat from normal fat depots in the body, but not from the</a:t>
            </a:r>
            <a:r>
              <a:rPr lang="en-US" sz="2400" b="1" dirty="0">
                <a:solidFill>
                  <a:srgbClr val="000000"/>
                </a:solidFill>
                <a:latin typeface="Times New Roman" pitchFamily="18" charset="0"/>
                <a:ea typeface="Calibri"/>
                <a:cs typeface="Times New Roman" pitchFamily="18" charset="0"/>
              </a:rPr>
              <a:t> </a:t>
            </a:r>
            <a:r>
              <a:rPr lang="en-US" sz="2400" dirty="0" err="1">
                <a:solidFill>
                  <a:srgbClr val="000000"/>
                </a:solidFill>
                <a:latin typeface="Times New Roman" pitchFamily="18" charset="0"/>
                <a:ea typeface="Calibri"/>
                <a:cs typeface="Times New Roman" pitchFamily="18" charset="0"/>
              </a:rPr>
              <a:t>lipoma</a:t>
            </a:r>
            <a:r>
              <a:rPr lang="en-US" sz="2400" dirty="0">
                <a:solidFill>
                  <a:srgbClr val="000000"/>
                </a:solidFill>
                <a:latin typeface="Times New Roman" pitchFamily="18" charset="0"/>
                <a:ea typeface="Calibri"/>
                <a:cs typeface="Times New Roman" pitchFamily="18" charset="0"/>
              </a:rPr>
              <a:t>. </a:t>
            </a:r>
            <a:endParaRPr lang="en-US" sz="2400" dirty="0">
              <a:latin typeface="Times New Roman" pitchFamily="18" charset="0"/>
              <a:ea typeface="Calibri"/>
              <a:cs typeface="Times New Roman" pitchFamily="18" charset="0"/>
            </a:endParaRPr>
          </a:p>
          <a:p>
            <a:pPr algn="just">
              <a:lnSpc>
                <a:spcPct val="150000"/>
              </a:lnSpc>
            </a:pPr>
            <a:r>
              <a:rPr lang="en-US" sz="2400" dirty="0">
                <a:solidFill>
                  <a:srgbClr val="000000"/>
                </a:solidFill>
                <a:latin typeface="Times New Roman" pitchFamily="18" charset="0"/>
                <a:ea typeface="Calibri"/>
                <a:cs typeface="Times New Roman" pitchFamily="18" charset="0"/>
              </a:rPr>
              <a:t>   </a:t>
            </a:r>
            <a:r>
              <a:rPr lang="en-US" sz="2400" b="1" dirty="0" smtClean="0">
                <a:solidFill>
                  <a:srgbClr val="000000"/>
                </a:solidFill>
                <a:latin typeface="Times New Roman" pitchFamily="18" charset="0"/>
                <a:ea typeface="Calibri"/>
                <a:cs typeface="Times New Roman" pitchFamily="18" charset="0"/>
              </a:rPr>
              <a:t>Clinically</a:t>
            </a:r>
            <a:r>
              <a:rPr lang="en-US" sz="2400" dirty="0" smtClean="0">
                <a:solidFill>
                  <a:srgbClr val="000000"/>
                </a:solidFill>
                <a:latin typeface="Times New Roman" pitchFamily="18" charset="0"/>
                <a:ea typeface="Calibri"/>
                <a:cs typeface="Times New Roman" pitchFamily="18" charset="0"/>
              </a:rPr>
              <a:t> </a:t>
            </a:r>
          </a:p>
          <a:p>
            <a:pPr marL="342900" indent="-342900" algn="just">
              <a:lnSpc>
                <a:spcPct val="150000"/>
              </a:lnSpc>
              <a:buFontTx/>
              <a:buChar char="-"/>
            </a:pPr>
            <a:r>
              <a:rPr lang="en-US" sz="2400" dirty="0" smtClean="0">
                <a:solidFill>
                  <a:srgbClr val="000000"/>
                </a:solidFill>
                <a:latin typeface="Times New Roman" pitchFamily="18" charset="0"/>
                <a:ea typeface="Calibri"/>
                <a:cs typeface="Times New Roman" pitchFamily="18" charset="0"/>
              </a:rPr>
              <a:t>It </a:t>
            </a:r>
            <a:r>
              <a:rPr lang="en-US" sz="2400" dirty="0">
                <a:solidFill>
                  <a:srgbClr val="000000"/>
                </a:solidFill>
                <a:latin typeface="Times New Roman" pitchFamily="18" charset="0"/>
                <a:ea typeface="Calibri"/>
                <a:cs typeface="Times New Roman" pitchFamily="18" charset="0"/>
              </a:rPr>
              <a:t>is usually found in </a:t>
            </a:r>
            <a:r>
              <a:rPr lang="en-US" sz="2400" dirty="0">
                <a:solidFill>
                  <a:srgbClr val="FF0000"/>
                </a:solidFill>
                <a:latin typeface="Times New Roman" pitchFamily="18" charset="0"/>
                <a:ea typeface="Calibri"/>
                <a:cs typeface="Times New Roman" pitchFamily="18" charset="0"/>
              </a:rPr>
              <a:t>adults</a:t>
            </a:r>
            <a:r>
              <a:rPr lang="en-US" sz="2400" dirty="0">
                <a:solidFill>
                  <a:srgbClr val="000000"/>
                </a:solidFill>
                <a:latin typeface="Times New Roman" pitchFamily="18" charset="0"/>
                <a:ea typeface="Calibri"/>
                <a:cs typeface="Times New Roman" pitchFamily="18" charset="0"/>
              </a:rPr>
              <a:t> and there is </a:t>
            </a:r>
            <a:r>
              <a:rPr lang="en-US" sz="2400" dirty="0">
                <a:solidFill>
                  <a:srgbClr val="FF0000"/>
                </a:solidFill>
                <a:latin typeface="Times New Roman" pitchFamily="18" charset="0"/>
                <a:ea typeface="Calibri"/>
                <a:cs typeface="Times New Roman" pitchFamily="18" charset="0"/>
              </a:rPr>
              <a:t>no gender predilection</a:t>
            </a:r>
            <a:r>
              <a:rPr lang="en-US" sz="2400" dirty="0">
                <a:solidFill>
                  <a:srgbClr val="000000"/>
                </a:solidFill>
                <a:latin typeface="Times New Roman" pitchFamily="18" charset="0"/>
                <a:ea typeface="Calibri"/>
                <a:cs typeface="Times New Roman" pitchFamily="18" charset="0"/>
              </a:rPr>
              <a:t>. </a:t>
            </a:r>
            <a:endParaRPr lang="en-US" sz="2400" dirty="0" smtClean="0">
              <a:solidFill>
                <a:srgbClr val="000000"/>
              </a:solidFill>
              <a:latin typeface="Times New Roman" pitchFamily="18" charset="0"/>
              <a:ea typeface="Calibri"/>
              <a:cs typeface="Times New Roman" pitchFamily="18" charset="0"/>
            </a:endParaRPr>
          </a:p>
          <a:p>
            <a:pPr marL="342900" indent="-342900" algn="just">
              <a:lnSpc>
                <a:spcPct val="150000"/>
              </a:lnSpc>
              <a:buFontTx/>
              <a:buChar char="-"/>
            </a:pPr>
            <a:r>
              <a:rPr lang="en-US" sz="2400" dirty="0" smtClean="0">
                <a:solidFill>
                  <a:srgbClr val="000000"/>
                </a:solidFill>
                <a:latin typeface="Times New Roman" pitchFamily="18" charset="0"/>
                <a:ea typeface="Calibri"/>
                <a:cs typeface="Times New Roman" pitchFamily="18" charset="0"/>
              </a:rPr>
              <a:t>In </a:t>
            </a:r>
            <a:r>
              <a:rPr lang="en-US" sz="2400" dirty="0">
                <a:solidFill>
                  <a:srgbClr val="000000"/>
                </a:solidFill>
                <a:latin typeface="Times New Roman" pitchFamily="18" charset="0"/>
                <a:ea typeface="Calibri"/>
                <a:cs typeface="Times New Roman" pitchFamily="18" charset="0"/>
              </a:rPr>
              <a:t>most cases the size of the lesion is </a:t>
            </a:r>
            <a:r>
              <a:rPr lang="en-US" sz="2400" dirty="0">
                <a:solidFill>
                  <a:srgbClr val="FF0000"/>
                </a:solidFill>
                <a:latin typeface="Times New Roman" pitchFamily="18" charset="0"/>
                <a:ea typeface="Calibri"/>
                <a:cs typeface="Times New Roman" pitchFamily="18" charset="0"/>
              </a:rPr>
              <a:t>less than 3 cm </a:t>
            </a:r>
            <a:r>
              <a:rPr lang="en-US" sz="2400" dirty="0">
                <a:solidFill>
                  <a:srgbClr val="000000"/>
                </a:solidFill>
                <a:latin typeface="Times New Roman" pitchFamily="18" charset="0"/>
                <a:ea typeface="Calibri"/>
                <a:cs typeface="Times New Roman" pitchFamily="18" charset="0"/>
              </a:rPr>
              <a:t>at the time of diagnosis, but </a:t>
            </a:r>
            <a:r>
              <a:rPr lang="en-US" sz="2400" dirty="0">
                <a:solidFill>
                  <a:srgbClr val="FF0000"/>
                </a:solidFill>
                <a:latin typeface="Times New Roman" pitchFamily="18" charset="0"/>
                <a:ea typeface="Calibri"/>
                <a:cs typeface="Times New Roman" pitchFamily="18" charset="0"/>
              </a:rPr>
              <a:t>can increase </a:t>
            </a:r>
            <a:r>
              <a:rPr lang="en-US" sz="2400" dirty="0">
                <a:solidFill>
                  <a:srgbClr val="000000"/>
                </a:solidFill>
                <a:latin typeface="Times New Roman" pitchFamily="18" charset="0"/>
                <a:ea typeface="Calibri"/>
                <a:cs typeface="Times New Roman" pitchFamily="18" charset="0"/>
              </a:rPr>
              <a:t>up to </a:t>
            </a:r>
            <a:r>
              <a:rPr lang="en-US" sz="2400" dirty="0">
                <a:solidFill>
                  <a:srgbClr val="FF0000"/>
                </a:solidFill>
                <a:latin typeface="Times New Roman" pitchFamily="18" charset="0"/>
                <a:ea typeface="Calibri"/>
                <a:cs typeface="Times New Roman" pitchFamily="18" charset="0"/>
              </a:rPr>
              <a:t>5–6 cm </a:t>
            </a:r>
            <a:r>
              <a:rPr lang="en-US" sz="2400" dirty="0">
                <a:solidFill>
                  <a:srgbClr val="000000"/>
                </a:solidFill>
                <a:latin typeface="Times New Roman" pitchFamily="18" charset="0"/>
                <a:ea typeface="Calibri"/>
                <a:cs typeface="Times New Roman" pitchFamily="18" charset="0"/>
              </a:rPr>
              <a:t>over a period of </a:t>
            </a:r>
            <a:r>
              <a:rPr lang="en-US" sz="2400" dirty="0">
                <a:solidFill>
                  <a:srgbClr val="FF0000"/>
                </a:solidFill>
                <a:latin typeface="Times New Roman" pitchFamily="18" charset="0"/>
                <a:ea typeface="Calibri"/>
                <a:cs typeface="Times New Roman" pitchFamily="18" charset="0"/>
              </a:rPr>
              <a:t>years</a:t>
            </a:r>
            <a:r>
              <a:rPr lang="en-US" sz="2400" dirty="0">
                <a:solidFill>
                  <a:srgbClr val="000000"/>
                </a:solidFill>
                <a:latin typeface="Times New Roman" pitchFamily="18" charset="0"/>
                <a:ea typeface="Calibri"/>
                <a:cs typeface="Times New Roman" pitchFamily="18" charset="0"/>
              </a:rPr>
              <a:t>. </a:t>
            </a:r>
            <a:endParaRPr lang="en-US"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459727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109" y="609600"/>
            <a:ext cx="8991600" cy="3180871"/>
          </a:xfrm>
          <a:prstGeom prst="rect">
            <a:avLst/>
          </a:prstGeom>
        </p:spPr>
        <p:txBody>
          <a:bodyPr wrap="square">
            <a:spAutoFit/>
          </a:bodyPr>
          <a:lstStyle/>
          <a:p>
            <a:pPr algn="just">
              <a:lnSpc>
                <a:spcPct val="150000"/>
              </a:lnSpc>
            </a:pPr>
            <a:r>
              <a:rPr lang="en-US" sz="2400" dirty="0" smtClean="0">
                <a:solidFill>
                  <a:srgbClr val="000000"/>
                </a:solidFill>
                <a:latin typeface="Times New Roman" pitchFamily="18" charset="0"/>
                <a:ea typeface="Calibri"/>
                <a:cs typeface="Times New Roman" pitchFamily="18" charset="0"/>
              </a:rPr>
              <a:t>-The </a:t>
            </a:r>
            <a:r>
              <a:rPr lang="en-US" sz="2400" dirty="0">
                <a:solidFill>
                  <a:srgbClr val="000000"/>
                </a:solidFill>
                <a:latin typeface="Times New Roman" pitchFamily="18" charset="0"/>
                <a:ea typeface="Calibri"/>
                <a:cs typeface="Times New Roman" pitchFamily="18" charset="0"/>
              </a:rPr>
              <a:t>tumor has been reported to </a:t>
            </a:r>
            <a:r>
              <a:rPr lang="en-US" sz="2400" dirty="0">
                <a:solidFill>
                  <a:srgbClr val="FF0000"/>
                </a:solidFill>
                <a:latin typeface="Times New Roman" pitchFamily="18" charset="0"/>
                <a:ea typeface="Calibri"/>
                <a:cs typeface="Times New Roman" pitchFamily="18" charset="0"/>
              </a:rPr>
              <a:t>occur in a variety of locations in oral cavity</a:t>
            </a:r>
            <a:r>
              <a:rPr lang="en-US" sz="2400" dirty="0">
                <a:solidFill>
                  <a:srgbClr val="000000"/>
                </a:solidFill>
                <a:latin typeface="Times New Roman" pitchFamily="18" charset="0"/>
                <a:ea typeface="Calibri"/>
                <a:cs typeface="Times New Roman" pitchFamily="18" charset="0"/>
              </a:rPr>
              <a:t>, and appears as a </a:t>
            </a:r>
            <a:r>
              <a:rPr lang="en-US" sz="2400" dirty="0">
                <a:solidFill>
                  <a:srgbClr val="FF0000"/>
                </a:solidFill>
                <a:latin typeface="Times New Roman" pitchFamily="18" charset="0"/>
                <a:ea typeface="Calibri"/>
                <a:cs typeface="Times New Roman" pitchFamily="18" charset="0"/>
              </a:rPr>
              <a:t>yellow, soft, single or lobulated, painless </a:t>
            </a:r>
            <a:r>
              <a:rPr lang="en-US" sz="2400" dirty="0">
                <a:solidFill>
                  <a:srgbClr val="000000"/>
                </a:solidFill>
                <a:latin typeface="Times New Roman" pitchFamily="18" charset="0"/>
                <a:ea typeface="Calibri"/>
                <a:cs typeface="Times New Roman" pitchFamily="18" charset="0"/>
              </a:rPr>
              <a:t>lesion attached by either a </a:t>
            </a:r>
            <a:r>
              <a:rPr lang="en-US" sz="2400" dirty="0">
                <a:solidFill>
                  <a:srgbClr val="FF0000"/>
                </a:solidFill>
                <a:latin typeface="Times New Roman" pitchFamily="18" charset="0"/>
                <a:ea typeface="Calibri"/>
                <a:cs typeface="Times New Roman" pitchFamily="18" charset="0"/>
              </a:rPr>
              <a:t>sessile or a </a:t>
            </a:r>
            <a:r>
              <a:rPr lang="en-US" sz="2400" dirty="0" err="1">
                <a:solidFill>
                  <a:srgbClr val="FF0000"/>
                </a:solidFill>
                <a:latin typeface="Times New Roman" pitchFamily="18" charset="0"/>
                <a:ea typeface="Calibri"/>
                <a:cs typeface="Times New Roman" pitchFamily="18" charset="0"/>
              </a:rPr>
              <a:t>pedunculated</a:t>
            </a:r>
            <a:r>
              <a:rPr lang="en-US" sz="2400" dirty="0">
                <a:solidFill>
                  <a:srgbClr val="FF0000"/>
                </a:solidFill>
                <a:latin typeface="Times New Roman" pitchFamily="18" charset="0"/>
                <a:ea typeface="Calibri"/>
                <a:cs typeface="Times New Roman" pitchFamily="18" charset="0"/>
              </a:rPr>
              <a:t> </a:t>
            </a:r>
            <a:r>
              <a:rPr lang="en-US" sz="2400" dirty="0">
                <a:solidFill>
                  <a:srgbClr val="000000"/>
                </a:solidFill>
                <a:latin typeface="Times New Roman" pitchFamily="18" charset="0"/>
                <a:ea typeface="Calibri"/>
                <a:cs typeface="Times New Roman" pitchFamily="18" charset="0"/>
              </a:rPr>
              <a:t>base.  </a:t>
            </a:r>
            <a:endParaRPr lang="en-US" sz="2400" dirty="0" smtClean="0">
              <a:solidFill>
                <a:srgbClr val="000000"/>
              </a:solidFill>
              <a:latin typeface="Times New Roman" pitchFamily="18" charset="0"/>
              <a:ea typeface="Calibri"/>
              <a:cs typeface="Times New Roman" pitchFamily="18" charset="0"/>
            </a:endParaRPr>
          </a:p>
          <a:p>
            <a:pPr algn="just">
              <a:lnSpc>
                <a:spcPct val="150000"/>
              </a:lnSpc>
            </a:pPr>
            <a:r>
              <a:rPr lang="en-US" sz="2400" dirty="0" smtClean="0">
                <a:solidFill>
                  <a:srgbClr val="000000"/>
                </a:solidFill>
                <a:latin typeface="Times New Roman" pitchFamily="18" charset="0"/>
                <a:ea typeface="Calibri"/>
                <a:cs typeface="Times New Roman" pitchFamily="18" charset="0"/>
              </a:rPr>
              <a:t>- The </a:t>
            </a:r>
            <a:r>
              <a:rPr lang="en-US" sz="2400" dirty="0">
                <a:solidFill>
                  <a:srgbClr val="FF0000"/>
                </a:solidFill>
                <a:latin typeface="Times New Roman" pitchFamily="18" charset="0"/>
                <a:ea typeface="Calibri"/>
                <a:cs typeface="Times New Roman" pitchFamily="18" charset="0"/>
              </a:rPr>
              <a:t>epithelium is usually thin</a:t>
            </a:r>
            <a:r>
              <a:rPr lang="en-US" sz="2400" dirty="0">
                <a:solidFill>
                  <a:srgbClr val="000000"/>
                </a:solidFill>
                <a:latin typeface="Times New Roman" pitchFamily="18" charset="0"/>
                <a:ea typeface="Calibri"/>
                <a:cs typeface="Times New Roman" pitchFamily="18" charset="0"/>
              </a:rPr>
              <a:t>, and the superficial blood vessels are readily visible over the surface. </a:t>
            </a:r>
            <a:endParaRPr lang="en-US" sz="2400" dirty="0">
              <a:latin typeface="Times New Roman" pitchFamily="18" charset="0"/>
              <a:ea typeface="Calibri"/>
              <a:cs typeface="Times New Roman" pitchFamily="18" charset="0"/>
            </a:endParaRPr>
          </a:p>
          <a:p>
            <a:pPr algn="just">
              <a:lnSpc>
                <a:spcPct val="115000"/>
              </a:lnSpc>
            </a:pPr>
            <a:r>
              <a:rPr lang="en-US" dirty="0">
                <a:solidFill>
                  <a:srgbClr val="000000"/>
                </a:solidFill>
                <a:latin typeface="Times New Roman"/>
                <a:ea typeface="Calibri"/>
                <a:cs typeface="Arial"/>
              </a:rPr>
              <a:t>    </a:t>
            </a:r>
            <a:endParaRPr lang="en-US" sz="1400" dirty="0">
              <a:ea typeface="Calibri"/>
              <a:cs typeface="Arial"/>
            </a:endParaRPr>
          </a:p>
        </p:txBody>
      </p:sp>
      <p:pic>
        <p:nvPicPr>
          <p:cNvPr id="3" name="Picture 2"/>
          <p:cNvPicPr/>
          <p:nvPr/>
        </p:nvPicPr>
        <p:blipFill>
          <a:blip r:embed="rId2" cstate="print"/>
          <a:srcRect/>
          <a:stretch>
            <a:fillRect/>
          </a:stretch>
        </p:blipFill>
        <p:spPr bwMode="auto">
          <a:xfrm>
            <a:off x="180109" y="3657600"/>
            <a:ext cx="2944091" cy="2743200"/>
          </a:xfrm>
          <a:prstGeom prst="rect">
            <a:avLst/>
          </a:prstGeom>
          <a:noFill/>
          <a:ln w="9525">
            <a:noFill/>
            <a:miter lim="800000"/>
            <a:headEnd/>
            <a:tailEnd/>
          </a:ln>
        </p:spPr>
      </p:pic>
      <p:pic>
        <p:nvPicPr>
          <p:cNvPr id="4" name="Picture 3"/>
          <p:cNvPicPr/>
          <p:nvPr/>
        </p:nvPicPr>
        <p:blipFill>
          <a:blip r:embed="rId3" cstate="print"/>
          <a:srcRect/>
          <a:stretch>
            <a:fillRect/>
          </a:stretch>
        </p:blipFill>
        <p:spPr bwMode="auto">
          <a:xfrm>
            <a:off x="3905250" y="3774018"/>
            <a:ext cx="3181350" cy="2626781"/>
          </a:xfrm>
          <a:prstGeom prst="rect">
            <a:avLst/>
          </a:prstGeom>
          <a:noFill/>
          <a:ln w="9525">
            <a:noFill/>
            <a:miter lim="800000"/>
            <a:headEnd/>
            <a:tailEnd/>
          </a:ln>
        </p:spPr>
      </p:pic>
      <p:sp>
        <p:nvSpPr>
          <p:cNvPr id="5" name="Rectangle 4"/>
          <p:cNvSpPr/>
          <p:nvPr/>
        </p:nvSpPr>
        <p:spPr>
          <a:xfrm>
            <a:off x="990600" y="6400800"/>
            <a:ext cx="3845925" cy="369332"/>
          </a:xfrm>
          <a:prstGeom prst="rect">
            <a:avLst/>
          </a:prstGeom>
        </p:spPr>
        <p:txBody>
          <a:bodyPr wrap="none">
            <a:spAutoFit/>
          </a:bodyPr>
          <a:lstStyle/>
          <a:p>
            <a:r>
              <a:rPr lang="en-US" dirty="0">
                <a:latin typeface="Times New Roman"/>
                <a:ea typeface="Calibri"/>
              </a:rPr>
              <a:t>Floor of </a:t>
            </a:r>
            <a:r>
              <a:rPr lang="en-US" dirty="0" smtClean="0">
                <a:latin typeface="Times New Roman"/>
                <a:ea typeface="Calibri"/>
              </a:rPr>
              <a:t>mouth.                            Cheek</a:t>
            </a:r>
            <a:endParaRPr lang="en-US" dirty="0"/>
          </a:p>
        </p:txBody>
      </p:sp>
    </p:spTree>
    <p:extLst>
      <p:ext uri="{BB962C8B-B14F-4D97-AF65-F5344CB8AC3E}">
        <p14:creationId xmlns:p14="http://schemas.microsoft.com/office/powerpoint/2010/main" val="15396049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109" y="609600"/>
            <a:ext cx="8991600" cy="2308324"/>
          </a:xfrm>
          <a:prstGeom prst="rect">
            <a:avLst/>
          </a:prstGeom>
        </p:spPr>
        <p:txBody>
          <a:bodyPr wrap="square">
            <a:spAutoFit/>
          </a:bodyPr>
          <a:lstStyle/>
          <a:p>
            <a:pPr algn="just">
              <a:lnSpc>
                <a:spcPct val="150000"/>
              </a:lnSpc>
            </a:pPr>
            <a:r>
              <a:rPr lang="en-US" sz="2400" b="1" dirty="0" smtClean="0">
                <a:solidFill>
                  <a:srgbClr val="000000"/>
                </a:solidFill>
                <a:latin typeface="Times New Roman"/>
                <a:ea typeface="Calibri"/>
                <a:cs typeface="Arial"/>
              </a:rPr>
              <a:t>Microscopically</a:t>
            </a:r>
          </a:p>
          <a:p>
            <a:pPr algn="just">
              <a:lnSpc>
                <a:spcPct val="150000"/>
              </a:lnSpc>
            </a:pPr>
            <a:r>
              <a:rPr lang="en-US" sz="2400" dirty="0" smtClean="0">
                <a:solidFill>
                  <a:srgbClr val="000000"/>
                </a:solidFill>
                <a:latin typeface="Times New Roman"/>
                <a:ea typeface="Calibri"/>
                <a:cs typeface="Arial"/>
              </a:rPr>
              <a:t> -  </a:t>
            </a:r>
            <a:r>
              <a:rPr lang="en-US" sz="2400" dirty="0" err="1">
                <a:solidFill>
                  <a:srgbClr val="000000"/>
                </a:solidFill>
                <a:latin typeface="Times New Roman"/>
                <a:ea typeface="Calibri"/>
                <a:cs typeface="Arial"/>
              </a:rPr>
              <a:t>lipoma</a:t>
            </a:r>
            <a:r>
              <a:rPr lang="en-US" sz="2400" dirty="0">
                <a:solidFill>
                  <a:srgbClr val="000000"/>
                </a:solidFill>
                <a:latin typeface="Times New Roman"/>
                <a:ea typeface="Calibri"/>
                <a:cs typeface="Arial"/>
              </a:rPr>
              <a:t> is composed predominantly of proliferating </a:t>
            </a:r>
            <a:r>
              <a:rPr lang="en-US" sz="2400" dirty="0">
                <a:solidFill>
                  <a:srgbClr val="FF0000"/>
                </a:solidFill>
                <a:latin typeface="Times New Roman"/>
                <a:ea typeface="Calibri"/>
                <a:cs typeface="Arial"/>
              </a:rPr>
              <a:t>mature adipocytes</a:t>
            </a:r>
            <a:r>
              <a:rPr lang="en-US" sz="2400" dirty="0">
                <a:solidFill>
                  <a:srgbClr val="000000"/>
                </a:solidFill>
                <a:latin typeface="Times New Roman"/>
                <a:ea typeface="Calibri"/>
                <a:cs typeface="Arial"/>
              </a:rPr>
              <a:t> which are round with </a:t>
            </a:r>
            <a:r>
              <a:rPr lang="en-US" sz="2400" dirty="0">
                <a:solidFill>
                  <a:srgbClr val="FF0000"/>
                </a:solidFill>
                <a:latin typeface="Times New Roman"/>
                <a:ea typeface="Calibri"/>
                <a:cs typeface="Arial"/>
              </a:rPr>
              <a:t>peripherally</a:t>
            </a:r>
            <a:r>
              <a:rPr lang="en-US" sz="2400" dirty="0">
                <a:solidFill>
                  <a:srgbClr val="000000"/>
                </a:solidFill>
                <a:latin typeface="Times New Roman"/>
                <a:ea typeface="Calibri"/>
                <a:cs typeface="Arial"/>
              </a:rPr>
              <a:t> located nuclei. </a:t>
            </a:r>
            <a:endParaRPr lang="en-US" sz="2400" dirty="0" smtClean="0">
              <a:solidFill>
                <a:srgbClr val="000000"/>
              </a:solidFill>
              <a:latin typeface="Times New Roman"/>
              <a:ea typeface="Calibri"/>
              <a:cs typeface="Arial"/>
            </a:endParaRPr>
          </a:p>
          <a:p>
            <a:pPr algn="just">
              <a:lnSpc>
                <a:spcPct val="150000"/>
              </a:lnSpc>
            </a:pPr>
            <a:r>
              <a:rPr lang="en-US" sz="2400" dirty="0" smtClean="0">
                <a:solidFill>
                  <a:srgbClr val="000000"/>
                </a:solidFill>
                <a:latin typeface="Times New Roman"/>
                <a:ea typeface="Calibri"/>
                <a:cs typeface="Arial"/>
              </a:rPr>
              <a:t>- Lobules </a:t>
            </a:r>
            <a:r>
              <a:rPr lang="en-US" sz="2400" dirty="0">
                <a:solidFill>
                  <a:srgbClr val="000000"/>
                </a:solidFill>
                <a:latin typeface="Times New Roman"/>
                <a:ea typeface="Calibri"/>
                <a:cs typeface="Arial"/>
              </a:rPr>
              <a:t>of fat cells are often separated by fibrous tissue.  </a:t>
            </a:r>
            <a:endParaRPr lang="en-US" sz="2400" dirty="0">
              <a:ea typeface="Calibri"/>
              <a:cs typeface="Arial"/>
            </a:endParaRPr>
          </a:p>
        </p:txBody>
      </p:sp>
      <p:pic>
        <p:nvPicPr>
          <p:cNvPr id="4" name="Picture 3"/>
          <p:cNvPicPr/>
          <p:nvPr/>
        </p:nvPicPr>
        <p:blipFill>
          <a:blip r:embed="rId2" cstate="print">
            <a:lum bright="-10000"/>
          </a:blip>
          <a:srcRect/>
          <a:stretch>
            <a:fillRect/>
          </a:stretch>
        </p:blipFill>
        <p:spPr bwMode="auto">
          <a:xfrm>
            <a:off x="762000" y="3048000"/>
            <a:ext cx="4524375" cy="3200400"/>
          </a:xfrm>
          <a:prstGeom prst="rect">
            <a:avLst/>
          </a:prstGeom>
          <a:noFill/>
          <a:ln w="9525">
            <a:solidFill>
              <a:sysClr val="windowText" lastClr="000000"/>
            </a:solidFill>
            <a:miter lim="800000"/>
            <a:headEnd/>
            <a:tailEnd/>
          </a:ln>
        </p:spPr>
      </p:pic>
      <p:sp>
        <p:nvSpPr>
          <p:cNvPr id="5" name="Rectangle 4"/>
          <p:cNvSpPr/>
          <p:nvPr/>
        </p:nvSpPr>
        <p:spPr>
          <a:xfrm>
            <a:off x="812073" y="6410104"/>
            <a:ext cx="4474302" cy="410882"/>
          </a:xfrm>
          <a:prstGeom prst="rect">
            <a:avLst/>
          </a:prstGeom>
        </p:spPr>
        <p:txBody>
          <a:bodyPr wrap="none">
            <a:spAutoFit/>
          </a:bodyPr>
          <a:lstStyle/>
          <a:p>
            <a:pPr algn="just">
              <a:lnSpc>
                <a:spcPct val="115000"/>
              </a:lnSpc>
            </a:pPr>
            <a:r>
              <a:rPr lang="en-US" dirty="0">
                <a:latin typeface="Times New Roman"/>
                <a:ea typeface="Calibri"/>
                <a:cs typeface="Arial"/>
              </a:rPr>
              <a:t>Microscopic picture shows mature adipocytes.</a:t>
            </a:r>
            <a:endParaRPr lang="en-US" sz="1400" dirty="0">
              <a:ea typeface="Calibri"/>
              <a:cs typeface="Arial"/>
            </a:endParaRPr>
          </a:p>
        </p:txBody>
      </p:sp>
    </p:spTree>
    <p:extLst>
      <p:ext uri="{BB962C8B-B14F-4D97-AF65-F5344CB8AC3E}">
        <p14:creationId xmlns:p14="http://schemas.microsoft.com/office/powerpoint/2010/main" val="243390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159327" y="2860964"/>
            <a:ext cx="8458200" cy="3962400"/>
          </a:xfrm>
          <a:prstGeom prst="rect">
            <a:avLst/>
          </a:prstGeom>
          <a:noFill/>
          <a:ln w="9525">
            <a:solidFill>
              <a:sysClr val="windowText" lastClr="000000"/>
            </a:solidFill>
            <a:miter lim="800000"/>
            <a:headEnd/>
            <a:tailEnd/>
          </a:ln>
        </p:spPr>
      </p:pic>
      <p:sp>
        <p:nvSpPr>
          <p:cNvPr id="3" name="Rectangle 2"/>
          <p:cNvSpPr/>
          <p:nvPr/>
        </p:nvSpPr>
        <p:spPr>
          <a:xfrm>
            <a:off x="304800" y="152400"/>
            <a:ext cx="8763000" cy="2803140"/>
          </a:xfrm>
          <a:prstGeom prst="rect">
            <a:avLst/>
          </a:prstGeom>
        </p:spPr>
        <p:txBody>
          <a:bodyPr wrap="square">
            <a:spAutoFit/>
          </a:bodyPr>
          <a:lstStyle/>
          <a:p>
            <a:pPr algn="just">
              <a:lnSpc>
                <a:spcPct val="150000"/>
              </a:lnSpc>
            </a:pPr>
            <a:r>
              <a:rPr lang="en-US" sz="2400" b="1" dirty="0">
                <a:latin typeface="Times New Roman"/>
                <a:ea typeface="Calibri"/>
                <a:cs typeface="Arial"/>
              </a:rPr>
              <a:t>Clinical staging of carcinomas of head and neck (TNM system). </a:t>
            </a:r>
            <a:endParaRPr lang="en-US" sz="2400" b="1" dirty="0" smtClean="0">
              <a:latin typeface="Times New Roman"/>
              <a:ea typeface="Calibri"/>
              <a:cs typeface="Arial"/>
            </a:endParaRPr>
          </a:p>
          <a:p>
            <a:pPr algn="just">
              <a:lnSpc>
                <a:spcPct val="150000"/>
              </a:lnSpc>
            </a:pPr>
            <a:r>
              <a:rPr lang="en-US" sz="2400" dirty="0" smtClean="0">
                <a:latin typeface="Times New Roman"/>
                <a:ea typeface="Calibri"/>
                <a:cs typeface="Arial"/>
              </a:rPr>
              <a:t>It </a:t>
            </a:r>
            <a:r>
              <a:rPr lang="en-US" sz="2400" dirty="0">
                <a:latin typeface="Times New Roman"/>
                <a:ea typeface="Calibri"/>
                <a:cs typeface="Arial"/>
              </a:rPr>
              <a:t>is used to designate the extent of the disease, and to determine the most appropriate treatment necessary to the patient, and finally it is used to evaluate the prognosis of the disease</a:t>
            </a:r>
            <a:r>
              <a:rPr lang="en-US" sz="2400" dirty="0" smtClean="0">
                <a:latin typeface="Times New Roman"/>
                <a:ea typeface="Calibri"/>
                <a:cs typeface="Arial"/>
              </a:rPr>
              <a:t>.</a:t>
            </a:r>
          </a:p>
          <a:p>
            <a:pPr algn="just">
              <a:lnSpc>
                <a:spcPct val="150000"/>
              </a:lnSpc>
            </a:pPr>
            <a:r>
              <a:rPr lang="en-US" sz="2400" b="1" dirty="0" smtClean="0">
                <a:latin typeface="Times New Roman"/>
                <a:ea typeface="Calibri"/>
                <a:cs typeface="Arial"/>
              </a:rPr>
              <a:t> </a:t>
            </a:r>
            <a:r>
              <a:rPr lang="en-US" sz="2400" dirty="0" smtClean="0">
                <a:latin typeface="Times New Roman"/>
                <a:ea typeface="Calibri"/>
                <a:cs typeface="Arial"/>
              </a:rPr>
              <a:t>Table-1 shows the TNM </a:t>
            </a:r>
            <a:r>
              <a:rPr lang="en-US" sz="2400" dirty="0" smtClean="0">
                <a:solidFill>
                  <a:srgbClr val="FF0000"/>
                </a:solidFill>
                <a:latin typeface="Times New Roman"/>
                <a:ea typeface="Calibri"/>
                <a:cs typeface="Arial"/>
              </a:rPr>
              <a:t>clinical</a:t>
            </a:r>
            <a:r>
              <a:rPr lang="en-US" sz="2400" dirty="0" smtClean="0">
                <a:latin typeface="Times New Roman"/>
                <a:ea typeface="Calibri"/>
                <a:cs typeface="Arial"/>
              </a:rPr>
              <a:t> staging.</a:t>
            </a:r>
            <a:endParaRPr lang="en-US" sz="2400" dirty="0">
              <a:ea typeface="Calibri"/>
              <a:cs typeface="Arial"/>
            </a:endParaRPr>
          </a:p>
        </p:txBody>
      </p:sp>
    </p:spTree>
    <p:extLst>
      <p:ext uri="{BB962C8B-B14F-4D97-AF65-F5344CB8AC3E}">
        <p14:creationId xmlns:p14="http://schemas.microsoft.com/office/powerpoint/2010/main" val="24493836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22009" y="3099679"/>
            <a:ext cx="1099981" cy="622799"/>
          </a:xfrm>
          <a:prstGeom prst="rect">
            <a:avLst/>
          </a:prstGeom>
        </p:spPr>
        <p:txBody>
          <a:bodyPr wrap="none">
            <a:spAutoFit/>
          </a:bodyPr>
          <a:lstStyle/>
          <a:p>
            <a:pPr marL="228600" lvl="0" algn="ctr">
              <a:lnSpc>
                <a:spcPct val="115000"/>
              </a:lnSpc>
            </a:pPr>
            <a:r>
              <a:rPr lang="en-US" sz="3200" b="1" dirty="0" smtClean="0">
                <a:solidFill>
                  <a:prstClr val="black"/>
                </a:solidFill>
                <a:latin typeface="Times New Roman"/>
                <a:ea typeface="Calibri"/>
                <a:cs typeface="Arial"/>
              </a:rPr>
              <a:t>L20</a:t>
            </a:r>
            <a:endParaRPr lang="en-US" sz="3200" dirty="0">
              <a:solidFill>
                <a:prstClr val="black"/>
              </a:solidFill>
              <a:ea typeface="Calibri"/>
              <a:cs typeface="Arial"/>
            </a:endParaRPr>
          </a:p>
        </p:txBody>
      </p:sp>
    </p:spTree>
    <p:extLst>
      <p:ext uri="{BB962C8B-B14F-4D97-AF65-F5344CB8AC3E}">
        <p14:creationId xmlns:p14="http://schemas.microsoft.com/office/powerpoint/2010/main" val="2568602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4691" y="533400"/>
            <a:ext cx="8839200" cy="4949047"/>
          </a:xfrm>
          <a:prstGeom prst="rect">
            <a:avLst/>
          </a:prstGeom>
        </p:spPr>
        <p:txBody>
          <a:bodyPr wrap="square">
            <a:spAutoFit/>
          </a:bodyPr>
          <a:lstStyle/>
          <a:p>
            <a:pPr algn="just">
              <a:lnSpc>
                <a:spcPct val="115000"/>
              </a:lnSpc>
            </a:pPr>
            <a:r>
              <a:rPr lang="en-US" sz="2400" b="1" dirty="0">
                <a:latin typeface="Times New Roman" pitchFamily="18" charset="0"/>
                <a:ea typeface="Calibri"/>
                <a:cs typeface="Times New Roman" pitchFamily="18" charset="0"/>
              </a:rPr>
              <a:t>ORAL HEMANGIOMAS</a:t>
            </a:r>
            <a:endParaRPr lang="en-US" sz="2400" dirty="0">
              <a:latin typeface="Times New Roman" pitchFamily="18" charset="0"/>
              <a:ea typeface="Calibri"/>
              <a:cs typeface="Times New Roman" pitchFamily="18" charset="0"/>
            </a:endParaRPr>
          </a:p>
          <a:p>
            <a:pPr algn="just">
              <a:lnSpc>
                <a:spcPct val="150000"/>
              </a:lnSpc>
            </a:pP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Hemangiomas</a:t>
            </a:r>
            <a:r>
              <a:rPr lang="en-US" sz="2400" dirty="0">
                <a:latin typeface="Times New Roman" pitchFamily="18" charset="0"/>
                <a:ea typeface="Calibri"/>
                <a:cs typeface="Times New Roman" pitchFamily="18" charset="0"/>
              </a:rPr>
              <a:t> </a:t>
            </a:r>
            <a:r>
              <a:rPr lang="en-US" sz="2400" dirty="0" smtClean="0">
                <a:latin typeface="Times New Roman" pitchFamily="18" charset="0"/>
                <a:ea typeface="Calibri"/>
                <a:cs typeface="Times New Roman" pitchFamily="18" charset="0"/>
              </a:rPr>
              <a:t>that </a:t>
            </a:r>
            <a:r>
              <a:rPr lang="en-US" sz="2400" dirty="0">
                <a:latin typeface="Times New Roman" pitchFamily="18" charset="0"/>
                <a:ea typeface="Calibri"/>
                <a:cs typeface="Times New Roman" pitchFamily="18" charset="0"/>
              </a:rPr>
              <a:t>occur in </a:t>
            </a:r>
            <a:r>
              <a:rPr lang="en-US" sz="2400" dirty="0">
                <a:solidFill>
                  <a:srgbClr val="FF0000"/>
                </a:solidFill>
                <a:latin typeface="Times New Roman" pitchFamily="18" charset="0"/>
                <a:ea typeface="Calibri"/>
                <a:cs typeface="Times New Roman" pitchFamily="18" charset="0"/>
              </a:rPr>
              <a:t>infants and children </a:t>
            </a:r>
            <a:r>
              <a:rPr lang="en-US" sz="2400" dirty="0">
                <a:latin typeface="Times New Roman" pitchFamily="18" charset="0"/>
                <a:ea typeface="Calibri"/>
                <a:cs typeface="Times New Roman" pitchFamily="18" charset="0"/>
              </a:rPr>
              <a:t>are mostly considered as </a:t>
            </a:r>
            <a:r>
              <a:rPr lang="en-US" sz="2400" dirty="0">
                <a:solidFill>
                  <a:srgbClr val="FF0000"/>
                </a:solidFill>
                <a:latin typeface="Times New Roman" pitchFamily="18" charset="0"/>
                <a:ea typeface="Calibri"/>
                <a:cs typeface="Times New Roman" pitchFamily="18" charset="0"/>
              </a:rPr>
              <a:t>congenital</a:t>
            </a:r>
            <a:r>
              <a:rPr lang="en-US" sz="2400" dirty="0">
                <a:latin typeface="Times New Roman" pitchFamily="18" charset="0"/>
                <a:ea typeface="Calibri"/>
                <a:cs typeface="Times New Roman" pitchFamily="18" charset="0"/>
              </a:rPr>
              <a:t> developmental </a:t>
            </a:r>
            <a:r>
              <a:rPr lang="en-US" sz="2400" dirty="0" smtClean="0">
                <a:latin typeface="Times New Roman" pitchFamily="18" charset="0"/>
                <a:ea typeface="Calibri"/>
                <a:cs typeface="Times New Roman" pitchFamily="18" charset="0"/>
              </a:rPr>
              <a:t>defect</a:t>
            </a:r>
          </a:p>
          <a:p>
            <a:pPr marL="342900" indent="-342900" algn="just">
              <a:lnSpc>
                <a:spcPct val="150000"/>
              </a:lnSpc>
              <a:buFontTx/>
              <a:buChar char="-"/>
            </a:pPr>
            <a:r>
              <a:rPr lang="en-US" sz="2400" dirty="0" smtClean="0">
                <a:latin typeface="Times New Roman" pitchFamily="18" charset="0"/>
                <a:ea typeface="Calibri"/>
                <a:cs typeface="Times New Roman" pitchFamily="18" charset="0"/>
              </a:rPr>
              <a:t>usually </a:t>
            </a:r>
            <a:r>
              <a:rPr lang="en-US" sz="2400" dirty="0">
                <a:solidFill>
                  <a:srgbClr val="FF0000"/>
                </a:solidFill>
                <a:latin typeface="Times New Roman" pitchFamily="18" charset="0"/>
                <a:ea typeface="Calibri"/>
                <a:cs typeface="Times New Roman" pitchFamily="18" charset="0"/>
              </a:rPr>
              <a:t>raised</a:t>
            </a:r>
            <a:r>
              <a:rPr lang="en-US" sz="2400" dirty="0">
                <a:latin typeface="Times New Roman" pitchFamily="18" charset="0"/>
                <a:ea typeface="Calibri"/>
                <a:cs typeface="Times New Roman" pitchFamily="18" charset="0"/>
              </a:rPr>
              <a:t> red or blue. </a:t>
            </a:r>
            <a:endParaRPr lang="en-US" sz="2400" dirty="0" smtClean="0">
              <a:latin typeface="Times New Roman" pitchFamily="18" charset="0"/>
              <a:ea typeface="Calibri"/>
              <a:cs typeface="Times New Roman" pitchFamily="18" charset="0"/>
            </a:endParaRPr>
          </a:p>
          <a:p>
            <a:pPr marL="342900" indent="-342900" algn="just">
              <a:lnSpc>
                <a:spcPct val="150000"/>
              </a:lnSpc>
              <a:buFontTx/>
              <a:buChar char="-"/>
            </a:pPr>
            <a:r>
              <a:rPr lang="en-US" sz="2400" dirty="0" smtClean="0">
                <a:solidFill>
                  <a:srgbClr val="FF0000"/>
                </a:solidFill>
                <a:latin typeface="Times New Roman" pitchFamily="18" charset="0"/>
                <a:ea typeface="Calibri"/>
                <a:cs typeface="Times New Roman" pitchFamily="18" charset="0"/>
              </a:rPr>
              <a:t>Initially </a:t>
            </a:r>
            <a:r>
              <a:rPr lang="en-US" sz="2400" dirty="0">
                <a:solidFill>
                  <a:srgbClr val="FF0000"/>
                </a:solidFill>
                <a:latin typeface="Times New Roman" pitchFamily="18" charset="0"/>
                <a:ea typeface="Calibri"/>
                <a:cs typeface="Times New Roman" pitchFamily="18" charset="0"/>
              </a:rPr>
              <a:t>enlarged</a:t>
            </a:r>
            <a:r>
              <a:rPr lang="en-US" sz="2400" dirty="0">
                <a:latin typeface="Times New Roman" pitchFamily="18" charset="0"/>
                <a:ea typeface="Calibri"/>
                <a:cs typeface="Times New Roman" pitchFamily="18" charset="0"/>
              </a:rPr>
              <a:t>, then </a:t>
            </a:r>
            <a:r>
              <a:rPr lang="en-US" sz="2400" dirty="0">
                <a:solidFill>
                  <a:srgbClr val="FF0000"/>
                </a:solidFill>
                <a:latin typeface="Times New Roman" pitchFamily="18" charset="0"/>
                <a:ea typeface="Calibri"/>
                <a:cs typeface="Times New Roman" pitchFamily="18" charset="0"/>
              </a:rPr>
              <a:t>become static</a:t>
            </a:r>
            <a:r>
              <a:rPr lang="en-US" sz="2400" dirty="0">
                <a:latin typeface="Times New Roman" pitchFamily="18" charset="0"/>
                <a:ea typeface="Calibri"/>
                <a:cs typeface="Times New Roman" pitchFamily="18" charset="0"/>
              </a:rPr>
              <a:t>, and then </a:t>
            </a:r>
            <a:r>
              <a:rPr lang="en-US" sz="2400" dirty="0">
                <a:solidFill>
                  <a:srgbClr val="FF0000"/>
                </a:solidFill>
                <a:latin typeface="Times New Roman" pitchFamily="18" charset="0"/>
                <a:ea typeface="Calibri"/>
                <a:cs typeface="Times New Roman" pitchFamily="18" charset="0"/>
              </a:rPr>
              <a:t>resolve slowly </a:t>
            </a:r>
            <a:r>
              <a:rPr lang="en-US" sz="2400" dirty="0">
                <a:latin typeface="Times New Roman" pitchFamily="18" charset="0"/>
                <a:ea typeface="Calibri"/>
                <a:cs typeface="Times New Roman" pitchFamily="18" charset="0"/>
              </a:rPr>
              <a:t>and in some cases disappear. </a:t>
            </a:r>
            <a:endParaRPr lang="en-US" sz="2400" dirty="0" smtClean="0">
              <a:latin typeface="Times New Roman" pitchFamily="18" charset="0"/>
              <a:ea typeface="Calibri"/>
              <a:cs typeface="Times New Roman" pitchFamily="18" charset="0"/>
            </a:endParaRPr>
          </a:p>
          <a:p>
            <a:pPr marL="342900" indent="-342900" algn="just">
              <a:lnSpc>
                <a:spcPct val="150000"/>
              </a:lnSpc>
              <a:buFontTx/>
              <a:buChar char="-"/>
            </a:pPr>
            <a:r>
              <a:rPr lang="en-US" sz="2400" dirty="0" smtClean="0">
                <a:latin typeface="Times New Roman" pitchFamily="18" charset="0"/>
                <a:ea typeface="Calibri"/>
                <a:cs typeface="Times New Roman" pitchFamily="18" charset="0"/>
              </a:rPr>
              <a:t>It </a:t>
            </a:r>
            <a:r>
              <a:rPr lang="en-US" sz="2400" dirty="0">
                <a:latin typeface="Times New Roman" pitchFamily="18" charset="0"/>
                <a:ea typeface="Calibri"/>
                <a:cs typeface="Times New Roman" pitchFamily="18" charset="0"/>
              </a:rPr>
              <a:t>is about three times more </a:t>
            </a:r>
            <a:r>
              <a:rPr lang="en-US" sz="2400" dirty="0">
                <a:solidFill>
                  <a:srgbClr val="FF0000"/>
                </a:solidFill>
                <a:latin typeface="Times New Roman" pitchFamily="18" charset="0"/>
                <a:ea typeface="Calibri"/>
                <a:cs typeface="Times New Roman" pitchFamily="18" charset="0"/>
              </a:rPr>
              <a:t>common in females </a:t>
            </a:r>
            <a:r>
              <a:rPr lang="en-US" sz="2400" dirty="0">
                <a:latin typeface="Times New Roman" pitchFamily="18" charset="0"/>
                <a:ea typeface="Calibri"/>
                <a:cs typeface="Times New Roman" pitchFamily="18" charset="0"/>
              </a:rPr>
              <a:t>than in males</a:t>
            </a:r>
            <a:r>
              <a:rPr lang="en-US" sz="2400" dirty="0" smtClean="0">
                <a:latin typeface="Times New Roman" pitchFamily="18" charset="0"/>
                <a:ea typeface="Calibri"/>
                <a:cs typeface="Times New Roman" pitchFamily="18" charset="0"/>
              </a:rPr>
              <a:t>.</a:t>
            </a:r>
          </a:p>
          <a:p>
            <a:pPr marL="342900" indent="-342900" algn="just">
              <a:lnSpc>
                <a:spcPct val="150000"/>
              </a:lnSpc>
              <a:buFontTx/>
              <a:buChar char="-"/>
            </a:pPr>
            <a:r>
              <a:rPr lang="en-US" sz="2400" dirty="0" smtClean="0">
                <a:latin typeface="Times New Roman" pitchFamily="18" charset="0"/>
                <a:ea typeface="Calibri"/>
                <a:cs typeface="Times New Roman" pitchFamily="18" charset="0"/>
              </a:rPr>
              <a:t> </a:t>
            </a:r>
            <a:r>
              <a:rPr lang="en-US" sz="2400" dirty="0">
                <a:solidFill>
                  <a:srgbClr val="FF0000"/>
                </a:solidFill>
                <a:latin typeface="Times New Roman" pitchFamily="18" charset="0"/>
                <a:ea typeface="Calibri"/>
                <a:cs typeface="Times New Roman" pitchFamily="18" charset="0"/>
              </a:rPr>
              <a:t>Intramuscular</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hemangiomas</a:t>
            </a:r>
            <a:r>
              <a:rPr lang="en-US" sz="2400" dirty="0">
                <a:latin typeface="Times New Roman" pitchFamily="18" charset="0"/>
                <a:ea typeface="Calibri"/>
                <a:cs typeface="Times New Roman" pitchFamily="18" charset="0"/>
              </a:rPr>
              <a:t> in the oral region are most commonly seen in the </a:t>
            </a:r>
            <a:r>
              <a:rPr lang="en-US" sz="2400" dirty="0">
                <a:solidFill>
                  <a:srgbClr val="FF0000"/>
                </a:solidFill>
                <a:latin typeface="Times New Roman" pitchFamily="18" charset="0"/>
                <a:ea typeface="Calibri"/>
                <a:cs typeface="Times New Roman" pitchFamily="18" charset="0"/>
              </a:rPr>
              <a:t>tongue. </a:t>
            </a:r>
          </a:p>
        </p:txBody>
      </p:sp>
    </p:spTree>
    <p:extLst>
      <p:ext uri="{BB962C8B-B14F-4D97-AF65-F5344CB8AC3E}">
        <p14:creationId xmlns:p14="http://schemas.microsoft.com/office/powerpoint/2010/main" val="27828759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4691" y="228600"/>
            <a:ext cx="8839200" cy="2862322"/>
          </a:xfrm>
          <a:prstGeom prst="rect">
            <a:avLst/>
          </a:prstGeom>
        </p:spPr>
        <p:txBody>
          <a:bodyPr wrap="square">
            <a:spAutoFit/>
          </a:bodyPr>
          <a:lstStyle/>
          <a:p>
            <a:pPr marL="342900" indent="-342900" algn="just">
              <a:lnSpc>
                <a:spcPct val="150000"/>
              </a:lnSpc>
              <a:buFontTx/>
              <a:buChar char="-"/>
            </a:pPr>
            <a:r>
              <a:rPr lang="en-US" sz="2400" dirty="0" smtClean="0">
                <a:latin typeface="Times New Roman" pitchFamily="18" charset="0"/>
                <a:ea typeface="Calibri"/>
                <a:cs typeface="Times New Roman" pitchFamily="18" charset="0"/>
              </a:rPr>
              <a:t>In </a:t>
            </a:r>
            <a:r>
              <a:rPr lang="en-US" sz="2400" dirty="0">
                <a:latin typeface="Times New Roman" pitchFamily="18" charset="0"/>
                <a:ea typeface="Calibri"/>
                <a:cs typeface="Times New Roman" pitchFamily="18" charset="0"/>
              </a:rPr>
              <a:t>the</a:t>
            </a:r>
            <a:r>
              <a:rPr lang="en-US" sz="2400" dirty="0">
                <a:solidFill>
                  <a:srgbClr val="FF0000"/>
                </a:solidFill>
                <a:latin typeface="Times New Roman" pitchFamily="18" charset="0"/>
                <a:ea typeface="Calibri"/>
                <a:cs typeface="Times New Roman" pitchFamily="18" charset="0"/>
              </a:rPr>
              <a:t> jaws</a:t>
            </a:r>
            <a:r>
              <a:rPr lang="en-US" sz="2400" dirty="0">
                <a:latin typeface="Times New Roman" pitchFamily="18" charset="0"/>
                <a:ea typeface="Calibri"/>
                <a:cs typeface="Times New Roman" pitchFamily="18" charset="0"/>
              </a:rPr>
              <a:t>, the peak incidence of </a:t>
            </a:r>
            <a:r>
              <a:rPr lang="en-US" sz="2400" dirty="0">
                <a:solidFill>
                  <a:srgbClr val="FF0000"/>
                </a:solidFill>
                <a:latin typeface="Times New Roman" pitchFamily="18" charset="0"/>
                <a:ea typeface="Calibri"/>
                <a:cs typeface="Times New Roman" pitchFamily="18" charset="0"/>
              </a:rPr>
              <a:t>central</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hemangiomas</a:t>
            </a:r>
            <a:r>
              <a:rPr lang="en-US" sz="2400" dirty="0">
                <a:latin typeface="Times New Roman" pitchFamily="18" charset="0"/>
                <a:ea typeface="Calibri"/>
                <a:cs typeface="Times New Roman" pitchFamily="18" charset="0"/>
              </a:rPr>
              <a:t> is in the </a:t>
            </a:r>
            <a:r>
              <a:rPr lang="en-US" sz="2400" dirty="0">
                <a:solidFill>
                  <a:srgbClr val="FF0000"/>
                </a:solidFill>
                <a:latin typeface="Times New Roman" pitchFamily="18" charset="0"/>
                <a:ea typeface="Calibri"/>
                <a:cs typeface="Times New Roman" pitchFamily="18" charset="0"/>
              </a:rPr>
              <a:t>second</a:t>
            </a:r>
            <a:r>
              <a:rPr lang="en-US" sz="2400" dirty="0">
                <a:latin typeface="Times New Roman" pitchFamily="18" charset="0"/>
                <a:ea typeface="Calibri"/>
                <a:cs typeface="Times New Roman" pitchFamily="18" charset="0"/>
              </a:rPr>
              <a:t> decade of life. </a:t>
            </a:r>
            <a:endParaRPr lang="en-US" sz="2400" dirty="0" smtClean="0">
              <a:latin typeface="Times New Roman" pitchFamily="18" charset="0"/>
              <a:ea typeface="Calibri"/>
              <a:cs typeface="Times New Roman" pitchFamily="18" charset="0"/>
            </a:endParaRPr>
          </a:p>
          <a:p>
            <a:pPr marL="342900" indent="-342900" algn="just">
              <a:lnSpc>
                <a:spcPct val="150000"/>
              </a:lnSpc>
              <a:buFontTx/>
              <a:buChar char="-"/>
            </a:pPr>
            <a:r>
              <a:rPr lang="en-US" sz="2400" dirty="0" smtClean="0">
                <a:latin typeface="Times New Roman" pitchFamily="18" charset="0"/>
                <a:ea typeface="Calibri"/>
                <a:cs typeface="Times New Roman" pitchFamily="18" charset="0"/>
              </a:rPr>
              <a:t>The </a:t>
            </a:r>
            <a:r>
              <a:rPr lang="en-US" sz="2400" dirty="0">
                <a:latin typeface="Times New Roman" pitchFamily="18" charset="0"/>
                <a:ea typeface="Calibri"/>
                <a:cs typeface="Times New Roman" pitchFamily="18" charset="0"/>
              </a:rPr>
              <a:t>most commonly affected </a:t>
            </a:r>
            <a:r>
              <a:rPr lang="en-US" sz="2400" dirty="0">
                <a:solidFill>
                  <a:srgbClr val="FF0000"/>
                </a:solidFill>
                <a:latin typeface="Times New Roman" pitchFamily="18" charset="0"/>
                <a:ea typeface="Calibri"/>
                <a:cs typeface="Times New Roman" pitchFamily="18" charset="0"/>
              </a:rPr>
              <a:t>facial</a:t>
            </a:r>
            <a:r>
              <a:rPr lang="en-US" sz="2400" dirty="0">
                <a:latin typeface="Times New Roman" pitchFamily="18" charset="0"/>
                <a:ea typeface="Calibri"/>
                <a:cs typeface="Times New Roman" pitchFamily="18" charset="0"/>
              </a:rPr>
              <a:t> bones are the</a:t>
            </a:r>
            <a:r>
              <a:rPr lang="en-US" sz="2400" dirty="0">
                <a:solidFill>
                  <a:srgbClr val="FF0000"/>
                </a:solidFill>
                <a:latin typeface="Times New Roman" pitchFamily="18" charset="0"/>
                <a:ea typeface="Calibri"/>
                <a:cs typeface="Times New Roman" pitchFamily="18" charset="0"/>
              </a:rPr>
              <a:t> mandible</a:t>
            </a:r>
            <a:r>
              <a:rPr lang="en-US" sz="2400" dirty="0">
                <a:latin typeface="Times New Roman" pitchFamily="18" charset="0"/>
                <a:ea typeface="Calibri"/>
                <a:cs typeface="Times New Roman" pitchFamily="18" charset="0"/>
              </a:rPr>
              <a:t>.   Here the tumor is a </a:t>
            </a:r>
            <a:r>
              <a:rPr lang="en-US" sz="2400" dirty="0">
                <a:solidFill>
                  <a:srgbClr val="FF0000"/>
                </a:solidFill>
                <a:latin typeface="Times New Roman" pitchFamily="18" charset="0"/>
                <a:ea typeface="Calibri"/>
                <a:cs typeface="Times New Roman" pitchFamily="18" charset="0"/>
              </a:rPr>
              <a:t>bone-destructive</a:t>
            </a:r>
            <a:r>
              <a:rPr lang="en-US" sz="2400" dirty="0">
                <a:latin typeface="Times New Roman" pitchFamily="18" charset="0"/>
                <a:ea typeface="Calibri"/>
                <a:cs typeface="Times New Roman" pitchFamily="18" charset="0"/>
              </a:rPr>
              <a:t> lesion which may be of varying size, and appear as </a:t>
            </a:r>
            <a:r>
              <a:rPr lang="en-US" sz="2400" dirty="0">
                <a:solidFill>
                  <a:srgbClr val="FF0000"/>
                </a:solidFill>
                <a:latin typeface="Times New Roman" pitchFamily="18" charset="0"/>
                <a:ea typeface="Calibri"/>
                <a:cs typeface="Times New Roman" pitchFamily="18" charset="0"/>
              </a:rPr>
              <a:t>painful, slowly enlarging </a:t>
            </a:r>
            <a:r>
              <a:rPr lang="en-US" sz="2400" dirty="0" err="1">
                <a:solidFill>
                  <a:srgbClr val="FF0000"/>
                </a:solidFill>
                <a:latin typeface="Times New Roman" pitchFamily="18" charset="0"/>
                <a:ea typeface="Calibri"/>
                <a:cs typeface="Times New Roman" pitchFamily="18" charset="0"/>
              </a:rPr>
              <a:t>expansile</a:t>
            </a:r>
            <a:r>
              <a:rPr lang="en-US" sz="2400" dirty="0">
                <a:solidFill>
                  <a:srgbClr val="FF0000"/>
                </a:solidFill>
                <a:latin typeface="Times New Roman" pitchFamily="18" charset="0"/>
                <a:ea typeface="Calibri"/>
                <a:cs typeface="Times New Roman" pitchFamily="18" charset="0"/>
              </a:rPr>
              <a:t> lesion</a:t>
            </a:r>
            <a:r>
              <a:rPr lang="en-US" sz="2400" dirty="0">
                <a:latin typeface="Times New Roman" pitchFamily="18" charset="0"/>
                <a:ea typeface="Calibri"/>
                <a:cs typeface="Times New Roman" pitchFamily="18" charset="0"/>
              </a:rPr>
              <a:t>. </a:t>
            </a:r>
          </a:p>
        </p:txBody>
      </p:sp>
      <p:pic>
        <p:nvPicPr>
          <p:cNvPr id="4" name="Picture 3"/>
          <p:cNvPicPr/>
          <p:nvPr/>
        </p:nvPicPr>
        <p:blipFill>
          <a:blip r:embed="rId2" cstate="print"/>
          <a:srcRect/>
          <a:stretch>
            <a:fillRect/>
          </a:stretch>
        </p:blipFill>
        <p:spPr bwMode="auto">
          <a:xfrm>
            <a:off x="381000" y="3200400"/>
            <a:ext cx="3581400" cy="26670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4724400" y="3174220"/>
            <a:ext cx="3124200" cy="2693180"/>
          </a:xfrm>
          <a:prstGeom prst="rect">
            <a:avLst/>
          </a:prstGeom>
          <a:noFill/>
          <a:ln w="9525">
            <a:noFill/>
            <a:miter lim="800000"/>
            <a:headEnd/>
            <a:tailEnd/>
          </a:ln>
        </p:spPr>
      </p:pic>
      <p:sp>
        <p:nvSpPr>
          <p:cNvPr id="2" name="Rectangle 1"/>
          <p:cNvSpPr/>
          <p:nvPr/>
        </p:nvSpPr>
        <p:spPr>
          <a:xfrm>
            <a:off x="1219200" y="6096000"/>
            <a:ext cx="4698722" cy="369332"/>
          </a:xfrm>
          <a:prstGeom prst="rect">
            <a:avLst/>
          </a:prstGeom>
        </p:spPr>
        <p:txBody>
          <a:bodyPr wrap="none">
            <a:spAutoFit/>
          </a:bodyPr>
          <a:lstStyle/>
          <a:p>
            <a:r>
              <a:rPr lang="en-US" dirty="0">
                <a:latin typeface="Times New Roman"/>
                <a:ea typeface="Calibri"/>
              </a:rPr>
              <a:t>Peripheral</a:t>
            </a:r>
            <a:r>
              <a:rPr lang="en-US" dirty="0" smtClean="0">
                <a:latin typeface="Times New Roman"/>
                <a:ea typeface="Calibri"/>
              </a:rPr>
              <a:t>.                                                 </a:t>
            </a:r>
            <a:r>
              <a:rPr lang="en-US" dirty="0">
                <a:latin typeface="Times New Roman"/>
                <a:ea typeface="Calibri"/>
              </a:rPr>
              <a:t>Central</a:t>
            </a:r>
            <a:endParaRPr lang="en-US" dirty="0"/>
          </a:p>
        </p:txBody>
      </p:sp>
    </p:spTree>
    <p:extLst>
      <p:ext uri="{BB962C8B-B14F-4D97-AF65-F5344CB8AC3E}">
        <p14:creationId xmlns:p14="http://schemas.microsoft.com/office/powerpoint/2010/main" val="35345215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57200"/>
            <a:ext cx="8839200" cy="1754326"/>
          </a:xfrm>
          <a:prstGeom prst="rect">
            <a:avLst/>
          </a:prstGeom>
        </p:spPr>
        <p:txBody>
          <a:bodyPr wrap="square">
            <a:spAutoFit/>
          </a:bodyPr>
          <a:lstStyle/>
          <a:p>
            <a:pPr algn="just">
              <a:lnSpc>
                <a:spcPct val="150000"/>
              </a:lnSpc>
            </a:pPr>
            <a:r>
              <a:rPr lang="en-US" dirty="0" smtClean="0">
                <a:latin typeface="Times New Roman"/>
                <a:ea typeface="Calibri"/>
                <a:cs typeface="Arial"/>
              </a:rPr>
              <a:t>. </a:t>
            </a:r>
            <a:r>
              <a:rPr lang="en-US" sz="2400" b="1" dirty="0" err="1" smtClean="0">
                <a:latin typeface="Times New Roman"/>
                <a:ea typeface="Calibri"/>
                <a:cs typeface="Arial"/>
              </a:rPr>
              <a:t>Radiographically</a:t>
            </a:r>
            <a:r>
              <a:rPr lang="en-US" sz="2400" dirty="0" smtClean="0">
                <a:latin typeface="Times New Roman"/>
                <a:ea typeface="Calibri"/>
                <a:cs typeface="Arial"/>
              </a:rPr>
              <a:t> </a:t>
            </a:r>
          </a:p>
          <a:p>
            <a:pPr algn="just">
              <a:lnSpc>
                <a:spcPct val="150000"/>
              </a:lnSpc>
            </a:pPr>
            <a:r>
              <a:rPr lang="en-US" sz="2400" dirty="0" smtClean="0">
                <a:latin typeface="Times New Roman"/>
                <a:ea typeface="Calibri"/>
                <a:cs typeface="Arial"/>
              </a:rPr>
              <a:t>central </a:t>
            </a:r>
            <a:r>
              <a:rPr lang="en-US" sz="2400" dirty="0" err="1">
                <a:latin typeface="Times New Roman"/>
                <a:ea typeface="Calibri"/>
                <a:cs typeface="Arial"/>
              </a:rPr>
              <a:t>hemangiomas</a:t>
            </a:r>
            <a:r>
              <a:rPr lang="en-US" sz="2400" dirty="0">
                <a:latin typeface="Times New Roman"/>
                <a:ea typeface="Calibri"/>
                <a:cs typeface="Arial"/>
              </a:rPr>
              <a:t> may present a </a:t>
            </a:r>
            <a:r>
              <a:rPr lang="en-US" sz="2400" dirty="0">
                <a:solidFill>
                  <a:srgbClr val="FF0000"/>
                </a:solidFill>
                <a:latin typeface="Times New Roman"/>
                <a:ea typeface="Calibri"/>
                <a:cs typeface="Arial"/>
              </a:rPr>
              <a:t>honeycombed appearance </a:t>
            </a:r>
            <a:r>
              <a:rPr lang="en-US" sz="2400" dirty="0">
                <a:latin typeface="Times New Roman"/>
                <a:ea typeface="Calibri"/>
                <a:cs typeface="Arial"/>
              </a:rPr>
              <a:t>on the radiograph with </a:t>
            </a:r>
            <a:r>
              <a:rPr lang="en-US" sz="2400" dirty="0">
                <a:solidFill>
                  <a:srgbClr val="FF0000"/>
                </a:solidFill>
                <a:latin typeface="Times New Roman"/>
                <a:ea typeface="Calibri"/>
                <a:cs typeface="Arial"/>
              </a:rPr>
              <a:t>expansion of cortical plate </a:t>
            </a:r>
            <a:r>
              <a:rPr lang="en-US" sz="2400" dirty="0">
                <a:latin typeface="Times New Roman"/>
                <a:ea typeface="Calibri"/>
                <a:cs typeface="Arial"/>
              </a:rPr>
              <a:t>in the affected area</a:t>
            </a:r>
            <a:r>
              <a:rPr lang="en-US" sz="2400" dirty="0" smtClean="0">
                <a:latin typeface="Times New Roman"/>
                <a:ea typeface="Calibri"/>
                <a:cs typeface="Arial"/>
              </a:rPr>
              <a:t>.</a:t>
            </a:r>
            <a:endParaRPr lang="en-US" sz="2400" dirty="0">
              <a:ea typeface="Calibri"/>
              <a:cs typeface="Arial"/>
            </a:endParaRPr>
          </a:p>
        </p:txBody>
      </p:sp>
      <p:pic>
        <p:nvPicPr>
          <p:cNvPr id="4" name="Picture 3"/>
          <p:cNvPicPr/>
          <p:nvPr/>
        </p:nvPicPr>
        <p:blipFill>
          <a:blip r:embed="rId2" cstate="print"/>
          <a:srcRect/>
          <a:stretch>
            <a:fillRect/>
          </a:stretch>
        </p:blipFill>
        <p:spPr bwMode="auto">
          <a:xfrm>
            <a:off x="38101" y="2590800"/>
            <a:ext cx="4315142" cy="2828925"/>
          </a:xfrm>
          <a:prstGeom prst="rect">
            <a:avLst/>
          </a:prstGeom>
          <a:noFill/>
          <a:ln w="9525">
            <a:noFill/>
            <a:miter lim="800000"/>
            <a:headEnd/>
            <a:tailEnd/>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438400"/>
            <a:ext cx="4495800"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65100" y="5715000"/>
            <a:ext cx="8826500" cy="369332"/>
          </a:xfrm>
          <a:prstGeom prst="rect">
            <a:avLst/>
          </a:prstGeom>
        </p:spPr>
        <p:txBody>
          <a:bodyPr wrap="square">
            <a:spAutoFit/>
          </a:bodyPr>
          <a:lstStyle/>
          <a:p>
            <a:r>
              <a:rPr lang="en-US" dirty="0" err="1">
                <a:solidFill>
                  <a:srgbClr val="000000"/>
                </a:solidFill>
                <a:latin typeface="Arial"/>
              </a:rPr>
              <a:t>multilocular</a:t>
            </a:r>
            <a:r>
              <a:rPr lang="en-US" dirty="0">
                <a:solidFill>
                  <a:srgbClr val="000000"/>
                </a:solidFill>
                <a:latin typeface="Arial"/>
              </a:rPr>
              <a:t> radiolucency with numerous radiopaque </a:t>
            </a:r>
            <a:r>
              <a:rPr lang="en-US" dirty="0" err="1">
                <a:solidFill>
                  <a:srgbClr val="000000"/>
                </a:solidFill>
                <a:latin typeface="Arial"/>
              </a:rPr>
              <a:t>trabeculations</a:t>
            </a:r>
            <a:endParaRPr lang="en-US" dirty="0"/>
          </a:p>
        </p:txBody>
      </p:sp>
    </p:spTree>
    <p:extLst>
      <p:ext uri="{BB962C8B-B14F-4D97-AF65-F5344CB8AC3E}">
        <p14:creationId xmlns:p14="http://schemas.microsoft.com/office/powerpoint/2010/main" val="2017526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28600"/>
            <a:ext cx="8839200" cy="3970318"/>
          </a:xfrm>
          <a:prstGeom prst="rect">
            <a:avLst/>
          </a:prstGeom>
        </p:spPr>
        <p:txBody>
          <a:bodyPr wrap="square">
            <a:spAutoFit/>
          </a:bodyPr>
          <a:lstStyle/>
          <a:p>
            <a:pPr lvl="0" algn="just">
              <a:lnSpc>
                <a:spcPct val="150000"/>
              </a:lnSpc>
            </a:pPr>
            <a:r>
              <a:rPr lang="en-US" sz="2400" dirty="0" smtClean="0">
                <a:latin typeface="Times New Roman"/>
                <a:ea typeface="Calibri"/>
                <a:cs typeface="Arial"/>
              </a:rPr>
              <a:t> </a:t>
            </a:r>
            <a:r>
              <a:rPr lang="en-US" sz="2400" b="1" dirty="0" smtClean="0">
                <a:solidFill>
                  <a:srgbClr val="000000"/>
                </a:solidFill>
                <a:latin typeface="Times New Roman"/>
                <a:ea typeface="Calibri"/>
                <a:cs typeface="Arial"/>
              </a:rPr>
              <a:t>Microscopically</a:t>
            </a:r>
            <a:endParaRPr lang="en-US" sz="2400" dirty="0" smtClean="0">
              <a:latin typeface="Times New Roman"/>
              <a:ea typeface="Calibri"/>
              <a:cs typeface="Arial"/>
            </a:endParaRPr>
          </a:p>
          <a:p>
            <a:pPr algn="just">
              <a:lnSpc>
                <a:spcPct val="150000"/>
              </a:lnSpc>
            </a:pPr>
            <a:r>
              <a:rPr lang="en-US" sz="2400" dirty="0" smtClean="0">
                <a:latin typeface="Times New Roman"/>
                <a:ea typeface="Calibri"/>
                <a:cs typeface="Arial"/>
              </a:rPr>
              <a:t>- The </a:t>
            </a:r>
            <a:r>
              <a:rPr lang="en-US" sz="2400" dirty="0">
                <a:solidFill>
                  <a:srgbClr val="FF0000"/>
                </a:solidFill>
                <a:latin typeface="Times New Roman"/>
                <a:ea typeface="Calibri"/>
                <a:cs typeface="Arial"/>
              </a:rPr>
              <a:t>capillary</a:t>
            </a:r>
            <a:r>
              <a:rPr lang="en-US" sz="2400" dirty="0">
                <a:latin typeface="Times New Roman"/>
                <a:ea typeface="Calibri"/>
                <a:cs typeface="Arial"/>
              </a:rPr>
              <a:t> </a:t>
            </a:r>
            <a:r>
              <a:rPr lang="en-US" sz="2400" dirty="0" err="1">
                <a:latin typeface="Times New Roman"/>
                <a:ea typeface="Calibri"/>
                <a:cs typeface="Arial"/>
              </a:rPr>
              <a:t>hemangioma</a:t>
            </a:r>
            <a:r>
              <a:rPr lang="en-US" sz="2400" dirty="0">
                <a:latin typeface="Times New Roman"/>
                <a:ea typeface="Calibri"/>
                <a:cs typeface="Arial"/>
              </a:rPr>
              <a:t> is composed of many </a:t>
            </a:r>
            <a:r>
              <a:rPr lang="en-US" sz="2400" dirty="0">
                <a:solidFill>
                  <a:srgbClr val="FF0000"/>
                </a:solidFill>
                <a:latin typeface="Times New Roman"/>
                <a:ea typeface="Calibri"/>
                <a:cs typeface="Arial"/>
              </a:rPr>
              <a:t>small capillaries lined by a single layer of endothelial cells supported by a connective </a:t>
            </a:r>
            <a:r>
              <a:rPr lang="en-US" sz="2400" dirty="0">
                <a:latin typeface="Times New Roman"/>
                <a:ea typeface="Calibri"/>
                <a:cs typeface="Arial"/>
              </a:rPr>
              <a:t>tissue </a:t>
            </a:r>
            <a:r>
              <a:rPr lang="en-US" sz="2400" dirty="0" err="1">
                <a:latin typeface="Times New Roman"/>
                <a:ea typeface="Calibri"/>
                <a:cs typeface="Arial"/>
              </a:rPr>
              <a:t>stroma</a:t>
            </a:r>
            <a:r>
              <a:rPr lang="en-US" sz="2400" dirty="0">
                <a:latin typeface="Times New Roman"/>
                <a:ea typeface="Calibri"/>
                <a:cs typeface="Arial"/>
              </a:rPr>
              <a:t> of varying density. </a:t>
            </a:r>
            <a:endParaRPr lang="en-US" sz="2400" dirty="0" smtClean="0">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It </a:t>
            </a:r>
            <a:r>
              <a:rPr lang="en-US" sz="2400" dirty="0">
                <a:latin typeface="Times New Roman"/>
                <a:ea typeface="Calibri"/>
                <a:cs typeface="Arial"/>
              </a:rPr>
              <a:t>bears considerable </a:t>
            </a:r>
            <a:r>
              <a:rPr lang="en-US" sz="2400" dirty="0">
                <a:solidFill>
                  <a:srgbClr val="FF0000"/>
                </a:solidFill>
                <a:latin typeface="Times New Roman"/>
                <a:ea typeface="Calibri"/>
                <a:cs typeface="Arial"/>
              </a:rPr>
              <a:t>resemblance</a:t>
            </a:r>
            <a:r>
              <a:rPr lang="en-US" sz="2400" dirty="0">
                <a:latin typeface="Times New Roman"/>
                <a:ea typeface="Calibri"/>
                <a:cs typeface="Arial"/>
              </a:rPr>
              <a:t> to </a:t>
            </a:r>
            <a:r>
              <a:rPr lang="en-US" sz="2400" dirty="0">
                <a:solidFill>
                  <a:srgbClr val="FF0000"/>
                </a:solidFill>
                <a:latin typeface="Times New Roman"/>
                <a:ea typeface="Calibri"/>
                <a:cs typeface="Arial"/>
              </a:rPr>
              <a:t>young granulation </a:t>
            </a:r>
            <a:r>
              <a:rPr lang="en-US" sz="2400" dirty="0">
                <a:latin typeface="Times New Roman"/>
                <a:ea typeface="Calibri"/>
                <a:cs typeface="Arial"/>
              </a:rPr>
              <a:t>tissue and is nearly identical with some cases </a:t>
            </a:r>
            <a:r>
              <a:rPr lang="en-US" sz="2400" dirty="0">
                <a:solidFill>
                  <a:srgbClr val="FF0000"/>
                </a:solidFill>
                <a:latin typeface="Times New Roman"/>
                <a:ea typeface="Calibri"/>
                <a:cs typeface="Arial"/>
              </a:rPr>
              <a:t>of pyogenic granuloma. </a:t>
            </a:r>
            <a:endParaRPr lang="en-US" sz="2400" dirty="0" smtClean="0">
              <a:solidFill>
                <a:srgbClr val="FF0000"/>
              </a:solidFill>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Some </a:t>
            </a:r>
            <a:r>
              <a:rPr lang="en-US" sz="2400" dirty="0">
                <a:latin typeface="Times New Roman"/>
                <a:ea typeface="Calibri"/>
                <a:cs typeface="Arial"/>
              </a:rPr>
              <a:t>cases show rather remarkable </a:t>
            </a:r>
            <a:r>
              <a:rPr lang="en-US" sz="2400" dirty="0">
                <a:solidFill>
                  <a:srgbClr val="FF0000"/>
                </a:solidFill>
                <a:latin typeface="Times New Roman"/>
                <a:ea typeface="Calibri"/>
                <a:cs typeface="Arial"/>
              </a:rPr>
              <a:t>endothelial cell proliferation. </a:t>
            </a:r>
            <a:endParaRPr lang="en-US" sz="2400" dirty="0">
              <a:solidFill>
                <a:srgbClr val="FF0000"/>
              </a:solidFill>
              <a:ea typeface="Calibri"/>
              <a:cs typeface="Arial"/>
            </a:endParaRPr>
          </a:p>
        </p:txBody>
      </p:sp>
      <p:pic>
        <p:nvPicPr>
          <p:cNvPr id="4" name="Picture 3"/>
          <p:cNvPicPr/>
          <p:nvPr/>
        </p:nvPicPr>
        <p:blipFill>
          <a:blip r:embed="rId2" cstate="print"/>
          <a:srcRect/>
          <a:stretch>
            <a:fillRect/>
          </a:stretch>
        </p:blipFill>
        <p:spPr bwMode="auto">
          <a:xfrm>
            <a:off x="2286000" y="4198918"/>
            <a:ext cx="3581400" cy="2582882"/>
          </a:xfrm>
          <a:prstGeom prst="rect">
            <a:avLst/>
          </a:prstGeom>
          <a:noFill/>
          <a:ln w="9525">
            <a:solidFill>
              <a:sysClr val="windowText" lastClr="000000"/>
            </a:solidFill>
            <a:miter lim="800000"/>
            <a:headEnd/>
            <a:tailEnd/>
          </a:ln>
        </p:spPr>
      </p:pic>
    </p:spTree>
    <p:extLst>
      <p:ext uri="{BB962C8B-B14F-4D97-AF65-F5344CB8AC3E}">
        <p14:creationId xmlns:p14="http://schemas.microsoft.com/office/powerpoint/2010/main" val="16483695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57200"/>
            <a:ext cx="8839200" cy="1754326"/>
          </a:xfrm>
          <a:prstGeom prst="rect">
            <a:avLst/>
          </a:prstGeom>
        </p:spPr>
        <p:txBody>
          <a:bodyPr wrap="square">
            <a:spAutoFit/>
          </a:bodyPr>
          <a:lstStyle/>
          <a:p>
            <a:pPr algn="just">
              <a:lnSpc>
                <a:spcPct val="150000"/>
              </a:lnSpc>
            </a:pPr>
            <a:r>
              <a:rPr lang="en-US" sz="2400" dirty="0" smtClean="0">
                <a:latin typeface="Times New Roman"/>
                <a:ea typeface="Calibri"/>
                <a:cs typeface="Arial"/>
              </a:rPr>
              <a:t>- The </a:t>
            </a:r>
            <a:r>
              <a:rPr lang="en-US" sz="2400" dirty="0">
                <a:solidFill>
                  <a:srgbClr val="FF0000"/>
                </a:solidFill>
                <a:latin typeface="Times New Roman"/>
                <a:ea typeface="Calibri"/>
                <a:cs typeface="Arial"/>
              </a:rPr>
              <a:t>cavernous</a:t>
            </a:r>
            <a:r>
              <a:rPr lang="en-US" sz="2400" dirty="0">
                <a:latin typeface="Times New Roman"/>
                <a:ea typeface="Calibri"/>
                <a:cs typeface="Arial"/>
              </a:rPr>
              <a:t> form of </a:t>
            </a:r>
            <a:r>
              <a:rPr lang="en-US" sz="2400" dirty="0" err="1">
                <a:latin typeface="Times New Roman"/>
                <a:ea typeface="Calibri"/>
                <a:cs typeface="Arial"/>
              </a:rPr>
              <a:t>hemangioma</a:t>
            </a:r>
            <a:r>
              <a:rPr lang="en-US" sz="2400" dirty="0">
                <a:latin typeface="Times New Roman"/>
                <a:ea typeface="Calibri"/>
                <a:cs typeface="Arial"/>
              </a:rPr>
              <a:t> consists of </a:t>
            </a:r>
            <a:r>
              <a:rPr lang="en-US" sz="2400" dirty="0">
                <a:solidFill>
                  <a:srgbClr val="FF0000"/>
                </a:solidFill>
                <a:latin typeface="Times New Roman"/>
                <a:ea typeface="Calibri"/>
                <a:cs typeface="Arial"/>
              </a:rPr>
              <a:t>large dilated blood sinuses with thin walls</a:t>
            </a:r>
            <a:r>
              <a:rPr lang="en-US" sz="2400" dirty="0">
                <a:latin typeface="Times New Roman"/>
                <a:ea typeface="Calibri"/>
                <a:cs typeface="Arial"/>
              </a:rPr>
              <a:t>, each showing an endothelial lining. </a:t>
            </a:r>
            <a:endParaRPr lang="en-US" sz="2400" dirty="0" smtClean="0">
              <a:latin typeface="Times New Roman"/>
              <a:ea typeface="Calibri"/>
              <a:cs typeface="Arial"/>
            </a:endParaRPr>
          </a:p>
          <a:p>
            <a:pPr algn="just">
              <a:lnSpc>
                <a:spcPct val="150000"/>
              </a:lnSpc>
            </a:pPr>
            <a:r>
              <a:rPr lang="en-US" sz="2400" dirty="0" smtClean="0">
                <a:latin typeface="Times New Roman"/>
                <a:ea typeface="Calibri"/>
                <a:cs typeface="Arial"/>
              </a:rPr>
              <a:t>- The </a:t>
            </a:r>
            <a:r>
              <a:rPr lang="en-US" sz="2400" dirty="0">
                <a:latin typeface="Times New Roman"/>
                <a:ea typeface="Calibri"/>
                <a:cs typeface="Arial"/>
              </a:rPr>
              <a:t>sinusoidal spaces usually are filled with blood.</a:t>
            </a:r>
            <a:endParaRPr lang="en-US" sz="2400" dirty="0">
              <a:ea typeface="Calibri"/>
              <a:cs typeface="Arial"/>
            </a:endParaRPr>
          </a:p>
        </p:txBody>
      </p:sp>
      <p:pic>
        <p:nvPicPr>
          <p:cNvPr id="4" name="Picture 3"/>
          <p:cNvPicPr/>
          <p:nvPr/>
        </p:nvPicPr>
        <p:blipFill>
          <a:blip r:embed="rId2" cstate="print"/>
          <a:srcRect/>
          <a:stretch>
            <a:fillRect/>
          </a:stretch>
        </p:blipFill>
        <p:spPr bwMode="auto">
          <a:xfrm>
            <a:off x="1828800" y="2586037"/>
            <a:ext cx="4114800" cy="3128963"/>
          </a:xfrm>
          <a:prstGeom prst="rect">
            <a:avLst/>
          </a:prstGeom>
          <a:noFill/>
          <a:ln w="9525">
            <a:solidFill>
              <a:sysClr val="windowText" lastClr="000000"/>
            </a:solidFill>
            <a:miter lim="800000"/>
            <a:headEnd/>
            <a:tailEnd/>
          </a:ln>
        </p:spPr>
      </p:pic>
    </p:spTree>
    <p:extLst>
      <p:ext uri="{BB962C8B-B14F-4D97-AF65-F5344CB8AC3E}">
        <p14:creationId xmlns:p14="http://schemas.microsoft.com/office/powerpoint/2010/main" val="3256909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400"/>
            <a:ext cx="8839200" cy="5724644"/>
          </a:xfrm>
          <a:prstGeom prst="rect">
            <a:avLst/>
          </a:prstGeom>
        </p:spPr>
        <p:txBody>
          <a:bodyPr wrap="square">
            <a:spAutoFit/>
          </a:bodyPr>
          <a:lstStyle/>
          <a:p>
            <a:pPr algn="ctr">
              <a:lnSpc>
                <a:spcPct val="150000"/>
              </a:lnSpc>
            </a:pPr>
            <a:r>
              <a:rPr lang="en-US" sz="2400" b="1" dirty="0">
                <a:latin typeface="Times New Roman" pitchFamily="18" charset="0"/>
                <a:ea typeface="Calibri"/>
                <a:cs typeface="Times New Roman" pitchFamily="18" charset="0"/>
              </a:rPr>
              <a:t> </a:t>
            </a:r>
            <a:r>
              <a:rPr lang="en-US" sz="2400" dirty="0" smtClean="0">
                <a:latin typeface="Times New Roman" pitchFamily="18" charset="0"/>
                <a:ea typeface="Calibri"/>
                <a:cs typeface="Times New Roman" pitchFamily="18" charset="0"/>
              </a:rPr>
              <a:t>. </a:t>
            </a:r>
            <a:endParaRPr lang="en-US" sz="2400" dirty="0">
              <a:latin typeface="Times New Roman" pitchFamily="18" charset="0"/>
              <a:ea typeface="Calibri"/>
              <a:cs typeface="Times New Roman" pitchFamily="18" charset="0"/>
            </a:endParaRPr>
          </a:p>
          <a:p>
            <a:pPr algn="just">
              <a:lnSpc>
                <a:spcPct val="150000"/>
              </a:lnSpc>
            </a:pPr>
            <a:r>
              <a:rPr lang="en-US" sz="2800" b="1" dirty="0" err="1">
                <a:latin typeface="Times New Roman" pitchFamily="18" charset="0"/>
                <a:ea typeface="Calibri"/>
                <a:cs typeface="Times New Roman" pitchFamily="18" charset="0"/>
              </a:rPr>
              <a:t>Histopathological</a:t>
            </a:r>
            <a:r>
              <a:rPr lang="en-US" sz="2400" b="1" dirty="0">
                <a:latin typeface="Times New Roman" pitchFamily="18" charset="0"/>
                <a:ea typeface="Calibri"/>
                <a:cs typeface="Times New Roman" pitchFamily="18" charset="0"/>
              </a:rPr>
              <a:t> features</a:t>
            </a:r>
            <a:r>
              <a:rPr lang="en-US" sz="2400" b="1" dirty="0" smtClean="0">
                <a:latin typeface="Times New Roman" pitchFamily="18" charset="0"/>
                <a:ea typeface="Calibri"/>
                <a:cs typeface="Times New Roman" pitchFamily="18" charset="0"/>
              </a:rPr>
              <a:t>.</a:t>
            </a:r>
          </a:p>
          <a:p>
            <a:pPr marL="342900" indent="-342900" algn="just">
              <a:lnSpc>
                <a:spcPct val="150000"/>
              </a:lnSpc>
              <a:buFontTx/>
              <a:buChar char="-"/>
            </a:pPr>
            <a:r>
              <a:rPr lang="en-US" sz="2400" dirty="0" smtClean="0">
                <a:latin typeface="Times New Roman" pitchFamily="18" charset="0"/>
                <a:ea typeface="Calibri"/>
                <a:cs typeface="Times New Roman" pitchFamily="18" charset="0"/>
              </a:rPr>
              <a:t>It </a:t>
            </a:r>
            <a:r>
              <a:rPr lang="en-US" sz="2400" dirty="0">
                <a:latin typeface="Times New Roman" pitchFamily="18" charset="0"/>
                <a:ea typeface="Calibri"/>
                <a:cs typeface="Times New Roman" pitchFamily="18" charset="0"/>
              </a:rPr>
              <a:t>consists of </a:t>
            </a:r>
            <a:r>
              <a:rPr lang="en-US" sz="2400" dirty="0">
                <a:solidFill>
                  <a:srgbClr val="FF0000"/>
                </a:solidFill>
                <a:latin typeface="Times New Roman" pitchFamily="18" charset="0"/>
                <a:ea typeface="Calibri"/>
                <a:cs typeface="Times New Roman" pitchFamily="18" charset="0"/>
              </a:rPr>
              <a:t>many</a:t>
            </a:r>
            <a:r>
              <a:rPr lang="en-US" sz="2400" dirty="0">
                <a:latin typeface="Times New Roman" pitchFamily="18" charset="0"/>
                <a:ea typeface="Calibri"/>
                <a:cs typeface="Times New Roman" pitchFamily="18" charset="0"/>
              </a:rPr>
              <a:t> long, </a:t>
            </a:r>
            <a:r>
              <a:rPr lang="en-US" sz="2400" dirty="0">
                <a:solidFill>
                  <a:srgbClr val="FF0000"/>
                </a:solidFill>
                <a:latin typeface="Times New Roman" pitchFamily="18" charset="0"/>
                <a:ea typeface="Calibri"/>
                <a:cs typeface="Times New Roman" pitchFamily="18" charset="0"/>
              </a:rPr>
              <a:t>thin</a:t>
            </a:r>
            <a:r>
              <a:rPr lang="en-US" sz="2400" dirty="0">
                <a:latin typeface="Times New Roman" pitchFamily="18" charset="0"/>
                <a:ea typeface="Calibri"/>
                <a:cs typeface="Times New Roman" pitchFamily="18" charset="0"/>
              </a:rPr>
              <a:t>, </a:t>
            </a:r>
            <a:r>
              <a:rPr lang="en-US" sz="2400" dirty="0" smtClean="0">
                <a:solidFill>
                  <a:srgbClr val="FF0000"/>
                </a:solidFill>
                <a:latin typeface="Times New Roman" pitchFamily="18" charset="0"/>
                <a:ea typeface="Calibri"/>
                <a:cs typeface="Times New Roman" pitchFamily="18" charset="0"/>
              </a:rPr>
              <a:t>finger-like projections </a:t>
            </a:r>
            <a:r>
              <a:rPr lang="en-US" sz="2400" dirty="0" smtClean="0">
                <a:latin typeface="Times New Roman" pitchFamily="18" charset="0"/>
                <a:ea typeface="Calibri"/>
                <a:cs typeface="Times New Roman" pitchFamily="18" charset="0"/>
              </a:rPr>
              <a:t>extending </a:t>
            </a:r>
            <a:r>
              <a:rPr lang="en-US" sz="2400" dirty="0">
                <a:solidFill>
                  <a:srgbClr val="FF0000"/>
                </a:solidFill>
                <a:latin typeface="Times New Roman" pitchFamily="18" charset="0"/>
                <a:ea typeface="Calibri"/>
                <a:cs typeface="Times New Roman" pitchFamily="18" charset="0"/>
              </a:rPr>
              <a:t>above</a:t>
            </a:r>
            <a:r>
              <a:rPr lang="en-US" sz="2400" dirty="0">
                <a:latin typeface="Times New Roman" pitchFamily="18" charset="0"/>
                <a:ea typeface="Calibri"/>
                <a:cs typeface="Times New Roman" pitchFamily="18" charset="0"/>
              </a:rPr>
              <a:t> the surface of the mucosa, </a:t>
            </a:r>
            <a:endParaRPr lang="en-US" sz="2400" dirty="0" smtClean="0">
              <a:latin typeface="Times New Roman" pitchFamily="18" charset="0"/>
              <a:ea typeface="Calibri"/>
              <a:cs typeface="Times New Roman" pitchFamily="18" charset="0"/>
            </a:endParaRPr>
          </a:p>
          <a:p>
            <a:pPr marL="342900" indent="-342900" algn="just">
              <a:lnSpc>
                <a:spcPct val="150000"/>
              </a:lnSpc>
              <a:buFontTx/>
              <a:buChar char="-"/>
            </a:pPr>
            <a:r>
              <a:rPr lang="en-US" sz="2400" dirty="0">
                <a:latin typeface="Times New Roman" pitchFamily="18" charset="0"/>
                <a:ea typeface="Calibri"/>
                <a:cs typeface="Times New Roman" pitchFamily="18" charset="0"/>
              </a:rPr>
              <a:t>E</a:t>
            </a:r>
            <a:r>
              <a:rPr lang="en-US" sz="2400" dirty="0" smtClean="0">
                <a:latin typeface="Times New Roman" pitchFamily="18" charset="0"/>
                <a:ea typeface="Calibri"/>
                <a:cs typeface="Times New Roman" pitchFamily="18" charset="0"/>
              </a:rPr>
              <a:t>ach </a:t>
            </a:r>
            <a:r>
              <a:rPr lang="en-US" sz="2400" dirty="0" smtClean="0">
                <a:solidFill>
                  <a:srgbClr val="FF0000"/>
                </a:solidFill>
                <a:latin typeface="Times New Roman" pitchFamily="18" charset="0"/>
                <a:ea typeface="Calibri"/>
                <a:cs typeface="Times New Roman" pitchFamily="18" charset="0"/>
              </a:rPr>
              <a:t>projection </a:t>
            </a:r>
            <a:r>
              <a:rPr lang="en-US" sz="2400" dirty="0" smtClean="0">
                <a:latin typeface="Times New Roman" pitchFamily="18" charset="0"/>
                <a:ea typeface="Calibri"/>
                <a:cs typeface="Times New Roman" pitchFamily="18" charset="0"/>
              </a:rPr>
              <a:t>made </a:t>
            </a:r>
            <a:r>
              <a:rPr lang="en-US" sz="2400" dirty="0">
                <a:latin typeface="Times New Roman" pitchFamily="18" charset="0"/>
                <a:ea typeface="Calibri"/>
                <a:cs typeface="Times New Roman" pitchFamily="18" charset="0"/>
              </a:rPr>
              <a:t>up of a continuous </a:t>
            </a:r>
            <a:r>
              <a:rPr lang="en-US" sz="2400" dirty="0">
                <a:solidFill>
                  <a:srgbClr val="FF0000"/>
                </a:solidFill>
                <a:latin typeface="Times New Roman" pitchFamily="18" charset="0"/>
                <a:ea typeface="Calibri"/>
                <a:cs typeface="Times New Roman" pitchFamily="18" charset="0"/>
              </a:rPr>
              <a:t>layer of stratified squamous epithelium and containing a thin, central connective tissue core which supports the nutrient blood vessels</a:t>
            </a:r>
            <a:r>
              <a:rPr lang="en-US" sz="2400" dirty="0">
                <a:latin typeface="Times New Roman" pitchFamily="18" charset="0"/>
                <a:ea typeface="Calibri"/>
                <a:cs typeface="Times New Roman" pitchFamily="18" charset="0"/>
              </a:rPr>
              <a:t>. </a:t>
            </a:r>
            <a:endParaRPr lang="en-US" sz="2400" dirty="0" smtClean="0">
              <a:latin typeface="Times New Roman" pitchFamily="18" charset="0"/>
              <a:ea typeface="Calibri"/>
              <a:cs typeface="Times New Roman" pitchFamily="18" charset="0"/>
            </a:endParaRPr>
          </a:p>
          <a:p>
            <a:pPr marL="342900" indent="-342900" algn="just">
              <a:lnSpc>
                <a:spcPct val="150000"/>
              </a:lnSpc>
              <a:buFontTx/>
              <a:buChar char="-"/>
            </a:pPr>
            <a:r>
              <a:rPr lang="en-US" sz="2400" dirty="0" smtClean="0">
                <a:solidFill>
                  <a:srgbClr val="FF0000"/>
                </a:solidFill>
                <a:latin typeface="Times New Roman" pitchFamily="18" charset="0"/>
                <a:ea typeface="Calibri"/>
                <a:cs typeface="Times New Roman" pitchFamily="18" charset="0"/>
              </a:rPr>
              <a:t>Some</a:t>
            </a:r>
            <a:r>
              <a:rPr lang="en-US" sz="2400" dirty="0" smtClean="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papillomas</a:t>
            </a:r>
            <a:r>
              <a:rPr lang="en-US" sz="2400" dirty="0">
                <a:latin typeface="Times New Roman" pitchFamily="18" charset="0"/>
                <a:ea typeface="Calibri"/>
                <a:cs typeface="Times New Roman" pitchFamily="18" charset="0"/>
              </a:rPr>
              <a:t> exhibit</a:t>
            </a:r>
            <a:r>
              <a:rPr lang="en-US" sz="2400" dirty="0">
                <a:solidFill>
                  <a:srgbClr val="FF0000"/>
                </a:solidFill>
                <a:latin typeface="Times New Roman" pitchFamily="18" charset="0"/>
                <a:ea typeface="Calibri"/>
                <a:cs typeface="Times New Roman" pitchFamily="18" charset="0"/>
              </a:rPr>
              <a:t> hyperkeratosis</a:t>
            </a:r>
            <a:r>
              <a:rPr lang="en-US" sz="2400" dirty="0">
                <a:latin typeface="Times New Roman" pitchFamily="18" charset="0"/>
                <a:ea typeface="Calibri"/>
                <a:cs typeface="Times New Roman" pitchFamily="18" charset="0"/>
              </a:rPr>
              <a:t>, although this finding is probably </a:t>
            </a:r>
            <a:r>
              <a:rPr lang="en-US" sz="2400" dirty="0">
                <a:solidFill>
                  <a:srgbClr val="FF0000"/>
                </a:solidFill>
                <a:latin typeface="Times New Roman" pitchFamily="18" charset="0"/>
                <a:ea typeface="Calibri"/>
                <a:cs typeface="Times New Roman" pitchFamily="18" charset="0"/>
              </a:rPr>
              <a:t>secondary</a:t>
            </a:r>
            <a:r>
              <a:rPr lang="en-US" sz="2400" dirty="0">
                <a:latin typeface="Times New Roman" pitchFamily="18" charset="0"/>
                <a:ea typeface="Calibri"/>
                <a:cs typeface="Times New Roman" pitchFamily="18" charset="0"/>
              </a:rPr>
              <a:t> to the location of the lesion and the amount of trauma or frictional irritation to which it has been subjected. </a:t>
            </a:r>
            <a:endParaRPr lang="en-US" sz="2400" dirty="0" smtClean="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40065389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4524315"/>
          </a:xfrm>
          <a:prstGeom prst="rect">
            <a:avLst/>
          </a:prstGeom>
        </p:spPr>
        <p:txBody>
          <a:bodyPr wrap="square">
            <a:spAutoFit/>
          </a:bodyPr>
          <a:lstStyle/>
          <a:p>
            <a:pPr algn="just">
              <a:lnSpc>
                <a:spcPct val="150000"/>
              </a:lnSpc>
            </a:pPr>
            <a:r>
              <a:rPr lang="en-US" sz="2400" b="1" dirty="0">
                <a:latin typeface="Times New Roman" pitchFamily="18" charset="0"/>
                <a:ea typeface="Calibri"/>
                <a:cs typeface="Times New Roman" pitchFamily="18" charset="0"/>
              </a:rPr>
              <a:t>LYMPHANGIOMA</a:t>
            </a:r>
            <a:endParaRPr lang="en-US" sz="2400" dirty="0">
              <a:latin typeface="Times New Roman" pitchFamily="18" charset="0"/>
              <a:ea typeface="Calibri"/>
              <a:cs typeface="Times New Roman" pitchFamily="18" charset="0"/>
            </a:endParaRPr>
          </a:p>
          <a:p>
            <a:pPr algn="just">
              <a:lnSpc>
                <a:spcPct val="150000"/>
              </a:lnSpc>
            </a:pPr>
            <a:r>
              <a:rPr lang="en-US" sz="2400" b="1" dirty="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Lymphangioma</a:t>
            </a:r>
            <a:r>
              <a:rPr lang="en-US" sz="2400" dirty="0">
                <a:latin typeface="Times New Roman" pitchFamily="18" charset="0"/>
                <a:ea typeface="Calibri"/>
                <a:cs typeface="Times New Roman" pitchFamily="18" charset="0"/>
              </a:rPr>
              <a:t> is thought to be a </a:t>
            </a:r>
            <a:r>
              <a:rPr lang="en-US" sz="2400" dirty="0" smtClean="0">
                <a:solidFill>
                  <a:srgbClr val="FF0000"/>
                </a:solidFill>
                <a:latin typeface="Times New Roman" pitchFamily="18" charset="0"/>
                <a:ea typeface="Calibri"/>
                <a:cs typeface="Times New Roman" pitchFamily="18" charset="0"/>
              </a:rPr>
              <a:t>developmental malformation of vessels</a:t>
            </a:r>
            <a:r>
              <a:rPr lang="en-US" sz="2400" dirty="0" smtClean="0">
                <a:latin typeface="Times New Roman" pitchFamily="18" charset="0"/>
                <a:ea typeface="Calibri"/>
                <a:cs typeface="Times New Roman" pitchFamily="18" charset="0"/>
              </a:rPr>
              <a:t> which </a:t>
            </a:r>
            <a:r>
              <a:rPr lang="en-US" sz="2400" dirty="0">
                <a:latin typeface="Times New Roman" pitchFamily="18" charset="0"/>
                <a:ea typeface="Calibri"/>
                <a:cs typeface="Times New Roman" pitchFamily="18" charset="0"/>
              </a:rPr>
              <a:t>have </a:t>
            </a:r>
            <a:r>
              <a:rPr lang="en-US" sz="2400" dirty="0">
                <a:solidFill>
                  <a:srgbClr val="FF0000"/>
                </a:solidFill>
                <a:latin typeface="Times New Roman" pitchFamily="18" charset="0"/>
                <a:ea typeface="Calibri"/>
                <a:cs typeface="Times New Roman" pitchFamily="18" charset="0"/>
              </a:rPr>
              <a:t>poor communication </a:t>
            </a:r>
            <a:r>
              <a:rPr lang="en-US" sz="2400" dirty="0">
                <a:latin typeface="Times New Roman" pitchFamily="18" charset="0"/>
                <a:ea typeface="Calibri"/>
                <a:cs typeface="Times New Roman" pitchFamily="18" charset="0"/>
              </a:rPr>
              <a:t>with the normal lymph system. </a:t>
            </a:r>
            <a:endParaRPr lang="en-US" sz="2400" dirty="0" smtClean="0">
              <a:latin typeface="Times New Roman" pitchFamily="18" charset="0"/>
              <a:ea typeface="Calibri"/>
              <a:cs typeface="Times New Roman" pitchFamily="18" charset="0"/>
            </a:endParaRPr>
          </a:p>
          <a:p>
            <a:pPr marL="342900" indent="-342900" algn="just">
              <a:lnSpc>
                <a:spcPct val="150000"/>
              </a:lnSpc>
              <a:buFontTx/>
              <a:buChar char="-"/>
            </a:pPr>
            <a:r>
              <a:rPr lang="en-US" sz="2400" dirty="0" smtClean="0">
                <a:latin typeface="Times New Roman" pitchFamily="18" charset="0"/>
                <a:ea typeface="Calibri"/>
                <a:cs typeface="Times New Roman" pitchFamily="18" charset="0"/>
              </a:rPr>
              <a:t>The </a:t>
            </a:r>
            <a:r>
              <a:rPr lang="en-US" sz="2400" dirty="0">
                <a:latin typeface="Times New Roman" pitchFamily="18" charset="0"/>
                <a:ea typeface="Calibri"/>
                <a:cs typeface="Times New Roman" pitchFamily="18" charset="0"/>
              </a:rPr>
              <a:t>majority of cases of </a:t>
            </a:r>
            <a:r>
              <a:rPr lang="en-US" sz="2400" dirty="0" err="1">
                <a:latin typeface="Times New Roman" pitchFamily="18" charset="0"/>
                <a:ea typeface="Calibri"/>
                <a:cs typeface="Times New Roman" pitchFamily="18" charset="0"/>
              </a:rPr>
              <a:t>lymphangioma</a:t>
            </a:r>
            <a:r>
              <a:rPr lang="en-US" sz="2400" dirty="0">
                <a:latin typeface="Times New Roman" pitchFamily="18" charset="0"/>
                <a:ea typeface="Calibri"/>
                <a:cs typeface="Times New Roman" pitchFamily="18" charset="0"/>
              </a:rPr>
              <a:t> </a:t>
            </a:r>
            <a:r>
              <a:rPr lang="en-US" sz="2400" dirty="0" smtClean="0">
                <a:latin typeface="Times New Roman" pitchFamily="18" charset="0"/>
                <a:ea typeface="Calibri"/>
                <a:cs typeface="Times New Roman" pitchFamily="18" charset="0"/>
              </a:rPr>
              <a:t>had </a:t>
            </a:r>
            <a:r>
              <a:rPr lang="en-US" sz="2400" dirty="0">
                <a:latin typeface="Times New Roman" pitchFamily="18" charset="0"/>
                <a:ea typeface="Calibri"/>
                <a:cs typeface="Times New Roman" pitchFamily="18" charset="0"/>
              </a:rPr>
              <a:t>arisen </a:t>
            </a:r>
            <a:r>
              <a:rPr lang="en-US" sz="2400" dirty="0">
                <a:solidFill>
                  <a:srgbClr val="FF0000"/>
                </a:solidFill>
                <a:latin typeface="Times New Roman" pitchFamily="18" charset="0"/>
                <a:ea typeface="Calibri"/>
                <a:cs typeface="Times New Roman" pitchFamily="18" charset="0"/>
              </a:rPr>
              <a:t>before</a:t>
            </a:r>
            <a:r>
              <a:rPr lang="en-US" sz="2400" dirty="0">
                <a:latin typeface="Times New Roman" pitchFamily="18" charset="0"/>
                <a:ea typeface="Calibri"/>
                <a:cs typeface="Times New Roman" pitchFamily="18" charset="0"/>
              </a:rPr>
              <a:t> the age of </a:t>
            </a:r>
            <a:r>
              <a:rPr lang="en-US" sz="2400" dirty="0">
                <a:solidFill>
                  <a:srgbClr val="FF0000"/>
                </a:solidFill>
                <a:latin typeface="Times New Roman" pitchFamily="18" charset="0"/>
                <a:ea typeface="Calibri"/>
                <a:cs typeface="Times New Roman" pitchFamily="18" charset="0"/>
              </a:rPr>
              <a:t>10 years</a:t>
            </a:r>
            <a:r>
              <a:rPr lang="en-US" sz="2400" dirty="0">
                <a:latin typeface="Times New Roman" pitchFamily="18" charset="0"/>
                <a:ea typeface="Calibri"/>
                <a:cs typeface="Times New Roman" pitchFamily="18" charset="0"/>
              </a:rPr>
              <a:t>. </a:t>
            </a:r>
            <a:endParaRPr lang="en-US" sz="2400" dirty="0" smtClean="0">
              <a:latin typeface="Times New Roman" pitchFamily="18" charset="0"/>
              <a:ea typeface="Calibri"/>
              <a:cs typeface="Times New Roman" pitchFamily="18" charset="0"/>
            </a:endParaRPr>
          </a:p>
          <a:p>
            <a:pPr marL="342900" indent="-342900" algn="just">
              <a:lnSpc>
                <a:spcPct val="150000"/>
              </a:lnSpc>
              <a:buFontTx/>
              <a:buChar char="-"/>
            </a:pPr>
            <a:r>
              <a:rPr lang="en-US" sz="2400" dirty="0" smtClean="0">
                <a:latin typeface="Times New Roman" pitchFamily="18" charset="0"/>
                <a:ea typeface="Calibri"/>
                <a:cs typeface="Times New Roman" pitchFamily="18" charset="0"/>
              </a:rPr>
              <a:t>In </a:t>
            </a:r>
            <a:r>
              <a:rPr lang="en-US" sz="2400" dirty="0">
                <a:latin typeface="Times New Roman" pitchFamily="18" charset="0"/>
                <a:ea typeface="Calibri"/>
                <a:cs typeface="Times New Roman" pitchFamily="18" charset="0"/>
              </a:rPr>
              <a:t>the </a:t>
            </a:r>
            <a:r>
              <a:rPr lang="en-US" sz="2400" dirty="0">
                <a:solidFill>
                  <a:srgbClr val="FF0000"/>
                </a:solidFill>
                <a:latin typeface="Times New Roman" pitchFamily="18" charset="0"/>
                <a:ea typeface="Calibri"/>
                <a:cs typeface="Times New Roman" pitchFamily="18" charset="0"/>
              </a:rPr>
              <a:t>gender</a:t>
            </a:r>
            <a:r>
              <a:rPr lang="en-US" sz="2400" dirty="0">
                <a:latin typeface="Times New Roman" pitchFamily="18" charset="0"/>
                <a:ea typeface="Calibri"/>
                <a:cs typeface="Times New Roman" pitchFamily="18" charset="0"/>
              </a:rPr>
              <a:t> distribution of the </a:t>
            </a:r>
            <a:r>
              <a:rPr lang="en-US" sz="2400" dirty="0" err="1">
                <a:latin typeface="Times New Roman" pitchFamily="18" charset="0"/>
                <a:ea typeface="Calibri"/>
                <a:cs typeface="Times New Roman" pitchFamily="18" charset="0"/>
              </a:rPr>
              <a:t>lymphangioma</a:t>
            </a:r>
            <a:r>
              <a:rPr lang="en-US" sz="2400" dirty="0">
                <a:latin typeface="Times New Roman" pitchFamily="18" charset="0"/>
                <a:ea typeface="Calibri"/>
                <a:cs typeface="Times New Roman" pitchFamily="18" charset="0"/>
              </a:rPr>
              <a:t> is nearly </a:t>
            </a:r>
            <a:r>
              <a:rPr lang="en-US" sz="2400" dirty="0">
                <a:solidFill>
                  <a:srgbClr val="FF0000"/>
                </a:solidFill>
                <a:latin typeface="Times New Roman" pitchFamily="18" charset="0"/>
                <a:ea typeface="Calibri"/>
                <a:cs typeface="Times New Roman" pitchFamily="18" charset="0"/>
              </a:rPr>
              <a:t>evenly divided. </a:t>
            </a:r>
            <a:endParaRPr lang="en-US" sz="2400" dirty="0" smtClean="0">
              <a:solidFill>
                <a:srgbClr val="FF0000"/>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7765340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8991600" cy="6186309"/>
          </a:xfrm>
          <a:prstGeom prst="rect">
            <a:avLst/>
          </a:prstGeom>
        </p:spPr>
        <p:txBody>
          <a:bodyPr wrap="square">
            <a:spAutoFit/>
          </a:bodyPr>
          <a:lstStyle/>
          <a:p>
            <a:pPr lvl="0" algn="just">
              <a:lnSpc>
                <a:spcPct val="150000"/>
              </a:lnSpc>
            </a:pPr>
            <a:r>
              <a:rPr lang="en-US" sz="2400" dirty="0" smtClean="0">
                <a:solidFill>
                  <a:prstClr val="black"/>
                </a:solidFill>
                <a:latin typeface="Times New Roman" pitchFamily="18" charset="0"/>
                <a:ea typeface="Calibri"/>
                <a:cs typeface="Times New Roman" pitchFamily="18" charset="0"/>
              </a:rPr>
              <a:t>-The </a:t>
            </a:r>
            <a:r>
              <a:rPr lang="en-US" sz="2400" dirty="0">
                <a:solidFill>
                  <a:srgbClr val="FF0000"/>
                </a:solidFill>
                <a:latin typeface="Times New Roman" pitchFamily="18" charset="0"/>
                <a:ea typeface="Calibri"/>
                <a:cs typeface="Times New Roman" pitchFamily="18" charset="0"/>
              </a:rPr>
              <a:t>intraoral</a:t>
            </a:r>
            <a:r>
              <a:rPr lang="en-US" sz="2400" dirty="0">
                <a:solidFill>
                  <a:prstClr val="black"/>
                </a:solidFill>
                <a:latin typeface="Times New Roman" pitchFamily="18" charset="0"/>
                <a:ea typeface="Calibri"/>
                <a:cs typeface="Times New Roman" pitchFamily="18" charset="0"/>
              </a:rPr>
              <a:t> </a:t>
            </a:r>
            <a:r>
              <a:rPr lang="en-US" sz="2400" dirty="0" err="1">
                <a:solidFill>
                  <a:prstClr val="black"/>
                </a:solidFill>
                <a:latin typeface="Times New Roman" pitchFamily="18" charset="0"/>
                <a:ea typeface="Calibri"/>
                <a:cs typeface="Times New Roman" pitchFamily="18" charset="0"/>
              </a:rPr>
              <a:t>lymphangioma</a:t>
            </a:r>
            <a:r>
              <a:rPr lang="en-US" sz="2400" dirty="0">
                <a:solidFill>
                  <a:prstClr val="black"/>
                </a:solidFill>
                <a:latin typeface="Times New Roman" pitchFamily="18" charset="0"/>
                <a:ea typeface="Calibri"/>
                <a:cs typeface="Times New Roman" pitchFamily="18" charset="0"/>
              </a:rPr>
              <a:t> most commonly occurs on </a:t>
            </a:r>
            <a:r>
              <a:rPr lang="en-US" sz="2400" dirty="0">
                <a:solidFill>
                  <a:srgbClr val="FF0000"/>
                </a:solidFill>
                <a:latin typeface="Times New Roman" pitchFamily="18" charset="0"/>
                <a:ea typeface="Calibri"/>
                <a:cs typeface="Times New Roman" pitchFamily="18" charset="0"/>
              </a:rPr>
              <a:t>the tongue </a:t>
            </a:r>
            <a:r>
              <a:rPr lang="en-US" sz="2400" dirty="0">
                <a:solidFill>
                  <a:prstClr val="black"/>
                </a:solidFill>
                <a:latin typeface="Times New Roman" pitchFamily="18" charset="0"/>
                <a:ea typeface="Calibri"/>
                <a:cs typeface="Times New Roman" pitchFamily="18" charset="0"/>
              </a:rPr>
              <a:t>and considerable </a:t>
            </a:r>
            <a:r>
              <a:rPr lang="en-US" sz="2400" dirty="0" smtClean="0">
                <a:solidFill>
                  <a:prstClr val="black"/>
                </a:solidFill>
                <a:latin typeface="Times New Roman" pitchFamily="18" charset="0"/>
                <a:ea typeface="Calibri"/>
                <a:cs typeface="Times New Roman" pitchFamily="18" charset="0"/>
              </a:rPr>
              <a:t>enlargement </a:t>
            </a:r>
            <a:r>
              <a:rPr lang="en-US" sz="2400" dirty="0">
                <a:solidFill>
                  <a:prstClr val="black"/>
                </a:solidFill>
                <a:latin typeface="Times New Roman" pitchFamily="18" charset="0"/>
                <a:ea typeface="Calibri"/>
                <a:cs typeface="Times New Roman" pitchFamily="18" charset="0"/>
              </a:rPr>
              <a:t>may </a:t>
            </a:r>
            <a:r>
              <a:rPr lang="en-US" sz="2400" dirty="0" smtClean="0">
                <a:solidFill>
                  <a:prstClr val="black"/>
                </a:solidFill>
                <a:latin typeface="Times New Roman" pitchFamily="18" charset="0"/>
                <a:ea typeface="Calibri"/>
                <a:cs typeface="Times New Roman" pitchFamily="18" charset="0"/>
              </a:rPr>
              <a:t>occur</a:t>
            </a:r>
          </a:p>
          <a:p>
            <a:pPr marL="342900" lvl="0" indent="-342900" algn="just">
              <a:lnSpc>
                <a:spcPct val="150000"/>
              </a:lnSpc>
              <a:buFontTx/>
              <a:buChar char="-"/>
            </a:pPr>
            <a:endParaRPr lang="en-US" sz="2400" dirty="0">
              <a:solidFill>
                <a:prstClr val="black"/>
              </a:solidFill>
              <a:latin typeface="Times New Roman" pitchFamily="18" charset="0"/>
              <a:ea typeface="Calibri"/>
              <a:cs typeface="Times New Roman" pitchFamily="18" charset="0"/>
            </a:endParaRPr>
          </a:p>
          <a:p>
            <a:pPr lvl="0" algn="just">
              <a:lnSpc>
                <a:spcPct val="150000"/>
              </a:lnSpc>
            </a:pPr>
            <a:endParaRPr lang="en-US" sz="2400" dirty="0" smtClean="0">
              <a:solidFill>
                <a:prstClr val="black"/>
              </a:solidFill>
              <a:latin typeface="Times New Roman" pitchFamily="18" charset="0"/>
              <a:ea typeface="Calibri"/>
              <a:cs typeface="Times New Roman" pitchFamily="18" charset="0"/>
            </a:endParaRPr>
          </a:p>
          <a:p>
            <a:pPr lvl="0" algn="just">
              <a:lnSpc>
                <a:spcPct val="150000"/>
              </a:lnSpc>
            </a:pPr>
            <a:endParaRPr lang="en-US" sz="2400" dirty="0" smtClean="0">
              <a:solidFill>
                <a:prstClr val="black"/>
              </a:solidFill>
              <a:latin typeface="Times New Roman" pitchFamily="18" charset="0"/>
              <a:ea typeface="Calibri"/>
              <a:cs typeface="Times New Roman" pitchFamily="18" charset="0"/>
            </a:endParaRPr>
          </a:p>
          <a:p>
            <a:pPr lvl="0" algn="just">
              <a:lnSpc>
                <a:spcPct val="150000"/>
              </a:lnSpc>
            </a:pPr>
            <a:endParaRPr lang="en-US" sz="2400" dirty="0">
              <a:solidFill>
                <a:prstClr val="black"/>
              </a:solidFill>
              <a:latin typeface="Times New Roman" pitchFamily="18" charset="0"/>
              <a:ea typeface="Calibri"/>
              <a:cs typeface="Times New Roman" pitchFamily="18" charset="0"/>
            </a:endParaRPr>
          </a:p>
          <a:p>
            <a:pPr marL="342900" indent="-342900" algn="just">
              <a:lnSpc>
                <a:spcPct val="150000"/>
              </a:lnSpc>
              <a:buFontTx/>
              <a:buChar char="-"/>
            </a:pPr>
            <a:r>
              <a:rPr lang="en-US" sz="2400" dirty="0" smtClean="0">
                <a:latin typeface="Times New Roman" pitchFamily="18" charset="0"/>
                <a:ea typeface="Calibri"/>
                <a:cs typeface="Times New Roman" pitchFamily="18" charset="0"/>
              </a:rPr>
              <a:t>The </a:t>
            </a:r>
            <a:r>
              <a:rPr lang="en-US" sz="2400" dirty="0">
                <a:solidFill>
                  <a:srgbClr val="FF0000"/>
                </a:solidFill>
                <a:latin typeface="Times New Roman" pitchFamily="18" charset="0"/>
                <a:ea typeface="Calibri"/>
                <a:cs typeface="Times New Roman" pitchFamily="18" charset="0"/>
              </a:rPr>
              <a:t>superficial</a:t>
            </a:r>
            <a:r>
              <a:rPr lang="en-US" sz="2400" dirty="0">
                <a:latin typeface="Times New Roman" pitchFamily="18" charset="0"/>
                <a:ea typeface="Calibri"/>
                <a:cs typeface="Times New Roman" pitchFamily="18" charset="0"/>
              </a:rPr>
              <a:t> lesions are manifested as </a:t>
            </a:r>
            <a:r>
              <a:rPr lang="en-US" sz="2400" dirty="0">
                <a:solidFill>
                  <a:srgbClr val="FF0000"/>
                </a:solidFill>
                <a:latin typeface="Times New Roman" pitchFamily="18" charset="0"/>
                <a:ea typeface="Calibri"/>
                <a:cs typeface="Times New Roman" pitchFamily="18" charset="0"/>
              </a:rPr>
              <a:t>papillary</a:t>
            </a:r>
            <a:r>
              <a:rPr lang="en-US" sz="2400" dirty="0">
                <a:latin typeface="Times New Roman" pitchFamily="18" charset="0"/>
                <a:ea typeface="Calibri"/>
                <a:cs typeface="Times New Roman" pitchFamily="18" charset="0"/>
              </a:rPr>
              <a:t> lesions which may be of the </a:t>
            </a:r>
            <a:r>
              <a:rPr lang="en-US" sz="2400" dirty="0">
                <a:solidFill>
                  <a:srgbClr val="FF0000"/>
                </a:solidFill>
                <a:latin typeface="Times New Roman" pitchFamily="18" charset="0"/>
                <a:ea typeface="Calibri"/>
                <a:cs typeface="Times New Roman" pitchFamily="18" charset="0"/>
              </a:rPr>
              <a:t>same color </a:t>
            </a:r>
            <a:r>
              <a:rPr lang="en-US" sz="2400" dirty="0">
                <a:latin typeface="Times New Roman" pitchFamily="18" charset="0"/>
                <a:ea typeface="Calibri"/>
                <a:cs typeface="Times New Roman" pitchFamily="18" charset="0"/>
              </a:rPr>
              <a:t>as the surrounding mucosa </a:t>
            </a:r>
            <a:r>
              <a:rPr lang="en-US" sz="2400" dirty="0">
                <a:solidFill>
                  <a:srgbClr val="FF0000"/>
                </a:solidFill>
                <a:latin typeface="Times New Roman" pitchFamily="18" charset="0"/>
                <a:ea typeface="Calibri"/>
                <a:cs typeface="Times New Roman" pitchFamily="18" charset="0"/>
              </a:rPr>
              <a:t>or </a:t>
            </a:r>
            <a:r>
              <a:rPr lang="en-US" sz="2400" dirty="0">
                <a:latin typeface="Times New Roman" pitchFamily="18" charset="0"/>
                <a:ea typeface="Calibri"/>
                <a:cs typeface="Times New Roman" pitchFamily="18" charset="0"/>
              </a:rPr>
              <a:t>of a </a:t>
            </a:r>
            <a:r>
              <a:rPr lang="en-US" sz="2400" dirty="0">
                <a:solidFill>
                  <a:srgbClr val="FF0000"/>
                </a:solidFill>
                <a:latin typeface="Times New Roman" pitchFamily="18" charset="0"/>
                <a:ea typeface="Calibri"/>
                <a:cs typeface="Times New Roman" pitchFamily="18" charset="0"/>
              </a:rPr>
              <a:t>slightly redder </a:t>
            </a:r>
            <a:r>
              <a:rPr lang="en-US" sz="2400" dirty="0">
                <a:latin typeface="Times New Roman" pitchFamily="18" charset="0"/>
                <a:ea typeface="Calibri"/>
                <a:cs typeface="Times New Roman" pitchFamily="18" charset="0"/>
              </a:rPr>
              <a:t>hue. </a:t>
            </a:r>
            <a:endParaRPr lang="en-US" sz="2400" dirty="0" smtClean="0">
              <a:latin typeface="Times New Roman" pitchFamily="18" charset="0"/>
              <a:ea typeface="Calibri"/>
              <a:cs typeface="Times New Roman" pitchFamily="18" charset="0"/>
            </a:endParaRPr>
          </a:p>
          <a:p>
            <a:pPr marL="342900" indent="-342900" algn="just">
              <a:lnSpc>
                <a:spcPct val="150000"/>
              </a:lnSpc>
              <a:buFontTx/>
              <a:buChar char="-"/>
            </a:pPr>
            <a:r>
              <a:rPr lang="en-US" sz="2400" dirty="0" smtClean="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Occasional cases of </a:t>
            </a:r>
            <a:r>
              <a:rPr lang="en-US" sz="2400" dirty="0">
                <a:solidFill>
                  <a:srgbClr val="FF0000"/>
                </a:solidFill>
                <a:latin typeface="Times New Roman" pitchFamily="18" charset="0"/>
                <a:ea typeface="Calibri"/>
                <a:cs typeface="Times New Roman" pitchFamily="18" charset="0"/>
              </a:rPr>
              <a:t>central </a:t>
            </a:r>
            <a:r>
              <a:rPr lang="en-US" sz="2400" dirty="0" err="1">
                <a:solidFill>
                  <a:srgbClr val="FF0000"/>
                </a:solidFill>
                <a:latin typeface="Times New Roman" pitchFamily="18" charset="0"/>
                <a:ea typeface="Calibri"/>
                <a:cs typeface="Times New Roman" pitchFamily="18" charset="0"/>
              </a:rPr>
              <a:t>lymphangioma</a:t>
            </a:r>
            <a:r>
              <a:rPr lang="en-US" sz="2400" dirty="0">
                <a:solidFill>
                  <a:srgbClr val="FF0000"/>
                </a:solidFill>
                <a:latin typeface="Times New Roman" pitchFamily="18" charset="0"/>
                <a:ea typeface="Calibri"/>
                <a:cs typeface="Times New Roman" pitchFamily="18" charset="0"/>
              </a:rPr>
              <a:t> of bone </a:t>
            </a:r>
            <a:r>
              <a:rPr lang="en-US" sz="2400" dirty="0">
                <a:latin typeface="Times New Roman" pitchFamily="18" charset="0"/>
                <a:ea typeface="Calibri"/>
                <a:cs typeface="Times New Roman" pitchFamily="18" charset="0"/>
              </a:rPr>
              <a:t>are also known to occur in the jaw, but are rare</a:t>
            </a:r>
            <a:r>
              <a:rPr lang="en-US" sz="2400" dirty="0" smtClean="0">
                <a:latin typeface="Times New Roman" pitchFamily="18" charset="0"/>
                <a:ea typeface="Calibri"/>
                <a:cs typeface="Times New Roman" pitchFamily="18" charset="0"/>
              </a:rPr>
              <a:t>.</a:t>
            </a:r>
            <a:endParaRPr lang="en-US" sz="2400" dirty="0">
              <a:latin typeface="Times New Roman" pitchFamily="18" charset="0"/>
              <a:ea typeface="Calibri"/>
              <a:cs typeface="Times New Roman" pitchFamily="18" charset="0"/>
            </a:endParaRPr>
          </a:p>
        </p:txBody>
      </p:sp>
      <p:pic>
        <p:nvPicPr>
          <p:cNvPr id="3" name="Picture 2"/>
          <p:cNvPicPr/>
          <p:nvPr/>
        </p:nvPicPr>
        <p:blipFill>
          <a:blip r:embed="rId2" cstate="print"/>
          <a:srcRect/>
          <a:stretch>
            <a:fillRect/>
          </a:stretch>
        </p:blipFill>
        <p:spPr bwMode="auto">
          <a:xfrm>
            <a:off x="5334000" y="990600"/>
            <a:ext cx="3810000" cy="2667000"/>
          </a:xfrm>
          <a:prstGeom prst="rect">
            <a:avLst/>
          </a:prstGeom>
          <a:noFill/>
          <a:ln w="9525">
            <a:noFill/>
            <a:miter lim="800000"/>
            <a:headEnd/>
            <a:tailEnd/>
          </a:ln>
        </p:spPr>
      </p:pic>
    </p:spTree>
    <p:extLst>
      <p:ext uri="{BB962C8B-B14F-4D97-AF65-F5344CB8AC3E}">
        <p14:creationId xmlns:p14="http://schemas.microsoft.com/office/powerpoint/2010/main" val="42541924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4" y="152400"/>
            <a:ext cx="8915400" cy="5632311"/>
          </a:xfrm>
          <a:prstGeom prst="rect">
            <a:avLst/>
          </a:prstGeom>
        </p:spPr>
        <p:txBody>
          <a:bodyPr wrap="square">
            <a:spAutoFit/>
          </a:bodyPr>
          <a:lstStyle/>
          <a:p>
            <a:pPr algn="just">
              <a:lnSpc>
                <a:spcPct val="150000"/>
              </a:lnSpc>
            </a:pPr>
            <a:r>
              <a:rPr lang="en-US" sz="2400" b="1" dirty="0">
                <a:latin typeface="Times New Roman" pitchFamily="18" charset="0"/>
                <a:ea typeface="Calibri"/>
                <a:cs typeface="Times New Roman" pitchFamily="18" charset="0"/>
              </a:rPr>
              <a:t>OSTEOMA </a:t>
            </a:r>
            <a:endParaRPr lang="en-US" sz="2400" dirty="0">
              <a:latin typeface="Times New Roman" pitchFamily="18" charset="0"/>
              <a:ea typeface="Calibri"/>
              <a:cs typeface="Times New Roman" pitchFamily="18" charset="0"/>
            </a:endParaRPr>
          </a:p>
          <a:p>
            <a:pPr algn="just">
              <a:lnSpc>
                <a:spcPct val="150000"/>
              </a:lnSpc>
            </a:pPr>
            <a:r>
              <a:rPr lang="en-US" sz="2400" b="1" dirty="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The </a:t>
            </a:r>
            <a:r>
              <a:rPr lang="en-US" sz="2400" dirty="0" err="1">
                <a:latin typeface="Times New Roman" pitchFamily="18" charset="0"/>
                <a:ea typeface="Calibri"/>
                <a:cs typeface="Times New Roman" pitchFamily="18" charset="0"/>
              </a:rPr>
              <a:t>osteoma</a:t>
            </a:r>
            <a:r>
              <a:rPr lang="en-US" sz="2400" dirty="0">
                <a:latin typeface="Times New Roman" pitchFamily="18" charset="0"/>
                <a:ea typeface="Calibri"/>
                <a:cs typeface="Times New Roman" pitchFamily="18" charset="0"/>
              </a:rPr>
              <a:t> </a:t>
            </a:r>
            <a:r>
              <a:rPr lang="en-US" sz="2400" dirty="0" smtClean="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is a </a:t>
            </a:r>
            <a:r>
              <a:rPr lang="en-US" sz="2400" dirty="0">
                <a:solidFill>
                  <a:srgbClr val="FF0000"/>
                </a:solidFill>
                <a:latin typeface="Times New Roman" pitchFamily="18" charset="0"/>
                <a:ea typeface="Calibri"/>
                <a:cs typeface="Times New Roman" pitchFamily="18" charset="0"/>
              </a:rPr>
              <a:t>slow-growing</a:t>
            </a:r>
            <a:r>
              <a:rPr lang="en-US" sz="2400" dirty="0">
                <a:latin typeface="Times New Roman" pitchFamily="18" charset="0"/>
                <a:ea typeface="Calibri"/>
                <a:cs typeface="Times New Roman" pitchFamily="18" charset="0"/>
              </a:rPr>
              <a:t> benign neoplasm </a:t>
            </a:r>
            <a:r>
              <a:rPr lang="en-US" sz="2400" dirty="0">
                <a:solidFill>
                  <a:srgbClr val="FF0000"/>
                </a:solidFill>
                <a:latin typeface="Times New Roman" pitchFamily="18" charset="0"/>
                <a:ea typeface="Calibri"/>
                <a:cs typeface="Times New Roman" pitchFamily="18" charset="0"/>
              </a:rPr>
              <a:t>characterized</a:t>
            </a:r>
            <a:r>
              <a:rPr lang="en-US" sz="2400" dirty="0">
                <a:latin typeface="Times New Roman" pitchFamily="18" charset="0"/>
                <a:ea typeface="Calibri"/>
                <a:cs typeface="Times New Roman" pitchFamily="18" charset="0"/>
              </a:rPr>
              <a:t> by a </a:t>
            </a:r>
            <a:r>
              <a:rPr lang="en-US" sz="2400" dirty="0">
                <a:solidFill>
                  <a:srgbClr val="FF0000"/>
                </a:solidFill>
                <a:latin typeface="Times New Roman" pitchFamily="18" charset="0"/>
                <a:ea typeface="Calibri"/>
                <a:cs typeface="Times New Roman" pitchFamily="18" charset="0"/>
              </a:rPr>
              <a:t>proliferation of either compact or </a:t>
            </a:r>
            <a:r>
              <a:rPr lang="en-US" sz="2400" dirty="0" err="1">
                <a:solidFill>
                  <a:srgbClr val="FF0000"/>
                </a:solidFill>
                <a:latin typeface="Times New Roman" pitchFamily="18" charset="0"/>
                <a:ea typeface="Calibri"/>
                <a:cs typeface="Times New Roman" pitchFamily="18" charset="0"/>
              </a:rPr>
              <a:t>cancellous</a:t>
            </a:r>
            <a:r>
              <a:rPr lang="en-US" sz="2400" dirty="0">
                <a:solidFill>
                  <a:srgbClr val="FF0000"/>
                </a:solidFill>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bone, usually in </a:t>
            </a:r>
            <a:r>
              <a:rPr lang="en-US" sz="2400" dirty="0">
                <a:solidFill>
                  <a:srgbClr val="FF0000"/>
                </a:solidFill>
                <a:latin typeface="Times New Roman" pitchFamily="18" charset="0"/>
                <a:ea typeface="Calibri"/>
                <a:cs typeface="Times New Roman" pitchFamily="18" charset="0"/>
              </a:rPr>
              <a:t>periosteal or </a:t>
            </a:r>
            <a:r>
              <a:rPr lang="en-US" sz="2400" dirty="0" err="1">
                <a:solidFill>
                  <a:srgbClr val="FF0000"/>
                </a:solidFill>
                <a:latin typeface="Times New Roman" pitchFamily="18" charset="0"/>
                <a:ea typeface="Calibri"/>
                <a:cs typeface="Times New Roman" pitchFamily="18" charset="0"/>
              </a:rPr>
              <a:t>endosteal</a:t>
            </a:r>
            <a:r>
              <a:rPr lang="en-US" sz="2400" dirty="0">
                <a:solidFill>
                  <a:srgbClr val="FF0000"/>
                </a:solidFill>
                <a:latin typeface="Times New Roman" pitchFamily="18" charset="0"/>
                <a:ea typeface="Calibri"/>
                <a:cs typeface="Times New Roman" pitchFamily="18" charset="0"/>
              </a:rPr>
              <a:t> location. </a:t>
            </a:r>
            <a:endParaRPr lang="en-US" sz="2400" dirty="0" smtClean="0">
              <a:solidFill>
                <a:srgbClr val="FF0000"/>
              </a:solidFill>
              <a:latin typeface="Times New Roman" pitchFamily="18" charset="0"/>
              <a:ea typeface="Calibri"/>
              <a:cs typeface="Times New Roman" pitchFamily="18" charset="0"/>
            </a:endParaRPr>
          </a:p>
          <a:p>
            <a:pPr marL="342900" indent="-342900" algn="just">
              <a:lnSpc>
                <a:spcPct val="150000"/>
              </a:lnSpc>
              <a:buFontTx/>
              <a:buChar char="-"/>
            </a:pPr>
            <a:r>
              <a:rPr lang="en-US" sz="2400" dirty="0" smtClean="0">
                <a:latin typeface="Times New Roman" pitchFamily="18" charset="0"/>
                <a:ea typeface="Calibri"/>
                <a:cs typeface="Times New Roman" pitchFamily="18" charset="0"/>
              </a:rPr>
              <a:t>Although </a:t>
            </a:r>
            <a:r>
              <a:rPr lang="en-US" sz="2400" dirty="0">
                <a:latin typeface="Times New Roman" pitchFamily="18" charset="0"/>
                <a:ea typeface="Calibri"/>
                <a:cs typeface="Times New Roman" pitchFamily="18" charset="0"/>
              </a:rPr>
              <a:t>it may arise at </a:t>
            </a:r>
            <a:r>
              <a:rPr lang="en-US" sz="2400" dirty="0">
                <a:solidFill>
                  <a:srgbClr val="FF0000"/>
                </a:solidFill>
                <a:latin typeface="Times New Roman" pitchFamily="18" charset="0"/>
                <a:ea typeface="Calibri"/>
                <a:cs typeface="Times New Roman" pitchFamily="18" charset="0"/>
              </a:rPr>
              <a:t>any age</a:t>
            </a:r>
            <a:r>
              <a:rPr lang="en-US" sz="2400" dirty="0">
                <a:latin typeface="Times New Roman" pitchFamily="18" charset="0"/>
                <a:ea typeface="Calibri"/>
                <a:cs typeface="Times New Roman" pitchFamily="18" charset="0"/>
              </a:rPr>
              <a:t>, it seems to be somewhat more </a:t>
            </a:r>
            <a:r>
              <a:rPr lang="en-US" sz="2400" dirty="0">
                <a:solidFill>
                  <a:srgbClr val="FF0000"/>
                </a:solidFill>
                <a:latin typeface="Times New Roman" pitchFamily="18" charset="0"/>
                <a:ea typeface="Calibri"/>
                <a:cs typeface="Times New Roman" pitchFamily="18" charset="0"/>
              </a:rPr>
              <a:t>common in the young adult</a:t>
            </a:r>
            <a:r>
              <a:rPr lang="en-US" sz="2400" dirty="0">
                <a:latin typeface="Times New Roman" pitchFamily="18" charset="0"/>
                <a:ea typeface="Calibri"/>
                <a:cs typeface="Times New Roman" pitchFamily="18" charset="0"/>
              </a:rPr>
              <a:t>. </a:t>
            </a:r>
            <a:endParaRPr lang="en-US" sz="2400" dirty="0" smtClean="0">
              <a:latin typeface="Times New Roman" pitchFamily="18" charset="0"/>
              <a:ea typeface="Calibri"/>
              <a:cs typeface="Times New Roman" pitchFamily="18" charset="0"/>
            </a:endParaRPr>
          </a:p>
          <a:p>
            <a:pPr marL="342900" indent="-342900" algn="just">
              <a:lnSpc>
                <a:spcPct val="150000"/>
              </a:lnSpc>
              <a:buFontTx/>
              <a:buChar char="-"/>
            </a:pPr>
            <a:r>
              <a:rPr lang="en-US" sz="2400" dirty="0" smtClean="0">
                <a:latin typeface="Times New Roman" pitchFamily="18" charset="0"/>
                <a:ea typeface="Calibri"/>
                <a:cs typeface="Times New Roman" pitchFamily="18" charset="0"/>
              </a:rPr>
              <a:t>The </a:t>
            </a:r>
            <a:r>
              <a:rPr lang="en-US" sz="2400" dirty="0">
                <a:latin typeface="Times New Roman" pitchFamily="18" charset="0"/>
                <a:ea typeface="Calibri"/>
                <a:cs typeface="Times New Roman" pitchFamily="18" charset="0"/>
              </a:rPr>
              <a:t>lesion of </a:t>
            </a:r>
            <a:r>
              <a:rPr lang="en-US" sz="2400" dirty="0">
                <a:solidFill>
                  <a:srgbClr val="FF0000"/>
                </a:solidFill>
                <a:latin typeface="Times New Roman" pitchFamily="18" charset="0"/>
                <a:ea typeface="Calibri"/>
                <a:cs typeface="Times New Roman" pitchFamily="18" charset="0"/>
              </a:rPr>
              <a:t>periosteal</a:t>
            </a:r>
            <a:r>
              <a:rPr lang="en-US" sz="2400" dirty="0">
                <a:latin typeface="Times New Roman" pitchFamily="18" charset="0"/>
                <a:ea typeface="Calibri"/>
                <a:cs typeface="Times New Roman" pitchFamily="18" charset="0"/>
              </a:rPr>
              <a:t> origin manifests itself as a </a:t>
            </a:r>
            <a:r>
              <a:rPr lang="en-US" sz="2400" dirty="0">
                <a:solidFill>
                  <a:srgbClr val="FF0000"/>
                </a:solidFill>
                <a:latin typeface="Times New Roman" pitchFamily="18" charset="0"/>
                <a:ea typeface="Calibri"/>
                <a:cs typeface="Times New Roman" pitchFamily="18" charset="0"/>
              </a:rPr>
              <a:t>circumscribed swelling</a:t>
            </a:r>
            <a:r>
              <a:rPr lang="en-US" sz="2400" dirty="0">
                <a:latin typeface="Times New Roman" pitchFamily="18" charset="0"/>
                <a:ea typeface="Calibri"/>
                <a:cs typeface="Times New Roman" pitchFamily="18" charset="0"/>
              </a:rPr>
              <a:t> on the jaw producing obvious </a:t>
            </a:r>
            <a:r>
              <a:rPr lang="en-US" sz="2400" dirty="0">
                <a:solidFill>
                  <a:srgbClr val="FF0000"/>
                </a:solidFill>
                <a:latin typeface="Times New Roman" pitchFamily="18" charset="0"/>
                <a:ea typeface="Calibri"/>
                <a:cs typeface="Times New Roman" pitchFamily="18" charset="0"/>
              </a:rPr>
              <a:t>asymmetry</a:t>
            </a:r>
            <a:r>
              <a:rPr lang="en-US" sz="2400" dirty="0">
                <a:latin typeface="Times New Roman" pitchFamily="18" charset="0"/>
                <a:ea typeface="Calibri"/>
                <a:cs typeface="Times New Roman" pitchFamily="18" charset="0"/>
              </a:rPr>
              <a:t>, but it must not be confused with </a:t>
            </a:r>
            <a:r>
              <a:rPr lang="en-US" sz="2400" dirty="0" err="1">
                <a:latin typeface="Times New Roman" pitchFamily="18" charset="0"/>
                <a:ea typeface="Calibri"/>
                <a:cs typeface="Times New Roman" pitchFamily="18" charset="0"/>
              </a:rPr>
              <a:t>Garre’s</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nonsuppurative</a:t>
            </a:r>
            <a:r>
              <a:rPr lang="en-US" sz="2400" dirty="0">
                <a:latin typeface="Times New Roman" pitchFamily="18" charset="0"/>
                <a:ea typeface="Calibri"/>
                <a:cs typeface="Times New Roman" pitchFamily="18" charset="0"/>
              </a:rPr>
              <a:t> </a:t>
            </a:r>
            <a:endParaRPr lang="en-US" sz="2400" dirty="0" smtClean="0">
              <a:latin typeface="Times New Roman" pitchFamily="18" charset="0"/>
              <a:ea typeface="Calibri"/>
              <a:cs typeface="Times New Roman" pitchFamily="18" charset="0"/>
            </a:endParaRPr>
          </a:p>
          <a:p>
            <a:pPr algn="just">
              <a:lnSpc>
                <a:spcPct val="150000"/>
              </a:lnSpc>
            </a:pPr>
            <a:r>
              <a:rPr lang="en-US" sz="2400" dirty="0" err="1" smtClean="0">
                <a:latin typeface="Times New Roman" pitchFamily="18" charset="0"/>
                <a:ea typeface="Calibri"/>
                <a:cs typeface="Times New Roman" pitchFamily="18" charset="0"/>
              </a:rPr>
              <a:t>sclerosing</a:t>
            </a:r>
            <a:r>
              <a:rPr lang="en-US" sz="2400" dirty="0" smtClean="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osteomyelitis.  </a:t>
            </a:r>
          </a:p>
        </p:txBody>
      </p:sp>
      <p:pic>
        <p:nvPicPr>
          <p:cNvPr id="3" name="Picture 2"/>
          <p:cNvPicPr/>
          <p:nvPr/>
        </p:nvPicPr>
        <p:blipFill>
          <a:blip r:embed="rId2" cstate="print"/>
          <a:srcRect/>
          <a:stretch>
            <a:fillRect/>
          </a:stretch>
        </p:blipFill>
        <p:spPr bwMode="auto">
          <a:xfrm>
            <a:off x="5638800" y="4572000"/>
            <a:ext cx="3048000" cy="2286000"/>
          </a:xfrm>
          <a:prstGeom prst="rect">
            <a:avLst/>
          </a:prstGeom>
          <a:noFill/>
          <a:ln w="9525">
            <a:solidFill>
              <a:sysClr val="windowText" lastClr="000000"/>
            </a:solidFill>
            <a:miter lim="800000"/>
            <a:headEnd/>
            <a:tailEnd/>
          </a:ln>
        </p:spPr>
      </p:pic>
    </p:spTree>
    <p:extLst>
      <p:ext uri="{BB962C8B-B14F-4D97-AF65-F5344CB8AC3E}">
        <p14:creationId xmlns:p14="http://schemas.microsoft.com/office/powerpoint/2010/main" val="16659498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5" y="762000"/>
            <a:ext cx="8915400" cy="3970318"/>
          </a:xfrm>
          <a:prstGeom prst="rect">
            <a:avLst/>
          </a:prstGeom>
        </p:spPr>
        <p:txBody>
          <a:bodyPr wrap="square">
            <a:spAutoFit/>
          </a:bodyPr>
          <a:lstStyle/>
          <a:p>
            <a:pPr algn="just">
              <a:lnSpc>
                <a:spcPct val="150000"/>
              </a:lnSpc>
            </a:pPr>
            <a:r>
              <a:rPr lang="en-US" sz="2400" dirty="0" smtClean="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The </a:t>
            </a:r>
            <a:r>
              <a:rPr lang="en-US" sz="2400" dirty="0" err="1">
                <a:latin typeface="Times New Roman" pitchFamily="18" charset="0"/>
                <a:ea typeface="Calibri"/>
                <a:cs typeface="Times New Roman" pitchFamily="18" charset="0"/>
              </a:rPr>
              <a:t>osteoma</a:t>
            </a:r>
            <a:r>
              <a:rPr lang="en-US" sz="2400" dirty="0">
                <a:latin typeface="Times New Roman" pitchFamily="18" charset="0"/>
                <a:ea typeface="Calibri"/>
                <a:cs typeface="Times New Roman" pitchFamily="18" charset="0"/>
              </a:rPr>
              <a:t> of </a:t>
            </a:r>
            <a:r>
              <a:rPr lang="en-US" sz="2400" dirty="0" err="1">
                <a:solidFill>
                  <a:srgbClr val="FF0000"/>
                </a:solidFill>
                <a:latin typeface="Times New Roman" pitchFamily="18" charset="0"/>
                <a:ea typeface="Calibri"/>
                <a:cs typeface="Times New Roman" pitchFamily="18" charset="0"/>
              </a:rPr>
              <a:t>endosteal</a:t>
            </a:r>
            <a:r>
              <a:rPr lang="en-US" sz="2400" dirty="0">
                <a:latin typeface="Times New Roman" pitchFamily="18" charset="0"/>
                <a:ea typeface="Calibri"/>
                <a:cs typeface="Times New Roman" pitchFamily="18" charset="0"/>
              </a:rPr>
              <a:t> origin </a:t>
            </a:r>
            <a:r>
              <a:rPr lang="en-US" sz="2400" dirty="0">
                <a:solidFill>
                  <a:srgbClr val="FF0000"/>
                </a:solidFill>
                <a:latin typeface="Times New Roman" pitchFamily="18" charset="0"/>
                <a:ea typeface="Calibri"/>
                <a:cs typeface="Times New Roman" pitchFamily="18" charset="0"/>
              </a:rPr>
              <a:t>is slower to present clinical </a:t>
            </a:r>
            <a:r>
              <a:rPr lang="en-US" sz="2400" dirty="0">
                <a:latin typeface="Times New Roman" pitchFamily="18" charset="0"/>
                <a:ea typeface="Calibri"/>
                <a:cs typeface="Times New Roman" pitchFamily="18" charset="0"/>
              </a:rPr>
              <a:t>manifestations, since </a:t>
            </a:r>
            <a:r>
              <a:rPr lang="en-US" sz="2400" dirty="0">
                <a:solidFill>
                  <a:srgbClr val="FF0000"/>
                </a:solidFill>
                <a:latin typeface="Times New Roman" pitchFamily="18" charset="0"/>
                <a:ea typeface="Calibri"/>
                <a:cs typeface="Times New Roman" pitchFamily="18" charset="0"/>
              </a:rPr>
              <a:t>considerable growth </a:t>
            </a:r>
            <a:r>
              <a:rPr lang="en-US" sz="2400" dirty="0">
                <a:latin typeface="Times New Roman" pitchFamily="18" charset="0"/>
                <a:ea typeface="Calibri"/>
                <a:cs typeface="Times New Roman" pitchFamily="18" charset="0"/>
              </a:rPr>
              <a:t>must occur before there is expansion of the cortical plates. </a:t>
            </a:r>
            <a:endParaRPr lang="en-US" sz="2400" dirty="0" smtClean="0">
              <a:latin typeface="Times New Roman" pitchFamily="18" charset="0"/>
              <a:ea typeface="Calibri"/>
              <a:cs typeface="Times New Roman" pitchFamily="18" charset="0"/>
            </a:endParaRPr>
          </a:p>
          <a:p>
            <a:pPr marL="342900" indent="-342900" algn="just">
              <a:lnSpc>
                <a:spcPct val="150000"/>
              </a:lnSpc>
              <a:buFontTx/>
              <a:buChar char="-"/>
            </a:pPr>
            <a:r>
              <a:rPr lang="en-US" sz="2400" dirty="0" smtClean="0">
                <a:latin typeface="Times New Roman" pitchFamily="18" charset="0"/>
                <a:ea typeface="Calibri"/>
                <a:cs typeface="Times New Roman" pitchFamily="18" charset="0"/>
              </a:rPr>
              <a:t>There </a:t>
            </a:r>
            <a:r>
              <a:rPr lang="en-US" sz="2400" dirty="0">
                <a:latin typeface="Times New Roman" pitchFamily="18" charset="0"/>
                <a:ea typeface="Calibri"/>
                <a:cs typeface="Times New Roman" pitchFamily="18" charset="0"/>
              </a:rPr>
              <a:t>is seldom any </a:t>
            </a:r>
            <a:r>
              <a:rPr lang="en-US" sz="2400" dirty="0">
                <a:solidFill>
                  <a:srgbClr val="FF0000"/>
                </a:solidFill>
                <a:latin typeface="Times New Roman" pitchFamily="18" charset="0"/>
                <a:ea typeface="Calibri"/>
                <a:cs typeface="Times New Roman" pitchFamily="18" charset="0"/>
              </a:rPr>
              <a:t>pain</a:t>
            </a:r>
            <a:r>
              <a:rPr lang="en-US" sz="2400" dirty="0">
                <a:latin typeface="Times New Roman" pitchFamily="18" charset="0"/>
                <a:ea typeface="Calibri"/>
                <a:cs typeface="Times New Roman" pitchFamily="18" charset="0"/>
              </a:rPr>
              <a:t> associated with this tumor. </a:t>
            </a:r>
            <a:endParaRPr lang="en-US" sz="2400" dirty="0" smtClean="0">
              <a:latin typeface="Times New Roman" pitchFamily="18" charset="0"/>
              <a:ea typeface="Calibri"/>
              <a:cs typeface="Times New Roman" pitchFamily="18" charset="0"/>
            </a:endParaRPr>
          </a:p>
          <a:p>
            <a:pPr marL="342900" indent="-342900" algn="just">
              <a:lnSpc>
                <a:spcPct val="150000"/>
              </a:lnSpc>
              <a:buFontTx/>
              <a:buChar char="-"/>
            </a:pPr>
            <a:r>
              <a:rPr lang="en-US" sz="2400" dirty="0" smtClean="0">
                <a:solidFill>
                  <a:srgbClr val="FF0000"/>
                </a:solidFill>
                <a:latin typeface="Times New Roman" pitchFamily="18" charset="0"/>
                <a:ea typeface="Calibri"/>
                <a:cs typeface="Times New Roman" pitchFamily="18" charset="0"/>
              </a:rPr>
              <a:t>Multiple </a:t>
            </a:r>
            <a:r>
              <a:rPr lang="en-US" sz="2400" dirty="0" err="1">
                <a:solidFill>
                  <a:srgbClr val="FF0000"/>
                </a:solidFill>
                <a:latin typeface="Times New Roman" pitchFamily="18" charset="0"/>
                <a:ea typeface="Calibri"/>
                <a:cs typeface="Times New Roman" pitchFamily="18" charset="0"/>
              </a:rPr>
              <a:t>osteomas</a:t>
            </a:r>
            <a:r>
              <a:rPr lang="en-US" sz="2400" dirty="0">
                <a:solidFill>
                  <a:srgbClr val="FF0000"/>
                </a:solidFill>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of the jaws, as well as of long bones and skull, are a characteristic manifestation of </a:t>
            </a:r>
            <a:r>
              <a:rPr lang="en-US" sz="2400" dirty="0">
                <a:solidFill>
                  <a:srgbClr val="FF0000"/>
                </a:solidFill>
                <a:latin typeface="Times New Roman" pitchFamily="18" charset="0"/>
                <a:ea typeface="Calibri"/>
                <a:cs typeface="Times New Roman" pitchFamily="18" charset="0"/>
              </a:rPr>
              <a:t>Gardner syndrome</a:t>
            </a:r>
            <a:r>
              <a:rPr lang="en-US" sz="2400" dirty="0" smtClean="0">
                <a:latin typeface="Times New Roman" pitchFamily="18" charset="0"/>
                <a:ea typeface="Calibri"/>
                <a:cs typeface="Times New Roman" pitchFamily="18" charset="0"/>
              </a:rPr>
              <a:t>.</a:t>
            </a:r>
          </a:p>
          <a:p>
            <a:pPr marL="342900" indent="-342900" algn="just">
              <a:lnSpc>
                <a:spcPct val="150000"/>
              </a:lnSpc>
              <a:buFontTx/>
              <a:buChar char="-"/>
            </a:pPr>
            <a:endParaRPr lang="en-US"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7809981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8915400" cy="1754326"/>
          </a:xfrm>
          <a:prstGeom prst="rect">
            <a:avLst/>
          </a:prstGeom>
        </p:spPr>
        <p:txBody>
          <a:bodyPr wrap="square">
            <a:spAutoFit/>
          </a:bodyPr>
          <a:lstStyle/>
          <a:p>
            <a:pPr algn="just">
              <a:lnSpc>
                <a:spcPct val="150000"/>
              </a:lnSpc>
            </a:pPr>
            <a:r>
              <a:rPr lang="en-US" sz="2400" dirty="0" smtClean="0">
                <a:latin typeface="Times New Roman" pitchFamily="18" charset="0"/>
                <a:ea typeface="Calibri"/>
                <a:cs typeface="Times New Roman" pitchFamily="18" charset="0"/>
              </a:rPr>
              <a:t>. </a:t>
            </a:r>
            <a:r>
              <a:rPr lang="en-US" sz="2400" b="1" dirty="0" err="1" smtClean="0">
                <a:latin typeface="Times New Roman" pitchFamily="18" charset="0"/>
                <a:ea typeface="Calibri"/>
                <a:cs typeface="Times New Roman" pitchFamily="18" charset="0"/>
              </a:rPr>
              <a:t>Radiographically</a:t>
            </a:r>
            <a:r>
              <a:rPr lang="en-US" sz="2400" b="1" dirty="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usually appears as a well circumscribed </a:t>
            </a:r>
            <a:r>
              <a:rPr lang="en-US" sz="2400" dirty="0">
                <a:solidFill>
                  <a:srgbClr val="FF0000"/>
                </a:solidFill>
                <a:latin typeface="Times New Roman" pitchFamily="18" charset="0"/>
                <a:ea typeface="Calibri"/>
                <a:cs typeface="Times New Roman" pitchFamily="18" charset="0"/>
              </a:rPr>
              <a:t>radiopaque mass</a:t>
            </a:r>
            <a:r>
              <a:rPr lang="en-US" sz="2400" dirty="0">
                <a:latin typeface="Times New Roman" pitchFamily="18" charset="0"/>
                <a:ea typeface="Calibri"/>
                <a:cs typeface="Times New Roman" pitchFamily="18" charset="0"/>
              </a:rPr>
              <a:t>. </a:t>
            </a:r>
          </a:p>
          <a:p>
            <a:pPr algn="just">
              <a:lnSpc>
                <a:spcPct val="150000"/>
              </a:lnSpc>
            </a:pPr>
            <a:r>
              <a:rPr lang="en-US" sz="2400" b="1" dirty="0">
                <a:latin typeface="Times New Roman" pitchFamily="18" charset="0"/>
                <a:ea typeface="Calibri"/>
                <a:cs typeface="Times New Roman" pitchFamily="18" charset="0"/>
              </a:rPr>
              <a:t>   </a:t>
            </a:r>
            <a:endParaRPr lang="en-US" sz="1400" dirty="0">
              <a:ea typeface="Calibri"/>
              <a:cs typeface="Arial"/>
            </a:endParaRPr>
          </a:p>
        </p:txBody>
      </p:sp>
      <p:pic>
        <p:nvPicPr>
          <p:cNvPr id="3" name="Picture 2"/>
          <p:cNvPicPr/>
          <p:nvPr/>
        </p:nvPicPr>
        <p:blipFill>
          <a:blip r:embed="rId2" cstate="print"/>
          <a:srcRect/>
          <a:stretch>
            <a:fillRect/>
          </a:stretch>
        </p:blipFill>
        <p:spPr bwMode="auto">
          <a:xfrm>
            <a:off x="1600200" y="1524000"/>
            <a:ext cx="4495799" cy="3124200"/>
          </a:xfrm>
          <a:prstGeom prst="rect">
            <a:avLst/>
          </a:prstGeom>
          <a:noFill/>
          <a:ln w="9525">
            <a:solidFill>
              <a:sysClr val="windowText" lastClr="000000"/>
            </a:solidFill>
            <a:miter lim="800000"/>
            <a:headEnd/>
            <a:tailEnd/>
          </a:ln>
        </p:spPr>
      </p:pic>
    </p:spTree>
    <p:extLst>
      <p:ext uri="{BB962C8B-B14F-4D97-AF65-F5344CB8AC3E}">
        <p14:creationId xmlns:p14="http://schemas.microsoft.com/office/powerpoint/2010/main" val="29676933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5" y="304800"/>
            <a:ext cx="8915400" cy="2862322"/>
          </a:xfrm>
          <a:prstGeom prst="rect">
            <a:avLst/>
          </a:prstGeom>
        </p:spPr>
        <p:txBody>
          <a:bodyPr wrap="square">
            <a:spAutoFit/>
          </a:bodyPr>
          <a:lstStyle/>
          <a:p>
            <a:pPr lvl="0" algn="just">
              <a:lnSpc>
                <a:spcPct val="150000"/>
              </a:lnSpc>
            </a:pPr>
            <a:r>
              <a:rPr lang="en-US" sz="2400" dirty="0" smtClean="0">
                <a:latin typeface="Times New Roman"/>
                <a:ea typeface="Calibri"/>
                <a:cs typeface="Arial"/>
              </a:rPr>
              <a:t> </a:t>
            </a:r>
            <a:r>
              <a:rPr lang="en-US" sz="2400" b="1" dirty="0" smtClean="0">
                <a:solidFill>
                  <a:srgbClr val="000000"/>
                </a:solidFill>
                <a:latin typeface="Times New Roman"/>
                <a:ea typeface="Calibri"/>
                <a:cs typeface="Arial"/>
              </a:rPr>
              <a:t>Microscopically</a:t>
            </a:r>
            <a:endParaRPr lang="en-US" sz="2400" dirty="0" smtClean="0">
              <a:latin typeface="Times New Roman"/>
              <a:ea typeface="Calibri"/>
              <a:cs typeface="Arial"/>
            </a:endParaRPr>
          </a:p>
          <a:p>
            <a:pPr algn="just">
              <a:lnSpc>
                <a:spcPct val="150000"/>
              </a:lnSpc>
            </a:pPr>
            <a:r>
              <a:rPr lang="en-US" sz="2400" dirty="0">
                <a:latin typeface="Times New Roman"/>
                <a:ea typeface="Calibri"/>
                <a:cs typeface="Arial"/>
              </a:rPr>
              <a:t>-</a:t>
            </a:r>
            <a:r>
              <a:rPr lang="en-US" sz="2400" dirty="0" smtClean="0">
                <a:latin typeface="Times New Roman"/>
                <a:ea typeface="Calibri"/>
                <a:cs typeface="Arial"/>
              </a:rPr>
              <a:t>The </a:t>
            </a:r>
            <a:r>
              <a:rPr lang="en-US" sz="2400" dirty="0" err="1">
                <a:latin typeface="Times New Roman"/>
                <a:ea typeface="Calibri"/>
                <a:cs typeface="Arial"/>
              </a:rPr>
              <a:t>osteoma</a:t>
            </a:r>
            <a:r>
              <a:rPr lang="en-US" sz="2400" dirty="0">
                <a:latin typeface="Times New Roman"/>
                <a:ea typeface="Calibri"/>
                <a:cs typeface="Arial"/>
              </a:rPr>
              <a:t> is composed either of extremely dense</a:t>
            </a:r>
            <a:r>
              <a:rPr lang="en-US" sz="2400" dirty="0">
                <a:solidFill>
                  <a:srgbClr val="FF0000"/>
                </a:solidFill>
                <a:latin typeface="Times New Roman"/>
                <a:ea typeface="Calibri"/>
                <a:cs typeface="Arial"/>
              </a:rPr>
              <a:t>, compact bone or of coarse </a:t>
            </a:r>
            <a:r>
              <a:rPr lang="en-US" sz="2400" dirty="0" err="1">
                <a:solidFill>
                  <a:srgbClr val="FF0000"/>
                </a:solidFill>
                <a:latin typeface="Times New Roman"/>
                <a:ea typeface="Calibri"/>
                <a:cs typeface="Arial"/>
              </a:rPr>
              <a:t>cancellous</a:t>
            </a:r>
            <a:r>
              <a:rPr lang="en-US" sz="2400" dirty="0">
                <a:solidFill>
                  <a:srgbClr val="FF0000"/>
                </a:solidFill>
                <a:latin typeface="Times New Roman"/>
                <a:ea typeface="Calibri"/>
                <a:cs typeface="Arial"/>
              </a:rPr>
              <a:t> bone. </a:t>
            </a:r>
            <a:endParaRPr lang="en-US" sz="2400" dirty="0" smtClean="0">
              <a:solidFill>
                <a:srgbClr val="FF0000"/>
              </a:solidFill>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In </a:t>
            </a:r>
            <a:r>
              <a:rPr lang="en-US" sz="2400" dirty="0">
                <a:latin typeface="Times New Roman"/>
                <a:ea typeface="Calibri"/>
                <a:cs typeface="Arial"/>
              </a:rPr>
              <a:t>any given area the bone formed appears </a:t>
            </a:r>
            <a:r>
              <a:rPr lang="en-US" sz="2400" dirty="0">
                <a:solidFill>
                  <a:srgbClr val="FF0000"/>
                </a:solidFill>
                <a:latin typeface="Times New Roman"/>
                <a:ea typeface="Calibri"/>
                <a:cs typeface="Arial"/>
              </a:rPr>
              <a:t>nearly similar to normal</a:t>
            </a:r>
            <a:r>
              <a:rPr lang="en-US" sz="2400" dirty="0">
                <a:latin typeface="Times New Roman"/>
                <a:ea typeface="Calibri"/>
                <a:cs typeface="Arial"/>
              </a:rPr>
              <a:t>. </a:t>
            </a:r>
            <a:endParaRPr lang="en-US" sz="2400" dirty="0" smtClean="0">
              <a:latin typeface="Times New Roman"/>
              <a:ea typeface="Calibri"/>
              <a:cs typeface="Arial"/>
            </a:endParaRPr>
          </a:p>
          <a:p>
            <a:pPr algn="just">
              <a:lnSpc>
                <a:spcPct val="150000"/>
              </a:lnSpc>
            </a:pPr>
            <a:r>
              <a:rPr lang="en-US" sz="2400" dirty="0" smtClean="0">
                <a:latin typeface="Times New Roman"/>
                <a:ea typeface="Calibri"/>
                <a:cs typeface="Arial"/>
              </a:rPr>
              <a:t>- The </a:t>
            </a:r>
            <a:r>
              <a:rPr lang="en-US" sz="2400" dirty="0">
                <a:latin typeface="Times New Roman"/>
                <a:ea typeface="Calibri"/>
                <a:cs typeface="Arial"/>
              </a:rPr>
              <a:t>lesion is most often </a:t>
            </a:r>
            <a:r>
              <a:rPr lang="en-US" sz="2400" dirty="0">
                <a:solidFill>
                  <a:srgbClr val="FF0000"/>
                </a:solidFill>
                <a:latin typeface="Times New Roman"/>
                <a:ea typeface="Calibri"/>
                <a:cs typeface="Arial"/>
              </a:rPr>
              <a:t>well circumscribed</a:t>
            </a:r>
            <a:r>
              <a:rPr lang="en-US" sz="2400" dirty="0">
                <a:latin typeface="Times New Roman"/>
                <a:ea typeface="Calibri"/>
                <a:cs typeface="Arial"/>
              </a:rPr>
              <a:t>, but </a:t>
            </a:r>
            <a:r>
              <a:rPr lang="en-US" sz="2400" dirty="0">
                <a:solidFill>
                  <a:srgbClr val="FF0000"/>
                </a:solidFill>
                <a:latin typeface="Times New Roman"/>
                <a:ea typeface="Calibri"/>
                <a:cs typeface="Arial"/>
              </a:rPr>
              <a:t>not encapsulated</a:t>
            </a:r>
            <a:r>
              <a:rPr lang="en-US" sz="2400" dirty="0">
                <a:latin typeface="Times New Roman"/>
                <a:ea typeface="Calibri"/>
                <a:cs typeface="Arial"/>
              </a:rPr>
              <a:t>. </a:t>
            </a:r>
            <a:endParaRPr lang="en-US" sz="2400" dirty="0">
              <a:ea typeface="Calibri"/>
              <a:cs typeface="Arial"/>
            </a:endParaRPr>
          </a:p>
        </p:txBody>
      </p:sp>
      <p:pic>
        <p:nvPicPr>
          <p:cNvPr id="3" name="Picture 2"/>
          <p:cNvPicPr/>
          <p:nvPr/>
        </p:nvPicPr>
        <p:blipFill>
          <a:blip r:embed="rId2" cstate="print">
            <a:lum bright="-10000" contrast="40000"/>
          </a:blip>
          <a:srcRect/>
          <a:stretch>
            <a:fillRect/>
          </a:stretch>
        </p:blipFill>
        <p:spPr bwMode="auto">
          <a:xfrm>
            <a:off x="13855" y="3129022"/>
            <a:ext cx="2971800" cy="2573972"/>
          </a:xfrm>
          <a:prstGeom prst="rect">
            <a:avLst/>
          </a:prstGeom>
          <a:noFill/>
          <a:ln w="9525">
            <a:solidFill>
              <a:sysClr val="windowText" lastClr="000000"/>
            </a:solidFill>
            <a:miter lim="800000"/>
            <a:headEnd/>
            <a:tailEnd/>
          </a:ln>
        </p:spPr>
      </p:pic>
      <p:pic>
        <p:nvPicPr>
          <p:cNvPr id="4" name="Picture 3"/>
          <p:cNvPicPr/>
          <p:nvPr/>
        </p:nvPicPr>
        <p:blipFill>
          <a:blip r:embed="rId3" cstate="print"/>
          <a:srcRect/>
          <a:stretch>
            <a:fillRect/>
          </a:stretch>
        </p:blipFill>
        <p:spPr bwMode="auto">
          <a:xfrm>
            <a:off x="3124200" y="3141722"/>
            <a:ext cx="3048000" cy="2573972"/>
          </a:xfrm>
          <a:prstGeom prst="rect">
            <a:avLst/>
          </a:prstGeom>
          <a:noFill/>
          <a:ln w="9525">
            <a:solidFill>
              <a:sysClr val="windowText" lastClr="000000"/>
            </a:solidFill>
            <a:miter lim="800000"/>
            <a:headEnd/>
            <a:tailEnd/>
          </a:ln>
        </p:spPr>
      </p:pic>
      <p:sp>
        <p:nvSpPr>
          <p:cNvPr id="5" name="Rectangle 4"/>
          <p:cNvSpPr/>
          <p:nvPr/>
        </p:nvSpPr>
        <p:spPr>
          <a:xfrm>
            <a:off x="68117" y="5728394"/>
            <a:ext cx="6144491" cy="729430"/>
          </a:xfrm>
          <a:prstGeom prst="rect">
            <a:avLst/>
          </a:prstGeom>
        </p:spPr>
        <p:txBody>
          <a:bodyPr wrap="square">
            <a:spAutoFit/>
          </a:bodyPr>
          <a:lstStyle/>
          <a:p>
            <a:pPr algn="just">
              <a:lnSpc>
                <a:spcPct val="115000"/>
              </a:lnSpc>
            </a:pPr>
            <a:r>
              <a:rPr lang="en-US" dirty="0">
                <a:latin typeface="Times New Roman"/>
                <a:ea typeface="Calibri"/>
                <a:cs typeface="Arial"/>
              </a:rPr>
              <a:t>compact </a:t>
            </a:r>
            <a:r>
              <a:rPr lang="en-US" dirty="0" err="1">
                <a:latin typeface="Times New Roman"/>
                <a:ea typeface="Calibri"/>
                <a:cs typeface="Arial"/>
              </a:rPr>
              <a:t>osteoma</a:t>
            </a:r>
            <a:r>
              <a:rPr lang="en-US" dirty="0">
                <a:latin typeface="Times New Roman"/>
                <a:ea typeface="Calibri"/>
                <a:cs typeface="Arial"/>
              </a:rPr>
              <a:t> </a:t>
            </a:r>
            <a:r>
              <a:rPr lang="en-US" dirty="0" smtClean="0">
                <a:latin typeface="Times New Roman"/>
                <a:ea typeface="Calibri"/>
                <a:cs typeface="Arial"/>
              </a:rPr>
              <a:t>                                    </a:t>
            </a:r>
            <a:r>
              <a:rPr lang="en-US" dirty="0" err="1">
                <a:latin typeface="Times New Roman"/>
                <a:ea typeface="Calibri"/>
                <a:cs typeface="Arial"/>
              </a:rPr>
              <a:t>Cancellous</a:t>
            </a:r>
            <a:r>
              <a:rPr lang="en-US" dirty="0">
                <a:latin typeface="Times New Roman"/>
                <a:ea typeface="Calibri"/>
                <a:cs typeface="Arial"/>
              </a:rPr>
              <a:t> </a:t>
            </a:r>
            <a:r>
              <a:rPr lang="en-US" dirty="0" err="1">
                <a:latin typeface="Times New Roman"/>
                <a:ea typeface="Calibri"/>
                <a:cs typeface="Arial"/>
              </a:rPr>
              <a:t>osteoma</a:t>
            </a:r>
            <a:r>
              <a:rPr lang="en-US" dirty="0">
                <a:latin typeface="Times New Roman"/>
                <a:ea typeface="Calibri"/>
                <a:cs typeface="Arial"/>
              </a:rPr>
              <a:t>. </a:t>
            </a:r>
            <a:endParaRPr lang="en-US" sz="1400" dirty="0">
              <a:ea typeface="Calibri"/>
              <a:cs typeface="Arial"/>
            </a:endParaRPr>
          </a:p>
          <a:p>
            <a:pPr algn="just">
              <a:lnSpc>
                <a:spcPct val="115000"/>
              </a:lnSpc>
            </a:pPr>
            <a:r>
              <a:rPr lang="en-US" b="1" dirty="0">
                <a:latin typeface="Times New Roman"/>
                <a:ea typeface="Calibri"/>
                <a:cs typeface="Arial"/>
              </a:rPr>
              <a:t> </a:t>
            </a:r>
            <a:endParaRPr lang="en-US" sz="1400" dirty="0">
              <a:ea typeface="Calibri"/>
              <a:cs typeface="Arial"/>
            </a:endParaRPr>
          </a:p>
        </p:txBody>
      </p:sp>
      <p:pic>
        <p:nvPicPr>
          <p:cNvPr id="1026" name="Picture 2" descr="Glossary: B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3255" y="3067050"/>
            <a:ext cx="228600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4050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2" y="117693"/>
            <a:ext cx="9047018" cy="5632311"/>
          </a:xfrm>
          <a:prstGeom prst="rect">
            <a:avLst/>
          </a:prstGeom>
        </p:spPr>
        <p:txBody>
          <a:bodyPr wrap="square">
            <a:spAutoFit/>
          </a:bodyPr>
          <a:lstStyle/>
          <a:p>
            <a:pPr algn="just">
              <a:lnSpc>
                <a:spcPct val="150000"/>
              </a:lnSpc>
            </a:pPr>
            <a:r>
              <a:rPr lang="en-US" sz="2400" b="1" dirty="0">
                <a:latin typeface="Times New Roman" pitchFamily="18" charset="0"/>
                <a:ea typeface="Calibri"/>
                <a:cs typeface="Times New Roman" pitchFamily="18" charset="0"/>
              </a:rPr>
              <a:t>CHONDROMA</a:t>
            </a:r>
            <a:endParaRPr lang="en-US" sz="2400" dirty="0">
              <a:latin typeface="Times New Roman" pitchFamily="18" charset="0"/>
              <a:ea typeface="Calibri"/>
              <a:cs typeface="Times New Roman" pitchFamily="18" charset="0"/>
            </a:endParaRPr>
          </a:p>
          <a:p>
            <a:pPr algn="just">
              <a:lnSpc>
                <a:spcPct val="150000"/>
              </a:lnSpc>
            </a:pPr>
            <a:r>
              <a:rPr lang="en-US" sz="2400" b="1" dirty="0">
                <a:latin typeface="Times New Roman" pitchFamily="18" charset="0"/>
                <a:ea typeface="Calibri"/>
                <a:cs typeface="Times New Roman" pitchFamily="18" charset="0"/>
              </a:rPr>
              <a:t> </a:t>
            </a:r>
            <a:r>
              <a:rPr lang="en-US" sz="2400" b="1" dirty="0" smtClean="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Chondroma</a:t>
            </a:r>
            <a:r>
              <a:rPr lang="en-US" sz="2400" dirty="0">
                <a:latin typeface="Times New Roman" pitchFamily="18" charset="0"/>
                <a:ea typeface="Calibri"/>
                <a:cs typeface="Times New Roman" pitchFamily="18" charset="0"/>
              </a:rPr>
              <a:t> </a:t>
            </a:r>
            <a:r>
              <a:rPr lang="en-US" sz="2400" dirty="0" smtClean="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is a benign central tumor composed of </a:t>
            </a:r>
            <a:r>
              <a:rPr lang="en-US" sz="2400" dirty="0">
                <a:solidFill>
                  <a:srgbClr val="FF0000"/>
                </a:solidFill>
                <a:latin typeface="Times New Roman" pitchFamily="18" charset="0"/>
                <a:ea typeface="Calibri"/>
                <a:cs typeface="Times New Roman" pitchFamily="18" charset="0"/>
              </a:rPr>
              <a:t>mature</a:t>
            </a:r>
            <a:r>
              <a:rPr lang="en-US" sz="2400" b="1" dirty="0">
                <a:solidFill>
                  <a:srgbClr val="FF0000"/>
                </a:solidFill>
                <a:latin typeface="Times New Roman" pitchFamily="18" charset="0"/>
                <a:ea typeface="Calibri"/>
                <a:cs typeface="Times New Roman" pitchFamily="18" charset="0"/>
              </a:rPr>
              <a:t> </a:t>
            </a:r>
            <a:r>
              <a:rPr lang="en-US" sz="2400" dirty="0">
                <a:solidFill>
                  <a:srgbClr val="FF0000"/>
                </a:solidFill>
                <a:latin typeface="Times New Roman" pitchFamily="18" charset="0"/>
                <a:ea typeface="Calibri"/>
                <a:cs typeface="Times New Roman" pitchFamily="18" charset="0"/>
              </a:rPr>
              <a:t>cartilage</a:t>
            </a:r>
            <a:r>
              <a:rPr lang="en-US" sz="2400" dirty="0" smtClean="0">
                <a:solidFill>
                  <a:srgbClr val="FF0000"/>
                </a:solidFill>
                <a:latin typeface="Times New Roman" pitchFamily="18" charset="0"/>
                <a:ea typeface="Calibri"/>
                <a:cs typeface="Times New Roman" pitchFamily="18" charset="0"/>
              </a:rPr>
              <a:t>.</a:t>
            </a:r>
          </a:p>
          <a:p>
            <a:pPr algn="just">
              <a:lnSpc>
                <a:spcPct val="150000"/>
              </a:lnSpc>
            </a:pPr>
            <a:r>
              <a:rPr lang="en-US" sz="2400" dirty="0" smtClean="0">
                <a:latin typeface="Times New Roman" pitchFamily="18" charset="0"/>
                <a:ea typeface="Calibri"/>
                <a:cs typeface="Times New Roman" pitchFamily="18" charset="0"/>
              </a:rPr>
              <a:t> - It </a:t>
            </a:r>
            <a:r>
              <a:rPr lang="en-US" sz="2400" dirty="0">
                <a:latin typeface="Times New Roman" pitchFamily="18" charset="0"/>
                <a:ea typeface="Calibri"/>
                <a:cs typeface="Times New Roman" pitchFamily="18" charset="0"/>
              </a:rPr>
              <a:t>may develop at </a:t>
            </a:r>
            <a:r>
              <a:rPr lang="en-US" sz="2400" dirty="0">
                <a:solidFill>
                  <a:srgbClr val="FF0000"/>
                </a:solidFill>
                <a:latin typeface="Times New Roman" pitchFamily="18" charset="0"/>
                <a:ea typeface="Calibri"/>
                <a:cs typeface="Times New Roman" pitchFamily="18" charset="0"/>
              </a:rPr>
              <a:t>any age </a:t>
            </a:r>
          </a:p>
          <a:p>
            <a:pPr marL="342900" indent="-342900" algn="just">
              <a:lnSpc>
                <a:spcPct val="150000"/>
              </a:lnSpc>
              <a:buFontTx/>
              <a:buChar char="-"/>
            </a:pPr>
            <a:r>
              <a:rPr lang="en-US" sz="2400" dirty="0" smtClean="0">
                <a:latin typeface="Times New Roman" pitchFamily="18" charset="0"/>
                <a:ea typeface="Calibri"/>
                <a:cs typeface="Times New Roman" pitchFamily="18" charset="0"/>
              </a:rPr>
              <a:t>Shows </a:t>
            </a:r>
            <a:r>
              <a:rPr lang="en-US" sz="2400" dirty="0">
                <a:latin typeface="Times New Roman" pitchFamily="18" charset="0"/>
                <a:ea typeface="Calibri"/>
                <a:cs typeface="Times New Roman" pitchFamily="18" charset="0"/>
              </a:rPr>
              <a:t>no apparent gender predilection. </a:t>
            </a:r>
            <a:endParaRPr lang="en-US" sz="2400" dirty="0" smtClean="0">
              <a:latin typeface="Times New Roman" pitchFamily="18" charset="0"/>
              <a:ea typeface="Calibri"/>
              <a:cs typeface="Times New Roman" pitchFamily="18" charset="0"/>
            </a:endParaRPr>
          </a:p>
          <a:p>
            <a:pPr marL="342900" indent="-342900" algn="just">
              <a:lnSpc>
                <a:spcPct val="150000"/>
              </a:lnSpc>
              <a:buFontTx/>
              <a:buChar char="-"/>
            </a:pPr>
            <a:r>
              <a:rPr lang="en-US" sz="2400" dirty="0" smtClean="0">
                <a:latin typeface="Times New Roman" pitchFamily="18" charset="0"/>
                <a:ea typeface="Calibri"/>
                <a:cs typeface="Times New Roman" pitchFamily="18" charset="0"/>
              </a:rPr>
              <a:t>Usually </a:t>
            </a:r>
            <a:r>
              <a:rPr lang="en-US" sz="2400" dirty="0">
                <a:latin typeface="Times New Roman" pitchFamily="18" charset="0"/>
                <a:ea typeface="Calibri"/>
                <a:cs typeface="Times New Roman" pitchFamily="18" charset="0"/>
              </a:rPr>
              <a:t>arises as a </a:t>
            </a:r>
            <a:r>
              <a:rPr lang="en-US" sz="2400" dirty="0">
                <a:solidFill>
                  <a:srgbClr val="FF0000"/>
                </a:solidFill>
                <a:latin typeface="Times New Roman" pitchFamily="18" charset="0"/>
                <a:ea typeface="Calibri"/>
                <a:cs typeface="Times New Roman" pitchFamily="18" charset="0"/>
              </a:rPr>
              <a:t>painless, slowly progressive swelling </a:t>
            </a:r>
            <a:r>
              <a:rPr lang="en-US" sz="2400" dirty="0">
                <a:latin typeface="Times New Roman" pitchFamily="18" charset="0"/>
                <a:ea typeface="Calibri"/>
                <a:cs typeface="Times New Roman" pitchFamily="18" charset="0"/>
              </a:rPr>
              <a:t>of the jaw which, like many other neoplasms, may </a:t>
            </a:r>
            <a:r>
              <a:rPr lang="en-US" sz="2400" dirty="0">
                <a:solidFill>
                  <a:srgbClr val="FF0000"/>
                </a:solidFill>
                <a:latin typeface="Times New Roman" pitchFamily="18" charset="0"/>
                <a:ea typeface="Calibri"/>
                <a:cs typeface="Times New Roman" pitchFamily="18" charset="0"/>
              </a:rPr>
              <a:t>cause loosening of the teeth.</a:t>
            </a:r>
            <a:r>
              <a:rPr lang="en-US" sz="2400" dirty="0">
                <a:latin typeface="Times New Roman" pitchFamily="18" charset="0"/>
                <a:ea typeface="Calibri"/>
                <a:cs typeface="Times New Roman" pitchFamily="18" charset="0"/>
              </a:rPr>
              <a:t> </a:t>
            </a:r>
            <a:endParaRPr lang="en-US" sz="2400" dirty="0" smtClean="0">
              <a:latin typeface="Times New Roman" pitchFamily="18" charset="0"/>
              <a:ea typeface="Calibri"/>
              <a:cs typeface="Times New Roman" pitchFamily="18" charset="0"/>
            </a:endParaRPr>
          </a:p>
          <a:p>
            <a:pPr marL="342900" indent="-342900" algn="just">
              <a:lnSpc>
                <a:spcPct val="150000"/>
              </a:lnSpc>
              <a:buFontTx/>
              <a:buChar char="-"/>
            </a:pPr>
            <a:r>
              <a:rPr lang="en-US" sz="2400" dirty="0" smtClean="0">
                <a:latin typeface="Times New Roman" pitchFamily="18" charset="0"/>
                <a:ea typeface="Calibri"/>
                <a:cs typeface="Times New Roman" pitchFamily="18" charset="0"/>
              </a:rPr>
              <a:t>The </a:t>
            </a:r>
            <a:r>
              <a:rPr lang="en-US" sz="2400" dirty="0">
                <a:latin typeface="Times New Roman" pitchFamily="18" charset="0"/>
                <a:ea typeface="Calibri"/>
                <a:cs typeface="Times New Roman" pitchFamily="18" charset="0"/>
              </a:rPr>
              <a:t>overlying mucosa is </a:t>
            </a:r>
            <a:r>
              <a:rPr lang="en-US" sz="2400" dirty="0">
                <a:solidFill>
                  <a:srgbClr val="FF0000"/>
                </a:solidFill>
                <a:latin typeface="Times New Roman" pitchFamily="18" charset="0"/>
                <a:ea typeface="Calibri"/>
                <a:cs typeface="Times New Roman" pitchFamily="18" charset="0"/>
              </a:rPr>
              <a:t>seldom ulcerated. </a:t>
            </a:r>
            <a:endParaRPr lang="en-US" sz="2400" dirty="0" smtClean="0">
              <a:solidFill>
                <a:srgbClr val="FF0000"/>
              </a:solidFill>
              <a:latin typeface="Times New Roman" pitchFamily="18" charset="0"/>
              <a:ea typeface="Calibri"/>
              <a:cs typeface="Times New Roman" pitchFamily="18" charset="0"/>
            </a:endParaRPr>
          </a:p>
          <a:p>
            <a:pPr marL="342900" indent="-342900" algn="just">
              <a:lnSpc>
                <a:spcPct val="150000"/>
              </a:lnSpc>
              <a:buFontTx/>
              <a:buChar char="-"/>
            </a:pPr>
            <a:r>
              <a:rPr lang="en-US" sz="2400" dirty="0" smtClean="0">
                <a:latin typeface="Times New Roman" pitchFamily="18" charset="0"/>
                <a:ea typeface="Calibri"/>
                <a:cs typeface="Times New Roman" pitchFamily="18" charset="0"/>
              </a:rPr>
              <a:t>The </a:t>
            </a:r>
            <a:r>
              <a:rPr lang="en-US" sz="2400" dirty="0">
                <a:solidFill>
                  <a:srgbClr val="FF0000"/>
                </a:solidFill>
                <a:latin typeface="Times New Roman" pitchFamily="18" charset="0"/>
                <a:ea typeface="Calibri"/>
                <a:cs typeface="Times New Roman" pitchFamily="18" charset="0"/>
              </a:rPr>
              <a:t>anterior portion of the maxilla </a:t>
            </a:r>
            <a:r>
              <a:rPr lang="en-US" sz="2400" dirty="0">
                <a:latin typeface="Times New Roman" pitchFamily="18" charset="0"/>
                <a:ea typeface="Calibri"/>
                <a:cs typeface="Times New Roman" pitchFamily="18" charset="0"/>
              </a:rPr>
              <a:t>is the </a:t>
            </a:r>
            <a:r>
              <a:rPr lang="en-US" sz="2400" dirty="0">
                <a:solidFill>
                  <a:srgbClr val="FF0000"/>
                </a:solidFill>
                <a:latin typeface="Times New Roman" pitchFamily="18" charset="0"/>
                <a:ea typeface="Calibri"/>
                <a:cs typeface="Times New Roman" pitchFamily="18" charset="0"/>
              </a:rPr>
              <a:t>most frequent site </a:t>
            </a:r>
            <a:r>
              <a:rPr lang="en-US" sz="2400" dirty="0">
                <a:latin typeface="Times New Roman" pitchFamily="18" charset="0"/>
                <a:ea typeface="Calibri"/>
                <a:cs typeface="Times New Roman" pitchFamily="18" charset="0"/>
              </a:rPr>
              <a:t>of involvement by this tumor </a:t>
            </a:r>
            <a:r>
              <a:rPr lang="en-US" sz="2400" dirty="0">
                <a:solidFill>
                  <a:srgbClr val="FF0000"/>
                </a:solidFill>
                <a:latin typeface="Times New Roman" pitchFamily="18" charset="0"/>
                <a:ea typeface="Calibri"/>
                <a:cs typeface="Times New Roman" pitchFamily="18" charset="0"/>
              </a:rPr>
              <a:t>because </a:t>
            </a:r>
            <a:r>
              <a:rPr lang="en-US" sz="2400" dirty="0">
                <a:latin typeface="Times New Roman" pitchFamily="18" charset="0"/>
                <a:ea typeface="Calibri"/>
                <a:cs typeface="Times New Roman" pitchFamily="18" charset="0"/>
              </a:rPr>
              <a:t>it is here that </a:t>
            </a:r>
            <a:r>
              <a:rPr lang="en-US" sz="2400" dirty="0">
                <a:solidFill>
                  <a:srgbClr val="FF0000"/>
                </a:solidFill>
                <a:latin typeface="Times New Roman" pitchFamily="18" charset="0"/>
                <a:ea typeface="Calibri"/>
                <a:cs typeface="Times New Roman" pitchFamily="18" charset="0"/>
              </a:rPr>
              <a:t>vestigial cartilage rests are found. </a:t>
            </a:r>
          </a:p>
        </p:txBody>
      </p:sp>
    </p:spTree>
    <p:extLst>
      <p:ext uri="{BB962C8B-B14F-4D97-AF65-F5344CB8AC3E}">
        <p14:creationId xmlns:p14="http://schemas.microsoft.com/office/powerpoint/2010/main" val="29412660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2" y="228600"/>
            <a:ext cx="8686800" cy="1754326"/>
          </a:xfrm>
          <a:prstGeom prst="rect">
            <a:avLst/>
          </a:prstGeom>
        </p:spPr>
        <p:txBody>
          <a:bodyPr wrap="square">
            <a:spAutoFit/>
          </a:bodyPr>
          <a:lstStyle/>
          <a:p>
            <a:pPr algn="just">
              <a:lnSpc>
                <a:spcPct val="150000"/>
              </a:lnSpc>
            </a:pPr>
            <a:r>
              <a:rPr lang="en-US" sz="2400" dirty="0" smtClean="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In the mandible the most common site of occurrence is </a:t>
            </a:r>
            <a:r>
              <a:rPr lang="en-US" sz="2400" dirty="0">
                <a:solidFill>
                  <a:srgbClr val="FF0000"/>
                </a:solidFill>
                <a:latin typeface="Times New Roman" pitchFamily="18" charset="0"/>
                <a:ea typeface="Calibri"/>
                <a:cs typeface="Times New Roman" pitchFamily="18" charset="0"/>
              </a:rPr>
              <a:t>posterior to the </a:t>
            </a:r>
            <a:r>
              <a:rPr lang="en-US" sz="2400" dirty="0" err="1">
                <a:solidFill>
                  <a:srgbClr val="FF0000"/>
                </a:solidFill>
                <a:latin typeface="Times New Roman" pitchFamily="18" charset="0"/>
                <a:ea typeface="Calibri"/>
                <a:cs typeface="Times New Roman" pitchFamily="18" charset="0"/>
              </a:rPr>
              <a:t>cuspid</a:t>
            </a:r>
            <a:r>
              <a:rPr lang="en-US" sz="2400" dirty="0">
                <a:solidFill>
                  <a:srgbClr val="FF0000"/>
                </a:solidFill>
                <a:latin typeface="Times New Roman" pitchFamily="18" charset="0"/>
                <a:ea typeface="Calibri"/>
                <a:cs typeface="Times New Roman" pitchFamily="18" charset="0"/>
              </a:rPr>
              <a:t> tooth,</a:t>
            </a:r>
            <a:r>
              <a:rPr lang="en-US" sz="2400" dirty="0">
                <a:latin typeface="Times New Roman" pitchFamily="18" charset="0"/>
                <a:ea typeface="Calibri"/>
                <a:cs typeface="Times New Roman" pitchFamily="18" charset="0"/>
              </a:rPr>
              <a:t> involving the body of the mandible, or the </a:t>
            </a:r>
            <a:r>
              <a:rPr lang="en-US" sz="2400" dirty="0">
                <a:solidFill>
                  <a:srgbClr val="FF0000"/>
                </a:solidFill>
                <a:latin typeface="Times New Roman" pitchFamily="18" charset="0"/>
                <a:ea typeface="Calibri"/>
                <a:cs typeface="Times New Roman" pitchFamily="18" charset="0"/>
              </a:rPr>
              <a:t>coronoid or condylar processes. </a:t>
            </a:r>
          </a:p>
        </p:txBody>
      </p:sp>
      <p:sp>
        <p:nvSpPr>
          <p:cNvPr id="3" name="Rectangle 2"/>
          <p:cNvSpPr/>
          <p:nvPr/>
        </p:nvSpPr>
        <p:spPr>
          <a:xfrm>
            <a:off x="0" y="1982926"/>
            <a:ext cx="8894618" cy="2862322"/>
          </a:xfrm>
          <a:prstGeom prst="rect">
            <a:avLst/>
          </a:prstGeom>
        </p:spPr>
        <p:txBody>
          <a:bodyPr wrap="square">
            <a:spAutoFit/>
          </a:bodyPr>
          <a:lstStyle/>
          <a:p>
            <a:pPr lvl="0" algn="just">
              <a:lnSpc>
                <a:spcPct val="150000"/>
              </a:lnSpc>
            </a:pPr>
            <a:r>
              <a:rPr lang="en-US" sz="2400" dirty="0">
                <a:solidFill>
                  <a:prstClr val="black"/>
                </a:solidFill>
                <a:latin typeface="Times New Roman"/>
                <a:ea typeface="Calibri"/>
                <a:cs typeface="Arial"/>
              </a:rPr>
              <a:t>The </a:t>
            </a:r>
            <a:r>
              <a:rPr lang="en-US" sz="2400" b="1" dirty="0">
                <a:solidFill>
                  <a:prstClr val="black"/>
                </a:solidFill>
                <a:latin typeface="Times New Roman"/>
                <a:ea typeface="Calibri"/>
                <a:cs typeface="Arial"/>
              </a:rPr>
              <a:t>radiograph</a:t>
            </a:r>
            <a:r>
              <a:rPr lang="en-US" sz="2400" dirty="0">
                <a:solidFill>
                  <a:prstClr val="black"/>
                </a:solidFill>
                <a:latin typeface="Times New Roman"/>
                <a:ea typeface="Calibri"/>
                <a:cs typeface="Arial"/>
              </a:rPr>
              <a:t> shows </a:t>
            </a:r>
            <a:endParaRPr lang="en-US" sz="2400" dirty="0" smtClean="0">
              <a:solidFill>
                <a:prstClr val="black"/>
              </a:solidFill>
              <a:latin typeface="Times New Roman"/>
              <a:ea typeface="Calibri"/>
              <a:cs typeface="Arial"/>
            </a:endParaRPr>
          </a:p>
          <a:p>
            <a:pPr lvl="0" algn="just">
              <a:lnSpc>
                <a:spcPct val="150000"/>
              </a:lnSpc>
            </a:pPr>
            <a:r>
              <a:rPr lang="en-US" sz="2400" dirty="0" smtClean="0">
                <a:solidFill>
                  <a:prstClr val="black"/>
                </a:solidFill>
                <a:latin typeface="Times New Roman"/>
                <a:ea typeface="Calibri"/>
                <a:cs typeface="Arial"/>
              </a:rPr>
              <a:t>- An </a:t>
            </a:r>
            <a:r>
              <a:rPr lang="en-US" sz="2400" dirty="0">
                <a:solidFill>
                  <a:prstClr val="black"/>
                </a:solidFill>
                <a:latin typeface="Times New Roman"/>
                <a:ea typeface="Calibri"/>
                <a:cs typeface="Arial"/>
              </a:rPr>
              <a:t>irregular radiolucent or </a:t>
            </a:r>
            <a:r>
              <a:rPr lang="en-US" sz="2400" dirty="0">
                <a:solidFill>
                  <a:srgbClr val="FF0000"/>
                </a:solidFill>
                <a:latin typeface="Times New Roman"/>
                <a:ea typeface="Calibri"/>
                <a:cs typeface="Arial"/>
              </a:rPr>
              <a:t>mottled area </a:t>
            </a:r>
            <a:r>
              <a:rPr lang="en-US" sz="2400" dirty="0">
                <a:solidFill>
                  <a:prstClr val="black"/>
                </a:solidFill>
                <a:latin typeface="Times New Roman"/>
                <a:ea typeface="Calibri"/>
                <a:cs typeface="Arial"/>
              </a:rPr>
              <a:t>in the bone. </a:t>
            </a:r>
          </a:p>
          <a:p>
            <a:pPr marL="342900" lvl="0" indent="-342900" algn="just">
              <a:lnSpc>
                <a:spcPct val="150000"/>
              </a:lnSpc>
              <a:buFontTx/>
              <a:buChar char="-"/>
            </a:pPr>
            <a:r>
              <a:rPr lang="en-US" sz="2400" dirty="0" smtClean="0">
                <a:solidFill>
                  <a:prstClr val="black"/>
                </a:solidFill>
                <a:latin typeface="Times New Roman"/>
                <a:ea typeface="Calibri"/>
                <a:cs typeface="Arial"/>
              </a:rPr>
              <a:t>The </a:t>
            </a:r>
            <a:r>
              <a:rPr lang="en-US" sz="2400" dirty="0" err="1">
                <a:solidFill>
                  <a:prstClr val="black"/>
                </a:solidFill>
                <a:latin typeface="Times New Roman"/>
                <a:ea typeface="Calibri"/>
                <a:cs typeface="Arial"/>
              </a:rPr>
              <a:t>chondroma</a:t>
            </a:r>
            <a:r>
              <a:rPr lang="en-US" sz="2400" dirty="0">
                <a:solidFill>
                  <a:prstClr val="black"/>
                </a:solidFill>
                <a:latin typeface="Times New Roman"/>
                <a:ea typeface="Calibri"/>
                <a:cs typeface="Arial"/>
              </a:rPr>
              <a:t> is a </a:t>
            </a:r>
            <a:r>
              <a:rPr lang="en-US" sz="2400" dirty="0">
                <a:solidFill>
                  <a:srgbClr val="FF0000"/>
                </a:solidFill>
                <a:latin typeface="Times New Roman"/>
                <a:ea typeface="Calibri"/>
                <a:cs typeface="Arial"/>
              </a:rPr>
              <a:t>destructive</a:t>
            </a:r>
            <a:r>
              <a:rPr lang="en-US" sz="2400" dirty="0">
                <a:solidFill>
                  <a:prstClr val="black"/>
                </a:solidFill>
                <a:latin typeface="Times New Roman"/>
                <a:ea typeface="Calibri"/>
                <a:cs typeface="Arial"/>
              </a:rPr>
              <a:t> lesion and, in addition, has </a:t>
            </a:r>
            <a:r>
              <a:rPr lang="en-US" sz="2400" dirty="0" smtClean="0">
                <a:solidFill>
                  <a:prstClr val="black"/>
                </a:solidFill>
                <a:latin typeface="Times New Roman"/>
                <a:ea typeface="Calibri"/>
                <a:cs typeface="Arial"/>
              </a:rPr>
              <a:t>been shown </a:t>
            </a:r>
            <a:r>
              <a:rPr lang="en-US" sz="2400" dirty="0">
                <a:solidFill>
                  <a:prstClr val="black"/>
                </a:solidFill>
                <a:latin typeface="Times New Roman"/>
                <a:ea typeface="Calibri"/>
                <a:cs typeface="Arial"/>
              </a:rPr>
              <a:t>to cause root </a:t>
            </a:r>
            <a:r>
              <a:rPr lang="en-US" sz="2400" dirty="0" err="1">
                <a:solidFill>
                  <a:prstClr val="black"/>
                </a:solidFill>
                <a:latin typeface="Times New Roman"/>
                <a:ea typeface="Calibri"/>
                <a:cs typeface="Arial"/>
              </a:rPr>
              <a:t>resorption</a:t>
            </a:r>
            <a:r>
              <a:rPr lang="en-US" sz="2400" dirty="0">
                <a:solidFill>
                  <a:prstClr val="black"/>
                </a:solidFill>
                <a:latin typeface="Times New Roman"/>
                <a:ea typeface="Calibri"/>
                <a:cs typeface="Arial"/>
              </a:rPr>
              <a:t> </a:t>
            </a:r>
            <a:endParaRPr lang="en-US" sz="2400" dirty="0" smtClean="0">
              <a:solidFill>
                <a:prstClr val="black"/>
              </a:solidFill>
              <a:latin typeface="Times New Roman"/>
              <a:ea typeface="Calibri"/>
              <a:cs typeface="Arial"/>
            </a:endParaRPr>
          </a:p>
          <a:p>
            <a:pPr lvl="0" algn="just">
              <a:lnSpc>
                <a:spcPct val="150000"/>
              </a:lnSpc>
            </a:pPr>
            <a:r>
              <a:rPr lang="en-US" sz="2400" dirty="0" smtClean="0">
                <a:solidFill>
                  <a:prstClr val="black"/>
                </a:solidFill>
                <a:latin typeface="Times New Roman"/>
                <a:ea typeface="Calibri"/>
                <a:cs typeface="Arial"/>
              </a:rPr>
              <a:t>of </a:t>
            </a:r>
            <a:r>
              <a:rPr lang="en-US" sz="2400" dirty="0">
                <a:solidFill>
                  <a:prstClr val="black"/>
                </a:solidFill>
                <a:latin typeface="Times New Roman"/>
                <a:ea typeface="Calibri"/>
                <a:cs typeface="Arial"/>
              </a:rPr>
              <a:t>teeth adjacent to it.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810000"/>
            <a:ext cx="3983182" cy="2608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87464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686800" cy="3970318"/>
          </a:xfrm>
          <a:prstGeom prst="rect">
            <a:avLst/>
          </a:prstGeom>
        </p:spPr>
        <p:txBody>
          <a:bodyPr wrap="square">
            <a:spAutoFit/>
          </a:bodyPr>
          <a:lstStyle/>
          <a:p>
            <a:pPr lvl="0" algn="just">
              <a:lnSpc>
                <a:spcPct val="150000"/>
              </a:lnSpc>
            </a:pPr>
            <a:r>
              <a:rPr lang="en-US" sz="2400" dirty="0" smtClean="0">
                <a:latin typeface="Times New Roman" pitchFamily="18" charset="0"/>
                <a:ea typeface="Calibri"/>
                <a:cs typeface="Times New Roman" pitchFamily="18" charset="0"/>
              </a:rPr>
              <a:t>   </a:t>
            </a:r>
            <a:r>
              <a:rPr lang="en-US" sz="2400" b="1" dirty="0" smtClean="0">
                <a:solidFill>
                  <a:srgbClr val="000000"/>
                </a:solidFill>
                <a:latin typeface="Times New Roman"/>
                <a:ea typeface="Calibri"/>
                <a:cs typeface="Arial"/>
              </a:rPr>
              <a:t>Microscopically</a:t>
            </a:r>
            <a:endParaRPr lang="en-US" sz="2400" dirty="0">
              <a:latin typeface="Times New Roman" pitchFamily="18" charset="0"/>
              <a:ea typeface="Calibri"/>
              <a:cs typeface="Times New Roman" pitchFamily="18" charset="0"/>
            </a:endParaRPr>
          </a:p>
          <a:p>
            <a:pPr algn="just">
              <a:lnSpc>
                <a:spcPct val="150000"/>
              </a:lnSpc>
            </a:pPr>
            <a:r>
              <a:rPr lang="en-US" sz="2400" dirty="0">
                <a:latin typeface="Times New Roman" pitchFamily="18" charset="0"/>
                <a:ea typeface="Calibri"/>
                <a:cs typeface="Times New Roman" pitchFamily="18" charset="0"/>
              </a:rPr>
              <a:t>    The distinction between </a:t>
            </a:r>
            <a:r>
              <a:rPr lang="en-US" sz="2400" dirty="0" err="1">
                <a:latin typeface="Times New Roman" pitchFamily="18" charset="0"/>
                <a:ea typeface="Calibri"/>
                <a:cs typeface="Times New Roman" pitchFamily="18" charset="0"/>
              </a:rPr>
              <a:t>chondroma</a:t>
            </a:r>
            <a:r>
              <a:rPr lang="en-US" sz="2400" dirty="0">
                <a:latin typeface="Times New Roman" pitchFamily="18" charset="0"/>
                <a:ea typeface="Calibri"/>
                <a:cs typeface="Times New Roman" pitchFamily="18" charset="0"/>
              </a:rPr>
              <a:t> and </a:t>
            </a:r>
            <a:r>
              <a:rPr lang="en-US" sz="2400" dirty="0" err="1">
                <a:latin typeface="Times New Roman" pitchFamily="18" charset="0"/>
                <a:ea typeface="Calibri"/>
                <a:cs typeface="Times New Roman" pitchFamily="18" charset="0"/>
              </a:rPr>
              <a:t>chondrosarcoma</a:t>
            </a:r>
            <a:r>
              <a:rPr lang="en-US" sz="2400" dirty="0">
                <a:latin typeface="Times New Roman" pitchFamily="18" charset="0"/>
                <a:ea typeface="Calibri"/>
                <a:cs typeface="Times New Roman" pitchFamily="18" charset="0"/>
              </a:rPr>
              <a:t> is a narrow one. </a:t>
            </a:r>
            <a:endParaRPr lang="en-US" sz="2400" dirty="0" smtClean="0">
              <a:latin typeface="Times New Roman" pitchFamily="18" charset="0"/>
              <a:ea typeface="Calibri"/>
              <a:cs typeface="Times New Roman" pitchFamily="18" charset="0"/>
            </a:endParaRPr>
          </a:p>
          <a:p>
            <a:pPr algn="just">
              <a:lnSpc>
                <a:spcPct val="150000"/>
              </a:lnSpc>
            </a:pPr>
            <a:r>
              <a:rPr lang="en-US" sz="2400" dirty="0" smtClean="0">
                <a:latin typeface="Times New Roman" pitchFamily="18" charset="0"/>
                <a:ea typeface="Calibri"/>
                <a:cs typeface="Times New Roman" pitchFamily="18" charset="0"/>
              </a:rPr>
              <a:t>- The </a:t>
            </a:r>
            <a:r>
              <a:rPr lang="en-US" sz="2400" dirty="0" err="1">
                <a:latin typeface="Times New Roman" pitchFamily="18" charset="0"/>
                <a:ea typeface="Calibri"/>
                <a:cs typeface="Times New Roman" pitchFamily="18" charset="0"/>
              </a:rPr>
              <a:t>chondroma</a:t>
            </a:r>
            <a:r>
              <a:rPr lang="en-US" sz="2400" dirty="0">
                <a:latin typeface="Times New Roman" pitchFamily="18" charset="0"/>
                <a:ea typeface="Calibri"/>
                <a:cs typeface="Times New Roman" pitchFamily="18" charset="0"/>
              </a:rPr>
              <a:t> is made up of a </a:t>
            </a:r>
            <a:r>
              <a:rPr lang="en-US" sz="2400" dirty="0">
                <a:solidFill>
                  <a:srgbClr val="FF0000"/>
                </a:solidFill>
                <a:latin typeface="Times New Roman" pitchFamily="18" charset="0"/>
                <a:ea typeface="Calibri"/>
                <a:cs typeface="Times New Roman" pitchFamily="18" charset="0"/>
              </a:rPr>
              <a:t>mass of hyaline cartilage which may </a:t>
            </a:r>
            <a:r>
              <a:rPr lang="en-US" sz="2400" dirty="0">
                <a:latin typeface="Times New Roman" pitchFamily="18" charset="0"/>
                <a:ea typeface="Calibri"/>
                <a:cs typeface="Times New Roman" pitchFamily="18" charset="0"/>
              </a:rPr>
              <a:t>exhibit areas of </a:t>
            </a:r>
            <a:r>
              <a:rPr lang="en-US" sz="2400" dirty="0">
                <a:solidFill>
                  <a:srgbClr val="FF0000"/>
                </a:solidFill>
                <a:latin typeface="Times New Roman" pitchFamily="18" charset="0"/>
                <a:ea typeface="Calibri"/>
                <a:cs typeface="Times New Roman" pitchFamily="18" charset="0"/>
              </a:rPr>
              <a:t>calcification</a:t>
            </a:r>
            <a:r>
              <a:rPr lang="en-US" sz="2400" dirty="0">
                <a:latin typeface="Times New Roman" pitchFamily="18" charset="0"/>
                <a:ea typeface="Calibri"/>
                <a:cs typeface="Times New Roman" pitchFamily="18" charset="0"/>
              </a:rPr>
              <a:t>. </a:t>
            </a:r>
            <a:endParaRPr lang="en-US" sz="2400" dirty="0" smtClean="0">
              <a:latin typeface="Times New Roman" pitchFamily="18" charset="0"/>
              <a:ea typeface="Calibri"/>
              <a:cs typeface="Times New Roman" pitchFamily="18" charset="0"/>
            </a:endParaRPr>
          </a:p>
          <a:p>
            <a:pPr algn="just">
              <a:lnSpc>
                <a:spcPct val="150000"/>
              </a:lnSpc>
            </a:pPr>
            <a:r>
              <a:rPr lang="en-US" sz="2400" dirty="0" smtClean="0">
                <a:latin typeface="Times New Roman" pitchFamily="18" charset="0"/>
                <a:ea typeface="Calibri"/>
                <a:cs typeface="Times New Roman" pitchFamily="18" charset="0"/>
              </a:rPr>
              <a:t>- The </a:t>
            </a:r>
            <a:r>
              <a:rPr lang="en-US" sz="2400" dirty="0">
                <a:latin typeface="Times New Roman" pitchFamily="18" charset="0"/>
                <a:ea typeface="Calibri"/>
                <a:cs typeface="Times New Roman" pitchFamily="18" charset="0"/>
              </a:rPr>
              <a:t>cartilage cells appear </a:t>
            </a:r>
            <a:r>
              <a:rPr lang="en-US" sz="2400" dirty="0">
                <a:solidFill>
                  <a:srgbClr val="FF0000"/>
                </a:solidFill>
                <a:latin typeface="Times New Roman" pitchFamily="18" charset="0"/>
                <a:ea typeface="Calibri"/>
                <a:cs typeface="Times New Roman" pitchFamily="18" charset="0"/>
              </a:rPr>
              <a:t>small, contain only </a:t>
            </a:r>
            <a:r>
              <a:rPr lang="en-US" sz="2400" b="1" dirty="0">
                <a:solidFill>
                  <a:srgbClr val="FF0000"/>
                </a:solidFill>
                <a:latin typeface="Times New Roman" pitchFamily="18" charset="0"/>
                <a:ea typeface="Calibri"/>
                <a:cs typeface="Times New Roman" pitchFamily="18" charset="0"/>
              </a:rPr>
              <a:t>single nuclei </a:t>
            </a:r>
            <a:r>
              <a:rPr lang="en-US" sz="2400" dirty="0">
                <a:latin typeface="Times New Roman" pitchFamily="18" charset="0"/>
                <a:ea typeface="Calibri"/>
                <a:cs typeface="Times New Roman" pitchFamily="18" charset="0"/>
              </a:rPr>
              <a:t>and do not exhibit great variation in size, shape or staining reaction. </a:t>
            </a:r>
          </a:p>
        </p:txBody>
      </p:sp>
      <p:pic>
        <p:nvPicPr>
          <p:cNvPr id="4" name="Picture 3"/>
          <p:cNvPicPr/>
          <p:nvPr/>
        </p:nvPicPr>
        <p:blipFill>
          <a:blip r:embed="rId2" cstate="print"/>
          <a:srcRect/>
          <a:stretch>
            <a:fillRect/>
          </a:stretch>
        </p:blipFill>
        <p:spPr bwMode="auto">
          <a:xfrm>
            <a:off x="4486275" y="3970317"/>
            <a:ext cx="3667125" cy="2887683"/>
          </a:xfrm>
          <a:prstGeom prst="rect">
            <a:avLst/>
          </a:prstGeom>
          <a:noFill/>
          <a:ln w="9525">
            <a:noFill/>
            <a:miter lim="800000"/>
            <a:headEnd/>
            <a:tailEnd/>
          </a:ln>
        </p:spPr>
      </p:pic>
      <p:sp>
        <p:nvSpPr>
          <p:cNvPr id="5" name="Rectangle 4"/>
          <p:cNvSpPr/>
          <p:nvPr/>
        </p:nvSpPr>
        <p:spPr>
          <a:xfrm>
            <a:off x="0" y="5562600"/>
            <a:ext cx="4572000" cy="729430"/>
          </a:xfrm>
          <a:prstGeom prst="rect">
            <a:avLst/>
          </a:prstGeom>
        </p:spPr>
        <p:txBody>
          <a:bodyPr>
            <a:spAutoFit/>
          </a:bodyPr>
          <a:lstStyle/>
          <a:p>
            <a:pPr algn="just">
              <a:lnSpc>
                <a:spcPct val="115000"/>
              </a:lnSpc>
            </a:pPr>
            <a:r>
              <a:rPr lang="en-US" dirty="0">
                <a:latin typeface="Times New Roman"/>
                <a:ea typeface="Calibri"/>
                <a:cs typeface="Arial"/>
              </a:rPr>
              <a:t>Hyaline cartilage contain mono nuclear chondrocytes. </a:t>
            </a:r>
            <a:endParaRPr lang="en-US" sz="1400" dirty="0">
              <a:ea typeface="Calibri"/>
              <a:cs typeface="Arial"/>
            </a:endParaRPr>
          </a:p>
        </p:txBody>
      </p:sp>
    </p:spTree>
    <p:extLst>
      <p:ext uri="{BB962C8B-B14F-4D97-AF65-F5344CB8AC3E}">
        <p14:creationId xmlns:p14="http://schemas.microsoft.com/office/powerpoint/2010/main" val="20363433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0"/>
            <a:ext cx="8839200" cy="2357568"/>
          </a:xfrm>
          <a:prstGeom prst="rect">
            <a:avLst/>
          </a:prstGeom>
        </p:spPr>
        <p:txBody>
          <a:bodyPr wrap="square">
            <a:spAutoFit/>
          </a:bodyPr>
          <a:lstStyle/>
          <a:p>
            <a:pPr marL="228600" marR="0" algn="ctr">
              <a:lnSpc>
                <a:spcPct val="115000"/>
              </a:lnSpc>
              <a:spcBef>
                <a:spcPts val="0"/>
              </a:spcBef>
              <a:spcAft>
                <a:spcPts val="0"/>
              </a:spcAft>
            </a:pPr>
            <a:r>
              <a:rPr lang="en-US" sz="3200" b="1" dirty="0">
                <a:latin typeface="Times New Roman"/>
                <a:ea typeface="Calibri"/>
                <a:cs typeface="Arial"/>
              </a:rPr>
              <a:t>MALIGNANT TUMORS OF CONNECTIVE </a:t>
            </a:r>
            <a:r>
              <a:rPr lang="en-US" sz="3200" b="1" dirty="0" smtClean="0">
                <a:latin typeface="Times New Roman"/>
                <a:ea typeface="Calibri"/>
                <a:cs typeface="Arial"/>
              </a:rPr>
              <a:t>     TISSUE ORIGIN</a:t>
            </a:r>
          </a:p>
          <a:p>
            <a:pPr marL="228600" marR="0" algn="ctr">
              <a:lnSpc>
                <a:spcPct val="115000"/>
              </a:lnSpc>
              <a:spcBef>
                <a:spcPts val="0"/>
              </a:spcBef>
              <a:spcAft>
                <a:spcPts val="0"/>
              </a:spcAft>
            </a:pPr>
            <a:endParaRPr lang="en-US" sz="3200" b="1" dirty="0">
              <a:latin typeface="Times New Roman"/>
              <a:ea typeface="Calibri"/>
              <a:cs typeface="Arial"/>
            </a:endParaRPr>
          </a:p>
          <a:p>
            <a:pPr marL="228600" marR="0" algn="ctr">
              <a:lnSpc>
                <a:spcPct val="115000"/>
              </a:lnSpc>
              <a:spcBef>
                <a:spcPts val="0"/>
              </a:spcBef>
              <a:spcAft>
                <a:spcPts val="0"/>
              </a:spcAft>
            </a:pPr>
            <a:endParaRPr lang="en-US" sz="3200" b="1" dirty="0" smtClean="0">
              <a:latin typeface="Times New Roman"/>
              <a:ea typeface="Calibri"/>
              <a:cs typeface="Arial"/>
            </a:endParaRPr>
          </a:p>
        </p:txBody>
      </p:sp>
    </p:spTree>
    <p:extLst>
      <p:ext uri="{BB962C8B-B14F-4D97-AF65-F5344CB8AC3E}">
        <p14:creationId xmlns:p14="http://schemas.microsoft.com/office/powerpoint/2010/main" val="1223725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27" y="-5602"/>
            <a:ext cx="8839200" cy="2428357"/>
          </a:xfrm>
          <a:prstGeom prst="rect">
            <a:avLst/>
          </a:prstGeom>
        </p:spPr>
        <p:txBody>
          <a:bodyPr wrap="square">
            <a:spAutoFit/>
          </a:bodyPr>
          <a:lstStyle/>
          <a:p>
            <a:pPr algn="ctr">
              <a:lnSpc>
                <a:spcPct val="115000"/>
              </a:lnSpc>
            </a:pPr>
            <a:r>
              <a:rPr lang="en-US" b="1" dirty="0">
                <a:latin typeface="Times New Roman"/>
                <a:ea typeface="Calibri"/>
                <a:cs typeface="Arial"/>
              </a:rPr>
              <a:t> </a:t>
            </a:r>
            <a:endParaRPr lang="en-US" sz="1400" dirty="0">
              <a:ea typeface="Calibri"/>
              <a:cs typeface="Arial"/>
            </a:endParaRPr>
          </a:p>
          <a:p>
            <a:pPr algn="ctr">
              <a:lnSpc>
                <a:spcPct val="115000"/>
              </a:lnSpc>
            </a:pPr>
            <a:r>
              <a:rPr lang="en-US" dirty="0" smtClean="0">
                <a:latin typeface="Times New Roman"/>
                <a:ea typeface="Calibri"/>
                <a:cs typeface="Arial"/>
              </a:rPr>
              <a:t>. </a:t>
            </a:r>
            <a:endParaRPr lang="en-US" sz="1400" dirty="0">
              <a:ea typeface="Calibri"/>
              <a:cs typeface="Arial"/>
            </a:endParaRPr>
          </a:p>
          <a:p>
            <a:pPr marL="342900" indent="-342900" algn="just">
              <a:lnSpc>
                <a:spcPct val="115000"/>
              </a:lnSpc>
              <a:buFontTx/>
              <a:buChar char="-"/>
            </a:pPr>
            <a:r>
              <a:rPr lang="en-US" sz="2400" dirty="0" smtClean="0">
                <a:latin typeface="Times New Roman"/>
                <a:ea typeface="Calibri"/>
                <a:cs typeface="Arial"/>
              </a:rPr>
              <a:t>The </a:t>
            </a:r>
            <a:r>
              <a:rPr lang="en-US" sz="2400" dirty="0">
                <a:latin typeface="Times New Roman"/>
                <a:ea typeface="Calibri"/>
                <a:cs typeface="Arial"/>
              </a:rPr>
              <a:t>presence of chronic inflammatory cells may be variably noted in the connective tissue.</a:t>
            </a:r>
            <a:r>
              <a:rPr lang="en-US" sz="2400" b="1" dirty="0">
                <a:latin typeface="Times New Roman"/>
                <a:ea typeface="Calibri"/>
                <a:cs typeface="Arial"/>
              </a:rPr>
              <a:t> </a:t>
            </a:r>
            <a:endParaRPr lang="en-US" sz="2400" b="1" dirty="0" smtClean="0">
              <a:latin typeface="Times New Roman"/>
              <a:ea typeface="Calibri"/>
              <a:cs typeface="Arial"/>
            </a:endParaRPr>
          </a:p>
          <a:p>
            <a:pPr marL="342900" indent="-342900" algn="just">
              <a:lnSpc>
                <a:spcPct val="115000"/>
              </a:lnSpc>
              <a:buFontTx/>
              <a:buChar char="-"/>
            </a:pPr>
            <a:r>
              <a:rPr lang="en-US" sz="2400" dirty="0" smtClean="0">
                <a:latin typeface="Times New Roman"/>
                <a:ea typeface="Calibri"/>
                <a:cs typeface="Arial"/>
              </a:rPr>
              <a:t>Treatment </a:t>
            </a:r>
            <a:r>
              <a:rPr lang="en-US" sz="2400" dirty="0">
                <a:latin typeface="Times New Roman"/>
                <a:ea typeface="Calibri"/>
                <a:cs typeface="Arial"/>
              </a:rPr>
              <a:t>of the papilloma consists of excision, including the base of the mucosa into which the pedicle or stalk inserts</a:t>
            </a:r>
            <a:r>
              <a:rPr lang="en-US" dirty="0">
                <a:latin typeface="Times New Roman"/>
                <a:ea typeface="Calibri"/>
                <a:cs typeface="Arial"/>
              </a:rPr>
              <a:t>. </a:t>
            </a:r>
            <a:endParaRPr lang="en-US" sz="1400" dirty="0">
              <a:ea typeface="Calibri"/>
              <a:cs typeface="Arial"/>
            </a:endParaRPr>
          </a:p>
        </p:txBody>
      </p:sp>
      <p:pic>
        <p:nvPicPr>
          <p:cNvPr id="3" name="Picture 2"/>
          <p:cNvPicPr/>
          <p:nvPr/>
        </p:nvPicPr>
        <p:blipFill>
          <a:blip r:embed="rId2" cstate="print"/>
          <a:srcRect/>
          <a:stretch>
            <a:fillRect/>
          </a:stretch>
        </p:blipFill>
        <p:spPr bwMode="auto">
          <a:xfrm>
            <a:off x="990600" y="2595880"/>
            <a:ext cx="6019800" cy="3957320"/>
          </a:xfrm>
          <a:prstGeom prst="rect">
            <a:avLst/>
          </a:prstGeom>
          <a:noFill/>
          <a:ln w="9525">
            <a:solidFill>
              <a:sysClr val="windowText" lastClr="000000"/>
            </a:solidFill>
            <a:miter lim="800000"/>
            <a:headEnd/>
            <a:tailEnd/>
          </a:ln>
        </p:spPr>
      </p:pic>
      <p:sp>
        <p:nvSpPr>
          <p:cNvPr id="2" name="Rectangle 1"/>
          <p:cNvSpPr/>
          <p:nvPr/>
        </p:nvSpPr>
        <p:spPr>
          <a:xfrm>
            <a:off x="228600" y="6553200"/>
            <a:ext cx="8915400" cy="658642"/>
          </a:xfrm>
          <a:prstGeom prst="rect">
            <a:avLst/>
          </a:prstGeom>
        </p:spPr>
        <p:txBody>
          <a:bodyPr wrap="square">
            <a:spAutoFit/>
          </a:bodyPr>
          <a:lstStyle/>
          <a:p>
            <a:pPr algn="just">
              <a:lnSpc>
                <a:spcPct val="115000"/>
              </a:lnSpc>
            </a:pPr>
            <a:r>
              <a:rPr lang="en-US" sz="1400" dirty="0">
                <a:latin typeface="Times New Roman" pitchFamily="18" charset="0"/>
                <a:ea typeface="Calibri"/>
                <a:cs typeface="Times New Roman" pitchFamily="18" charset="0"/>
              </a:rPr>
              <a:t>The connective tissue processes are covered by </a:t>
            </a:r>
            <a:r>
              <a:rPr lang="en-US" sz="1400" dirty="0" err="1">
                <a:latin typeface="Times New Roman" pitchFamily="18" charset="0"/>
                <a:ea typeface="Calibri"/>
                <a:cs typeface="Times New Roman" pitchFamily="18" charset="0"/>
              </a:rPr>
              <a:t>hyperkeratinized</a:t>
            </a:r>
            <a:r>
              <a:rPr lang="en-US" sz="1400" dirty="0">
                <a:latin typeface="Times New Roman" pitchFamily="18" charset="0"/>
                <a:ea typeface="Calibri"/>
                <a:cs typeface="Times New Roman" pitchFamily="18" charset="0"/>
              </a:rPr>
              <a:t> stratified squamous epithelium.</a:t>
            </a:r>
          </a:p>
          <a:p>
            <a:pPr algn="just">
              <a:lnSpc>
                <a:spcPct val="115000"/>
              </a:lnSpc>
            </a:pPr>
            <a:r>
              <a:rPr lang="en-US" b="1" dirty="0">
                <a:latin typeface="Times New Roman"/>
                <a:ea typeface="Calibri"/>
                <a:cs typeface="Arial"/>
              </a:rPr>
              <a:t> </a:t>
            </a:r>
            <a:endParaRPr lang="en-US" sz="1400" dirty="0">
              <a:ea typeface="Calibri"/>
              <a:cs typeface="Arial"/>
            </a:endParaRPr>
          </a:p>
        </p:txBody>
      </p:sp>
    </p:spTree>
    <p:extLst>
      <p:ext uri="{BB962C8B-B14F-4D97-AF65-F5344CB8AC3E}">
        <p14:creationId xmlns:p14="http://schemas.microsoft.com/office/powerpoint/2010/main" val="21753470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15895"/>
            <a:ext cx="8839200" cy="4465133"/>
          </a:xfrm>
          <a:prstGeom prst="rect">
            <a:avLst/>
          </a:prstGeom>
        </p:spPr>
        <p:txBody>
          <a:bodyPr wrap="square">
            <a:spAutoFit/>
          </a:bodyPr>
          <a:lstStyle/>
          <a:p>
            <a:pPr>
              <a:lnSpc>
                <a:spcPct val="150000"/>
              </a:lnSpc>
            </a:pPr>
            <a:r>
              <a:rPr lang="en-US" sz="2400" b="1" dirty="0" smtClean="0">
                <a:latin typeface="Times New Roman"/>
                <a:ea typeface="Calibri"/>
                <a:cs typeface="Arial"/>
              </a:rPr>
              <a:t>FIBROSARCOMA</a:t>
            </a:r>
            <a:r>
              <a:rPr lang="en-US" b="1" dirty="0" smtClean="0">
                <a:latin typeface="Times New Roman"/>
                <a:ea typeface="Calibri"/>
                <a:cs typeface="Arial"/>
              </a:rPr>
              <a:t> </a:t>
            </a:r>
            <a:endParaRPr lang="en-US" sz="1400" dirty="0">
              <a:ea typeface="Calibri"/>
              <a:cs typeface="Arial"/>
            </a:endParaRPr>
          </a:p>
          <a:p>
            <a:pPr algn="just">
              <a:lnSpc>
                <a:spcPct val="150000"/>
              </a:lnSpc>
            </a:pPr>
            <a:r>
              <a:rPr lang="en-US" sz="2400" dirty="0">
                <a:latin typeface="Times New Roman"/>
                <a:ea typeface="Calibri"/>
                <a:cs typeface="Arial"/>
              </a:rPr>
              <a:t>   </a:t>
            </a:r>
            <a:r>
              <a:rPr lang="en-US" sz="2400" dirty="0" err="1">
                <a:latin typeface="Times New Roman"/>
                <a:ea typeface="Calibri"/>
                <a:cs typeface="Arial"/>
              </a:rPr>
              <a:t>Fibrosarcoma</a:t>
            </a:r>
            <a:r>
              <a:rPr lang="en-US" sz="2400" dirty="0">
                <a:latin typeface="Times New Roman"/>
                <a:ea typeface="Calibri"/>
                <a:cs typeface="Arial"/>
              </a:rPr>
              <a:t> </a:t>
            </a:r>
            <a:r>
              <a:rPr lang="en-US" sz="2400" dirty="0" smtClean="0">
                <a:latin typeface="Times New Roman"/>
                <a:ea typeface="Calibri"/>
                <a:cs typeface="Arial"/>
              </a:rPr>
              <a:t> </a:t>
            </a:r>
            <a:r>
              <a:rPr lang="en-US" sz="2400" dirty="0">
                <a:latin typeface="Times New Roman"/>
                <a:ea typeface="Calibri"/>
                <a:cs typeface="Arial"/>
              </a:rPr>
              <a:t>is a tumor of </a:t>
            </a:r>
            <a:r>
              <a:rPr lang="en-US" sz="2400" dirty="0" err="1">
                <a:solidFill>
                  <a:srgbClr val="FF0000"/>
                </a:solidFill>
                <a:latin typeface="Times New Roman"/>
                <a:ea typeface="Calibri"/>
                <a:cs typeface="Arial"/>
              </a:rPr>
              <a:t>mesenchymal</a:t>
            </a:r>
            <a:r>
              <a:rPr lang="en-US" sz="2400" dirty="0">
                <a:solidFill>
                  <a:srgbClr val="FF0000"/>
                </a:solidFill>
                <a:latin typeface="Times New Roman"/>
                <a:ea typeface="Calibri"/>
                <a:cs typeface="Arial"/>
              </a:rPr>
              <a:t> cell </a:t>
            </a:r>
            <a:r>
              <a:rPr lang="en-US" sz="2400" dirty="0">
                <a:latin typeface="Times New Roman"/>
                <a:ea typeface="Calibri"/>
                <a:cs typeface="Arial"/>
              </a:rPr>
              <a:t>origin, can occur as a </a:t>
            </a:r>
            <a:r>
              <a:rPr lang="en-US" sz="2400" dirty="0">
                <a:solidFill>
                  <a:srgbClr val="FF0000"/>
                </a:solidFill>
                <a:latin typeface="Times New Roman"/>
                <a:ea typeface="Calibri"/>
                <a:cs typeface="Arial"/>
              </a:rPr>
              <a:t>soft tissue </a:t>
            </a:r>
            <a:r>
              <a:rPr lang="en-US" sz="2400" dirty="0">
                <a:latin typeface="Times New Roman"/>
                <a:ea typeface="Calibri"/>
                <a:cs typeface="Arial"/>
              </a:rPr>
              <a:t>mass or as a </a:t>
            </a:r>
            <a:r>
              <a:rPr lang="en-US" sz="2400" dirty="0">
                <a:solidFill>
                  <a:srgbClr val="FF0000"/>
                </a:solidFill>
                <a:latin typeface="Times New Roman"/>
                <a:ea typeface="Calibri"/>
                <a:cs typeface="Arial"/>
              </a:rPr>
              <a:t>primary or secondary bone </a:t>
            </a:r>
            <a:r>
              <a:rPr lang="en-US" sz="2400" dirty="0">
                <a:latin typeface="Times New Roman"/>
                <a:ea typeface="Calibri"/>
                <a:cs typeface="Arial"/>
              </a:rPr>
              <a:t>tumor</a:t>
            </a:r>
            <a:r>
              <a:rPr lang="en-US" sz="2400" dirty="0" smtClean="0">
                <a:latin typeface="Times New Roman"/>
                <a:ea typeface="Calibri"/>
                <a:cs typeface="Arial"/>
              </a:rPr>
              <a:t>.</a:t>
            </a:r>
          </a:p>
          <a:p>
            <a:pPr algn="just">
              <a:lnSpc>
                <a:spcPct val="150000"/>
              </a:lnSpc>
            </a:pPr>
            <a:r>
              <a:rPr lang="en-US" sz="2400" dirty="0" smtClean="0">
                <a:latin typeface="Times New Roman"/>
                <a:ea typeface="Calibri"/>
                <a:cs typeface="Arial"/>
              </a:rPr>
              <a:t> -The </a:t>
            </a:r>
            <a:r>
              <a:rPr lang="en-US" sz="2400" dirty="0">
                <a:latin typeface="Times New Roman"/>
                <a:ea typeface="Calibri"/>
                <a:cs typeface="Arial"/>
              </a:rPr>
              <a:t>sarcomas as a group differ from malignant </a:t>
            </a:r>
            <a:r>
              <a:rPr lang="en-US" sz="2400" dirty="0">
                <a:solidFill>
                  <a:srgbClr val="FF0000"/>
                </a:solidFill>
                <a:latin typeface="Times New Roman"/>
                <a:ea typeface="Calibri"/>
                <a:cs typeface="Arial"/>
              </a:rPr>
              <a:t>epithelial neoplasms </a:t>
            </a:r>
            <a:r>
              <a:rPr lang="en-US" sz="2400" dirty="0">
                <a:latin typeface="Times New Roman"/>
                <a:ea typeface="Calibri"/>
                <a:cs typeface="Arial"/>
              </a:rPr>
              <a:t>by their </a:t>
            </a:r>
            <a:r>
              <a:rPr lang="en-US" sz="2400" dirty="0">
                <a:solidFill>
                  <a:srgbClr val="FF0000"/>
                </a:solidFill>
                <a:latin typeface="Times New Roman"/>
                <a:ea typeface="Calibri"/>
                <a:cs typeface="Arial"/>
              </a:rPr>
              <a:t>typical</a:t>
            </a:r>
            <a:r>
              <a:rPr lang="en-US" sz="2400" dirty="0">
                <a:latin typeface="Times New Roman"/>
                <a:ea typeface="Calibri"/>
                <a:cs typeface="Arial"/>
              </a:rPr>
              <a:t> occurrence in relatively </a:t>
            </a:r>
            <a:r>
              <a:rPr lang="en-US" sz="2400" dirty="0">
                <a:solidFill>
                  <a:srgbClr val="FF0000"/>
                </a:solidFill>
                <a:latin typeface="Times New Roman"/>
                <a:ea typeface="Calibri"/>
                <a:cs typeface="Arial"/>
              </a:rPr>
              <a:t>younger persons </a:t>
            </a:r>
            <a:r>
              <a:rPr lang="en-US" sz="2400" dirty="0">
                <a:latin typeface="Times New Roman"/>
                <a:ea typeface="Calibri"/>
                <a:cs typeface="Arial"/>
              </a:rPr>
              <a:t>and their </a:t>
            </a:r>
            <a:r>
              <a:rPr lang="en-US" sz="2400" dirty="0">
                <a:solidFill>
                  <a:srgbClr val="FF0000"/>
                </a:solidFill>
                <a:latin typeface="Times New Roman"/>
                <a:ea typeface="Calibri"/>
                <a:cs typeface="Arial"/>
              </a:rPr>
              <a:t>greater tendency to metastasize </a:t>
            </a:r>
            <a:r>
              <a:rPr lang="en-US" sz="2400" dirty="0">
                <a:latin typeface="Times New Roman"/>
                <a:ea typeface="Calibri"/>
                <a:cs typeface="Arial"/>
              </a:rPr>
              <a:t>through the </a:t>
            </a:r>
            <a:r>
              <a:rPr lang="en-US" sz="2400" dirty="0">
                <a:solidFill>
                  <a:srgbClr val="FF0000"/>
                </a:solidFill>
                <a:latin typeface="Times New Roman"/>
                <a:ea typeface="Calibri"/>
                <a:cs typeface="Arial"/>
              </a:rPr>
              <a:t>blood</a:t>
            </a:r>
            <a:r>
              <a:rPr lang="en-US" sz="2400" dirty="0">
                <a:latin typeface="Times New Roman"/>
                <a:ea typeface="Calibri"/>
                <a:cs typeface="Arial"/>
              </a:rPr>
              <a:t> stream rather than the </a:t>
            </a:r>
            <a:r>
              <a:rPr lang="en-US" sz="2400" dirty="0" err="1">
                <a:latin typeface="Times New Roman"/>
                <a:ea typeface="Calibri"/>
                <a:cs typeface="Arial"/>
              </a:rPr>
              <a:t>lymphatics</a:t>
            </a:r>
            <a:r>
              <a:rPr lang="en-US" sz="2400" dirty="0">
                <a:latin typeface="Times New Roman"/>
                <a:ea typeface="Calibri"/>
                <a:cs typeface="Arial"/>
              </a:rPr>
              <a:t>, thereby </a:t>
            </a:r>
            <a:r>
              <a:rPr lang="en-US" sz="2400" dirty="0">
                <a:solidFill>
                  <a:srgbClr val="FF0000"/>
                </a:solidFill>
                <a:latin typeface="Times New Roman"/>
                <a:ea typeface="Calibri"/>
                <a:cs typeface="Arial"/>
              </a:rPr>
              <a:t>producing</a:t>
            </a:r>
            <a:r>
              <a:rPr lang="en-US" sz="2400" dirty="0">
                <a:latin typeface="Times New Roman"/>
                <a:ea typeface="Calibri"/>
                <a:cs typeface="Arial"/>
              </a:rPr>
              <a:t> more </a:t>
            </a:r>
            <a:r>
              <a:rPr lang="en-US" sz="2400" dirty="0">
                <a:solidFill>
                  <a:srgbClr val="FF0000"/>
                </a:solidFill>
                <a:latin typeface="Times New Roman"/>
                <a:ea typeface="Calibri"/>
                <a:cs typeface="Arial"/>
              </a:rPr>
              <a:t>widespread foci </a:t>
            </a:r>
            <a:r>
              <a:rPr lang="en-US" sz="2400" dirty="0">
                <a:latin typeface="Times New Roman"/>
                <a:ea typeface="Calibri"/>
                <a:cs typeface="Arial"/>
              </a:rPr>
              <a:t>of secondary tumor growth. </a:t>
            </a:r>
            <a:endParaRPr lang="en-US" sz="2400" dirty="0">
              <a:ea typeface="Calibri"/>
              <a:cs typeface="Arial"/>
            </a:endParaRPr>
          </a:p>
        </p:txBody>
      </p:sp>
    </p:spTree>
    <p:extLst>
      <p:ext uri="{BB962C8B-B14F-4D97-AF65-F5344CB8AC3E}">
        <p14:creationId xmlns:p14="http://schemas.microsoft.com/office/powerpoint/2010/main" val="27076992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839200" cy="2862322"/>
          </a:xfrm>
          <a:prstGeom prst="rect">
            <a:avLst/>
          </a:prstGeom>
        </p:spPr>
        <p:txBody>
          <a:bodyPr wrap="square">
            <a:spAutoFit/>
          </a:bodyPr>
          <a:lstStyle/>
          <a:p>
            <a:pPr>
              <a:lnSpc>
                <a:spcPct val="150000"/>
              </a:lnSpc>
            </a:pPr>
            <a:r>
              <a:rPr lang="en-US" sz="2400" dirty="0" smtClean="0">
                <a:latin typeface="Times New Roman"/>
                <a:ea typeface="Calibri"/>
                <a:cs typeface="Arial"/>
              </a:rPr>
              <a:t>- Current </a:t>
            </a:r>
            <a:r>
              <a:rPr lang="en-US" sz="2400" dirty="0">
                <a:latin typeface="Times New Roman"/>
                <a:ea typeface="Calibri"/>
                <a:cs typeface="Arial"/>
              </a:rPr>
              <a:t>research indicates that many sarcomas are </a:t>
            </a:r>
            <a:r>
              <a:rPr lang="en-US" sz="2400" dirty="0">
                <a:solidFill>
                  <a:srgbClr val="FF0000"/>
                </a:solidFill>
                <a:latin typeface="Times New Roman"/>
                <a:ea typeface="Calibri"/>
                <a:cs typeface="Arial"/>
              </a:rPr>
              <a:t>associated with genetic mutations</a:t>
            </a:r>
            <a:r>
              <a:rPr lang="en-US" sz="2400" dirty="0">
                <a:latin typeface="Times New Roman"/>
                <a:ea typeface="Calibri"/>
                <a:cs typeface="Arial"/>
              </a:rPr>
              <a:t>. </a:t>
            </a:r>
            <a:endParaRPr lang="en-US" sz="2400" dirty="0" smtClean="0">
              <a:latin typeface="Times New Roman"/>
              <a:ea typeface="Calibri"/>
              <a:cs typeface="Arial"/>
            </a:endParaRPr>
          </a:p>
          <a:p>
            <a:pPr>
              <a:lnSpc>
                <a:spcPct val="150000"/>
              </a:lnSpc>
            </a:pPr>
            <a:r>
              <a:rPr lang="en-US" sz="2400" dirty="0" smtClean="0">
                <a:latin typeface="Times New Roman"/>
                <a:ea typeface="Calibri"/>
                <a:cs typeface="Arial"/>
              </a:rPr>
              <a:t>-  </a:t>
            </a:r>
            <a:r>
              <a:rPr lang="en-US" sz="2400" dirty="0" err="1">
                <a:latin typeface="Times New Roman"/>
                <a:ea typeface="Calibri"/>
                <a:cs typeface="Arial"/>
              </a:rPr>
              <a:t>Fibrosarcoma</a:t>
            </a:r>
            <a:r>
              <a:rPr lang="en-US" sz="2400" dirty="0">
                <a:latin typeface="Times New Roman"/>
                <a:ea typeface="Calibri"/>
                <a:cs typeface="Arial"/>
              </a:rPr>
              <a:t> also has been noted to </a:t>
            </a:r>
            <a:r>
              <a:rPr lang="en-US" sz="2400" dirty="0">
                <a:solidFill>
                  <a:srgbClr val="FF0000"/>
                </a:solidFill>
                <a:latin typeface="Times New Roman"/>
                <a:ea typeface="Calibri"/>
                <a:cs typeface="Arial"/>
              </a:rPr>
              <a:t>arise from preexisting lesions</a:t>
            </a:r>
            <a:r>
              <a:rPr lang="en-US" sz="2400" dirty="0">
                <a:latin typeface="Times New Roman"/>
                <a:ea typeface="Calibri"/>
                <a:cs typeface="Arial"/>
              </a:rPr>
              <a:t>, such as </a:t>
            </a:r>
            <a:r>
              <a:rPr lang="en-US" sz="2400" dirty="0">
                <a:solidFill>
                  <a:srgbClr val="FF0000"/>
                </a:solidFill>
                <a:latin typeface="Times New Roman"/>
                <a:ea typeface="Calibri"/>
                <a:cs typeface="Arial"/>
              </a:rPr>
              <a:t>fibrous dysplasia, Paget’s disease,</a:t>
            </a:r>
            <a:r>
              <a:rPr lang="en-US" sz="2400" dirty="0">
                <a:latin typeface="Times New Roman"/>
                <a:ea typeface="Calibri"/>
                <a:cs typeface="Arial"/>
              </a:rPr>
              <a:t> and in </a:t>
            </a:r>
            <a:r>
              <a:rPr lang="en-US" sz="2400" dirty="0">
                <a:solidFill>
                  <a:srgbClr val="FF0000"/>
                </a:solidFill>
                <a:latin typeface="Times New Roman"/>
                <a:ea typeface="Calibri"/>
                <a:cs typeface="Arial"/>
              </a:rPr>
              <a:t>previously irradiated </a:t>
            </a:r>
            <a:r>
              <a:rPr lang="en-US" sz="2400" dirty="0">
                <a:latin typeface="Times New Roman"/>
                <a:ea typeface="Calibri"/>
                <a:cs typeface="Arial"/>
              </a:rPr>
              <a:t>areas of bone. </a:t>
            </a:r>
            <a:endParaRPr lang="en-US" sz="2400" dirty="0">
              <a:ea typeface="Calibri"/>
              <a:cs typeface="Arial"/>
            </a:endParaRPr>
          </a:p>
        </p:txBody>
      </p:sp>
    </p:spTree>
    <p:extLst>
      <p:ext uri="{BB962C8B-B14F-4D97-AF65-F5344CB8AC3E}">
        <p14:creationId xmlns:p14="http://schemas.microsoft.com/office/powerpoint/2010/main" val="36522320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1437317"/>
          </a:xfrm>
          <a:prstGeom prst="rect">
            <a:avLst/>
          </a:prstGeom>
        </p:spPr>
        <p:txBody>
          <a:bodyPr wrap="square">
            <a:spAutoFit/>
          </a:bodyPr>
          <a:lstStyle/>
          <a:p>
            <a:pPr algn="just">
              <a:lnSpc>
                <a:spcPct val="115000"/>
              </a:lnSpc>
            </a:pPr>
            <a:r>
              <a:rPr lang="en-US" sz="2800" b="1" dirty="0">
                <a:latin typeface="Times New Roman" pitchFamily="18" charset="0"/>
                <a:ea typeface="Calibri"/>
                <a:cs typeface="Times New Roman" pitchFamily="18" charset="0"/>
              </a:rPr>
              <a:t> </a:t>
            </a:r>
            <a:r>
              <a:rPr lang="en-US" sz="2800" b="1" dirty="0" smtClean="0">
                <a:latin typeface="Times New Roman" pitchFamily="18" charset="0"/>
                <a:ea typeface="Calibri"/>
                <a:cs typeface="Times New Roman" pitchFamily="18" charset="0"/>
              </a:rPr>
              <a:t>Clinically</a:t>
            </a:r>
            <a:endParaRPr lang="en-US" sz="2400" dirty="0">
              <a:latin typeface="Times New Roman" pitchFamily="18" charset="0"/>
              <a:ea typeface="Calibri"/>
              <a:cs typeface="Times New Roman" pitchFamily="18" charset="0"/>
            </a:endParaRPr>
          </a:p>
          <a:p>
            <a:pPr algn="just">
              <a:lnSpc>
                <a:spcPct val="115000"/>
              </a:lnSpc>
            </a:pPr>
            <a:r>
              <a:rPr lang="en-US" sz="2400" dirty="0" smtClean="0">
                <a:latin typeface="Times New Roman" pitchFamily="18" charset="0"/>
                <a:ea typeface="Calibri"/>
                <a:cs typeface="Times New Roman" pitchFamily="18" charset="0"/>
              </a:rPr>
              <a:t>- In </a:t>
            </a:r>
            <a:r>
              <a:rPr lang="en-US" sz="2400" dirty="0">
                <a:latin typeface="Times New Roman" pitchFamily="18" charset="0"/>
                <a:ea typeface="Calibri"/>
                <a:cs typeface="Times New Roman" pitchFamily="18" charset="0"/>
              </a:rPr>
              <a:t>the oral cavity the major symptoms are </a:t>
            </a:r>
            <a:r>
              <a:rPr lang="en-US" sz="2400" dirty="0">
                <a:solidFill>
                  <a:srgbClr val="FF0000"/>
                </a:solidFill>
                <a:latin typeface="Times New Roman" pitchFamily="18" charset="0"/>
                <a:ea typeface="Calibri"/>
                <a:cs typeface="Times New Roman" pitchFamily="18" charset="0"/>
              </a:rPr>
              <a:t>pain, swelling, </a:t>
            </a:r>
            <a:r>
              <a:rPr lang="en-US" sz="2400" dirty="0" err="1">
                <a:solidFill>
                  <a:srgbClr val="FF0000"/>
                </a:solidFill>
                <a:latin typeface="Times New Roman" pitchFamily="18" charset="0"/>
                <a:ea typeface="Calibri"/>
                <a:cs typeface="Times New Roman" pitchFamily="18" charset="0"/>
              </a:rPr>
              <a:t>paresthesia</a:t>
            </a:r>
            <a:r>
              <a:rPr lang="en-US" sz="2400" dirty="0">
                <a:solidFill>
                  <a:srgbClr val="FF0000"/>
                </a:solidFill>
                <a:latin typeface="Times New Roman" pitchFamily="18" charset="0"/>
                <a:ea typeface="Calibri"/>
                <a:cs typeface="Times New Roman" pitchFamily="18" charset="0"/>
              </a:rPr>
              <a:t>, loosening of teeth and ulceration of the overlying mucosa</a:t>
            </a:r>
            <a:r>
              <a:rPr lang="en-US" sz="2400" dirty="0">
                <a:latin typeface="Times New Roman" pitchFamily="18" charset="0"/>
                <a:ea typeface="Calibri"/>
                <a:cs typeface="Times New Roman" pitchFamily="18" charset="0"/>
              </a:rPr>
              <a:t>.  </a:t>
            </a:r>
            <a:endParaRPr lang="en-US" dirty="0"/>
          </a:p>
        </p:txBody>
      </p:sp>
      <p:pic>
        <p:nvPicPr>
          <p:cNvPr id="3" name="Picture 2"/>
          <p:cNvPicPr/>
          <p:nvPr/>
        </p:nvPicPr>
        <p:blipFill>
          <a:blip r:embed="rId2" cstate="print"/>
          <a:srcRect/>
          <a:stretch>
            <a:fillRect/>
          </a:stretch>
        </p:blipFill>
        <p:spPr bwMode="auto">
          <a:xfrm>
            <a:off x="609600" y="2362200"/>
            <a:ext cx="3352800" cy="2667000"/>
          </a:xfrm>
          <a:prstGeom prst="rect">
            <a:avLst/>
          </a:prstGeom>
          <a:noFill/>
          <a:ln w="9525">
            <a:noFill/>
            <a:miter lim="800000"/>
            <a:headEnd/>
            <a:tailEnd/>
          </a:ln>
        </p:spPr>
      </p:pic>
      <p:pic>
        <p:nvPicPr>
          <p:cNvPr id="4" name="Picture 3"/>
          <p:cNvPicPr/>
          <p:nvPr/>
        </p:nvPicPr>
        <p:blipFill>
          <a:blip r:embed="rId3" cstate="print"/>
          <a:srcRect/>
          <a:stretch>
            <a:fillRect/>
          </a:stretch>
        </p:blipFill>
        <p:spPr bwMode="auto">
          <a:xfrm>
            <a:off x="4343400" y="2362200"/>
            <a:ext cx="3124200" cy="2667000"/>
          </a:xfrm>
          <a:prstGeom prst="rect">
            <a:avLst/>
          </a:prstGeom>
          <a:noFill/>
          <a:ln w="9525">
            <a:noFill/>
            <a:miter lim="800000"/>
            <a:headEnd/>
            <a:tailEnd/>
          </a:ln>
        </p:spPr>
      </p:pic>
      <p:sp>
        <p:nvSpPr>
          <p:cNvPr id="5" name="Rectangle 4"/>
          <p:cNvSpPr/>
          <p:nvPr/>
        </p:nvSpPr>
        <p:spPr>
          <a:xfrm>
            <a:off x="177800" y="5087561"/>
            <a:ext cx="3886200" cy="646331"/>
          </a:xfrm>
          <a:prstGeom prst="rect">
            <a:avLst/>
          </a:prstGeom>
        </p:spPr>
        <p:txBody>
          <a:bodyPr wrap="square">
            <a:spAutoFit/>
          </a:bodyPr>
          <a:lstStyle/>
          <a:p>
            <a:r>
              <a:rPr lang="en-US" dirty="0" smtClean="0">
                <a:latin typeface="Times New Roman"/>
                <a:ea typeface="Calibri"/>
              </a:rPr>
              <a:t> </a:t>
            </a:r>
            <a:r>
              <a:rPr lang="en-US" dirty="0">
                <a:latin typeface="Times New Roman"/>
                <a:ea typeface="Calibri"/>
              </a:rPr>
              <a:t>Nodular mobile red lesion in the gingiva</a:t>
            </a:r>
            <a:r>
              <a:rPr lang="en-US" dirty="0" smtClean="0">
                <a:latin typeface="Times New Roman"/>
                <a:ea typeface="Calibri"/>
              </a:rPr>
              <a:t>. </a:t>
            </a:r>
            <a:endParaRPr lang="en-US" dirty="0"/>
          </a:p>
        </p:txBody>
      </p:sp>
      <p:sp>
        <p:nvSpPr>
          <p:cNvPr id="6" name="Rectangle 5"/>
          <p:cNvSpPr/>
          <p:nvPr/>
        </p:nvSpPr>
        <p:spPr>
          <a:xfrm>
            <a:off x="4191000" y="5087560"/>
            <a:ext cx="4572000" cy="646331"/>
          </a:xfrm>
          <a:prstGeom prst="rect">
            <a:avLst/>
          </a:prstGeom>
        </p:spPr>
        <p:txBody>
          <a:bodyPr>
            <a:spAutoFit/>
          </a:bodyPr>
          <a:lstStyle/>
          <a:p>
            <a:pPr lvl="0"/>
            <a:r>
              <a:rPr lang="en-US" dirty="0">
                <a:solidFill>
                  <a:prstClr val="black"/>
                </a:solidFill>
                <a:latin typeface="Times New Roman"/>
                <a:ea typeface="Calibri"/>
              </a:rPr>
              <a:t>Another patient with central type of </a:t>
            </a:r>
            <a:r>
              <a:rPr lang="en-US" dirty="0" err="1">
                <a:solidFill>
                  <a:prstClr val="black"/>
                </a:solidFill>
                <a:latin typeface="Times New Roman"/>
                <a:ea typeface="Calibri"/>
              </a:rPr>
              <a:t>fibrosarcoma</a:t>
            </a:r>
            <a:r>
              <a:rPr lang="en-US" dirty="0">
                <a:solidFill>
                  <a:prstClr val="black"/>
                </a:solidFill>
                <a:latin typeface="Times New Roman"/>
                <a:ea typeface="Calibri"/>
              </a:rPr>
              <a:t> causing displacement tongue </a:t>
            </a:r>
            <a:endParaRPr lang="en-US" dirty="0">
              <a:solidFill>
                <a:prstClr val="black"/>
              </a:solidFill>
            </a:endParaRPr>
          </a:p>
        </p:txBody>
      </p:sp>
    </p:spTree>
    <p:extLst>
      <p:ext uri="{BB962C8B-B14F-4D97-AF65-F5344CB8AC3E}">
        <p14:creationId xmlns:p14="http://schemas.microsoft.com/office/powerpoint/2010/main" val="8955716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0"/>
            <a:ext cx="8839200" cy="1755865"/>
          </a:xfrm>
          <a:prstGeom prst="rect">
            <a:avLst/>
          </a:prstGeom>
        </p:spPr>
        <p:txBody>
          <a:bodyPr wrap="square">
            <a:spAutoFit/>
          </a:bodyPr>
          <a:lstStyle/>
          <a:p>
            <a:pPr algn="just">
              <a:lnSpc>
                <a:spcPct val="115000"/>
              </a:lnSpc>
            </a:pPr>
            <a:r>
              <a:rPr lang="en-US" sz="2400" dirty="0" smtClean="0">
                <a:latin typeface="Times New Roman" pitchFamily="18" charset="0"/>
                <a:ea typeface="Calibri"/>
                <a:cs typeface="Times New Roman" pitchFamily="18" charset="0"/>
              </a:rPr>
              <a:t>. </a:t>
            </a:r>
            <a:r>
              <a:rPr lang="en-US" sz="2800" b="1" dirty="0" smtClean="0">
                <a:latin typeface="Times New Roman" pitchFamily="18" charset="0"/>
                <a:ea typeface="Calibri"/>
                <a:cs typeface="Times New Roman" pitchFamily="18" charset="0"/>
              </a:rPr>
              <a:t>Radiological</a:t>
            </a:r>
            <a:r>
              <a:rPr lang="en-US" sz="2400" dirty="0" smtClean="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imaging of </a:t>
            </a:r>
            <a:r>
              <a:rPr lang="en-US" sz="2400" dirty="0" err="1" smtClean="0">
                <a:latin typeface="Times New Roman" pitchFamily="18" charset="0"/>
                <a:ea typeface="Calibri"/>
                <a:cs typeface="Times New Roman" pitchFamily="18" charset="0"/>
              </a:rPr>
              <a:t>fibrosarcomas</a:t>
            </a:r>
            <a:endParaRPr lang="en-US" sz="2400" dirty="0" smtClean="0">
              <a:latin typeface="Times New Roman" pitchFamily="18" charset="0"/>
              <a:ea typeface="Calibri"/>
              <a:cs typeface="Times New Roman" pitchFamily="18" charset="0"/>
            </a:endParaRPr>
          </a:p>
          <a:p>
            <a:pPr algn="just">
              <a:lnSpc>
                <a:spcPct val="115000"/>
              </a:lnSpc>
            </a:pPr>
            <a:r>
              <a:rPr lang="en-US" sz="2400" dirty="0" smtClean="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R</a:t>
            </a:r>
            <a:r>
              <a:rPr lang="en-US" sz="2400" dirty="0" smtClean="0">
                <a:latin typeface="Times New Roman" pitchFamily="18" charset="0"/>
                <a:ea typeface="Calibri"/>
                <a:cs typeface="Times New Roman" pitchFamily="18" charset="0"/>
              </a:rPr>
              <a:t>eveals </a:t>
            </a:r>
            <a:r>
              <a:rPr lang="en-US" sz="2400" dirty="0">
                <a:solidFill>
                  <a:srgbClr val="FF0000"/>
                </a:solidFill>
                <a:latin typeface="Times New Roman" pitchFamily="18" charset="0"/>
                <a:ea typeface="Calibri"/>
                <a:cs typeface="Times New Roman" pitchFamily="18" charset="0"/>
              </a:rPr>
              <a:t>radiolucent lesions with a </a:t>
            </a:r>
            <a:r>
              <a:rPr lang="en-US" sz="2400" dirty="0" smtClean="0">
                <a:solidFill>
                  <a:srgbClr val="FF0000"/>
                </a:solidFill>
                <a:latin typeface="Times New Roman" pitchFamily="18" charset="0"/>
                <a:ea typeface="Calibri"/>
                <a:cs typeface="Times New Roman" pitchFamily="18" charset="0"/>
              </a:rPr>
              <a:t>geographical </a:t>
            </a:r>
            <a:r>
              <a:rPr lang="en-US" sz="2400" dirty="0">
                <a:solidFill>
                  <a:srgbClr val="FF0000"/>
                </a:solidFill>
                <a:latin typeface="Times New Roman" pitchFamily="18" charset="0"/>
                <a:ea typeface="Calibri"/>
                <a:cs typeface="Times New Roman" pitchFamily="18" charset="0"/>
              </a:rPr>
              <a:t>moth-eaten</a:t>
            </a:r>
            <a:r>
              <a:rPr lang="en-US" sz="2400" dirty="0">
                <a:latin typeface="Times New Roman" pitchFamily="18" charset="0"/>
                <a:ea typeface="Calibri"/>
                <a:cs typeface="Times New Roman" pitchFamily="18" charset="0"/>
              </a:rPr>
              <a:t> pattern of bone destruction</a:t>
            </a:r>
            <a:r>
              <a:rPr lang="en-US" sz="2400" dirty="0" smtClean="0">
                <a:latin typeface="Times New Roman" pitchFamily="18" charset="0"/>
                <a:ea typeface="Calibri"/>
                <a:cs typeface="Times New Roman" pitchFamily="18" charset="0"/>
              </a:rPr>
              <a:t>. </a:t>
            </a:r>
            <a:endParaRPr lang="en-US" sz="2800" b="1" dirty="0" smtClean="0">
              <a:solidFill>
                <a:srgbClr val="000000"/>
              </a:solidFill>
              <a:latin typeface="Times New Roman"/>
              <a:ea typeface="Calibri"/>
              <a:cs typeface="Arial"/>
            </a:endParaRPr>
          </a:p>
          <a:p>
            <a:pPr algn="just">
              <a:lnSpc>
                <a:spcPct val="115000"/>
              </a:lnSpc>
            </a:pPr>
            <a:r>
              <a:rPr lang="en-US" dirty="0">
                <a:latin typeface="Times New Roman"/>
                <a:ea typeface="Calibri"/>
                <a:cs typeface="Arial"/>
              </a:rPr>
              <a:t> </a:t>
            </a:r>
            <a:endParaRPr lang="en-US" dirty="0"/>
          </a:p>
        </p:txBody>
      </p:sp>
      <p:pic>
        <p:nvPicPr>
          <p:cNvPr id="3" name="Picture 2"/>
          <p:cNvPicPr/>
          <p:nvPr/>
        </p:nvPicPr>
        <p:blipFill>
          <a:blip r:embed="rId2" cstate="print"/>
          <a:srcRect/>
          <a:stretch>
            <a:fillRect/>
          </a:stretch>
        </p:blipFill>
        <p:spPr bwMode="auto">
          <a:xfrm>
            <a:off x="1524000" y="2819400"/>
            <a:ext cx="5257800" cy="3657600"/>
          </a:xfrm>
          <a:prstGeom prst="rect">
            <a:avLst/>
          </a:prstGeom>
          <a:noFill/>
          <a:ln w="9525">
            <a:noFill/>
            <a:miter lim="800000"/>
            <a:headEnd/>
            <a:tailEnd/>
          </a:ln>
        </p:spPr>
      </p:pic>
    </p:spTree>
    <p:extLst>
      <p:ext uri="{BB962C8B-B14F-4D97-AF65-F5344CB8AC3E}">
        <p14:creationId xmlns:p14="http://schemas.microsoft.com/office/powerpoint/2010/main" val="17938899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0"/>
            <a:ext cx="8839200" cy="2719206"/>
          </a:xfrm>
          <a:prstGeom prst="rect">
            <a:avLst/>
          </a:prstGeom>
        </p:spPr>
        <p:txBody>
          <a:bodyPr wrap="square">
            <a:spAutoFit/>
          </a:bodyPr>
          <a:lstStyle/>
          <a:p>
            <a:pPr algn="just">
              <a:lnSpc>
                <a:spcPct val="150000"/>
              </a:lnSpc>
            </a:pPr>
            <a:r>
              <a:rPr lang="en-US" sz="2400" dirty="0" smtClean="0">
                <a:latin typeface="Times New Roman" pitchFamily="18" charset="0"/>
                <a:ea typeface="Calibri"/>
                <a:cs typeface="Times New Roman" pitchFamily="18" charset="0"/>
              </a:rPr>
              <a:t>. </a:t>
            </a:r>
            <a:r>
              <a:rPr lang="en-US" sz="2800" b="1" dirty="0" smtClean="0">
                <a:solidFill>
                  <a:srgbClr val="000000"/>
                </a:solidFill>
                <a:latin typeface="Times New Roman"/>
                <a:ea typeface="Calibri"/>
                <a:cs typeface="Arial"/>
              </a:rPr>
              <a:t>Microscopically</a:t>
            </a:r>
            <a:endParaRPr lang="en-US" sz="2400" dirty="0" smtClean="0">
              <a:latin typeface="Times New Roman" pitchFamily="18" charset="0"/>
              <a:ea typeface="Calibri"/>
              <a:cs typeface="Times New Roman" pitchFamily="18" charset="0"/>
            </a:endParaRPr>
          </a:p>
          <a:p>
            <a:pPr algn="just">
              <a:lnSpc>
                <a:spcPct val="150000"/>
              </a:lnSpc>
            </a:pPr>
            <a:r>
              <a:rPr lang="en-US" sz="2400" dirty="0" err="1" smtClean="0">
                <a:latin typeface="Times New Roman" pitchFamily="18" charset="0"/>
                <a:ea typeface="Calibri"/>
                <a:cs typeface="Times New Roman" pitchFamily="18" charset="0"/>
              </a:rPr>
              <a:t>Fibrosarcomas</a:t>
            </a:r>
            <a:r>
              <a:rPr lang="en-US" sz="2400" dirty="0" smtClean="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are tumors of </a:t>
            </a:r>
            <a:r>
              <a:rPr lang="en-US" sz="2400" dirty="0">
                <a:solidFill>
                  <a:srgbClr val="FF0000"/>
                </a:solidFill>
                <a:latin typeface="Times New Roman" pitchFamily="18" charset="0"/>
                <a:ea typeface="Calibri"/>
                <a:cs typeface="Times New Roman" pitchFamily="18" charset="0"/>
              </a:rPr>
              <a:t>malignant fibroblasts</a:t>
            </a:r>
            <a:r>
              <a:rPr lang="en-US" sz="2400" dirty="0">
                <a:latin typeface="Times New Roman" pitchFamily="18" charset="0"/>
                <a:ea typeface="Calibri"/>
                <a:cs typeface="Times New Roman" pitchFamily="18" charset="0"/>
              </a:rPr>
              <a:t>, and are </a:t>
            </a:r>
            <a:r>
              <a:rPr lang="en-US" sz="2400" dirty="0">
                <a:solidFill>
                  <a:srgbClr val="FF0000"/>
                </a:solidFill>
                <a:latin typeface="Times New Roman" pitchFamily="18" charset="0"/>
                <a:ea typeface="Calibri"/>
                <a:cs typeface="Times New Roman" pitchFamily="18" charset="0"/>
              </a:rPr>
              <a:t>graded</a:t>
            </a:r>
            <a:r>
              <a:rPr lang="en-US" sz="2400" dirty="0">
                <a:latin typeface="Times New Roman" pitchFamily="18" charset="0"/>
                <a:ea typeface="Calibri"/>
                <a:cs typeface="Times New Roman" pitchFamily="18" charset="0"/>
              </a:rPr>
              <a:t> from </a:t>
            </a:r>
            <a:r>
              <a:rPr lang="en-US" sz="2400" dirty="0">
                <a:solidFill>
                  <a:srgbClr val="FF0000"/>
                </a:solidFill>
                <a:latin typeface="Times New Roman" pitchFamily="18" charset="0"/>
                <a:ea typeface="Calibri"/>
                <a:cs typeface="Times New Roman" pitchFamily="18" charset="0"/>
              </a:rPr>
              <a:t>low to high </a:t>
            </a:r>
            <a:r>
              <a:rPr lang="en-US" sz="2400" dirty="0">
                <a:latin typeface="Times New Roman" pitchFamily="18" charset="0"/>
                <a:ea typeface="Calibri"/>
                <a:cs typeface="Times New Roman" pitchFamily="18" charset="0"/>
              </a:rPr>
              <a:t>malignancy depending on the </a:t>
            </a:r>
            <a:r>
              <a:rPr lang="en-US" sz="2400" dirty="0">
                <a:solidFill>
                  <a:srgbClr val="FF0000"/>
                </a:solidFill>
                <a:latin typeface="Times New Roman" pitchFamily="18" charset="0"/>
                <a:ea typeface="Calibri"/>
                <a:cs typeface="Times New Roman" pitchFamily="18" charset="0"/>
              </a:rPr>
              <a:t>number of mitotic figures, tumor differentiation and the </a:t>
            </a:r>
            <a:r>
              <a:rPr lang="en-US" sz="2400" dirty="0" smtClean="0">
                <a:solidFill>
                  <a:srgbClr val="FF0000"/>
                </a:solidFill>
                <a:latin typeface="Times New Roman" pitchFamily="18" charset="0"/>
                <a:ea typeface="Calibri"/>
                <a:cs typeface="Times New Roman" pitchFamily="18" charset="0"/>
              </a:rPr>
              <a:t>presence </a:t>
            </a:r>
            <a:r>
              <a:rPr lang="en-US" sz="2400" dirty="0">
                <a:solidFill>
                  <a:srgbClr val="FF0000"/>
                </a:solidFill>
                <a:latin typeface="Times New Roman" pitchFamily="18" charset="0"/>
                <a:ea typeface="Calibri"/>
                <a:cs typeface="Times New Roman" pitchFamily="18" charset="0"/>
              </a:rPr>
              <a:t>of tumor-necrosis.</a:t>
            </a:r>
          </a:p>
          <a:p>
            <a:pPr algn="just">
              <a:lnSpc>
                <a:spcPct val="115000"/>
              </a:lnSpc>
            </a:pPr>
            <a:r>
              <a:rPr lang="en-US" dirty="0">
                <a:latin typeface="Times New Roman"/>
                <a:ea typeface="Calibri"/>
                <a:cs typeface="Arial"/>
              </a:rPr>
              <a:t> </a:t>
            </a:r>
            <a:endParaRPr lang="en-US" dirty="0"/>
          </a:p>
        </p:txBody>
      </p:sp>
      <p:pic>
        <p:nvPicPr>
          <p:cNvPr id="4" name="Picture 3"/>
          <p:cNvPicPr/>
          <p:nvPr/>
        </p:nvPicPr>
        <p:blipFill>
          <a:blip r:embed="rId2" cstate="print"/>
          <a:srcRect/>
          <a:stretch>
            <a:fillRect/>
          </a:stretch>
        </p:blipFill>
        <p:spPr bwMode="auto">
          <a:xfrm>
            <a:off x="4876800" y="3328806"/>
            <a:ext cx="4191000" cy="3452994"/>
          </a:xfrm>
          <a:prstGeom prst="rect">
            <a:avLst/>
          </a:prstGeom>
          <a:noFill/>
          <a:ln w="9525">
            <a:noFill/>
            <a:miter lim="800000"/>
            <a:headEnd/>
            <a:tailEnd/>
          </a:ln>
        </p:spPr>
      </p:pic>
      <p:sp>
        <p:nvSpPr>
          <p:cNvPr id="5" name="Rectangle 4"/>
          <p:cNvSpPr/>
          <p:nvPr/>
        </p:nvSpPr>
        <p:spPr>
          <a:xfrm>
            <a:off x="304800" y="5257800"/>
            <a:ext cx="4572000" cy="1047979"/>
          </a:xfrm>
          <a:prstGeom prst="rect">
            <a:avLst/>
          </a:prstGeom>
        </p:spPr>
        <p:txBody>
          <a:bodyPr>
            <a:spAutoFit/>
          </a:bodyPr>
          <a:lstStyle/>
          <a:p>
            <a:pPr algn="just">
              <a:lnSpc>
                <a:spcPct val="115000"/>
              </a:lnSpc>
            </a:pPr>
            <a:r>
              <a:rPr lang="en-US" dirty="0" smtClean="0">
                <a:latin typeface="Times New Roman"/>
                <a:ea typeface="Calibri"/>
                <a:cs typeface="Arial"/>
              </a:rPr>
              <a:t> </a:t>
            </a:r>
            <a:r>
              <a:rPr lang="en-US" dirty="0">
                <a:latin typeface="Times New Roman"/>
                <a:ea typeface="Calibri"/>
                <a:cs typeface="Arial"/>
              </a:rPr>
              <a:t>Mitosis and nuclear </a:t>
            </a:r>
            <a:r>
              <a:rPr lang="en-US" dirty="0" err="1">
                <a:latin typeface="Times New Roman"/>
                <a:ea typeface="Calibri"/>
                <a:cs typeface="Arial"/>
              </a:rPr>
              <a:t>pleomorphism</a:t>
            </a:r>
            <a:r>
              <a:rPr lang="en-US" dirty="0">
                <a:latin typeface="Times New Roman"/>
                <a:ea typeface="Calibri"/>
                <a:cs typeface="Arial"/>
              </a:rPr>
              <a:t> in fibroblast cells.</a:t>
            </a:r>
            <a:endParaRPr lang="en-US" sz="1400" dirty="0">
              <a:ea typeface="Calibri"/>
              <a:cs typeface="Arial"/>
            </a:endParaRPr>
          </a:p>
          <a:p>
            <a:pPr>
              <a:lnSpc>
                <a:spcPct val="115000"/>
              </a:lnSpc>
            </a:pPr>
            <a:r>
              <a:rPr lang="en-US" dirty="0">
                <a:latin typeface="Times New Roman"/>
                <a:ea typeface="Calibri"/>
                <a:cs typeface="Arial"/>
              </a:rPr>
              <a:t> </a:t>
            </a:r>
            <a:endParaRPr lang="en-US" sz="1400" dirty="0">
              <a:ea typeface="Calibri"/>
              <a:cs typeface="Arial"/>
            </a:endParaRPr>
          </a:p>
        </p:txBody>
      </p:sp>
    </p:spTree>
    <p:extLst>
      <p:ext uri="{BB962C8B-B14F-4D97-AF65-F5344CB8AC3E}">
        <p14:creationId xmlns:p14="http://schemas.microsoft.com/office/powerpoint/2010/main" val="29606704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255687"/>
            <a:ext cx="8915400" cy="5078313"/>
          </a:xfrm>
          <a:prstGeom prst="rect">
            <a:avLst/>
          </a:prstGeom>
        </p:spPr>
        <p:txBody>
          <a:bodyPr wrap="square">
            <a:spAutoFit/>
          </a:bodyPr>
          <a:lstStyle/>
          <a:p>
            <a:pPr>
              <a:lnSpc>
                <a:spcPct val="150000"/>
              </a:lnSpc>
            </a:pPr>
            <a:r>
              <a:rPr lang="en-US" sz="2400" b="1" dirty="0">
                <a:latin typeface="Times New Roman" pitchFamily="18" charset="0"/>
                <a:ea typeface="Calibri"/>
                <a:cs typeface="Times New Roman" pitchFamily="18" charset="0"/>
              </a:rPr>
              <a:t>LIPOSARCOMA  </a:t>
            </a:r>
            <a:endParaRPr lang="en-US" sz="2400" dirty="0">
              <a:latin typeface="Times New Roman" pitchFamily="18" charset="0"/>
              <a:ea typeface="Calibri"/>
              <a:cs typeface="Times New Roman" pitchFamily="18" charset="0"/>
            </a:endParaRPr>
          </a:p>
          <a:p>
            <a:pPr algn="just">
              <a:lnSpc>
                <a:spcPct val="150000"/>
              </a:lnSpc>
            </a:pPr>
            <a:r>
              <a:rPr lang="en-US" sz="2400" dirty="0" smtClean="0">
                <a:latin typeface="Times New Roman" pitchFamily="18" charset="0"/>
                <a:ea typeface="Calibri"/>
                <a:cs typeface="Times New Roman" pitchFamily="18" charset="0"/>
              </a:rPr>
              <a:t>- Is a malignancy </a:t>
            </a:r>
            <a:r>
              <a:rPr lang="en-US" sz="2400" dirty="0">
                <a:latin typeface="Times New Roman" pitchFamily="18" charset="0"/>
                <a:ea typeface="Calibri"/>
                <a:cs typeface="Times New Roman" pitchFamily="18" charset="0"/>
              </a:rPr>
              <a:t>of </a:t>
            </a:r>
            <a:r>
              <a:rPr lang="en-US" sz="2400" dirty="0">
                <a:solidFill>
                  <a:srgbClr val="FF0000"/>
                </a:solidFill>
                <a:latin typeface="Times New Roman" pitchFamily="18" charset="0"/>
                <a:ea typeface="Calibri"/>
                <a:cs typeface="Times New Roman" pitchFamily="18" charset="0"/>
              </a:rPr>
              <a:t>fat cells </a:t>
            </a:r>
            <a:r>
              <a:rPr lang="en-US" sz="2400" dirty="0" smtClean="0">
                <a:latin typeface="Times New Roman" pitchFamily="18" charset="0"/>
                <a:ea typeface="Calibri"/>
                <a:cs typeface="Times New Roman" pitchFamily="18" charset="0"/>
              </a:rPr>
              <a:t>occurs </a:t>
            </a:r>
            <a:r>
              <a:rPr lang="en-US" sz="2400" dirty="0">
                <a:latin typeface="Times New Roman" pitchFamily="18" charset="0"/>
                <a:ea typeface="Calibri"/>
                <a:cs typeface="Times New Roman" pitchFamily="18" charset="0"/>
              </a:rPr>
              <a:t>most frequently </a:t>
            </a:r>
            <a:r>
              <a:rPr lang="en-US" sz="2400" dirty="0">
                <a:solidFill>
                  <a:srgbClr val="FF0000"/>
                </a:solidFill>
                <a:latin typeface="Times New Roman" pitchFamily="18" charset="0"/>
                <a:ea typeface="Calibri"/>
                <a:cs typeface="Times New Roman" pitchFamily="18" charset="0"/>
              </a:rPr>
              <a:t>in adults</a:t>
            </a:r>
            <a:r>
              <a:rPr lang="en-US" sz="2400" dirty="0" smtClean="0">
                <a:solidFill>
                  <a:srgbClr val="FF0000"/>
                </a:solidFill>
                <a:latin typeface="Times New Roman" pitchFamily="18" charset="0"/>
                <a:ea typeface="Calibri"/>
                <a:cs typeface="Times New Roman" pitchFamily="18" charset="0"/>
              </a:rPr>
              <a:t>.</a:t>
            </a:r>
          </a:p>
          <a:p>
            <a:pPr algn="just">
              <a:lnSpc>
                <a:spcPct val="150000"/>
              </a:lnSpc>
            </a:pPr>
            <a:r>
              <a:rPr lang="en-US" sz="2400" dirty="0" smtClean="0">
                <a:latin typeface="Times New Roman" pitchFamily="18" charset="0"/>
                <a:ea typeface="Calibri"/>
                <a:cs typeface="Times New Roman" pitchFamily="18" charset="0"/>
              </a:rPr>
              <a:t> - </a:t>
            </a:r>
            <a:r>
              <a:rPr lang="en-US" sz="2400" dirty="0">
                <a:latin typeface="Times New Roman" pitchFamily="18" charset="0"/>
                <a:ea typeface="Calibri"/>
                <a:cs typeface="Times New Roman" pitchFamily="18" charset="0"/>
              </a:rPr>
              <a:t>S</a:t>
            </a:r>
            <a:r>
              <a:rPr lang="en-US" sz="2400" dirty="0" smtClean="0">
                <a:latin typeface="Times New Roman" pitchFamily="18" charset="0"/>
                <a:ea typeface="Calibri"/>
                <a:cs typeface="Times New Roman" pitchFamily="18" charset="0"/>
              </a:rPr>
              <a:t>lightly </a:t>
            </a:r>
            <a:r>
              <a:rPr lang="en-US" sz="2400" dirty="0">
                <a:latin typeface="Times New Roman" pitchFamily="18" charset="0"/>
                <a:ea typeface="Calibri"/>
                <a:cs typeface="Times New Roman" pitchFamily="18" charset="0"/>
              </a:rPr>
              <a:t>more </a:t>
            </a:r>
            <a:r>
              <a:rPr lang="en-US" sz="2400" dirty="0">
                <a:solidFill>
                  <a:srgbClr val="FF0000"/>
                </a:solidFill>
                <a:latin typeface="Times New Roman" pitchFamily="18" charset="0"/>
                <a:ea typeface="Calibri"/>
                <a:cs typeface="Times New Roman" pitchFamily="18" charset="0"/>
              </a:rPr>
              <a:t>common in males </a:t>
            </a:r>
            <a:r>
              <a:rPr lang="en-US" sz="2400" dirty="0">
                <a:latin typeface="Times New Roman" pitchFamily="18" charset="0"/>
                <a:ea typeface="Calibri"/>
                <a:cs typeface="Times New Roman" pitchFamily="18" charset="0"/>
              </a:rPr>
              <a:t>than in females. </a:t>
            </a:r>
            <a:endParaRPr lang="en-US" sz="2400" dirty="0" smtClean="0">
              <a:latin typeface="Times New Roman" pitchFamily="18" charset="0"/>
              <a:ea typeface="Calibri"/>
              <a:cs typeface="Times New Roman" pitchFamily="18" charset="0"/>
            </a:endParaRPr>
          </a:p>
          <a:p>
            <a:pPr algn="just">
              <a:lnSpc>
                <a:spcPct val="150000"/>
              </a:lnSpc>
            </a:pPr>
            <a:r>
              <a:rPr lang="en-US" sz="2400" dirty="0" smtClean="0">
                <a:latin typeface="Times New Roman" pitchFamily="18" charset="0"/>
                <a:ea typeface="Calibri"/>
                <a:cs typeface="Times New Roman" pitchFamily="18" charset="0"/>
              </a:rPr>
              <a:t> -The </a:t>
            </a:r>
            <a:r>
              <a:rPr lang="en-US" sz="2400" dirty="0">
                <a:latin typeface="Times New Roman" pitchFamily="18" charset="0"/>
                <a:ea typeface="Calibri"/>
                <a:cs typeface="Times New Roman" pitchFamily="18" charset="0"/>
              </a:rPr>
              <a:t>most commonly affected site was the </a:t>
            </a:r>
            <a:r>
              <a:rPr lang="en-US" sz="2400" dirty="0">
                <a:solidFill>
                  <a:srgbClr val="FF0000"/>
                </a:solidFill>
                <a:latin typeface="Times New Roman" pitchFamily="18" charset="0"/>
                <a:ea typeface="Calibri"/>
                <a:cs typeface="Times New Roman" pitchFamily="18" charset="0"/>
              </a:rPr>
              <a:t>tongue</a:t>
            </a:r>
            <a:r>
              <a:rPr lang="en-US" sz="2400" dirty="0">
                <a:latin typeface="Times New Roman" pitchFamily="18" charset="0"/>
                <a:ea typeface="Calibri"/>
                <a:cs typeface="Times New Roman" pitchFamily="18" charset="0"/>
              </a:rPr>
              <a:t>; other sites are the </a:t>
            </a:r>
            <a:r>
              <a:rPr lang="en-US" sz="2400" dirty="0">
                <a:solidFill>
                  <a:srgbClr val="FF0000"/>
                </a:solidFill>
                <a:latin typeface="Times New Roman" pitchFamily="18" charset="0"/>
                <a:ea typeface="Calibri"/>
                <a:cs typeface="Times New Roman" pitchFamily="18" charset="0"/>
              </a:rPr>
              <a:t>submandibular area, cheek, floor of mouth and soft palate</a:t>
            </a:r>
            <a:r>
              <a:rPr lang="en-US" sz="2400" dirty="0">
                <a:latin typeface="Times New Roman" pitchFamily="18" charset="0"/>
                <a:ea typeface="Calibri"/>
                <a:cs typeface="Times New Roman" pitchFamily="18" charset="0"/>
              </a:rPr>
              <a:t>. </a:t>
            </a:r>
            <a:endParaRPr lang="en-US" sz="2400" dirty="0" smtClean="0">
              <a:latin typeface="Times New Roman" pitchFamily="18" charset="0"/>
              <a:ea typeface="Calibri"/>
              <a:cs typeface="Times New Roman" pitchFamily="18" charset="0"/>
            </a:endParaRPr>
          </a:p>
          <a:p>
            <a:pPr marL="342900" indent="-342900" algn="just">
              <a:lnSpc>
                <a:spcPct val="150000"/>
              </a:lnSpc>
              <a:buFontTx/>
              <a:buChar char="-"/>
            </a:pPr>
            <a:r>
              <a:rPr lang="en-US" sz="2400" dirty="0" smtClean="0">
                <a:latin typeface="Times New Roman" pitchFamily="18" charset="0"/>
                <a:ea typeface="Calibri"/>
                <a:cs typeface="Times New Roman" pitchFamily="18" charset="0"/>
              </a:rPr>
              <a:t>Most </a:t>
            </a:r>
            <a:r>
              <a:rPr lang="en-US" sz="2400" dirty="0">
                <a:latin typeface="Times New Roman" pitchFamily="18" charset="0"/>
                <a:ea typeface="Calibri"/>
                <a:cs typeface="Times New Roman" pitchFamily="18" charset="0"/>
              </a:rPr>
              <a:t>cases present as a </a:t>
            </a:r>
            <a:r>
              <a:rPr lang="en-US" sz="2400" dirty="0">
                <a:solidFill>
                  <a:srgbClr val="FF0000"/>
                </a:solidFill>
                <a:latin typeface="Times New Roman" pitchFamily="18" charset="0"/>
                <a:ea typeface="Calibri"/>
                <a:cs typeface="Times New Roman" pitchFamily="18" charset="0"/>
              </a:rPr>
              <a:t>slowly growing, painless, non ulcerated </a:t>
            </a:r>
            <a:r>
              <a:rPr lang="en-US" sz="2400" dirty="0" err="1">
                <a:solidFill>
                  <a:srgbClr val="FF0000"/>
                </a:solidFill>
                <a:latin typeface="Times New Roman" pitchFamily="18" charset="0"/>
                <a:ea typeface="Calibri"/>
                <a:cs typeface="Times New Roman" pitchFamily="18" charset="0"/>
              </a:rPr>
              <a:t>submucosal</a:t>
            </a:r>
            <a:r>
              <a:rPr lang="en-US" sz="2400" dirty="0">
                <a:solidFill>
                  <a:srgbClr val="FF0000"/>
                </a:solidFill>
                <a:latin typeface="Times New Roman" pitchFamily="18" charset="0"/>
                <a:ea typeface="Calibri"/>
                <a:cs typeface="Times New Roman" pitchFamily="18" charset="0"/>
              </a:rPr>
              <a:t> mass</a:t>
            </a:r>
            <a:r>
              <a:rPr lang="en-US" sz="2400" dirty="0" smtClean="0">
                <a:solidFill>
                  <a:srgbClr val="FF0000"/>
                </a:solidFill>
                <a:latin typeface="Times New Roman" pitchFamily="18" charset="0"/>
                <a:ea typeface="Calibri"/>
                <a:cs typeface="Times New Roman" pitchFamily="18" charset="0"/>
              </a:rPr>
              <a:t>.</a:t>
            </a:r>
          </a:p>
          <a:p>
            <a:pPr marL="342900" indent="-342900" algn="just">
              <a:lnSpc>
                <a:spcPct val="150000"/>
              </a:lnSpc>
              <a:buFontTx/>
              <a:buChar char="-"/>
            </a:pPr>
            <a:r>
              <a:rPr lang="en-US" sz="2400" dirty="0" smtClean="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But </a:t>
            </a:r>
            <a:r>
              <a:rPr lang="en-US" sz="2400" dirty="0">
                <a:solidFill>
                  <a:srgbClr val="FF0000"/>
                </a:solidFill>
                <a:latin typeface="Times New Roman" pitchFamily="18" charset="0"/>
                <a:ea typeface="Calibri"/>
                <a:cs typeface="Times New Roman" pitchFamily="18" charset="0"/>
              </a:rPr>
              <a:t>some lesions grow rapidly </a:t>
            </a:r>
            <a:endParaRPr lang="en-US" sz="2400" dirty="0" smtClean="0">
              <a:solidFill>
                <a:srgbClr val="FF0000"/>
              </a:solidFill>
              <a:latin typeface="Times New Roman" pitchFamily="18" charset="0"/>
              <a:ea typeface="Calibri"/>
              <a:cs typeface="Times New Roman" pitchFamily="18" charset="0"/>
            </a:endParaRPr>
          </a:p>
          <a:p>
            <a:pPr algn="just">
              <a:lnSpc>
                <a:spcPct val="150000"/>
              </a:lnSpc>
            </a:pPr>
            <a:r>
              <a:rPr lang="en-US" sz="2400" dirty="0" smtClean="0">
                <a:latin typeface="Times New Roman" pitchFamily="18" charset="0"/>
                <a:ea typeface="Calibri"/>
                <a:cs typeface="Times New Roman" pitchFamily="18" charset="0"/>
              </a:rPr>
              <a:t>and </a:t>
            </a:r>
            <a:r>
              <a:rPr lang="en-US" sz="2400" dirty="0">
                <a:latin typeface="Times New Roman" pitchFamily="18" charset="0"/>
                <a:ea typeface="Calibri"/>
                <a:cs typeface="Times New Roman" pitchFamily="18" charset="0"/>
              </a:rPr>
              <a:t>become </a:t>
            </a:r>
            <a:r>
              <a:rPr lang="en-US" sz="2400" dirty="0">
                <a:solidFill>
                  <a:srgbClr val="FF0000"/>
                </a:solidFill>
                <a:latin typeface="Times New Roman" pitchFamily="18" charset="0"/>
                <a:ea typeface="Calibri"/>
                <a:cs typeface="Times New Roman" pitchFamily="18" charset="0"/>
              </a:rPr>
              <a:t>ulcerated early</a:t>
            </a:r>
            <a:r>
              <a:rPr lang="en-US" sz="2400" dirty="0">
                <a:latin typeface="Times New Roman" pitchFamily="18" charset="0"/>
                <a:ea typeface="Calibri"/>
                <a:cs typeface="Times New Roman" pitchFamily="18" charset="0"/>
              </a:rPr>
              <a:t>. </a:t>
            </a:r>
          </a:p>
        </p:txBody>
      </p:sp>
      <p:pic>
        <p:nvPicPr>
          <p:cNvPr id="6" name="Picture 5"/>
          <p:cNvPicPr/>
          <p:nvPr/>
        </p:nvPicPr>
        <p:blipFill>
          <a:blip r:embed="rId2" cstate="print"/>
          <a:srcRect/>
          <a:stretch>
            <a:fillRect/>
          </a:stretch>
        </p:blipFill>
        <p:spPr bwMode="auto">
          <a:xfrm>
            <a:off x="4495800" y="3810000"/>
            <a:ext cx="4394200" cy="3048000"/>
          </a:xfrm>
          <a:prstGeom prst="rect">
            <a:avLst/>
          </a:prstGeom>
          <a:noFill/>
          <a:ln w="9525">
            <a:noFill/>
            <a:miter lim="800000"/>
            <a:headEnd/>
            <a:tailEnd/>
          </a:ln>
        </p:spPr>
      </p:pic>
    </p:spTree>
    <p:extLst>
      <p:ext uri="{BB962C8B-B14F-4D97-AF65-F5344CB8AC3E}">
        <p14:creationId xmlns:p14="http://schemas.microsoft.com/office/powerpoint/2010/main" val="26017417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533400"/>
            <a:ext cx="8915400" cy="2400657"/>
          </a:xfrm>
          <a:prstGeom prst="rect">
            <a:avLst/>
          </a:prstGeom>
        </p:spPr>
        <p:txBody>
          <a:bodyPr wrap="square">
            <a:spAutoFit/>
          </a:bodyPr>
          <a:lstStyle/>
          <a:p>
            <a:pPr lvl="0" algn="just">
              <a:lnSpc>
                <a:spcPct val="150000"/>
              </a:lnSpc>
            </a:pPr>
            <a:r>
              <a:rPr lang="en-US" sz="2800" b="1" dirty="0" smtClean="0">
                <a:solidFill>
                  <a:srgbClr val="000000"/>
                </a:solidFill>
                <a:latin typeface="Times New Roman"/>
                <a:ea typeface="Calibri"/>
                <a:cs typeface="Arial"/>
              </a:rPr>
              <a:t>Microscopically</a:t>
            </a:r>
            <a:endParaRPr lang="en-US" sz="2400" dirty="0" smtClean="0">
              <a:latin typeface="Times New Roman" pitchFamily="18" charset="0"/>
              <a:ea typeface="Calibri"/>
              <a:cs typeface="Times New Roman" pitchFamily="18" charset="0"/>
            </a:endParaRPr>
          </a:p>
          <a:p>
            <a:pPr marL="342900" indent="-342900">
              <a:lnSpc>
                <a:spcPct val="150000"/>
              </a:lnSpc>
              <a:buFontTx/>
              <a:buChar char="-"/>
            </a:pPr>
            <a:r>
              <a:rPr lang="en-US" sz="2400" dirty="0" smtClean="0">
                <a:latin typeface="Times New Roman" pitchFamily="18" charset="0"/>
                <a:ea typeface="Calibri"/>
                <a:cs typeface="Times New Roman" pitchFamily="18" charset="0"/>
              </a:rPr>
              <a:t>The </a:t>
            </a:r>
            <a:r>
              <a:rPr lang="en-US" sz="2400" dirty="0">
                <a:latin typeface="Times New Roman" pitchFamily="18" charset="0"/>
                <a:ea typeface="Calibri"/>
                <a:cs typeface="Times New Roman" pitchFamily="18" charset="0"/>
              </a:rPr>
              <a:t>recognition of </a:t>
            </a:r>
            <a:r>
              <a:rPr lang="en-US" sz="2400" dirty="0" err="1">
                <a:solidFill>
                  <a:srgbClr val="FF0000"/>
                </a:solidFill>
                <a:latin typeface="Times New Roman" pitchFamily="18" charset="0"/>
                <a:ea typeface="Calibri"/>
                <a:cs typeface="Times New Roman" pitchFamily="18" charset="0"/>
              </a:rPr>
              <a:t>lipoblasts</a:t>
            </a:r>
            <a:r>
              <a:rPr lang="en-US" sz="2400" dirty="0">
                <a:latin typeface="Times New Roman" pitchFamily="18" charset="0"/>
                <a:ea typeface="Calibri"/>
                <a:cs typeface="Times New Roman" pitchFamily="18" charset="0"/>
              </a:rPr>
              <a:t> is the key finding in the diagnosis of </a:t>
            </a:r>
            <a:r>
              <a:rPr lang="en-US" sz="2400" dirty="0" err="1">
                <a:latin typeface="Times New Roman" pitchFamily="18" charset="0"/>
                <a:ea typeface="Calibri"/>
                <a:cs typeface="Times New Roman" pitchFamily="18" charset="0"/>
              </a:rPr>
              <a:t>liposarcoma</a:t>
            </a:r>
            <a:r>
              <a:rPr lang="en-US" sz="2400" dirty="0" smtClean="0">
                <a:latin typeface="Times New Roman" pitchFamily="18" charset="0"/>
                <a:ea typeface="Calibri"/>
                <a:cs typeface="Times New Roman" pitchFamily="18" charset="0"/>
              </a:rPr>
              <a:t>.( </a:t>
            </a:r>
            <a:r>
              <a:rPr lang="en-US" sz="2000" dirty="0" err="1">
                <a:latin typeface="Times New Roman" pitchFamily="18" charset="0"/>
                <a:ea typeface="Calibri"/>
                <a:cs typeface="Times New Roman" pitchFamily="18" charset="0"/>
              </a:rPr>
              <a:t>Lipoblasts</a:t>
            </a:r>
            <a:r>
              <a:rPr lang="en-US" sz="2000" dirty="0">
                <a:latin typeface="Times New Roman" pitchFamily="18" charset="0"/>
                <a:ea typeface="Calibri"/>
                <a:cs typeface="Times New Roman" pitchFamily="18" charset="0"/>
              </a:rPr>
              <a:t> are </a:t>
            </a:r>
            <a:r>
              <a:rPr lang="en-US" sz="2000" dirty="0" smtClean="0">
                <a:latin typeface="Times New Roman" pitchFamily="18" charset="0"/>
                <a:ea typeface="Calibri"/>
                <a:cs typeface="Times New Roman" pitchFamily="18" charset="0"/>
              </a:rPr>
              <a:t>immature </a:t>
            </a:r>
            <a:r>
              <a:rPr lang="en-US" sz="2000" dirty="0">
                <a:latin typeface="Times New Roman" pitchFamily="18" charset="0"/>
                <a:ea typeface="Calibri"/>
                <a:cs typeface="Times New Roman" pitchFamily="18" charset="0"/>
              </a:rPr>
              <a:t>form of </a:t>
            </a:r>
            <a:r>
              <a:rPr lang="en-US" sz="2000" dirty="0" smtClean="0">
                <a:latin typeface="Times New Roman" pitchFamily="18" charset="0"/>
                <a:ea typeface="Calibri"/>
                <a:cs typeface="Times New Roman" pitchFamily="18" charset="0"/>
              </a:rPr>
              <a:t>adipocytes)  </a:t>
            </a:r>
          </a:p>
          <a:p>
            <a:pPr>
              <a:lnSpc>
                <a:spcPct val="150000"/>
              </a:lnSpc>
            </a:pPr>
            <a:r>
              <a:rPr lang="en-US" sz="2400" dirty="0" smtClean="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It is recognized by an </a:t>
            </a:r>
            <a:r>
              <a:rPr lang="en-US" sz="2400" dirty="0">
                <a:solidFill>
                  <a:srgbClr val="FF0000"/>
                </a:solidFill>
                <a:latin typeface="Times New Roman" pitchFamily="18" charset="0"/>
                <a:ea typeface="Calibri"/>
                <a:cs typeface="Times New Roman" pitchFamily="18" charset="0"/>
              </a:rPr>
              <a:t>extreme cellularity and </a:t>
            </a:r>
            <a:r>
              <a:rPr lang="en-US" sz="2400" dirty="0" err="1">
                <a:solidFill>
                  <a:srgbClr val="FF0000"/>
                </a:solidFill>
                <a:latin typeface="Times New Roman" pitchFamily="18" charset="0"/>
                <a:ea typeface="Calibri"/>
                <a:cs typeface="Times New Roman" pitchFamily="18" charset="0"/>
              </a:rPr>
              <a:t>multivacuolation</a:t>
            </a:r>
            <a:r>
              <a:rPr lang="en-US" sz="2400" dirty="0">
                <a:latin typeface="Times New Roman" pitchFamily="18" charset="0"/>
                <a:ea typeface="Calibri"/>
                <a:cs typeface="Times New Roman" pitchFamily="18" charset="0"/>
              </a:rPr>
              <a:t>.</a:t>
            </a:r>
          </a:p>
        </p:txBody>
      </p:sp>
      <p:pic>
        <p:nvPicPr>
          <p:cNvPr id="3" name="Picture 2"/>
          <p:cNvPicPr/>
          <p:nvPr/>
        </p:nvPicPr>
        <p:blipFill>
          <a:blip r:embed="rId2" cstate="print"/>
          <a:srcRect/>
          <a:stretch>
            <a:fillRect/>
          </a:stretch>
        </p:blipFill>
        <p:spPr bwMode="auto">
          <a:xfrm>
            <a:off x="4876800" y="2895957"/>
            <a:ext cx="4191000" cy="2857142"/>
          </a:xfrm>
          <a:prstGeom prst="rect">
            <a:avLst/>
          </a:prstGeom>
          <a:noFill/>
          <a:ln w="9525">
            <a:noFill/>
            <a:miter lim="800000"/>
            <a:headEnd/>
            <a:tailEnd/>
          </a:ln>
        </p:spPr>
      </p:pic>
      <p:sp>
        <p:nvSpPr>
          <p:cNvPr id="2" name="Rectangle 1"/>
          <p:cNvSpPr/>
          <p:nvPr/>
        </p:nvSpPr>
        <p:spPr>
          <a:xfrm>
            <a:off x="1346200" y="5821814"/>
            <a:ext cx="7086600" cy="1047979"/>
          </a:xfrm>
          <a:prstGeom prst="rect">
            <a:avLst/>
          </a:prstGeom>
        </p:spPr>
        <p:txBody>
          <a:bodyPr wrap="square">
            <a:spAutoFit/>
          </a:bodyPr>
          <a:lstStyle/>
          <a:p>
            <a:pPr algn="just">
              <a:lnSpc>
                <a:spcPct val="115000"/>
              </a:lnSpc>
            </a:pPr>
            <a:r>
              <a:rPr lang="en-US" dirty="0" smtClean="0">
                <a:latin typeface="Times New Roman"/>
                <a:ea typeface="Calibri"/>
                <a:cs typeface="Arial"/>
              </a:rPr>
              <a:t> </a:t>
            </a:r>
            <a:r>
              <a:rPr lang="en-US" dirty="0">
                <a:latin typeface="Times New Roman"/>
                <a:ea typeface="Calibri"/>
                <a:cs typeface="Arial"/>
              </a:rPr>
              <a:t>In contrast to </a:t>
            </a:r>
            <a:r>
              <a:rPr lang="en-US" dirty="0" err="1">
                <a:latin typeface="Times New Roman"/>
                <a:ea typeface="Calibri"/>
                <a:cs typeface="Arial"/>
              </a:rPr>
              <a:t>lipoma</a:t>
            </a:r>
            <a:r>
              <a:rPr lang="en-US" dirty="0">
                <a:latin typeface="Times New Roman"/>
                <a:ea typeface="Calibri"/>
                <a:cs typeface="Arial"/>
              </a:rPr>
              <a:t> this tumor is highly cellular, and the fat is present in the </a:t>
            </a:r>
            <a:r>
              <a:rPr lang="en-US" dirty="0" err="1">
                <a:latin typeface="Times New Roman"/>
                <a:ea typeface="Calibri"/>
                <a:cs typeface="Arial"/>
              </a:rPr>
              <a:t>lipoblast</a:t>
            </a:r>
            <a:r>
              <a:rPr lang="en-US" dirty="0">
                <a:latin typeface="Times New Roman"/>
                <a:ea typeface="Calibri"/>
                <a:cs typeface="Arial"/>
              </a:rPr>
              <a:t> and also in the nuclei, giving a foamy appearance.</a:t>
            </a:r>
            <a:endParaRPr lang="en-US" sz="1400" dirty="0">
              <a:ea typeface="Calibri"/>
              <a:cs typeface="Arial"/>
            </a:endParaRPr>
          </a:p>
          <a:p>
            <a:pPr>
              <a:lnSpc>
                <a:spcPct val="115000"/>
              </a:lnSpc>
              <a:tabLst>
                <a:tab pos="3838575" algn="l"/>
              </a:tabLst>
            </a:pPr>
            <a:r>
              <a:rPr lang="en-US" dirty="0">
                <a:latin typeface="Times New Roman"/>
                <a:ea typeface="Calibri"/>
                <a:cs typeface="Arial"/>
              </a:rPr>
              <a:t>.	</a:t>
            </a:r>
            <a:endParaRPr lang="en-US" sz="1400" dirty="0">
              <a:ea typeface="Calibri"/>
              <a:cs typeface="Arial"/>
            </a:endParaRPr>
          </a:p>
        </p:txBody>
      </p:sp>
    </p:spTree>
    <p:extLst>
      <p:ext uri="{BB962C8B-B14F-4D97-AF65-F5344CB8AC3E}">
        <p14:creationId xmlns:p14="http://schemas.microsoft.com/office/powerpoint/2010/main" val="28744118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OFT TISSUE TUMORS Prof Hesham Saad. - ppt video onlin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9503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533400"/>
            <a:ext cx="8763000" cy="5078313"/>
          </a:xfrm>
          <a:prstGeom prst="rect">
            <a:avLst/>
          </a:prstGeom>
        </p:spPr>
        <p:txBody>
          <a:bodyPr wrap="square">
            <a:spAutoFit/>
          </a:bodyPr>
          <a:lstStyle/>
          <a:p>
            <a:pPr>
              <a:lnSpc>
                <a:spcPct val="150000"/>
              </a:lnSpc>
            </a:pPr>
            <a:r>
              <a:rPr lang="en-US" sz="2400" b="1" dirty="0">
                <a:latin typeface="Times New Roman" pitchFamily="18" charset="0"/>
                <a:ea typeface="Calibri"/>
                <a:cs typeface="Times New Roman" pitchFamily="18" charset="0"/>
              </a:rPr>
              <a:t>KAPOSI’S SARCOMA   </a:t>
            </a:r>
            <a:endParaRPr lang="en-US" sz="2400" dirty="0">
              <a:latin typeface="Times New Roman" pitchFamily="18" charset="0"/>
              <a:ea typeface="Calibri"/>
              <a:cs typeface="Times New Roman" pitchFamily="18" charset="0"/>
            </a:endParaRPr>
          </a:p>
          <a:p>
            <a:pPr>
              <a:lnSpc>
                <a:spcPct val="150000"/>
              </a:lnSpc>
            </a:pPr>
            <a:r>
              <a:rPr lang="en-US" sz="2400" dirty="0">
                <a:latin typeface="Times New Roman" pitchFamily="18" charset="0"/>
                <a:ea typeface="Calibri"/>
                <a:cs typeface="Times New Roman" pitchFamily="18" charset="0"/>
              </a:rPr>
              <a:t>    Kaposi’s </a:t>
            </a:r>
            <a:r>
              <a:rPr lang="en-US" sz="2400" dirty="0" smtClean="0">
                <a:latin typeface="Times New Roman" pitchFamily="18" charset="0"/>
                <a:ea typeface="Calibri"/>
                <a:cs typeface="Times New Roman" pitchFamily="18" charset="0"/>
              </a:rPr>
              <a:t>sarcoma </a:t>
            </a:r>
            <a:r>
              <a:rPr lang="en-US" sz="2400" dirty="0">
                <a:latin typeface="Times New Roman" pitchFamily="18" charset="0"/>
                <a:ea typeface="Calibri"/>
                <a:cs typeface="Times New Roman" pitchFamily="18" charset="0"/>
              </a:rPr>
              <a:t>now considered being a </a:t>
            </a:r>
            <a:r>
              <a:rPr lang="en-US" sz="2400" dirty="0">
                <a:solidFill>
                  <a:srgbClr val="FF0000"/>
                </a:solidFill>
                <a:latin typeface="Times New Roman" pitchFamily="18" charset="0"/>
                <a:ea typeface="Calibri"/>
                <a:cs typeface="Times New Roman" pitchFamily="18" charset="0"/>
              </a:rPr>
              <a:t>viral-induced or viral-associated tumor.</a:t>
            </a:r>
            <a:r>
              <a:rPr lang="en-US" sz="2400" dirty="0">
                <a:latin typeface="Times New Roman" pitchFamily="18" charset="0"/>
                <a:ea typeface="Calibri"/>
                <a:cs typeface="Times New Roman" pitchFamily="18" charset="0"/>
              </a:rPr>
              <a:t> </a:t>
            </a:r>
            <a:endParaRPr lang="en-US" sz="2400" dirty="0" smtClean="0">
              <a:latin typeface="Times New Roman" pitchFamily="18" charset="0"/>
              <a:ea typeface="Calibri"/>
              <a:cs typeface="Times New Roman" pitchFamily="18" charset="0"/>
            </a:endParaRPr>
          </a:p>
          <a:p>
            <a:pPr marL="342900" indent="-342900">
              <a:lnSpc>
                <a:spcPct val="150000"/>
              </a:lnSpc>
              <a:buFontTx/>
              <a:buChar char="-"/>
            </a:pPr>
            <a:r>
              <a:rPr lang="en-US" sz="2400" dirty="0" smtClean="0">
                <a:latin typeface="Times New Roman" pitchFamily="18" charset="0"/>
                <a:ea typeface="Calibri"/>
                <a:cs typeface="Times New Roman" pitchFamily="18" charset="0"/>
              </a:rPr>
              <a:t>This </a:t>
            </a:r>
            <a:r>
              <a:rPr lang="en-US" sz="2400" dirty="0">
                <a:latin typeface="Times New Roman" pitchFamily="18" charset="0"/>
                <a:ea typeface="Calibri"/>
                <a:cs typeface="Times New Roman" pitchFamily="18" charset="0"/>
              </a:rPr>
              <a:t>tumor is currently incriminated with </a:t>
            </a:r>
            <a:r>
              <a:rPr lang="en-US" sz="2400" dirty="0">
                <a:solidFill>
                  <a:srgbClr val="FF0000"/>
                </a:solidFill>
                <a:latin typeface="Times New Roman" pitchFamily="18" charset="0"/>
                <a:ea typeface="Calibri"/>
                <a:cs typeface="Times New Roman" pitchFamily="18" charset="0"/>
              </a:rPr>
              <a:t>HIV/AIDS</a:t>
            </a:r>
            <a:r>
              <a:rPr lang="en-US" sz="2400" dirty="0">
                <a:latin typeface="Times New Roman" pitchFamily="18" charset="0"/>
                <a:ea typeface="Calibri"/>
                <a:cs typeface="Times New Roman" pitchFamily="18" charset="0"/>
              </a:rPr>
              <a:t> and its </a:t>
            </a:r>
            <a:r>
              <a:rPr lang="en-US" sz="2400" dirty="0">
                <a:solidFill>
                  <a:srgbClr val="FF0000"/>
                </a:solidFill>
                <a:latin typeface="Times New Roman" pitchFamily="18" charset="0"/>
                <a:ea typeface="Calibri"/>
                <a:cs typeface="Times New Roman" pitchFamily="18" charset="0"/>
              </a:rPr>
              <a:t>clinical stage depends greatly on the immune status of the patient. </a:t>
            </a:r>
            <a:endParaRPr lang="en-US" sz="2400" dirty="0" smtClean="0">
              <a:solidFill>
                <a:srgbClr val="FF0000"/>
              </a:solidFill>
              <a:latin typeface="Times New Roman" pitchFamily="18" charset="0"/>
              <a:ea typeface="Calibri"/>
              <a:cs typeface="Times New Roman" pitchFamily="18" charset="0"/>
            </a:endParaRPr>
          </a:p>
          <a:p>
            <a:pPr marL="342900" indent="-342900">
              <a:lnSpc>
                <a:spcPct val="150000"/>
              </a:lnSpc>
              <a:buFontTx/>
              <a:buChar char="-"/>
            </a:pPr>
            <a:r>
              <a:rPr lang="en-US" sz="2400" b="1" dirty="0" smtClean="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Kaposi’s sarcoma has </a:t>
            </a:r>
            <a:r>
              <a:rPr lang="en-US" sz="2400" dirty="0">
                <a:solidFill>
                  <a:srgbClr val="FF0000"/>
                </a:solidFill>
                <a:latin typeface="Times New Roman" pitchFamily="18" charset="0"/>
                <a:ea typeface="Calibri"/>
                <a:cs typeface="Times New Roman" pitchFamily="18" charset="0"/>
              </a:rPr>
              <a:t>different major clinical </a:t>
            </a:r>
            <a:r>
              <a:rPr lang="en-US" sz="2400" dirty="0">
                <a:latin typeface="Times New Roman" pitchFamily="18" charset="0"/>
                <a:ea typeface="Calibri"/>
                <a:cs typeface="Times New Roman" pitchFamily="18" charset="0"/>
              </a:rPr>
              <a:t>presentations</a:t>
            </a:r>
            <a:r>
              <a:rPr lang="en-US" sz="2400" dirty="0" smtClean="0">
                <a:latin typeface="Times New Roman" pitchFamily="18" charset="0"/>
                <a:ea typeface="Calibri"/>
                <a:cs typeface="Times New Roman" pitchFamily="18" charset="0"/>
              </a:rPr>
              <a:t>.</a:t>
            </a:r>
          </a:p>
          <a:p>
            <a:pPr>
              <a:lnSpc>
                <a:spcPct val="150000"/>
              </a:lnSpc>
            </a:pPr>
            <a:r>
              <a:rPr lang="en-US" sz="2400" dirty="0" smtClean="0">
                <a:latin typeface="Times New Roman" pitchFamily="18" charset="0"/>
                <a:ea typeface="Calibri"/>
                <a:cs typeface="Times New Roman" pitchFamily="18" charset="0"/>
              </a:rPr>
              <a:t> - Approximately </a:t>
            </a:r>
            <a:r>
              <a:rPr lang="en-US" sz="2400" dirty="0">
                <a:solidFill>
                  <a:srgbClr val="FF0000"/>
                </a:solidFill>
                <a:latin typeface="Times New Roman" pitchFamily="18" charset="0"/>
                <a:ea typeface="Calibri"/>
                <a:cs typeface="Times New Roman" pitchFamily="18" charset="0"/>
              </a:rPr>
              <a:t>40% </a:t>
            </a:r>
            <a:r>
              <a:rPr lang="en-US" sz="2400" dirty="0">
                <a:latin typeface="Times New Roman" pitchFamily="18" charset="0"/>
                <a:ea typeface="Calibri"/>
                <a:cs typeface="Times New Roman" pitchFamily="18" charset="0"/>
              </a:rPr>
              <a:t>of homosexual </a:t>
            </a:r>
            <a:r>
              <a:rPr lang="en-US" sz="2400" dirty="0">
                <a:solidFill>
                  <a:srgbClr val="FF0000"/>
                </a:solidFill>
                <a:latin typeface="Times New Roman" pitchFamily="18" charset="0"/>
                <a:ea typeface="Calibri"/>
                <a:cs typeface="Times New Roman" pitchFamily="18" charset="0"/>
              </a:rPr>
              <a:t>AIDS</a:t>
            </a:r>
            <a:r>
              <a:rPr lang="en-US" sz="2400" dirty="0">
                <a:latin typeface="Times New Roman" pitchFamily="18" charset="0"/>
                <a:ea typeface="Calibri"/>
                <a:cs typeface="Times New Roman" pitchFamily="18" charset="0"/>
              </a:rPr>
              <a:t> patients will develop Kaposi’s sarcoma, often as an early sign of the disease. </a:t>
            </a:r>
            <a:endParaRPr lang="en-US" sz="2400" dirty="0" smtClean="0">
              <a:latin typeface="Times New Roman" pitchFamily="18" charset="0"/>
              <a:ea typeface="Calibri"/>
              <a:cs typeface="Times New Roman" pitchFamily="18" charset="0"/>
            </a:endParaRPr>
          </a:p>
          <a:p>
            <a:pPr>
              <a:lnSpc>
                <a:spcPct val="150000"/>
              </a:lnSpc>
            </a:pPr>
            <a:r>
              <a:rPr lang="en-US" sz="2400" dirty="0" smtClean="0">
                <a:latin typeface="Times New Roman" pitchFamily="18" charset="0"/>
                <a:ea typeface="Calibri"/>
                <a:cs typeface="Times New Roman" pitchFamily="18" charset="0"/>
              </a:rPr>
              <a:t>- Affected </a:t>
            </a:r>
            <a:r>
              <a:rPr lang="en-US" sz="2400" dirty="0">
                <a:latin typeface="Times New Roman" pitchFamily="18" charset="0"/>
                <a:ea typeface="Calibri"/>
                <a:cs typeface="Times New Roman" pitchFamily="18" charset="0"/>
              </a:rPr>
              <a:t>patients are usually </a:t>
            </a:r>
            <a:r>
              <a:rPr lang="en-US" sz="2400" dirty="0">
                <a:solidFill>
                  <a:srgbClr val="FF0000"/>
                </a:solidFill>
                <a:latin typeface="Times New Roman" pitchFamily="18" charset="0"/>
                <a:ea typeface="Calibri"/>
                <a:cs typeface="Times New Roman" pitchFamily="18" charset="0"/>
              </a:rPr>
              <a:t>early middle-aged males</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109488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533400"/>
            <a:ext cx="8915400" cy="3416320"/>
          </a:xfrm>
          <a:prstGeom prst="rect">
            <a:avLst/>
          </a:prstGeom>
        </p:spPr>
        <p:txBody>
          <a:bodyPr wrap="square">
            <a:spAutoFit/>
          </a:bodyPr>
          <a:lstStyle/>
          <a:p>
            <a:pPr marL="342900" indent="-342900">
              <a:lnSpc>
                <a:spcPct val="150000"/>
              </a:lnSpc>
              <a:buFontTx/>
              <a:buChar char="-"/>
            </a:pPr>
            <a:r>
              <a:rPr lang="en-US" sz="2400" dirty="0" smtClean="0">
                <a:latin typeface="Times New Roman"/>
                <a:ea typeface="Calibri"/>
                <a:cs typeface="Arial"/>
              </a:rPr>
              <a:t>Oral </a:t>
            </a:r>
            <a:r>
              <a:rPr lang="en-US" sz="2400" dirty="0">
                <a:latin typeface="Times New Roman"/>
                <a:ea typeface="Calibri"/>
                <a:cs typeface="Arial"/>
              </a:rPr>
              <a:t>lesions can occur </a:t>
            </a:r>
            <a:r>
              <a:rPr lang="en-US" sz="2400" dirty="0">
                <a:solidFill>
                  <a:srgbClr val="FF0000"/>
                </a:solidFill>
                <a:latin typeface="Times New Roman"/>
                <a:ea typeface="Calibri"/>
                <a:cs typeface="Arial"/>
              </a:rPr>
              <a:t>on any mucosal surface </a:t>
            </a:r>
            <a:r>
              <a:rPr lang="en-US" sz="2400" dirty="0">
                <a:latin typeface="Times New Roman"/>
                <a:ea typeface="Calibri"/>
                <a:cs typeface="Arial"/>
              </a:rPr>
              <a:t>but have </a:t>
            </a:r>
            <a:r>
              <a:rPr lang="en-US" sz="2400" dirty="0">
                <a:solidFill>
                  <a:srgbClr val="FF0000"/>
                </a:solidFill>
                <a:latin typeface="Times New Roman"/>
                <a:ea typeface="Calibri"/>
                <a:cs typeface="Arial"/>
              </a:rPr>
              <a:t>a strong </a:t>
            </a:r>
            <a:r>
              <a:rPr lang="en-US" sz="2400" dirty="0">
                <a:latin typeface="Times New Roman"/>
                <a:ea typeface="Calibri"/>
                <a:cs typeface="Arial"/>
              </a:rPr>
              <a:t>predilection for </a:t>
            </a:r>
            <a:r>
              <a:rPr lang="en-US" sz="2400" dirty="0">
                <a:solidFill>
                  <a:srgbClr val="FF0000"/>
                </a:solidFill>
                <a:latin typeface="Times New Roman"/>
                <a:ea typeface="Calibri"/>
                <a:cs typeface="Arial"/>
              </a:rPr>
              <a:t>palatal and gingival mucosa</a:t>
            </a:r>
            <a:r>
              <a:rPr lang="en-US" sz="2400" dirty="0">
                <a:latin typeface="Times New Roman"/>
                <a:ea typeface="Calibri"/>
                <a:cs typeface="Arial"/>
              </a:rPr>
              <a:t>. </a:t>
            </a:r>
            <a:endParaRPr lang="en-US" sz="2400" dirty="0" smtClean="0">
              <a:latin typeface="Times New Roman"/>
              <a:ea typeface="Calibri"/>
              <a:cs typeface="Arial"/>
            </a:endParaRPr>
          </a:p>
          <a:p>
            <a:pPr marL="342900" indent="-342900">
              <a:lnSpc>
                <a:spcPct val="150000"/>
              </a:lnSpc>
              <a:buFontTx/>
              <a:buChar char="-"/>
            </a:pPr>
            <a:r>
              <a:rPr lang="en-US" sz="2400" dirty="0" smtClean="0">
                <a:solidFill>
                  <a:srgbClr val="FF0000"/>
                </a:solidFill>
                <a:latin typeface="Times New Roman"/>
                <a:ea typeface="Calibri"/>
                <a:cs typeface="Arial"/>
              </a:rPr>
              <a:t>Early </a:t>
            </a:r>
            <a:r>
              <a:rPr lang="en-US" sz="2400" dirty="0">
                <a:solidFill>
                  <a:srgbClr val="FF0000"/>
                </a:solidFill>
                <a:latin typeface="Times New Roman"/>
                <a:ea typeface="Calibri"/>
                <a:cs typeface="Arial"/>
              </a:rPr>
              <a:t>oral </a:t>
            </a:r>
            <a:r>
              <a:rPr lang="en-US" sz="2400" dirty="0">
                <a:latin typeface="Times New Roman"/>
                <a:ea typeface="Calibri"/>
                <a:cs typeface="Arial"/>
              </a:rPr>
              <a:t>mucosal sarcomas are </a:t>
            </a:r>
            <a:r>
              <a:rPr lang="en-US" sz="2400" dirty="0">
                <a:solidFill>
                  <a:srgbClr val="FF0000"/>
                </a:solidFill>
                <a:latin typeface="Times New Roman"/>
                <a:ea typeface="Calibri"/>
                <a:cs typeface="Arial"/>
              </a:rPr>
              <a:t>flat and slightly blue, red or purple, either focal or diffuse, and may be completely asymptomatic</a:t>
            </a:r>
            <a:r>
              <a:rPr lang="en-US" sz="2400" dirty="0" smtClean="0">
                <a:solidFill>
                  <a:srgbClr val="FF0000"/>
                </a:solidFill>
                <a:latin typeface="Times New Roman"/>
                <a:ea typeface="Calibri"/>
                <a:cs typeface="Arial"/>
              </a:rPr>
              <a:t>.</a:t>
            </a:r>
          </a:p>
          <a:p>
            <a:pPr>
              <a:lnSpc>
                <a:spcPct val="150000"/>
              </a:lnSpc>
            </a:pPr>
            <a:r>
              <a:rPr lang="en-US" sz="2400" dirty="0" smtClean="0">
                <a:latin typeface="Times New Roman"/>
                <a:ea typeface="Calibri"/>
                <a:cs typeface="Arial"/>
              </a:rPr>
              <a:t> </a:t>
            </a:r>
            <a:r>
              <a:rPr lang="en-US" sz="2400" dirty="0" smtClean="0">
                <a:solidFill>
                  <a:srgbClr val="FF0000"/>
                </a:solidFill>
                <a:latin typeface="Times New Roman"/>
                <a:ea typeface="Calibri"/>
                <a:cs typeface="Arial"/>
              </a:rPr>
              <a:t>-With </a:t>
            </a:r>
            <a:r>
              <a:rPr lang="en-US" sz="2400" dirty="0">
                <a:solidFill>
                  <a:srgbClr val="FF0000"/>
                </a:solidFill>
                <a:latin typeface="Times New Roman"/>
                <a:ea typeface="Calibri"/>
                <a:cs typeface="Arial"/>
              </a:rPr>
              <a:t>time</a:t>
            </a:r>
            <a:r>
              <a:rPr lang="en-US" sz="2400" dirty="0">
                <a:latin typeface="Times New Roman"/>
                <a:ea typeface="Calibri"/>
                <a:cs typeface="Arial"/>
              </a:rPr>
              <a:t>, lesions become </a:t>
            </a:r>
            <a:r>
              <a:rPr lang="en-US" sz="2400" dirty="0">
                <a:solidFill>
                  <a:srgbClr val="FF0000"/>
                </a:solidFill>
                <a:latin typeface="Times New Roman"/>
                <a:ea typeface="Calibri"/>
                <a:cs typeface="Arial"/>
              </a:rPr>
              <a:t>more deeply discolored and soft nodules develop which may become ulcerated and may bleed</a:t>
            </a:r>
            <a:r>
              <a:rPr lang="en-US" sz="2400" dirty="0">
                <a:latin typeface="Times New Roman"/>
                <a:ea typeface="Calibri"/>
                <a:cs typeface="Arial"/>
              </a:rPr>
              <a:t>. </a:t>
            </a:r>
            <a:endParaRPr lang="en-US" sz="2400" dirty="0" smtClean="0">
              <a:latin typeface="Times New Roman"/>
              <a:ea typeface="Calibri"/>
              <a:cs typeface="Arial"/>
            </a:endParaRPr>
          </a:p>
        </p:txBody>
      </p:sp>
      <p:pic>
        <p:nvPicPr>
          <p:cNvPr id="3" name="Picture 2"/>
          <p:cNvPicPr/>
          <p:nvPr/>
        </p:nvPicPr>
        <p:blipFill>
          <a:blip r:embed="rId2" cstate="print"/>
          <a:srcRect/>
          <a:stretch>
            <a:fillRect/>
          </a:stretch>
        </p:blipFill>
        <p:spPr bwMode="auto">
          <a:xfrm>
            <a:off x="457200" y="3949720"/>
            <a:ext cx="3124200" cy="2419122"/>
          </a:xfrm>
          <a:prstGeom prst="rect">
            <a:avLst/>
          </a:prstGeom>
          <a:noFill/>
          <a:ln w="9525">
            <a:noFill/>
            <a:miter lim="800000"/>
            <a:headEnd/>
            <a:tailEnd/>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938608"/>
            <a:ext cx="3124200" cy="2463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 y="6384660"/>
            <a:ext cx="69215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3835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09" y="457200"/>
            <a:ext cx="8763000" cy="2862322"/>
          </a:xfrm>
          <a:prstGeom prst="rect">
            <a:avLst/>
          </a:prstGeom>
        </p:spPr>
        <p:txBody>
          <a:bodyPr wrap="square">
            <a:spAutoFit/>
          </a:bodyPr>
          <a:lstStyle/>
          <a:p>
            <a:pPr algn="just">
              <a:lnSpc>
                <a:spcPct val="150000"/>
              </a:lnSpc>
            </a:pPr>
            <a:r>
              <a:rPr lang="en-US" sz="2400" b="1" dirty="0">
                <a:latin typeface="Times New Roman" pitchFamily="18" charset="0"/>
                <a:ea typeface="Calibri"/>
                <a:cs typeface="Times New Roman" pitchFamily="18" charset="0"/>
              </a:rPr>
              <a:t>ORAL NEVI (Oral melanocytic nevus)</a:t>
            </a:r>
            <a:endParaRPr lang="en-US" sz="2400" dirty="0">
              <a:latin typeface="Times New Roman" pitchFamily="18" charset="0"/>
              <a:ea typeface="Calibri"/>
              <a:cs typeface="Times New Roman" pitchFamily="18" charset="0"/>
            </a:endParaRPr>
          </a:p>
          <a:p>
            <a:pPr algn="just">
              <a:lnSpc>
                <a:spcPct val="150000"/>
              </a:lnSpc>
            </a:pPr>
            <a:r>
              <a:rPr lang="en-US" sz="2400" dirty="0">
                <a:latin typeface="Times New Roman" pitchFamily="18" charset="0"/>
                <a:ea typeface="Calibri"/>
                <a:cs typeface="Times New Roman" pitchFamily="18" charset="0"/>
              </a:rPr>
              <a:t>     Oral </a:t>
            </a:r>
            <a:r>
              <a:rPr lang="en-US" sz="2400" dirty="0">
                <a:solidFill>
                  <a:srgbClr val="FF0000"/>
                </a:solidFill>
                <a:latin typeface="Times New Roman" pitchFamily="18" charset="0"/>
                <a:ea typeface="Calibri"/>
                <a:cs typeface="Times New Roman" pitchFamily="18" charset="0"/>
              </a:rPr>
              <a:t>melanocytic</a:t>
            </a:r>
            <a:r>
              <a:rPr lang="en-US" sz="2400" dirty="0">
                <a:latin typeface="Times New Roman" pitchFamily="18" charset="0"/>
                <a:ea typeface="Calibri"/>
                <a:cs typeface="Times New Roman" pitchFamily="18" charset="0"/>
              </a:rPr>
              <a:t> nevus </a:t>
            </a:r>
            <a:r>
              <a:rPr lang="en-US" sz="2400" dirty="0" smtClean="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is </a:t>
            </a:r>
            <a:r>
              <a:rPr lang="en-US" sz="2400" dirty="0">
                <a:solidFill>
                  <a:srgbClr val="FF0000"/>
                </a:solidFill>
                <a:latin typeface="Times New Roman" pitchFamily="18" charset="0"/>
                <a:ea typeface="Calibri"/>
                <a:cs typeface="Times New Roman" pitchFamily="18" charset="0"/>
              </a:rPr>
              <a:t>developmental tumor like </a:t>
            </a:r>
            <a:r>
              <a:rPr lang="en-US" sz="2400" dirty="0">
                <a:latin typeface="Times New Roman" pitchFamily="18" charset="0"/>
                <a:ea typeface="Calibri"/>
                <a:cs typeface="Times New Roman" pitchFamily="18" charset="0"/>
              </a:rPr>
              <a:t>malformation, usually </a:t>
            </a:r>
            <a:r>
              <a:rPr lang="en-US" sz="2400" dirty="0">
                <a:solidFill>
                  <a:srgbClr val="FF0000"/>
                </a:solidFill>
                <a:latin typeface="Times New Roman" pitchFamily="18" charset="0"/>
                <a:ea typeface="Calibri"/>
                <a:cs typeface="Times New Roman" pitchFamily="18" charset="0"/>
              </a:rPr>
              <a:t>asymptomatic</a:t>
            </a:r>
            <a:r>
              <a:rPr lang="en-US" sz="2400" dirty="0">
                <a:latin typeface="Times New Roman" pitchFamily="18" charset="0"/>
                <a:ea typeface="Calibri"/>
                <a:cs typeface="Times New Roman" pitchFamily="18" charset="0"/>
              </a:rPr>
              <a:t>, </a:t>
            </a:r>
            <a:r>
              <a:rPr lang="en-US" sz="2400" dirty="0">
                <a:solidFill>
                  <a:srgbClr val="FF0000"/>
                </a:solidFill>
                <a:latin typeface="Times New Roman" pitchFamily="18" charset="0"/>
                <a:ea typeface="Calibri"/>
                <a:cs typeface="Times New Roman" pitchFamily="18" charset="0"/>
              </a:rPr>
              <a:t>raised or flat </a:t>
            </a:r>
            <a:r>
              <a:rPr lang="en-US" sz="2400" dirty="0">
                <a:latin typeface="Times New Roman" pitchFamily="18" charset="0"/>
                <a:ea typeface="Calibri"/>
                <a:cs typeface="Times New Roman" pitchFamily="18" charset="0"/>
              </a:rPr>
              <a:t>area with a </a:t>
            </a:r>
            <a:r>
              <a:rPr lang="en-US" sz="2400" dirty="0">
                <a:solidFill>
                  <a:srgbClr val="FF0000"/>
                </a:solidFill>
                <a:latin typeface="Times New Roman" pitchFamily="18" charset="0"/>
                <a:ea typeface="Calibri"/>
                <a:cs typeface="Times New Roman" pitchFamily="18" charset="0"/>
              </a:rPr>
              <a:t>dark brown </a:t>
            </a:r>
            <a:r>
              <a:rPr lang="en-US" sz="2400" dirty="0" err="1">
                <a:latin typeface="Times New Roman" pitchFamily="18" charset="0"/>
                <a:ea typeface="Calibri"/>
                <a:cs typeface="Times New Roman" pitchFamily="18" charset="0"/>
              </a:rPr>
              <a:t>colour</a:t>
            </a:r>
            <a:r>
              <a:rPr lang="en-US" sz="2400" dirty="0" smtClean="0">
                <a:latin typeface="Times New Roman" pitchFamily="18" charset="0"/>
                <a:ea typeface="Calibri"/>
                <a:cs typeface="Times New Roman" pitchFamily="18" charset="0"/>
              </a:rPr>
              <a:t>,</a:t>
            </a:r>
          </a:p>
          <a:p>
            <a:pPr marL="342900" indent="-342900" algn="just">
              <a:lnSpc>
                <a:spcPct val="150000"/>
              </a:lnSpc>
              <a:buFontTx/>
              <a:buChar char="-"/>
            </a:pPr>
            <a:r>
              <a:rPr lang="en-US" sz="2400" dirty="0" smtClean="0">
                <a:latin typeface="Times New Roman" pitchFamily="18" charset="0"/>
                <a:ea typeface="Calibri"/>
                <a:cs typeface="Times New Roman" pitchFamily="18" charset="0"/>
              </a:rPr>
              <a:t>Usually </a:t>
            </a:r>
            <a:r>
              <a:rPr lang="en-US" sz="2400" dirty="0">
                <a:latin typeface="Times New Roman" pitchFamily="18" charset="0"/>
                <a:ea typeface="Calibri"/>
                <a:cs typeface="Times New Roman" pitchFamily="18" charset="0"/>
              </a:rPr>
              <a:t>seen in the </a:t>
            </a:r>
            <a:r>
              <a:rPr lang="en-US" sz="2400" dirty="0">
                <a:solidFill>
                  <a:srgbClr val="FF0000"/>
                </a:solidFill>
                <a:latin typeface="Times New Roman" pitchFamily="18" charset="0"/>
                <a:ea typeface="Calibri"/>
                <a:cs typeface="Times New Roman" pitchFamily="18" charset="0"/>
              </a:rPr>
              <a:t>hard palate </a:t>
            </a:r>
            <a:r>
              <a:rPr lang="en-US" sz="2400" dirty="0">
                <a:latin typeface="Times New Roman" pitchFamily="18" charset="0"/>
                <a:ea typeface="Calibri"/>
                <a:cs typeface="Times New Roman" pitchFamily="18" charset="0"/>
              </a:rPr>
              <a:t>or in the </a:t>
            </a:r>
            <a:r>
              <a:rPr lang="en-US" sz="2400" dirty="0">
                <a:solidFill>
                  <a:srgbClr val="FF0000"/>
                </a:solidFill>
                <a:latin typeface="Times New Roman" pitchFamily="18" charset="0"/>
                <a:ea typeface="Calibri"/>
                <a:cs typeface="Times New Roman" pitchFamily="18" charset="0"/>
              </a:rPr>
              <a:t>gingiva</a:t>
            </a:r>
            <a:r>
              <a:rPr lang="en-US" sz="2400" dirty="0">
                <a:latin typeface="Times New Roman" pitchFamily="18" charset="0"/>
                <a:ea typeface="Calibri"/>
                <a:cs typeface="Times New Roman" pitchFamily="18" charset="0"/>
              </a:rPr>
              <a:t>. </a:t>
            </a:r>
            <a:endParaRPr lang="en-US" sz="2400" dirty="0" smtClean="0">
              <a:latin typeface="Times New Roman" pitchFamily="18" charset="0"/>
              <a:ea typeface="Calibri"/>
              <a:cs typeface="Times New Roman" pitchFamily="18" charset="0"/>
            </a:endParaRPr>
          </a:p>
        </p:txBody>
      </p:sp>
      <p:pic>
        <p:nvPicPr>
          <p:cNvPr id="3" name="Picture 2"/>
          <p:cNvPicPr/>
          <p:nvPr/>
        </p:nvPicPr>
        <p:blipFill>
          <a:blip r:embed="rId2" cstate="print"/>
          <a:srcRect/>
          <a:stretch>
            <a:fillRect/>
          </a:stretch>
        </p:blipFill>
        <p:spPr bwMode="auto">
          <a:xfrm>
            <a:off x="3352800" y="3319522"/>
            <a:ext cx="5181600" cy="3386078"/>
          </a:xfrm>
          <a:prstGeom prst="rect">
            <a:avLst/>
          </a:prstGeom>
          <a:noFill/>
          <a:ln w="9525">
            <a:solidFill>
              <a:sysClr val="windowText" lastClr="000000"/>
            </a:solidFill>
            <a:miter lim="800000"/>
            <a:headEnd/>
            <a:tailEnd/>
          </a:ln>
        </p:spPr>
      </p:pic>
    </p:spTree>
    <p:extLst>
      <p:ext uri="{BB962C8B-B14F-4D97-AF65-F5344CB8AC3E}">
        <p14:creationId xmlns:p14="http://schemas.microsoft.com/office/powerpoint/2010/main" val="31107836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850" y="0"/>
            <a:ext cx="9074150" cy="3508653"/>
          </a:xfrm>
          <a:prstGeom prst="rect">
            <a:avLst/>
          </a:prstGeom>
        </p:spPr>
        <p:txBody>
          <a:bodyPr wrap="square">
            <a:spAutoFit/>
          </a:bodyPr>
          <a:lstStyle/>
          <a:p>
            <a:pPr lvl="0">
              <a:lnSpc>
                <a:spcPct val="150000"/>
              </a:lnSpc>
            </a:pPr>
            <a:r>
              <a:rPr lang="en-US" sz="2400" dirty="0" smtClean="0">
                <a:solidFill>
                  <a:prstClr val="black"/>
                </a:solidFill>
                <a:latin typeface="Times New Roman"/>
                <a:ea typeface="Calibri"/>
                <a:cs typeface="Arial"/>
              </a:rPr>
              <a:t>- </a:t>
            </a:r>
            <a:r>
              <a:rPr lang="en-US" sz="2400" dirty="0">
                <a:solidFill>
                  <a:prstClr val="black"/>
                </a:solidFill>
                <a:latin typeface="Times New Roman"/>
                <a:ea typeface="Calibri"/>
                <a:cs typeface="Arial"/>
              </a:rPr>
              <a:t>Cervical lymph nodes enlargement may be seen. </a:t>
            </a:r>
            <a:endParaRPr lang="en-US" sz="2400" dirty="0" smtClean="0">
              <a:latin typeface="Times New Roman"/>
              <a:ea typeface="Calibri"/>
              <a:cs typeface="Arial"/>
            </a:endParaRPr>
          </a:p>
          <a:p>
            <a:pPr marL="342900" lvl="0" indent="-342900" algn="just">
              <a:lnSpc>
                <a:spcPct val="150000"/>
              </a:lnSpc>
              <a:buFontTx/>
              <a:buChar char="-"/>
            </a:pPr>
            <a:r>
              <a:rPr lang="en-US" sz="2400" dirty="0" smtClean="0">
                <a:latin typeface="Times New Roman"/>
                <a:ea typeface="Calibri"/>
                <a:cs typeface="Arial"/>
              </a:rPr>
              <a:t>The </a:t>
            </a:r>
            <a:r>
              <a:rPr lang="en-US" sz="2400" dirty="0">
                <a:latin typeface="Times New Roman"/>
                <a:ea typeface="Calibri"/>
                <a:cs typeface="Arial"/>
              </a:rPr>
              <a:t>patient may have AIDS-related oral </a:t>
            </a:r>
            <a:r>
              <a:rPr lang="en-US" sz="2400" dirty="0" smtClean="0">
                <a:latin typeface="Times New Roman"/>
                <a:ea typeface="Calibri"/>
                <a:cs typeface="Arial"/>
              </a:rPr>
              <a:t>symptoms.</a:t>
            </a:r>
          </a:p>
          <a:p>
            <a:pPr lvl="0" algn="just">
              <a:lnSpc>
                <a:spcPct val="150000"/>
              </a:lnSpc>
            </a:pPr>
            <a:r>
              <a:rPr lang="en-US" sz="2800" b="1" dirty="0" smtClean="0">
                <a:solidFill>
                  <a:srgbClr val="000000"/>
                </a:solidFill>
                <a:latin typeface="Times New Roman"/>
                <a:ea typeface="Calibri"/>
                <a:cs typeface="Arial"/>
              </a:rPr>
              <a:t>Microscopically</a:t>
            </a:r>
            <a:endParaRPr lang="en-US" sz="2400" dirty="0" smtClean="0">
              <a:latin typeface="Times New Roman"/>
              <a:ea typeface="Calibri"/>
              <a:cs typeface="Arial"/>
            </a:endParaRPr>
          </a:p>
          <a:p>
            <a:pPr>
              <a:lnSpc>
                <a:spcPct val="150000"/>
              </a:lnSpc>
            </a:pPr>
            <a:r>
              <a:rPr lang="en-US" sz="2400" dirty="0" smtClean="0">
                <a:latin typeface="Times New Roman"/>
                <a:ea typeface="Calibri"/>
                <a:cs typeface="Arial"/>
              </a:rPr>
              <a:t>- Kaposi’s </a:t>
            </a:r>
            <a:r>
              <a:rPr lang="en-US" sz="2400" dirty="0">
                <a:latin typeface="Times New Roman"/>
                <a:ea typeface="Calibri"/>
                <a:cs typeface="Arial"/>
              </a:rPr>
              <a:t>sarcoma show </a:t>
            </a:r>
            <a:r>
              <a:rPr lang="en-US" sz="2400" dirty="0">
                <a:solidFill>
                  <a:srgbClr val="FF0000"/>
                </a:solidFill>
                <a:latin typeface="Times New Roman"/>
                <a:ea typeface="Calibri"/>
                <a:cs typeface="Arial"/>
              </a:rPr>
              <a:t>increased numbers of small capillaries or dilated vascular channels </a:t>
            </a:r>
            <a:r>
              <a:rPr lang="en-US" sz="2400" dirty="0">
                <a:latin typeface="Times New Roman"/>
                <a:ea typeface="Calibri"/>
                <a:cs typeface="Arial"/>
              </a:rPr>
              <a:t>interspersed with </a:t>
            </a:r>
            <a:r>
              <a:rPr lang="en-US" sz="2400" dirty="0">
                <a:solidFill>
                  <a:srgbClr val="FF0000"/>
                </a:solidFill>
                <a:latin typeface="Times New Roman"/>
                <a:ea typeface="Calibri"/>
                <a:cs typeface="Arial"/>
              </a:rPr>
              <a:t>proliferating sheets of </a:t>
            </a:r>
            <a:r>
              <a:rPr lang="en-US" sz="2400" dirty="0" err="1">
                <a:solidFill>
                  <a:srgbClr val="FF0000"/>
                </a:solidFill>
                <a:latin typeface="Times New Roman"/>
                <a:ea typeface="Calibri"/>
                <a:cs typeface="Arial"/>
              </a:rPr>
              <a:t>sarcomatous</a:t>
            </a:r>
            <a:r>
              <a:rPr lang="en-US" sz="2400" dirty="0">
                <a:solidFill>
                  <a:srgbClr val="FF0000"/>
                </a:solidFill>
                <a:latin typeface="Times New Roman"/>
                <a:ea typeface="Calibri"/>
                <a:cs typeface="Arial"/>
              </a:rPr>
              <a:t> or atypical spindle cells. </a:t>
            </a:r>
            <a:endParaRPr lang="en-US" sz="2400" dirty="0">
              <a:solidFill>
                <a:srgbClr val="FF0000"/>
              </a:solidFill>
            </a:endParaRPr>
          </a:p>
        </p:txBody>
      </p:sp>
      <p:pic>
        <p:nvPicPr>
          <p:cNvPr id="6" name="Picture 5"/>
          <p:cNvPicPr/>
          <p:nvPr/>
        </p:nvPicPr>
        <p:blipFill>
          <a:blip r:embed="rId2" cstate="print"/>
          <a:srcRect/>
          <a:stretch>
            <a:fillRect/>
          </a:stretch>
        </p:blipFill>
        <p:spPr bwMode="auto">
          <a:xfrm>
            <a:off x="2514600" y="3521353"/>
            <a:ext cx="3581400" cy="2438400"/>
          </a:xfrm>
          <a:prstGeom prst="rect">
            <a:avLst/>
          </a:prstGeom>
          <a:noFill/>
          <a:ln w="9525">
            <a:noFill/>
            <a:miter lim="800000"/>
            <a:headEnd/>
            <a:tailEnd/>
          </a:ln>
        </p:spPr>
      </p:pic>
      <p:sp>
        <p:nvSpPr>
          <p:cNvPr id="7" name="Rectangle 6"/>
          <p:cNvSpPr/>
          <p:nvPr/>
        </p:nvSpPr>
        <p:spPr>
          <a:xfrm>
            <a:off x="1885950" y="5963810"/>
            <a:ext cx="4838700" cy="584775"/>
          </a:xfrm>
          <a:prstGeom prst="rect">
            <a:avLst/>
          </a:prstGeom>
        </p:spPr>
        <p:txBody>
          <a:bodyPr wrap="square">
            <a:spAutoFit/>
          </a:bodyPr>
          <a:lstStyle/>
          <a:p>
            <a:r>
              <a:rPr lang="en-US" sz="1400" dirty="0">
                <a:latin typeface="Times New Roman"/>
                <a:ea typeface="Calibri"/>
              </a:rPr>
              <a:t>Spindle cells with cytological </a:t>
            </a:r>
            <a:r>
              <a:rPr lang="en-US" sz="1400" dirty="0" err="1">
                <a:latin typeface="Times New Roman"/>
                <a:ea typeface="Calibri"/>
              </a:rPr>
              <a:t>atypia</a:t>
            </a:r>
            <a:r>
              <a:rPr lang="en-US" sz="1400" dirty="0">
                <a:latin typeface="Times New Roman"/>
                <a:ea typeface="Calibri"/>
              </a:rPr>
              <a:t> and frequent mitoses. Many of the small holes are a result of formation of capillaries</a:t>
            </a:r>
            <a:r>
              <a:rPr lang="en-US" dirty="0">
                <a:latin typeface="Times New Roman"/>
                <a:ea typeface="Calibri"/>
              </a:rPr>
              <a:t>.</a:t>
            </a:r>
            <a:endParaRPr lang="en-US" dirty="0"/>
          </a:p>
        </p:txBody>
      </p:sp>
    </p:spTree>
    <p:extLst>
      <p:ext uri="{BB962C8B-B14F-4D97-AF65-F5344CB8AC3E}">
        <p14:creationId xmlns:p14="http://schemas.microsoft.com/office/powerpoint/2010/main" val="25893459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7000" y="685800"/>
            <a:ext cx="8915400" cy="4842864"/>
          </a:xfrm>
          <a:prstGeom prst="rect">
            <a:avLst/>
          </a:prstGeom>
        </p:spPr>
        <p:txBody>
          <a:bodyPr wrap="square">
            <a:spAutoFit/>
          </a:bodyPr>
          <a:lstStyle/>
          <a:p>
            <a:pPr>
              <a:lnSpc>
                <a:spcPct val="150000"/>
              </a:lnSpc>
            </a:pPr>
            <a:r>
              <a:rPr lang="en-US" sz="2400" b="1" dirty="0">
                <a:latin typeface="Times New Roman" pitchFamily="18" charset="0"/>
                <a:ea typeface="Calibri"/>
                <a:cs typeface="Times New Roman" pitchFamily="18" charset="0"/>
              </a:rPr>
              <a:t> OSTEOGENIC SARCOMA  </a:t>
            </a:r>
            <a:endParaRPr lang="en-US" sz="2400" dirty="0">
              <a:latin typeface="Times New Roman" pitchFamily="18" charset="0"/>
              <a:ea typeface="Calibri"/>
              <a:cs typeface="Times New Roman" pitchFamily="18" charset="0"/>
            </a:endParaRPr>
          </a:p>
          <a:p>
            <a:pPr algn="just">
              <a:lnSpc>
                <a:spcPct val="150000"/>
              </a:lnSpc>
            </a:pPr>
            <a:r>
              <a:rPr lang="en-US" sz="2400" dirty="0">
                <a:latin typeface="Times New Roman" pitchFamily="18" charset="0"/>
                <a:ea typeface="Calibri"/>
                <a:cs typeface="Times New Roman" pitchFamily="18" charset="0"/>
              </a:rPr>
              <a:t>     </a:t>
            </a:r>
            <a:r>
              <a:rPr lang="en-US" sz="2400" b="1" dirty="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Osteosarcoma </a:t>
            </a:r>
            <a:r>
              <a:rPr lang="en-US" sz="2400" dirty="0" smtClean="0">
                <a:latin typeface="Times New Roman" pitchFamily="18" charset="0"/>
                <a:ea typeface="Calibri"/>
                <a:cs typeface="Times New Roman" pitchFamily="18" charset="0"/>
              </a:rPr>
              <a:t>is </a:t>
            </a:r>
            <a:r>
              <a:rPr lang="en-US" sz="2400" dirty="0">
                <a:latin typeface="Times New Roman" pitchFamily="18" charset="0"/>
                <a:ea typeface="Calibri"/>
                <a:cs typeface="Times New Roman" pitchFamily="18" charset="0"/>
              </a:rPr>
              <a:t>a </a:t>
            </a:r>
            <a:r>
              <a:rPr lang="en-US" sz="2400" dirty="0">
                <a:solidFill>
                  <a:srgbClr val="FF0000"/>
                </a:solidFill>
                <a:latin typeface="Times New Roman" pitchFamily="18" charset="0"/>
                <a:ea typeface="Calibri"/>
                <a:cs typeface="Times New Roman" pitchFamily="18" charset="0"/>
              </a:rPr>
              <a:t>bone tumor </a:t>
            </a:r>
            <a:r>
              <a:rPr lang="en-US" sz="2400" dirty="0">
                <a:latin typeface="Times New Roman" pitchFamily="18" charset="0"/>
                <a:ea typeface="Calibri"/>
                <a:cs typeface="Times New Roman" pitchFamily="18" charset="0"/>
              </a:rPr>
              <a:t>that can occur in any bone. </a:t>
            </a:r>
          </a:p>
          <a:p>
            <a:pPr algn="just">
              <a:lnSpc>
                <a:spcPct val="150000"/>
              </a:lnSpc>
            </a:pPr>
            <a:r>
              <a:rPr lang="en-US" sz="2400" dirty="0" smtClean="0">
                <a:latin typeface="Times New Roman" pitchFamily="18" charset="0"/>
                <a:ea typeface="Calibri"/>
                <a:cs typeface="Times New Roman" pitchFamily="18" charset="0"/>
              </a:rPr>
              <a:t>-Incidence </a:t>
            </a:r>
            <a:r>
              <a:rPr lang="en-US" sz="2400" dirty="0">
                <a:latin typeface="Times New Roman" pitchFamily="18" charset="0"/>
                <a:ea typeface="Calibri"/>
                <a:cs typeface="Times New Roman" pitchFamily="18" charset="0"/>
              </a:rPr>
              <a:t>is slightly </a:t>
            </a:r>
            <a:r>
              <a:rPr lang="en-US" sz="2400" dirty="0">
                <a:solidFill>
                  <a:srgbClr val="FF0000"/>
                </a:solidFill>
                <a:latin typeface="Times New Roman" pitchFamily="18" charset="0"/>
                <a:ea typeface="Calibri"/>
                <a:cs typeface="Times New Roman" pitchFamily="18" charset="0"/>
              </a:rPr>
              <a:t>higher in males </a:t>
            </a:r>
            <a:r>
              <a:rPr lang="en-US" sz="2400" dirty="0">
                <a:latin typeface="Times New Roman" pitchFamily="18" charset="0"/>
                <a:ea typeface="Calibri"/>
                <a:cs typeface="Times New Roman" pitchFamily="18" charset="0"/>
              </a:rPr>
              <a:t>than in females. </a:t>
            </a:r>
            <a:endParaRPr lang="en-US" sz="2400" dirty="0" smtClean="0">
              <a:latin typeface="Times New Roman" pitchFamily="18" charset="0"/>
              <a:ea typeface="Calibri"/>
              <a:cs typeface="Times New Roman" pitchFamily="18" charset="0"/>
            </a:endParaRPr>
          </a:p>
          <a:p>
            <a:pPr algn="just">
              <a:lnSpc>
                <a:spcPct val="150000"/>
              </a:lnSpc>
            </a:pPr>
            <a:r>
              <a:rPr lang="en-US" sz="2400" dirty="0" smtClean="0">
                <a:latin typeface="Times New Roman" pitchFamily="18" charset="0"/>
                <a:ea typeface="Calibri"/>
                <a:cs typeface="Times New Roman" pitchFamily="18" charset="0"/>
              </a:rPr>
              <a:t>- Osteosarcoma </a:t>
            </a:r>
            <a:r>
              <a:rPr lang="en-US" sz="2400" dirty="0">
                <a:latin typeface="Times New Roman" pitchFamily="18" charset="0"/>
                <a:ea typeface="Calibri"/>
                <a:cs typeface="Times New Roman" pitchFamily="18" charset="0"/>
              </a:rPr>
              <a:t>occurs chiefly in </a:t>
            </a:r>
            <a:r>
              <a:rPr lang="en-US" sz="2400" dirty="0">
                <a:solidFill>
                  <a:srgbClr val="FF0000"/>
                </a:solidFill>
                <a:latin typeface="Times New Roman" pitchFamily="18" charset="0"/>
                <a:ea typeface="Calibri"/>
                <a:cs typeface="Times New Roman" pitchFamily="18" charset="0"/>
              </a:rPr>
              <a:t>young persons</a:t>
            </a:r>
            <a:r>
              <a:rPr lang="en-US" sz="2400" dirty="0">
                <a:latin typeface="Times New Roman" pitchFamily="18" charset="0"/>
                <a:ea typeface="Calibri"/>
                <a:cs typeface="Times New Roman" pitchFamily="18" charset="0"/>
              </a:rPr>
              <a:t>, the majority between </a:t>
            </a:r>
            <a:r>
              <a:rPr lang="en-US" sz="2400" dirty="0">
                <a:solidFill>
                  <a:srgbClr val="FF0000"/>
                </a:solidFill>
                <a:latin typeface="Times New Roman" pitchFamily="18" charset="0"/>
                <a:ea typeface="Calibri"/>
                <a:cs typeface="Times New Roman" pitchFamily="18" charset="0"/>
              </a:rPr>
              <a:t>10–30</a:t>
            </a:r>
            <a:r>
              <a:rPr lang="en-US" sz="2400" dirty="0">
                <a:latin typeface="Times New Roman" pitchFamily="18" charset="0"/>
                <a:ea typeface="Calibri"/>
                <a:cs typeface="Times New Roman" pitchFamily="18" charset="0"/>
              </a:rPr>
              <a:t> years with </a:t>
            </a:r>
            <a:r>
              <a:rPr lang="en-US" sz="2400" dirty="0">
                <a:solidFill>
                  <a:srgbClr val="FF0000"/>
                </a:solidFill>
                <a:latin typeface="Times New Roman" pitchFamily="18" charset="0"/>
                <a:ea typeface="Calibri"/>
                <a:cs typeface="Times New Roman" pitchFamily="18" charset="0"/>
              </a:rPr>
              <a:t>decreasing incidence </a:t>
            </a:r>
            <a:r>
              <a:rPr lang="en-US" sz="2400" dirty="0" smtClean="0">
                <a:solidFill>
                  <a:srgbClr val="FF0000"/>
                </a:solidFill>
                <a:latin typeface="Times New Roman" pitchFamily="18" charset="0"/>
                <a:ea typeface="Calibri"/>
                <a:cs typeface="Times New Roman" pitchFamily="18" charset="0"/>
              </a:rPr>
              <a:t>as the </a:t>
            </a:r>
            <a:r>
              <a:rPr lang="en-US" sz="2400" dirty="0">
                <a:solidFill>
                  <a:srgbClr val="FF0000"/>
                </a:solidFill>
                <a:latin typeface="Times New Roman" pitchFamily="18" charset="0"/>
                <a:ea typeface="Calibri"/>
                <a:cs typeface="Times New Roman" pitchFamily="18" charset="0"/>
              </a:rPr>
              <a:t>age advances</a:t>
            </a:r>
            <a:r>
              <a:rPr lang="en-US" sz="2400" dirty="0">
                <a:latin typeface="Times New Roman" pitchFamily="18" charset="0"/>
                <a:ea typeface="Calibri"/>
                <a:cs typeface="Times New Roman" pitchFamily="18" charset="0"/>
              </a:rPr>
              <a:t>. </a:t>
            </a:r>
          </a:p>
          <a:p>
            <a:pPr algn="just">
              <a:lnSpc>
                <a:spcPct val="150000"/>
              </a:lnSpc>
            </a:pPr>
            <a:r>
              <a:rPr lang="en-US" sz="2400" dirty="0">
                <a:latin typeface="Times New Roman" pitchFamily="18" charset="0"/>
                <a:ea typeface="Calibri"/>
                <a:cs typeface="Times New Roman" pitchFamily="18" charset="0"/>
              </a:rPr>
              <a:t>  </a:t>
            </a:r>
            <a:r>
              <a:rPr lang="en-US" sz="2400" dirty="0" smtClean="0">
                <a:latin typeface="Times New Roman" pitchFamily="18" charset="0"/>
                <a:ea typeface="Calibri"/>
                <a:cs typeface="Times New Roman" pitchFamily="18" charset="0"/>
              </a:rPr>
              <a:t>- In </a:t>
            </a:r>
            <a:r>
              <a:rPr lang="en-US" sz="2400" dirty="0">
                <a:latin typeface="Times New Roman" pitchFamily="18" charset="0"/>
                <a:ea typeface="Calibri"/>
                <a:cs typeface="Times New Roman" pitchFamily="18" charset="0"/>
              </a:rPr>
              <a:t>numerous occasions </a:t>
            </a:r>
            <a:r>
              <a:rPr lang="en-US" sz="2400" dirty="0">
                <a:solidFill>
                  <a:srgbClr val="FF0000"/>
                </a:solidFill>
                <a:latin typeface="Times New Roman" pitchFamily="18" charset="0"/>
                <a:ea typeface="Calibri"/>
                <a:cs typeface="Times New Roman" pitchFamily="18" charset="0"/>
              </a:rPr>
              <a:t>trauma</a:t>
            </a:r>
            <a:r>
              <a:rPr lang="en-US" sz="2400" dirty="0">
                <a:latin typeface="Times New Roman" pitchFamily="18" charset="0"/>
                <a:ea typeface="Calibri"/>
                <a:cs typeface="Times New Roman" pitchFamily="18" charset="0"/>
              </a:rPr>
              <a:t> to the site involved, </a:t>
            </a:r>
            <a:r>
              <a:rPr lang="en-US" sz="2400" dirty="0">
                <a:solidFill>
                  <a:srgbClr val="FF0000"/>
                </a:solidFill>
                <a:latin typeface="Times New Roman" pitchFamily="18" charset="0"/>
                <a:ea typeface="Calibri"/>
                <a:cs typeface="Times New Roman" pitchFamily="18" charset="0"/>
              </a:rPr>
              <a:t>exposure to radiation and the presence of bone dysplasia</a:t>
            </a:r>
            <a:r>
              <a:rPr lang="en-US" sz="2400" dirty="0">
                <a:latin typeface="Times New Roman" pitchFamily="18" charset="0"/>
                <a:ea typeface="Calibri"/>
                <a:cs typeface="Times New Roman" pitchFamily="18" charset="0"/>
              </a:rPr>
              <a:t> (including </a:t>
            </a:r>
            <a:r>
              <a:rPr lang="en-US" sz="2400" dirty="0">
                <a:solidFill>
                  <a:srgbClr val="FF0000"/>
                </a:solidFill>
                <a:latin typeface="Times New Roman" pitchFamily="18" charset="0"/>
                <a:ea typeface="Calibri"/>
                <a:cs typeface="Times New Roman" pitchFamily="18" charset="0"/>
              </a:rPr>
              <a:t>Paget’s disease and fibrous dysplasia</a:t>
            </a:r>
            <a:r>
              <a:rPr lang="en-US" sz="2400" dirty="0">
                <a:latin typeface="Times New Roman" pitchFamily="18" charset="0"/>
                <a:ea typeface="Calibri"/>
                <a:cs typeface="Times New Roman" pitchFamily="18" charset="0"/>
              </a:rPr>
              <a:t>) </a:t>
            </a:r>
            <a:r>
              <a:rPr lang="en-US" sz="2400" dirty="0">
                <a:solidFill>
                  <a:srgbClr val="FF0000"/>
                </a:solidFill>
                <a:latin typeface="Times New Roman" pitchFamily="18" charset="0"/>
                <a:ea typeface="Calibri"/>
                <a:cs typeface="Times New Roman" pitchFamily="18" charset="0"/>
              </a:rPr>
              <a:t>increase</a:t>
            </a:r>
            <a:r>
              <a:rPr lang="en-US" sz="2400" dirty="0">
                <a:latin typeface="Times New Roman" pitchFamily="18" charset="0"/>
                <a:ea typeface="Calibri"/>
                <a:cs typeface="Times New Roman" pitchFamily="18" charset="0"/>
              </a:rPr>
              <a:t> the risk of osteosarcoma.</a:t>
            </a:r>
          </a:p>
          <a:p>
            <a:pPr algn="just">
              <a:lnSpc>
                <a:spcPct val="115000"/>
              </a:lnSpc>
            </a:pPr>
            <a:r>
              <a:rPr lang="en-US" dirty="0">
                <a:latin typeface="Times New Roman"/>
                <a:ea typeface="Calibri"/>
                <a:cs typeface="Arial"/>
              </a:rPr>
              <a:t>    </a:t>
            </a:r>
            <a:endParaRPr lang="en-US" dirty="0"/>
          </a:p>
        </p:txBody>
      </p:sp>
    </p:spTree>
    <p:extLst>
      <p:ext uri="{BB962C8B-B14F-4D97-AF65-F5344CB8AC3E}">
        <p14:creationId xmlns:p14="http://schemas.microsoft.com/office/powerpoint/2010/main" val="20913111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 y="76200"/>
            <a:ext cx="8915400" cy="3508653"/>
          </a:xfrm>
          <a:prstGeom prst="rect">
            <a:avLst/>
          </a:prstGeom>
        </p:spPr>
        <p:txBody>
          <a:bodyPr wrap="square">
            <a:spAutoFit/>
          </a:bodyPr>
          <a:lstStyle/>
          <a:p>
            <a:pPr>
              <a:lnSpc>
                <a:spcPct val="150000"/>
              </a:lnSpc>
            </a:pPr>
            <a:r>
              <a:rPr lang="en-US" sz="2800" b="1" dirty="0" smtClean="0">
                <a:latin typeface="Times New Roman" pitchFamily="18" charset="0"/>
                <a:ea typeface="Calibri"/>
                <a:cs typeface="Times New Roman" pitchFamily="18" charset="0"/>
              </a:rPr>
              <a:t>Oral </a:t>
            </a:r>
            <a:r>
              <a:rPr lang="en-US" sz="2800" b="1" dirty="0">
                <a:latin typeface="Times New Roman" pitchFamily="18" charset="0"/>
                <a:ea typeface="Calibri"/>
                <a:cs typeface="Times New Roman" pitchFamily="18" charset="0"/>
              </a:rPr>
              <a:t>manifestations </a:t>
            </a:r>
            <a:r>
              <a:rPr lang="en-US" sz="2400" dirty="0">
                <a:latin typeface="Times New Roman" pitchFamily="18" charset="0"/>
                <a:ea typeface="Calibri"/>
                <a:cs typeface="Times New Roman" pitchFamily="18" charset="0"/>
              </a:rPr>
              <a:t>are </a:t>
            </a:r>
            <a:endParaRPr lang="en-US" sz="2400" dirty="0" smtClean="0">
              <a:latin typeface="Times New Roman" pitchFamily="18" charset="0"/>
              <a:ea typeface="Calibri"/>
              <a:cs typeface="Times New Roman" pitchFamily="18" charset="0"/>
            </a:endParaRPr>
          </a:p>
          <a:p>
            <a:pPr marL="342900" indent="-342900">
              <a:lnSpc>
                <a:spcPct val="150000"/>
              </a:lnSpc>
              <a:buFontTx/>
              <a:buChar char="-"/>
            </a:pPr>
            <a:r>
              <a:rPr lang="en-US" sz="2400" dirty="0" smtClean="0">
                <a:solidFill>
                  <a:srgbClr val="FF0000"/>
                </a:solidFill>
                <a:latin typeface="Times New Roman" pitchFamily="18" charset="0"/>
                <a:ea typeface="Calibri"/>
                <a:cs typeface="Times New Roman" pitchFamily="18" charset="0"/>
              </a:rPr>
              <a:t>Swelling</a:t>
            </a:r>
            <a:r>
              <a:rPr lang="en-US" sz="2400" dirty="0" smtClean="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of the involved area, often producing </a:t>
            </a:r>
            <a:r>
              <a:rPr lang="en-US" sz="2400" dirty="0">
                <a:solidFill>
                  <a:srgbClr val="FF0000"/>
                </a:solidFill>
                <a:latin typeface="Times New Roman" pitchFamily="18" charset="0"/>
                <a:ea typeface="Calibri"/>
                <a:cs typeface="Times New Roman" pitchFamily="18" charset="0"/>
              </a:rPr>
              <a:t>facial deformity and pain, followed by loose </a:t>
            </a:r>
            <a:r>
              <a:rPr lang="en-US" sz="2400" dirty="0" smtClean="0">
                <a:solidFill>
                  <a:srgbClr val="FF0000"/>
                </a:solidFill>
                <a:latin typeface="Times New Roman" pitchFamily="18" charset="0"/>
                <a:ea typeface="Calibri"/>
                <a:cs typeface="Times New Roman" pitchFamily="18" charset="0"/>
              </a:rPr>
              <a:t>teeth</a:t>
            </a:r>
          </a:p>
          <a:p>
            <a:pPr marL="342900" indent="-342900">
              <a:lnSpc>
                <a:spcPct val="150000"/>
              </a:lnSpc>
              <a:buFontTx/>
              <a:buChar char="-"/>
            </a:pPr>
            <a:r>
              <a:rPr lang="en-US" sz="2400" dirty="0" err="1">
                <a:solidFill>
                  <a:srgbClr val="FF0000"/>
                </a:solidFill>
                <a:latin typeface="Times New Roman" pitchFamily="18" charset="0"/>
                <a:ea typeface="Calibri"/>
                <a:cs typeface="Times New Roman" pitchFamily="18" charset="0"/>
              </a:rPr>
              <a:t>P</a:t>
            </a:r>
            <a:r>
              <a:rPr lang="en-US" sz="2400" dirty="0" err="1" smtClean="0">
                <a:solidFill>
                  <a:srgbClr val="FF0000"/>
                </a:solidFill>
                <a:latin typeface="Times New Roman" pitchFamily="18" charset="0"/>
                <a:ea typeface="Calibri"/>
                <a:cs typeface="Times New Roman" pitchFamily="18" charset="0"/>
              </a:rPr>
              <a:t>aresthesia</a:t>
            </a:r>
            <a:r>
              <a:rPr lang="en-US" sz="2400" dirty="0">
                <a:solidFill>
                  <a:srgbClr val="FF0000"/>
                </a:solidFill>
                <a:latin typeface="Times New Roman" pitchFamily="18" charset="0"/>
                <a:ea typeface="Calibri"/>
                <a:cs typeface="Times New Roman" pitchFamily="18" charset="0"/>
              </a:rPr>
              <a:t>, toothache, bleeding, nasal obstruction </a:t>
            </a:r>
            <a:r>
              <a:rPr lang="en-US" sz="2400" dirty="0">
                <a:latin typeface="Times New Roman" pitchFamily="18" charset="0"/>
                <a:ea typeface="Calibri"/>
                <a:cs typeface="Times New Roman" pitchFamily="18" charset="0"/>
              </a:rPr>
              <a:t>and a variety of other manifestations</a:t>
            </a:r>
            <a:r>
              <a:rPr lang="en-US" sz="2400" dirty="0" smtClean="0">
                <a:latin typeface="Times New Roman" pitchFamily="18" charset="0"/>
                <a:ea typeface="Calibri"/>
                <a:cs typeface="Times New Roman" pitchFamily="18" charset="0"/>
              </a:rPr>
              <a:t>.</a:t>
            </a:r>
          </a:p>
          <a:p>
            <a:pPr marL="342900" indent="-342900">
              <a:lnSpc>
                <a:spcPct val="150000"/>
              </a:lnSpc>
              <a:buFontTx/>
              <a:buChar char="-"/>
            </a:pPr>
            <a:r>
              <a:rPr lang="en-US" sz="2400" dirty="0" smtClean="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Mandibular tumors are more common than those in the maxilla.</a:t>
            </a:r>
            <a:endParaRPr lang="en-US" sz="2400" dirty="0">
              <a:latin typeface="Times New Roman" pitchFamily="18" charset="0"/>
              <a:cs typeface="Times New Roman" pitchFamily="18" charset="0"/>
            </a:endParaRPr>
          </a:p>
        </p:txBody>
      </p:sp>
      <p:pic>
        <p:nvPicPr>
          <p:cNvPr id="3" name="Picture 2"/>
          <p:cNvPicPr/>
          <p:nvPr/>
        </p:nvPicPr>
        <p:blipFill>
          <a:blip r:embed="rId2" cstate="print"/>
          <a:srcRect/>
          <a:stretch>
            <a:fillRect/>
          </a:stretch>
        </p:blipFill>
        <p:spPr bwMode="auto">
          <a:xfrm>
            <a:off x="457200" y="3615968"/>
            <a:ext cx="3276600" cy="2480032"/>
          </a:xfrm>
          <a:prstGeom prst="rect">
            <a:avLst/>
          </a:prstGeom>
          <a:noFill/>
          <a:ln w="9525">
            <a:noFill/>
            <a:miter lim="800000"/>
            <a:headEnd/>
            <a:tailEnd/>
          </a:ln>
        </p:spPr>
      </p:pic>
      <p:pic>
        <p:nvPicPr>
          <p:cNvPr id="4" name="Picture 3"/>
          <p:cNvPicPr/>
          <p:nvPr/>
        </p:nvPicPr>
        <p:blipFill>
          <a:blip r:embed="rId3" cstate="print"/>
          <a:srcRect/>
          <a:stretch>
            <a:fillRect/>
          </a:stretch>
        </p:blipFill>
        <p:spPr bwMode="auto">
          <a:xfrm>
            <a:off x="4470400" y="3615968"/>
            <a:ext cx="3606800" cy="2669162"/>
          </a:xfrm>
          <a:prstGeom prst="rect">
            <a:avLst/>
          </a:prstGeom>
          <a:noFill/>
          <a:ln w="9525">
            <a:noFill/>
            <a:miter lim="800000"/>
            <a:headEnd/>
            <a:tailEnd/>
          </a:ln>
        </p:spPr>
      </p:pic>
      <p:sp>
        <p:nvSpPr>
          <p:cNvPr id="2" name="Rectangle 1"/>
          <p:cNvSpPr/>
          <p:nvPr/>
        </p:nvSpPr>
        <p:spPr>
          <a:xfrm>
            <a:off x="38100" y="6096000"/>
            <a:ext cx="7581900" cy="369332"/>
          </a:xfrm>
          <a:prstGeom prst="rect">
            <a:avLst/>
          </a:prstGeom>
        </p:spPr>
        <p:txBody>
          <a:bodyPr wrap="square">
            <a:spAutoFit/>
          </a:bodyPr>
          <a:lstStyle/>
          <a:p>
            <a:r>
              <a:rPr lang="en-US" sz="1600" dirty="0">
                <a:latin typeface="Times New Roman"/>
                <a:ea typeface="Calibri"/>
              </a:rPr>
              <a:t>Extra oral swelling on right side of </a:t>
            </a:r>
            <a:r>
              <a:rPr lang="en-US" sz="1600" dirty="0" smtClean="0">
                <a:latin typeface="Times New Roman"/>
                <a:ea typeface="Calibri"/>
              </a:rPr>
              <a:t>mandible</a:t>
            </a:r>
            <a:r>
              <a:rPr lang="en-US" dirty="0">
                <a:latin typeface="Times New Roman"/>
                <a:ea typeface="Calibri"/>
              </a:rPr>
              <a:t>. </a:t>
            </a:r>
            <a:endParaRPr lang="en-US" dirty="0"/>
          </a:p>
        </p:txBody>
      </p:sp>
      <p:sp>
        <p:nvSpPr>
          <p:cNvPr id="5" name="Rectangle 4"/>
          <p:cNvSpPr/>
          <p:nvPr/>
        </p:nvSpPr>
        <p:spPr>
          <a:xfrm>
            <a:off x="4191000" y="6215966"/>
            <a:ext cx="4953000" cy="369332"/>
          </a:xfrm>
          <a:prstGeom prst="rect">
            <a:avLst/>
          </a:prstGeom>
        </p:spPr>
        <p:txBody>
          <a:bodyPr wrap="square">
            <a:spAutoFit/>
          </a:bodyPr>
          <a:lstStyle/>
          <a:p>
            <a:pPr lvl="0"/>
            <a:r>
              <a:rPr lang="en-US" dirty="0" smtClean="0">
                <a:solidFill>
                  <a:prstClr val="black"/>
                </a:solidFill>
                <a:latin typeface="Times New Roman"/>
                <a:ea typeface="Calibri"/>
              </a:rPr>
              <a:t> </a:t>
            </a:r>
            <a:r>
              <a:rPr lang="en-US" sz="1600" dirty="0">
                <a:solidFill>
                  <a:prstClr val="black"/>
                </a:solidFill>
                <a:latin typeface="Times New Roman"/>
                <a:ea typeface="Calibri"/>
              </a:rPr>
              <a:t>CT scan of the case A showing extent of </a:t>
            </a:r>
            <a:r>
              <a:rPr lang="en-US" sz="1600" dirty="0" smtClean="0">
                <a:solidFill>
                  <a:prstClr val="black"/>
                </a:solidFill>
                <a:latin typeface="Times New Roman"/>
                <a:ea typeface="Calibri"/>
              </a:rPr>
              <a:t>bon destruction</a:t>
            </a:r>
            <a:endParaRPr lang="en-US" sz="1600" dirty="0">
              <a:solidFill>
                <a:prstClr val="black"/>
              </a:solidFill>
            </a:endParaRPr>
          </a:p>
        </p:txBody>
      </p:sp>
    </p:spTree>
    <p:extLst>
      <p:ext uri="{BB962C8B-B14F-4D97-AF65-F5344CB8AC3E}">
        <p14:creationId xmlns:p14="http://schemas.microsoft.com/office/powerpoint/2010/main" val="10421442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914400"/>
            <a:ext cx="8763000" cy="4524315"/>
          </a:xfrm>
          <a:prstGeom prst="rect">
            <a:avLst/>
          </a:prstGeom>
        </p:spPr>
        <p:txBody>
          <a:bodyPr wrap="square">
            <a:spAutoFit/>
          </a:bodyPr>
          <a:lstStyle/>
          <a:p>
            <a:pPr algn="just">
              <a:lnSpc>
                <a:spcPct val="150000"/>
              </a:lnSpc>
            </a:pPr>
            <a:r>
              <a:rPr lang="en-US" sz="2400" b="1" dirty="0">
                <a:latin typeface="Times New Roman"/>
                <a:ea typeface="Calibri"/>
                <a:cs typeface="Arial"/>
              </a:rPr>
              <a:t>The radiographic </a:t>
            </a:r>
            <a:r>
              <a:rPr lang="en-US" sz="2400" dirty="0">
                <a:latin typeface="Times New Roman"/>
                <a:ea typeface="Calibri"/>
                <a:cs typeface="Arial"/>
              </a:rPr>
              <a:t>appearance is variable and </a:t>
            </a:r>
            <a:r>
              <a:rPr lang="en-US" sz="2400" dirty="0">
                <a:solidFill>
                  <a:srgbClr val="FF0000"/>
                </a:solidFill>
                <a:latin typeface="Times New Roman"/>
                <a:ea typeface="Calibri"/>
                <a:cs typeface="Arial"/>
              </a:rPr>
              <a:t>depends on the amount of tumor bone synthesized by the malignant osteoblasts</a:t>
            </a:r>
            <a:r>
              <a:rPr lang="en-US" sz="2400" dirty="0">
                <a:latin typeface="Times New Roman"/>
                <a:ea typeface="Calibri"/>
                <a:cs typeface="Arial"/>
              </a:rPr>
              <a:t>. </a:t>
            </a:r>
            <a:endParaRPr lang="en-US" sz="2400" dirty="0" smtClean="0">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In </a:t>
            </a:r>
            <a:r>
              <a:rPr lang="en-US" sz="2400" dirty="0">
                <a:latin typeface="Times New Roman"/>
                <a:ea typeface="Calibri"/>
                <a:cs typeface="Arial"/>
              </a:rPr>
              <a:t>those tumors with </a:t>
            </a:r>
            <a:r>
              <a:rPr lang="en-US" sz="2400" dirty="0">
                <a:solidFill>
                  <a:srgbClr val="FF0000"/>
                </a:solidFill>
                <a:latin typeface="Times New Roman"/>
                <a:ea typeface="Calibri"/>
                <a:cs typeface="Arial"/>
              </a:rPr>
              <a:t>little tumor bone</a:t>
            </a:r>
            <a:r>
              <a:rPr lang="en-US" sz="2400" dirty="0">
                <a:latin typeface="Times New Roman"/>
                <a:ea typeface="Calibri"/>
                <a:cs typeface="Arial"/>
              </a:rPr>
              <a:t>, the radiographic appearance will be </a:t>
            </a:r>
            <a:r>
              <a:rPr lang="en-US" sz="2400" dirty="0">
                <a:solidFill>
                  <a:srgbClr val="FF0000"/>
                </a:solidFill>
                <a:latin typeface="Times New Roman"/>
                <a:ea typeface="Calibri"/>
                <a:cs typeface="Arial"/>
              </a:rPr>
              <a:t>radiolucent lesion with widening of the periodontal </a:t>
            </a:r>
            <a:r>
              <a:rPr lang="en-US" sz="2400" dirty="0" smtClean="0">
                <a:solidFill>
                  <a:srgbClr val="FF0000"/>
                </a:solidFill>
                <a:latin typeface="Times New Roman"/>
                <a:ea typeface="Calibri"/>
                <a:cs typeface="Arial"/>
              </a:rPr>
              <a:t>ligament</a:t>
            </a:r>
          </a:p>
          <a:p>
            <a:pPr algn="just">
              <a:lnSpc>
                <a:spcPct val="150000"/>
              </a:lnSpc>
            </a:pPr>
            <a:r>
              <a:rPr lang="en-US" sz="2400" dirty="0" smtClean="0">
                <a:latin typeface="Times New Roman"/>
                <a:ea typeface="Calibri"/>
                <a:cs typeface="Arial"/>
              </a:rPr>
              <a:t> -Whereas </a:t>
            </a:r>
            <a:r>
              <a:rPr lang="en-US" sz="2400" dirty="0">
                <a:latin typeface="Times New Roman"/>
                <a:ea typeface="Calibri"/>
                <a:cs typeface="Arial"/>
              </a:rPr>
              <a:t>those tumors with much tumor bone will be </a:t>
            </a:r>
            <a:r>
              <a:rPr lang="en-US" sz="2400" dirty="0" err="1">
                <a:solidFill>
                  <a:srgbClr val="FF0000"/>
                </a:solidFill>
                <a:latin typeface="Times New Roman"/>
                <a:ea typeface="Calibri"/>
                <a:cs typeface="Arial"/>
              </a:rPr>
              <a:t>radiodense</a:t>
            </a:r>
            <a:r>
              <a:rPr lang="en-US" sz="2400" dirty="0" smtClean="0">
                <a:solidFill>
                  <a:srgbClr val="FF0000"/>
                </a:solidFill>
                <a:latin typeface="Times New Roman"/>
                <a:ea typeface="Calibri"/>
                <a:cs typeface="Arial"/>
              </a:rPr>
              <a:t>.</a:t>
            </a:r>
          </a:p>
          <a:p>
            <a:pPr algn="just">
              <a:lnSpc>
                <a:spcPct val="150000"/>
              </a:lnSpc>
            </a:pPr>
            <a:r>
              <a:rPr lang="en-US" sz="2400" dirty="0" smtClean="0">
                <a:latin typeface="Times New Roman"/>
                <a:ea typeface="Calibri"/>
                <a:cs typeface="Arial"/>
              </a:rPr>
              <a:t> -</a:t>
            </a:r>
            <a:r>
              <a:rPr lang="en-US" sz="2400" dirty="0" smtClean="0">
                <a:solidFill>
                  <a:srgbClr val="FF0000"/>
                </a:solidFill>
                <a:latin typeface="Times New Roman"/>
                <a:ea typeface="Calibri"/>
                <a:cs typeface="Arial"/>
              </a:rPr>
              <a:t>Mixed </a:t>
            </a:r>
            <a:r>
              <a:rPr lang="en-US" sz="2400" dirty="0">
                <a:solidFill>
                  <a:srgbClr val="FF0000"/>
                </a:solidFill>
                <a:latin typeface="Times New Roman"/>
                <a:ea typeface="Calibri"/>
                <a:cs typeface="Arial"/>
              </a:rPr>
              <a:t>lucent-dense lesions indicate an intermediate degree </a:t>
            </a:r>
            <a:r>
              <a:rPr lang="en-US" sz="2400" dirty="0">
                <a:latin typeface="Times New Roman"/>
                <a:ea typeface="Calibri"/>
                <a:cs typeface="Arial"/>
              </a:rPr>
              <a:t>of tumor bone formation. </a:t>
            </a:r>
            <a:endParaRPr lang="en-US" sz="2400" dirty="0">
              <a:ea typeface="Calibri"/>
              <a:cs typeface="Arial"/>
            </a:endParaRPr>
          </a:p>
        </p:txBody>
      </p:sp>
    </p:spTree>
    <p:extLst>
      <p:ext uri="{BB962C8B-B14F-4D97-AF65-F5344CB8AC3E}">
        <p14:creationId xmlns:p14="http://schemas.microsoft.com/office/powerpoint/2010/main" val="30478646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914400"/>
            <a:ext cx="8763000" cy="1200329"/>
          </a:xfrm>
          <a:prstGeom prst="rect">
            <a:avLst/>
          </a:prstGeom>
        </p:spPr>
        <p:txBody>
          <a:bodyPr wrap="square">
            <a:spAutoFit/>
          </a:bodyPr>
          <a:lstStyle/>
          <a:p>
            <a:pPr algn="just">
              <a:lnSpc>
                <a:spcPct val="150000"/>
              </a:lnSpc>
            </a:pPr>
            <a:r>
              <a:rPr lang="en-US" sz="2400" dirty="0" smtClean="0">
                <a:latin typeface="Times New Roman"/>
                <a:ea typeface="Calibri"/>
                <a:cs typeface="Arial"/>
              </a:rPr>
              <a:t>Small </a:t>
            </a:r>
            <a:r>
              <a:rPr lang="en-US" sz="2400" dirty="0">
                <a:latin typeface="Times New Roman"/>
                <a:ea typeface="Calibri"/>
                <a:cs typeface="Arial"/>
              </a:rPr>
              <a:t>streaks of bone radiate outward from approximately </a:t>
            </a:r>
            <a:r>
              <a:rPr lang="en-US" sz="2400" dirty="0">
                <a:solidFill>
                  <a:srgbClr val="FF0000"/>
                </a:solidFill>
                <a:latin typeface="Times New Roman"/>
                <a:ea typeface="Calibri"/>
                <a:cs typeface="Arial"/>
              </a:rPr>
              <a:t>25% </a:t>
            </a:r>
            <a:r>
              <a:rPr lang="en-US" sz="2400" dirty="0">
                <a:latin typeface="Times New Roman"/>
                <a:ea typeface="Calibri"/>
                <a:cs typeface="Arial"/>
              </a:rPr>
              <a:t>of these tumors. This produces a </a:t>
            </a:r>
            <a:r>
              <a:rPr lang="en-US" sz="2400" dirty="0">
                <a:solidFill>
                  <a:srgbClr val="FF0000"/>
                </a:solidFill>
                <a:latin typeface="Times New Roman"/>
                <a:ea typeface="Calibri"/>
                <a:cs typeface="Arial"/>
              </a:rPr>
              <a:t>sunray</a:t>
            </a:r>
            <a:r>
              <a:rPr lang="en-US" sz="2400" b="1" dirty="0">
                <a:solidFill>
                  <a:srgbClr val="FF0000"/>
                </a:solidFill>
                <a:latin typeface="Times New Roman"/>
                <a:ea typeface="Calibri"/>
                <a:cs typeface="Arial"/>
              </a:rPr>
              <a:t> </a:t>
            </a:r>
            <a:r>
              <a:rPr lang="en-US" sz="2400" dirty="0">
                <a:solidFill>
                  <a:srgbClr val="FF0000"/>
                </a:solidFill>
                <a:latin typeface="Times New Roman"/>
                <a:ea typeface="Calibri"/>
                <a:cs typeface="Arial"/>
              </a:rPr>
              <a:t>pattern</a:t>
            </a:r>
            <a:r>
              <a:rPr lang="en-US" sz="2400" dirty="0">
                <a:latin typeface="Times New Roman"/>
                <a:ea typeface="Calibri"/>
                <a:cs typeface="Arial"/>
              </a:rPr>
              <a:t>.</a:t>
            </a:r>
            <a:endParaRPr lang="en-US" sz="2400" dirty="0">
              <a:ea typeface="Calibri"/>
              <a:cs typeface="Arial"/>
            </a:endParaRPr>
          </a:p>
        </p:txBody>
      </p:sp>
      <p:pic>
        <p:nvPicPr>
          <p:cNvPr id="4" name="Picture 3"/>
          <p:cNvPicPr/>
          <p:nvPr/>
        </p:nvPicPr>
        <p:blipFill>
          <a:blip r:embed="rId2" cstate="print"/>
          <a:srcRect/>
          <a:stretch>
            <a:fillRect/>
          </a:stretch>
        </p:blipFill>
        <p:spPr bwMode="auto">
          <a:xfrm>
            <a:off x="1676401" y="2528887"/>
            <a:ext cx="3776662" cy="3414713"/>
          </a:xfrm>
          <a:prstGeom prst="rect">
            <a:avLst/>
          </a:prstGeom>
          <a:noFill/>
          <a:ln w="9525">
            <a:noFill/>
            <a:miter lim="800000"/>
            <a:headEnd/>
            <a:tailEnd/>
          </a:ln>
        </p:spPr>
      </p:pic>
    </p:spTree>
    <p:extLst>
      <p:ext uri="{BB962C8B-B14F-4D97-AF65-F5344CB8AC3E}">
        <p14:creationId xmlns:p14="http://schemas.microsoft.com/office/powerpoint/2010/main" val="32797382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304800"/>
            <a:ext cx="8915400" cy="6278642"/>
          </a:xfrm>
          <a:prstGeom prst="rect">
            <a:avLst/>
          </a:prstGeom>
        </p:spPr>
        <p:txBody>
          <a:bodyPr wrap="square">
            <a:spAutoFit/>
          </a:bodyPr>
          <a:lstStyle/>
          <a:p>
            <a:pPr lvl="0" algn="just">
              <a:lnSpc>
                <a:spcPct val="150000"/>
              </a:lnSpc>
            </a:pPr>
            <a:r>
              <a:rPr lang="en-US" sz="2800" b="1" dirty="0">
                <a:solidFill>
                  <a:srgbClr val="000000"/>
                </a:solidFill>
                <a:latin typeface="Times New Roman"/>
                <a:ea typeface="Calibri"/>
                <a:cs typeface="Arial"/>
              </a:rPr>
              <a:t>Microscopically</a:t>
            </a:r>
            <a:endParaRPr lang="en-US" sz="2400" dirty="0">
              <a:solidFill>
                <a:prstClr val="black"/>
              </a:solidFill>
              <a:latin typeface="Times New Roman" pitchFamily="18" charset="0"/>
              <a:ea typeface="Calibri"/>
              <a:cs typeface="Times New Roman" pitchFamily="18" charset="0"/>
            </a:endParaRPr>
          </a:p>
          <a:p>
            <a:pPr marL="342900" indent="-342900" algn="just">
              <a:lnSpc>
                <a:spcPct val="150000"/>
              </a:lnSpc>
              <a:buFontTx/>
              <a:buChar char="-"/>
            </a:pPr>
            <a:r>
              <a:rPr lang="en-US" sz="2400" dirty="0" smtClean="0">
                <a:latin typeface="Times New Roman"/>
                <a:ea typeface="Calibri"/>
                <a:cs typeface="Arial"/>
              </a:rPr>
              <a:t>A </a:t>
            </a:r>
            <a:r>
              <a:rPr lang="en-US" sz="2400" dirty="0">
                <a:latin typeface="Times New Roman"/>
                <a:ea typeface="Calibri"/>
                <a:cs typeface="Arial"/>
              </a:rPr>
              <a:t>number of distinct </a:t>
            </a:r>
            <a:r>
              <a:rPr lang="en-US" sz="2400" dirty="0">
                <a:solidFill>
                  <a:srgbClr val="FF0000"/>
                </a:solidFill>
                <a:latin typeface="Times New Roman"/>
                <a:ea typeface="Calibri"/>
                <a:cs typeface="Arial"/>
              </a:rPr>
              <a:t>histologic types of osteosarcoma </a:t>
            </a:r>
            <a:r>
              <a:rPr lang="en-US" sz="2400" dirty="0">
                <a:latin typeface="Times New Roman"/>
                <a:ea typeface="Calibri"/>
                <a:cs typeface="Arial"/>
              </a:rPr>
              <a:t>exist and has been subdivided on the basis of the </a:t>
            </a:r>
            <a:r>
              <a:rPr lang="en-US" sz="2400" dirty="0">
                <a:solidFill>
                  <a:srgbClr val="FF0000"/>
                </a:solidFill>
                <a:latin typeface="Times New Roman"/>
                <a:ea typeface="Calibri"/>
                <a:cs typeface="Arial"/>
              </a:rPr>
              <a:t>predominant features of the cells </a:t>
            </a:r>
            <a:r>
              <a:rPr lang="en-US" sz="2400" dirty="0">
                <a:latin typeface="Times New Roman"/>
                <a:ea typeface="Calibri"/>
                <a:cs typeface="Arial"/>
              </a:rPr>
              <a:t>(i.e. </a:t>
            </a:r>
            <a:r>
              <a:rPr lang="en-US" sz="2400" dirty="0" err="1">
                <a:latin typeface="Times New Roman"/>
                <a:ea typeface="Calibri"/>
                <a:cs typeface="Arial"/>
              </a:rPr>
              <a:t>osteoblastic</a:t>
            </a:r>
            <a:r>
              <a:rPr lang="en-US" sz="2400" dirty="0">
                <a:latin typeface="Times New Roman"/>
                <a:ea typeface="Calibri"/>
                <a:cs typeface="Arial"/>
              </a:rPr>
              <a:t>, </a:t>
            </a:r>
            <a:r>
              <a:rPr lang="en-US" sz="2400" dirty="0" err="1">
                <a:latin typeface="Times New Roman"/>
                <a:ea typeface="Calibri"/>
                <a:cs typeface="Arial"/>
              </a:rPr>
              <a:t>chondroblastic</a:t>
            </a:r>
            <a:r>
              <a:rPr lang="en-US" sz="2400" dirty="0">
                <a:latin typeface="Times New Roman"/>
                <a:ea typeface="Calibri"/>
                <a:cs typeface="Arial"/>
              </a:rPr>
              <a:t>, fibroblastic). </a:t>
            </a:r>
            <a:endParaRPr lang="en-US" sz="2400" dirty="0" smtClean="0">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In </a:t>
            </a:r>
            <a:r>
              <a:rPr lang="en-US" sz="2400" dirty="0">
                <a:latin typeface="Times New Roman"/>
                <a:ea typeface="Calibri"/>
                <a:cs typeface="Arial"/>
              </a:rPr>
              <a:t>the </a:t>
            </a:r>
            <a:r>
              <a:rPr lang="en-US" sz="2400" dirty="0" err="1">
                <a:latin typeface="Times New Roman"/>
                <a:ea typeface="Calibri"/>
                <a:cs typeface="Arial"/>
              </a:rPr>
              <a:t>osteoblastic</a:t>
            </a:r>
            <a:r>
              <a:rPr lang="en-US" sz="2400" dirty="0">
                <a:latin typeface="Times New Roman"/>
                <a:ea typeface="Calibri"/>
                <a:cs typeface="Arial"/>
              </a:rPr>
              <a:t> type of osteosarcoma atypical, </a:t>
            </a:r>
            <a:r>
              <a:rPr lang="en-US" sz="2400" dirty="0">
                <a:solidFill>
                  <a:srgbClr val="FF0000"/>
                </a:solidFill>
                <a:latin typeface="Times New Roman"/>
                <a:ea typeface="Calibri"/>
                <a:cs typeface="Arial"/>
              </a:rPr>
              <a:t>neoplastic osteoblasts</a:t>
            </a:r>
            <a:r>
              <a:rPr lang="en-US" sz="2400" dirty="0">
                <a:latin typeface="Times New Roman"/>
                <a:ea typeface="Calibri"/>
                <a:cs typeface="Arial"/>
              </a:rPr>
              <a:t> exhibit considerable variation </a:t>
            </a:r>
            <a:r>
              <a:rPr lang="en-US" sz="2400" dirty="0">
                <a:solidFill>
                  <a:srgbClr val="FF0000"/>
                </a:solidFill>
                <a:latin typeface="Times New Roman"/>
                <a:ea typeface="Calibri"/>
                <a:cs typeface="Arial"/>
              </a:rPr>
              <a:t>in size and shape, show large, deeply staining nuclei and are arranged in a disorderly </a:t>
            </a:r>
            <a:r>
              <a:rPr lang="en-US" sz="2400" dirty="0">
                <a:latin typeface="Times New Roman"/>
                <a:ea typeface="Calibri"/>
                <a:cs typeface="Arial"/>
              </a:rPr>
              <a:t>fashion about </a:t>
            </a:r>
            <a:r>
              <a:rPr lang="en-US" sz="2400" dirty="0" err="1">
                <a:latin typeface="Times New Roman"/>
                <a:ea typeface="Calibri"/>
                <a:cs typeface="Arial"/>
              </a:rPr>
              <a:t>trabeculae</a:t>
            </a:r>
            <a:r>
              <a:rPr lang="en-US" sz="2400" dirty="0">
                <a:latin typeface="Times New Roman"/>
                <a:ea typeface="Calibri"/>
                <a:cs typeface="Arial"/>
              </a:rPr>
              <a:t> of bone</a:t>
            </a:r>
            <a:r>
              <a:rPr lang="en-US" sz="2400" dirty="0" smtClean="0">
                <a:latin typeface="Times New Roman"/>
                <a:ea typeface="Calibri"/>
                <a:cs typeface="Arial"/>
              </a:rPr>
              <a:t>.</a:t>
            </a:r>
          </a:p>
          <a:p>
            <a:pPr marL="342900" indent="-342900" algn="just">
              <a:lnSpc>
                <a:spcPct val="150000"/>
              </a:lnSpc>
              <a:buFontTx/>
              <a:buChar char="-"/>
            </a:pPr>
            <a:r>
              <a:rPr lang="en-US" sz="2400" dirty="0" smtClean="0">
                <a:latin typeface="Times New Roman"/>
                <a:ea typeface="Calibri"/>
                <a:cs typeface="Arial"/>
              </a:rPr>
              <a:t> </a:t>
            </a:r>
            <a:r>
              <a:rPr lang="en-US" sz="2400" dirty="0">
                <a:latin typeface="Times New Roman"/>
                <a:ea typeface="Calibri"/>
                <a:cs typeface="Arial"/>
              </a:rPr>
              <a:t>In addition, there is a great deal of </a:t>
            </a:r>
            <a:r>
              <a:rPr lang="en-US" sz="2400" dirty="0">
                <a:solidFill>
                  <a:srgbClr val="FF0000"/>
                </a:solidFill>
                <a:latin typeface="Times New Roman"/>
                <a:ea typeface="Calibri"/>
                <a:cs typeface="Arial"/>
              </a:rPr>
              <a:t>new tumor osteoid and bone formation</a:t>
            </a:r>
            <a:r>
              <a:rPr lang="en-US" sz="2400" dirty="0">
                <a:latin typeface="Times New Roman"/>
                <a:ea typeface="Calibri"/>
                <a:cs typeface="Arial"/>
              </a:rPr>
              <a:t>, mostly in an </a:t>
            </a:r>
            <a:r>
              <a:rPr lang="en-US" sz="2400" dirty="0">
                <a:solidFill>
                  <a:srgbClr val="FF0000"/>
                </a:solidFill>
                <a:latin typeface="Times New Roman"/>
                <a:ea typeface="Calibri"/>
                <a:cs typeface="Arial"/>
              </a:rPr>
              <a:t>irregular pattern and sometimes in solid sheets</a:t>
            </a:r>
            <a:r>
              <a:rPr lang="en-US" sz="2400" dirty="0">
                <a:latin typeface="Times New Roman"/>
                <a:ea typeface="Calibri"/>
                <a:cs typeface="Arial"/>
              </a:rPr>
              <a:t> rather than in </a:t>
            </a:r>
            <a:r>
              <a:rPr lang="en-US" sz="2400" dirty="0" err="1">
                <a:latin typeface="Times New Roman"/>
                <a:ea typeface="Calibri"/>
                <a:cs typeface="Arial"/>
              </a:rPr>
              <a:t>trabeculae</a:t>
            </a:r>
            <a:r>
              <a:rPr lang="en-US" sz="2400" dirty="0">
                <a:latin typeface="Times New Roman"/>
                <a:ea typeface="Calibri"/>
                <a:cs typeface="Arial"/>
              </a:rPr>
              <a:t>.  </a:t>
            </a:r>
            <a:endParaRPr lang="en-US" sz="2400" dirty="0"/>
          </a:p>
        </p:txBody>
      </p:sp>
    </p:spTree>
    <p:extLst>
      <p:ext uri="{BB962C8B-B14F-4D97-AF65-F5344CB8AC3E}">
        <p14:creationId xmlns:p14="http://schemas.microsoft.com/office/powerpoint/2010/main" val="9455024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915400" cy="4288866"/>
          </a:xfrm>
          <a:prstGeom prst="rect">
            <a:avLst/>
          </a:prstGeom>
        </p:spPr>
        <p:txBody>
          <a:bodyPr wrap="square">
            <a:spAutoFit/>
          </a:bodyPr>
          <a:lstStyle/>
          <a:p>
            <a:pPr algn="just">
              <a:lnSpc>
                <a:spcPct val="150000"/>
              </a:lnSpc>
            </a:pPr>
            <a:r>
              <a:rPr lang="en-US" sz="2400" dirty="0" smtClean="0">
                <a:latin typeface="Times New Roman" pitchFamily="18" charset="0"/>
                <a:ea typeface="Calibri"/>
                <a:cs typeface="Times New Roman" pitchFamily="18" charset="0"/>
              </a:rPr>
              <a:t>-Varying </a:t>
            </a:r>
            <a:r>
              <a:rPr lang="en-US" sz="2400" dirty="0">
                <a:latin typeface="Times New Roman" pitchFamily="18" charset="0"/>
                <a:ea typeface="Calibri"/>
                <a:cs typeface="Times New Roman" pitchFamily="18" charset="0"/>
              </a:rPr>
              <a:t>degrees of proliferation of </a:t>
            </a:r>
            <a:r>
              <a:rPr lang="en-US" sz="2400" b="1" dirty="0">
                <a:solidFill>
                  <a:srgbClr val="FF0000"/>
                </a:solidFill>
                <a:latin typeface="Times New Roman" pitchFamily="18" charset="0"/>
                <a:ea typeface="Calibri"/>
                <a:cs typeface="Times New Roman" pitchFamily="18" charset="0"/>
              </a:rPr>
              <a:t>anaplastic</a:t>
            </a:r>
            <a:r>
              <a:rPr lang="en-US" sz="2400" dirty="0">
                <a:solidFill>
                  <a:srgbClr val="FF0000"/>
                </a:solidFill>
                <a:latin typeface="Times New Roman" pitchFamily="18" charset="0"/>
                <a:ea typeface="Calibri"/>
                <a:cs typeface="Times New Roman" pitchFamily="18" charset="0"/>
              </a:rPr>
              <a:t> fibroblasts </a:t>
            </a:r>
            <a:r>
              <a:rPr lang="en-US" sz="2400" dirty="0">
                <a:latin typeface="Times New Roman" pitchFamily="18" charset="0"/>
                <a:ea typeface="Calibri"/>
                <a:cs typeface="Times New Roman" pitchFamily="18" charset="0"/>
              </a:rPr>
              <a:t>are also found, and in the </a:t>
            </a:r>
            <a:r>
              <a:rPr lang="en-US" sz="2400" dirty="0">
                <a:solidFill>
                  <a:srgbClr val="FF0000"/>
                </a:solidFill>
                <a:latin typeface="Times New Roman" pitchFamily="18" charset="0"/>
                <a:ea typeface="Calibri"/>
                <a:cs typeface="Times New Roman" pitchFamily="18" charset="0"/>
              </a:rPr>
              <a:t>absence of significant amounts of tumor osteoid or bone,</a:t>
            </a:r>
            <a:r>
              <a:rPr lang="en-US" sz="2400" dirty="0">
                <a:latin typeface="Times New Roman" pitchFamily="18" charset="0"/>
                <a:ea typeface="Calibri"/>
                <a:cs typeface="Times New Roman" pitchFamily="18" charset="0"/>
              </a:rPr>
              <a:t> when these cells predominate, the lesion is designated as a </a:t>
            </a:r>
            <a:r>
              <a:rPr lang="en-US" sz="2400" dirty="0">
                <a:solidFill>
                  <a:srgbClr val="FF0000"/>
                </a:solidFill>
                <a:latin typeface="Times New Roman" pitchFamily="18" charset="0"/>
                <a:ea typeface="Calibri"/>
                <a:cs typeface="Times New Roman" pitchFamily="18" charset="0"/>
              </a:rPr>
              <a:t>fibroblastic</a:t>
            </a:r>
            <a:r>
              <a:rPr lang="en-US" sz="2400" dirty="0">
                <a:latin typeface="Times New Roman" pitchFamily="18" charset="0"/>
                <a:ea typeface="Calibri"/>
                <a:cs typeface="Times New Roman" pitchFamily="18" charset="0"/>
              </a:rPr>
              <a:t> type of osteosarcoma. </a:t>
            </a:r>
            <a:endParaRPr lang="en-US" sz="2400" dirty="0" smtClean="0">
              <a:latin typeface="Times New Roman" pitchFamily="18" charset="0"/>
              <a:ea typeface="Calibri"/>
              <a:cs typeface="Times New Roman" pitchFamily="18" charset="0"/>
            </a:endParaRPr>
          </a:p>
          <a:p>
            <a:pPr algn="just">
              <a:lnSpc>
                <a:spcPct val="150000"/>
              </a:lnSpc>
            </a:pPr>
            <a:r>
              <a:rPr lang="en-US" sz="2400" dirty="0" smtClean="0">
                <a:latin typeface="Times New Roman" pitchFamily="18" charset="0"/>
                <a:ea typeface="Calibri"/>
                <a:cs typeface="Times New Roman" pitchFamily="18" charset="0"/>
              </a:rPr>
              <a:t>Some </a:t>
            </a:r>
            <a:r>
              <a:rPr lang="en-US" sz="2400" dirty="0">
                <a:latin typeface="Times New Roman" pitchFamily="18" charset="0"/>
                <a:ea typeface="Calibri"/>
                <a:cs typeface="Times New Roman" pitchFamily="18" charset="0"/>
              </a:rPr>
              <a:t>tumors show occasional areas of neoplastic </a:t>
            </a:r>
            <a:r>
              <a:rPr lang="en-US" sz="2400" dirty="0" err="1">
                <a:latin typeface="Times New Roman" pitchFamily="18" charset="0"/>
                <a:ea typeface="Calibri"/>
                <a:cs typeface="Times New Roman" pitchFamily="18" charset="0"/>
              </a:rPr>
              <a:t>myxomatous</a:t>
            </a:r>
            <a:r>
              <a:rPr lang="en-US" sz="2400" dirty="0">
                <a:latin typeface="Times New Roman" pitchFamily="18" charset="0"/>
                <a:ea typeface="Calibri"/>
                <a:cs typeface="Times New Roman" pitchFamily="18" charset="0"/>
              </a:rPr>
              <a:t> tissue and </a:t>
            </a:r>
            <a:r>
              <a:rPr lang="en-US" sz="2400" dirty="0">
                <a:solidFill>
                  <a:srgbClr val="FF0000"/>
                </a:solidFill>
                <a:latin typeface="Times New Roman" pitchFamily="18" charset="0"/>
                <a:ea typeface="Calibri"/>
                <a:cs typeface="Times New Roman" pitchFamily="18" charset="0"/>
              </a:rPr>
              <a:t>cartilage</a:t>
            </a:r>
            <a:r>
              <a:rPr lang="en-US" sz="2400" dirty="0">
                <a:latin typeface="Times New Roman" pitchFamily="18" charset="0"/>
                <a:ea typeface="Calibri"/>
                <a:cs typeface="Times New Roman" pitchFamily="18" charset="0"/>
              </a:rPr>
              <a:t> tissue and this is termed </a:t>
            </a:r>
            <a:r>
              <a:rPr lang="en-US" sz="2400" dirty="0" err="1">
                <a:solidFill>
                  <a:srgbClr val="FF0000"/>
                </a:solidFill>
                <a:latin typeface="Times New Roman" pitchFamily="18" charset="0"/>
                <a:ea typeface="Calibri"/>
                <a:cs typeface="Times New Roman" pitchFamily="18" charset="0"/>
              </a:rPr>
              <a:t>chondroblastic</a:t>
            </a:r>
            <a:r>
              <a:rPr lang="en-US" sz="2400" dirty="0">
                <a:latin typeface="Times New Roman" pitchFamily="18" charset="0"/>
                <a:ea typeface="Calibri"/>
                <a:cs typeface="Times New Roman" pitchFamily="18" charset="0"/>
              </a:rPr>
              <a:t> type of osteosarcomas.</a:t>
            </a:r>
          </a:p>
          <a:p>
            <a:pPr algn="just">
              <a:lnSpc>
                <a:spcPct val="115000"/>
              </a:lnSpc>
            </a:pPr>
            <a:r>
              <a:rPr lang="en-US" dirty="0">
                <a:latin typeface="Times New Roman"/>
                <a:ea typeface="Calibri"/>
                <a:cs typeface="Arial"/>
              </a:rPr>
              <a:t> </a:t>
            </a:r>
            <a:endParaRPr lang="en-US" dirty="0"/>
          </a:p>
        </p:txBody>
      </p:sp>
      <p:pic>
        <p:nvPicPr>
          <p:cNvPr id="3" name="Picture 2"/>
          <p:cNvPicPr/>
          <p:nvPr/>
        </p:nvPicPr>
        <p:blipFill>
          <a:blip r:embed="rId2" cstate="print"/>
          <a:srcRect/>
          <a:stretch>
            <a:fillRect/>
          </a:stretch>
        </p:blipFill>
        <p:spPr bwMode="auto">
          <a:xfrm>
            <a:off x="3962400" y="3657601"/>
            <a:ext cx="4724400" cy="3200400"/>
          </a:xfrm>
          <a:prstGeom prst="rect">
            <a:avLst/>
          </a:prstGeom>
          <a:noFill/>
          <a:ln w="9525">
            <a:noFill/>
            <a:miter lim="800000"/>
            <a:headEnd/>
            <a:tailEnd/>
          </a:ln>
        </p:spPr>
      </p:pic>
      <p:sp>
        <p:nvSpPr>
          <p:cNvPr id="4" name="Rectangle 3"/>
          <p:cNvSpPr/>
          <p:nvPr/>
        </p:nvSpPr>
        <p:spPr>
          <a:xfrm>
            <a:off x="152400" y="5751155"/>
            <a:ext cx="4572000" cy="729430"/>
          </a:xfrm>
          <a:prstGeom prst="rect">
            <a:avLst/>
          </a:prstGeom>
        </p:spPr>
        <p:txBody>
          <a:bodyPr>
            <a:spAutoFit/>
          </a:bodyPr>
          <a:lstStyle/>
          <a:p>
            <a:pPr algn="just">
              <a:lnSpc>
                <a:spcPct val="115000"/>
              </a:lnSpc>
            </a:pPr>
            <a:r>
              <a:rPr lang="en-US" dirty="0">
                <a:latin typeface="Times New Roman"/>
                <a:ea typeface="Calibri"/>
                <a:cs typeface="Arial"/>
              </a:rPr>
              <a:t>Pleomorphic osteoblast and tumor bone.</a:t>
            </a:r>
            <a:endParaRPr lang="en-US" sz="1400" dirty="0">
              <a:ea typeface="Calibri"/>
              <a:cs typeface="Arial"/>
            </a:endParaRPr>
          </a:p>
          <a:p>
            <a:pPr algn="just">
              <a:lnSpc>
                <a:spcPct val="115000"/>
              </a:lnSpc>
            </a:pPr>
            <a:r>
              <a:rPr lang="en-US" dirty="0">
                <a:latin typeface="Times New Roman"/>
                <a:ea typeface="Calibri"/>
                <a:cs typeface="Arial"/>
              </a:rPr>
              <a:t> </a:t>
            </a:r>
            <a:endParaRPr lang="en-US" sz="1400" dirty="0">
              <a:ea typeface="Calibri"/>
              <a:cs typeface="Arial"/>
            </a:endParaRPr>
          </a:p>
        </p:txBody>
      </p:sp>
    </p:spTree>
    <p:extLst>
      <p:ext uri="{BB962C8B-B14F-4D97-AF65-F5344CB8AC3E}">
        <p14:creationId xmlns:p14="http://schemas.microsoft.com/office/powerpoint/2010/main" val="37966954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3970318"/>
          </a:xfrm>
          <a:prstGeom prst="rect">
            <a:avLst/>
          </a:prstGeom>
        </p:spPr>
        <p:txBody>
          <a:bodyPr wrap="square">
            <a:spAutoFit/>
          </a:bodyPr>
          <a:lstStyle/>
          <a:p>
            <a:pPr>
              <a:lnSpc>
                <a:spcPct val="150000"/>
              </a:lnSpc>
            </a:pPr>
            <a:r>
              <a:rPr lang="en-US" sz="2400" b="1" dirty="0">
                <a:latin typeface="Times New Roman" pitchFamily="18" charset="0"/>
                <a:ea typeface="Calibri"/>
                <a:cs typeface="Times New Roman" pitchFamily="18" charset="0"/>
              </a:rPr>
              <a:t>CHONDROSARCOMA </a:t>
            </a:r>
            <a:endParaRPr lang="en-US" sz="2400" dirty="0">
              <a:latin typeface="Times New Roman" pitchFamily="18" charset="0"/>
              <a:ea typeface="Calibri"/>
              <a:cs typeface="Times New Roman" pitchFamily="18" charset="0"/>
            </a:endParaRPr>
          </a:p>
          <a:p>
            <a:pPr algn="just">
              <a:lnSpc>
                <a:spcPct val="150000"/>
              </a:lnSpc>
            </a:pPr>
            <a:r>
              <a:rPr lang="en-US" sz="2400" dirty="0">
                <a:latin typeface="Times New Roman" pitchFamily="18" charset="0"/>
                <a:ea typeface="Calibri"/>
                <a:cs typeface="Times New Roman" pitchFamily="18" charset="0"/>
              </a:rPr>
              <a:t>     The </a:t>
            </a:r>
            <a:r>
              <a:rPr lang="en-US" sz="2400" dirty="0" err="1">
                <a:latin typeface="Times New Roman" pitchFamily="18" charset="0"/>
                <a:ea typeface="Calibri"/>
                <a:cs typeface="Times New Roman" pitchFamily="18" charset="0"/>
              </a:rPr>
              <a:t>chondrosarcoma</a:t>
            </a:r>
            <a:r>
              <a:rPr lang="en-US" sz="2400" dirty="0">
                <a:latin typeface="Times New Roman" pitchFamily="18" charset="0"/>
                <a:ea typeface="Calibri"/>
                <a:cs typeface="Times New Roman" pitchFamily="18" charset="0"/>
              </a:rPr>
              <a:t> </a:t>
            </a:r>
            <a:r>
              <a:rPr lang="en-US" sz="2400" dirty="0" smtClean="0">
                <a:latin typeface="Times New Roman" pitchFamily="18" charset="0"/>
                <a:ea typeface="Calibri"/>
                <a:cs typeface="Times New Roman" pitchFamily="18" charset="0"/>
              </a:rPr>
              <a:t>can </a:t>
            </a:r>
            <a:r>
              <a:rPr lang="en-US" sz="2400" dirty="0">
                <a:latin typeface="Times New Roman" pitchFamily="18" charset="0"/>
                <a:ea typeface="Calibri"/>
                <a:cs typeface="Times New Roman" pitchFamily="18" charset="0"/>
              </a:rPr>
              <a:t>occur at any </a:t>
            </a:r>
            <a:r>
              <a:rPr lang="en-US" sz="2400" dirty="0" smtClean="0">
                <a:latin typeface="Times New Roman" pitchFamily="18" charset="0"/>
                <a:ea typeface="Calibri"/>
                <a:cs typeface="Times New Roman" pitchFamily="18" charset="0"/>
              </a:rPr>
              <a:t>age</a:t>
            </a:r>
            <a:endParaRPr lang="en-US" sz="2400" dirty="0">
              <a:latin typeface="Times New Roman" pitchFamily="18" charset="0"/>
              <a:ea typeface="Calibri"/>
              <a:cs typeface="Times New Roman" pitchFamily="18" charset="0"/>
            </a:endParaRPr>
          </a:p>
          <a:p>
            <a:pPr marL="342900" indent="-342900" algn="just">
              <a:lnSpc>
                <a:spcPct val="150000"/>
              </a:lnSpc>
              <a:buFontTx/>
              <a:buChar char="-"/>
            </a:pPr>
            <a:r>
              <a:rPr lang="en-US" sz="2400" dirty="0" smtClean="0">
                <a:latin typeface="Times New Roman" pitchFamily="18" charset="0"/>
                <a:ea typeface="Calibri"/>
                <a:cs typeface="Times New Roman" pitchFamily="18" charset="0"/>
              </a:rPr>
              <a:t>More </a:t>
            </a:r>
            <a:r>
              <a:rPr lang="en-US" sz="2400" dirty="0">
                <a:latin typeface="Times New Roman" pitchFamily="18" charset="0"/>
                <a:ea typeface="Calibri"/>
                <a:cs typeface="Times New Roman" pitchFamily="18" charset="0"/>
              </a:rPr>
              <a:t>often in </a:t>
            </a:r>
            <a:r>
              <a:rPr lang="en-US" sz="2400" dirty="0" smtClean="0">
                <a:solidFill>
                  <a:srgbClr val="FF0000"/>
                </a:solidFill>
                <a:latin typeface="Times New Roman" pitchFamily="18" charset="0"/>
                <a:ea typeface="Calibri"/>
                <a:cs typeface="Times New Roman" pitchFamily="18" charset="0"/>
              </a:rPr>
              <a:t>males</a:t>
            </a:r>
          </a:p>
          <a:p>
            <a:pPr marL="342900" indent="-342900" algn="just">
              <a:lnSpc>
                <a:spcPct val="150000"/>
              </a:lnSpc>
              <a:buFontTx/>
              <a:buChar char="-"/>
            </a:pPr>
            <a:r>
              <a:rPr lang="en-US" sz="2400" dirty="0" smtClean="0">
                <a:latin typeface="Times New Roman" pitchFamily="18" charset="0"/>
                <a:ea typeface="Calibri"/>
                <a:cs typeface="Times New Roman" pitchFamily="18" charset="0"/>
              </a:rPr>
              <a:t> Appear </a:t>
            </a:r>
            <a:r>
              <a:rPr lang="en-US" sz="2400" dirty="0">
                <a:latin typeface="Times New Roman" pitchFamily="18" charset="0"/>
                <a:ea typeface="Calibri"/>
                <a:cs typeface="Times New Roman" pitchFamily="18" charset="0"/>
              </a:rPr>
              <a:t>as an </a:t>
            </a:r>
            <a:r>
              <a:rPr lang="en-US" sz="2400" dirty="0">
                <a:solidFill>
                  <a:srgbClr val="FF0000"/>
                </a:solidFill>
                <a:latin typeface="Times New Roman" pitchFamily="18" charset="0"/>
                <a:ea typeface="Calibri"/>
                <a:cs typeface="Times New Roman" pitchFamily="18" charset="0"/>
              </a:rPr>
              <a:t>expanding</a:t>
            </a:r>
            <a:r>
              <a:rPr lang="en-US" sz="2400" dirty="0">
                <a:latin typeface="Times New Roman" pitchFamily="18" charset="0"/>
                <a:ea typeface="Calibri"/>
                <a:cs typeface="Times New Roman" pitchFamily="18" charset="0"/>
              </a:rPr>
              <a:t> lesion which is frequently </a:t>
            </a:r>
            <a:r>
              <a:rPr lang="en-US" sz="2400" dirty="0">
                <a:solidFill>
                  <a:srgbClr val="FF0000"/>
                </a:solidFill>
                <a:latin typeface="Times New Roman" pitchFamily="18" charset="0"/>
                <a:ea typeface="Calibri"/>
                <a:cs typeface="Times New Roman" pitchFamily="18" charset="0"/>
              </a:rPr>
              <a:t>painless</a:t>
            </a:r>
            <a:r>
              <a:rPr lang="en-US" sz="2400" dirty="0">
                <a:latin typeface="Times New Roman" pitchFamily="18" charset="0"/>
                <a:ea typeface="Calibri"/>
                <a:cs typeface="Times New Roman" pitchFamily="18" charset="0"/>
              </a:rPr>
              <a:t>. </a:t>
            </a:r>
            <a:endParaRPr lang="en-US" sz="2400" dirty="0" smtClean="0">
              <a:latin typeface="Times New Roman" pitchFamily="18" charset="0"/>
              <a:ea typeface="Calibri"/>
              <a:cs typeface="Times New Roman" pitchFamily="18" charset="0"/>
            </a:endParaRPr>
          </a:p>
          <a:p>
            <a:pPr algn="just">
              <a:lnSpc>
                <a:spcPct val="150000"/>
              </a:lnSpc>
            </a:pPr>
            <a:r>
              <a:rPr lang="en-US" sz="2400" dirty="0" smtClean="0">
                <a:latin typeface="Times New Roman" pitchFamily="18" charset="0"/>
                <a:ea typeface="Calibri"/>
                <a:cs typeface="Times New Roman" pitchFamily="18" charset="0"/>
              </a:rPr>
              <a:t>-</a:t>
            </a:r>
            <a:r>
              <a:rPr lang="en-US" sz="2400" dirty="0" err="1" smtClean="0">
                <a:latin typeface="Times New Roman" pitchFamily="18" charset="0"/>
                <a:ea typeface="Calibri"/>
                <a:cs typeface="Times New Roman" pitchFamily="18" charset="0"/>
              </a:rPr>
              <a:t>Resorption</a:t>
            </a:r>
            <a:r>
              <a:rPr lang="en-US" sz="2400" dirty="0" smtClean="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and exfoliation of teeth sometimes occur</a:t>
            </a:r>
            <a:r>
              <a:rPr lang="en-US" sz="2400" dirty="0" smtClean="0">
                <a:latin typeface="Times New Roman" pitchFamily="18" charset="0"/>
                <a:ea typeface="Calibri"/>
                <a:cs typeface="Times New Roman" pitchFamily="18" charset="0"/>
              </a:rPr>
              <a:t>.</a:t>
            </a:r>
          </a:p>
          <a:p>
            <a:pPr algn="just">
              <a:lnSpc>
                <a:spcPct val="150000"/>
              </a:lnSpc>
            </a:pPr>
            <a:r>
              <a:rPr lang="en-US" sz="2400" dirty="0">
                <a:latin typeface="Times New Roman" pitchFamily="18" charset="0"/>
                <a:ea typeface="Calibri"/>
                <a:cs typeface="Times New Roman" pitchFamily="18" charset="0"/>
              </a:rPr>
              <a:t>-</a:t>
            </a:r>
            <a:r>
              <a:rPr lang="en-US" sz="2400" dirty="0" smtClean="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In general, these lesions are </a:t>
            </a:r>
            <a:r>
              <a:rPr lang="en-US" sz="2400" dirty="0">
                <a:solidFill>
                  <a:srgbClr val="FF0000"/>
                </a:solidFill>
                <a:latin typeface="Times New Roman" pitchFamily="18" charset="0"/>
                <a:ea typeface="Calibri"/>
                <a:cs typeface="Times New Roman" pitchFamily="18" charset="0"/>
              </a:rPr>
              <a:t>invasive and destructive and metastasize readily</a:t>
            </a:r>
            <a:r>
              <a:rPr lang="en-US" dirty="0">
                <a:solidFill>
                  <a:srgbClr val="FF0000"/>
                </a:solidFill>
                <a:latin typeface="Times New Roman"/>
                <a:ea typeface="Calibri"/>
                <a:cs typeface="Arial"/>
              </a:rPr>
              <a:t>.</a:t>
            </a:r>
            <a:r>
              <a:rPr lang="en-US" b="1" dirty="0">
                <a:solidFill>
                  <a:srgbClr val="FF0000"/>
                </a:solidFill>
                <a:latin typeface="Times New Roman"/>
                <a:ea typeface="Calibri"/>
                <a:cs typeface="Arial"/>
              </a:rPr>
              <a:t> </a:t>
            </a:r>
            <a:endParaRPr lang="en-US" sz="1400" dirty="0">
              <a:solidFill>
                <a:srgbClr val="FF0000"/>
              </a:solidFill>
              <a:ea typeface="Calibri"/>
              <a:cs typeface="Arial"/>
            </a:endParaRPr>
          </a:p>
        </p:txBody>
      </p:sp>
      <p:pic>
        <p:nvPicPr>
          <p:cNvPr id="3" name="Picture 2"/>
          <p:cNvPicPr/>
          <p:nvPr/>
        </p:nvPicPr>
        <p:blipFill>
          <a:blip r:embed="rId2" cstate="print"/>
          <a:srcRect/>
          <a:stretch>
            <a:fillRect/>
          </a:stretch>
        </p:blipFill>
        <p:spPr bwMode="auto">
          <a:xfrm>
            <a:off x="3886200" y="3810000"/>
            <a:ext cx="3581400" cy="2514600"/>
          </a:xfrm>
          <a:prstGeom prst="rect">
            <a:avLst/>
          </a:prstGeom>
          <a:noFill/>
          <a:ln w="9525">
            <a:noFill/>
            <a:miter lim="800000"/>
            <a:headEnd/>
            <a:tailEnd/>
          </a:ln>
        </p:spPr>
      </p:pic>
      <p:sp>
        <p:nvSpPr>
          <p:cNvPr id="4" name="Rectangle 3"/>
          <p:cNvSpPr/>
          <p:nvPr/>
        </p:nvSpPr>
        <p:spPr>
          <a:xfrm>
            <a:off x="942124" y="5715000"/>
            <a:ext cx="2944076" cy="369332"/>
          </a:xfrm>
          <a:prstGeom prst="rect">
            <a:avLst/>
          </a:prstGeom>
        </p:spPr>
        <p:txBody>
          <a:bodyPr wrap="none">
            <a:spAutoFit/>
          </a:bodyPr>
          <a:lstStyle/>
          <a:p>
            <a:r>
              <a:rPr lang="en-US" dirty="0">
                <a:latin typeface="Times New Roman"/>
                <a:ea typeface="Calibri"/>
              </a:rPr>
              <a:t>Enlargement of alveolar ridge</a:t>
            </a:r>
            <a:endParaRPr lang="en-US" dirty="0"/>
          </a:p>
        </p:txBody>
      </p:sp>
    </p:spTree>
    <p:extLst>
      <p:ext uri="{BB962C8B-B14F-4D97-AF65-F5344CB8AC3E}">
        <p14:creationId xmlns:p14="http://schemas.microsoft.com/office/powerpoint/2010/main" val="21161212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2308324"/>
          </a:xfrm>
          <a:prstGeom prst="rect">
            <a:avLst/>
          </a:prstGeom>
        </p:spPr>
        <p:txBody>
          <a:bodyPr wrap="square">
            <a:spAutoFit/>
          </a:bodyPr>
          <a:lstStyle/>
          <a:p>
            <a:pPr>
              <a:lnSpc>
                <a:spcPct val="150000"/>
              </a:lnSpc>
            </a:pPr>
            <a:r>
              <a:rPr lang="en-US" sz="2400" b="1" dirty="0" smtClean="0">
                <a:latin typeface="Times New Roman"/>
                <a:ea typeface="Calibri"/>
                <a:cs typeface="Arial"/>
              </a:rPr>
              <a:t> </a:t>
            </a:r>
            <a:r>
              <a:rPr lang="en-US" sz="2400" b="1" dirty="0" err="1" smtClean="0">
                <a:latin typeface="Times New Roman"/>
                <a:ea typeface="Calibri"/>
                <a:cs typeface="Arial"/>
              </a:rPr>
              <a:t>Radiographically</a:t>
            </a:r>
            <a:endParaRPr lang="en-US" sz="2400" dirty="0">
              <a:latin typeface="Times New Roman"/>
              <a:ea typeface="Calibri"/>
              <a:cs typeface="Arial"/>
            </a:endParaRPr>
          </a:p>
          <a:p>
            <a:pPr>
              <a:lnSpc>
                <a:spcPct val="150000"/>
              </a:lnSpc>
            </a:pPr>
            <a:r>
              <a:rPr lang="en-US" sz="2400" dirty="0" smtClean="0">
                <a:latin typeface="Times New Roman"/>
                <a:ea typeface="Calibri"/>
                <a:cs typeface="Arial"/>
              </a:rPr>
              <a:t>-The </a:t>
            </a:r>
            <a:r>
              <a:rPr lang="en-US" sz="2400" dirty="0">
                <a:solidFill>
                  <a:srgbClr val="FF0000"/>
                </a:solidFill>
                <a:latin typeface="Times New Roman"/>
                <a:ea typeface="Calibri"/>
                <a:cs typeface="Arial"/>
              </a:rPr>
              <a:t>long standing </a:t>
            </a:r>
            <a:r>
              <a:rPr lang="en-US" sz="2400" dirty="0">
                <a:latin typeface="Times New Roman"/>
                <a:ea typeface="Calibri"/>
                <a:cs typeface="Arial"/>
              </a:rPr>
              <a:t>lesion has produced </a:t>
            </a:r>
            <a:r>
              <a:rPr lang="en-US" sz="2400" dirty="0">
                <a:solidFill>
                  <a:srgbClr val="FF0000"/>
                </a:solidFill>
                <a:latin typeface="Times New Roman"/>
                <a:ea typeface="Calibri"/>
                <a:cs typeface="Arial"/>
              </a:rPr>
              <a:t>considerable destruction of bone</a:t>
            </a:r>
            <a:r>
              <a:rPr lang="en-US" sz="2400" dirty="0">
                <a:latin typeface="Times New Roman"/>
                <a:ea typeface="Calibri"/>
                <a:cs typeface="Arial"/>
              </a:rPr>
              <a:t>. </a:t>
            </a:r>
            <a:endParaRPr lang="en-US" sz="2400" dirty="0" smtClean="0">
              <a:latin typeface="Times New Roman"/>
              <a:ea typeface="Calibri"/>
              <a:cs typeface="Arial"/>
            </a:endParaRPr>
          </a:p>
          <a:p>
            <a:pPr marL="342900" indent="-342900">
              <a:lnSpc>
                <a:spcPct val="150000"/>
              </a:lnSpc>
              <a:buFontTx/>
              <a:buChar char="-"/>
            </a:pPr>
            <a:r>
              <a:rPr lang="en-US" sz="2400" dirty="0" smtClean="0">
                <a:latin typeface="Times New Roman"/>
                <a:ea typeface="Calibri"/>
                <a:cs typeface="Arial"/>
              </a:rPr>
              <a:t>Occasional </a:t>
            </a:r>
            <a:r>
              <a:rPr lang="en-US" sz="2400" dirty="0">
                <a:latin typeface="Times New Roman"/>
                <a:ea typeface="Calibri"/>
                <a:cs typeface="Arial"/>
              </a:rPr>
              <a:t>tumors will appear </a:t>
            </a:r>
            <a:r>
              <a:rPr lang="en-US" sz="2400" dirty="0">
                <a:solidFill>
                  <a:srgbClr val="FF0000"/>
                </a:solidFill>
                <a:latin typeface="Times New Roman"/>
                <a:ea typeface="Calibri"/>
                <a:cs typeface="Arial"/>
              </a:rPr>
              <a:t>with </a:t>
            </a:r>
            <a:r>
              <a:rPr lang="en-US" sz="2400" dirty="0" err="1">
                <a:solidFill>
                  <a:srgbClr val="FF0000"/>
                </a:solidFill>
                <a:latin typeface="Times New Roman"/>
                <a:ea typeface="Calibri"/>
                <a:cs typeface="Arial"/>
              </a:rPr>
              <a:t>radiopacities</a:t>
            </a:r>
            <a:r>
              <a:rPr lang="en-US" sz="2400" dirty="0">
                <a:solidFill>
                  <a:srgbClr val="FF0000"/>
                </a:solidFill>
                <a:latin typeface="Times New Roman"/>
                <a:ea typeface="Calibri"/>
                <a:cs typeface="Arial"/>
              </a:rPr>
              <a:t> because of calcification </a:t>
            </a:r>
            <a:r>
              <a:rPr lang="en-US" sz="2400" dirty="0">
                <a:latin typeface="Times New Roman"/>
                <a:ea typeface="Calibri"/>
                <a:cs typeface="Arial"/>
              </a:rPr>
              <a:t>of the </a:t>
            </a:r>
            <a:r>
              <a:rPr lang="en-US" sz="2400" dirty="0">
                <a:solidFill>
                  <a:srgbClr val="FF0000"/>
                </a:solidFill>
                <a:latin typeface="Times New Roman"/>
                <a:ea typeface="Calibri"/>
                <a:cs typeface="Arial"/>
              </a:rPr>
              <a:t>neoplastic cartilage</a:t>
            </a:r>
            <a:r>
              <a:rPr lang="en-US" sz="2400" dirty="0">
                <a:latin typeface="Times New Roman"/>
                <a:ea typeface="Calibri"/>
                <a:cs typeface="Arial"/>
              </a:rPr>
              <a:t>. </a:t>
            </a:r>
            <a:endParaRPr lang="en-US" sz="2400" dirty="0" smtClean="0">
              <a:latin typeface="Times New Roman"/>
              <a:ea typeface="Calibri"/>
              <a:cs typeface="Arial"/>
            </a:endParaRPr>
          </a:p>
        </p:txBody>
      </p:sp>
      <p:pic>
        <p:nvPicPr>
          <p:cNvPr id="3" name="Picture 2"/>
          <p:cNvPicPr/>
          <p:nvPr/>
        </p:nvPicPr>
        <p:blipFill>
          <a:blip r:embed="rId2" cstate="print">
            <a:lum bright="20000"/>
          </a:blip>
          <a:srcRect/>
          <a:stretch>
            <a:fillRect/>
          </a:stretch>
        </p:blipFill>
        <p:spPr bwMode="auto">
          <a:xfrm>
            <a:off x="1828801" y="2709862"/>
            <a:ext cx="3890962" cy="2700338"/>
          </a:xfrm>
          <a:prstGeom prst="rect">
            <a:avLst/>
          </a:prstGeom>
          <a:noFill/>
          <a:ln w="9525">
            <a:noFill/>
            <a:miter lim="800000"/>
            <a:headEnd/>
            <a:tailEnd/>
          </a:ln>
        </p:spPr>
      </p:pic>
      <p:sp>
        <p:nvSpPr>
          <p:cNvPr id="4" name="Rectangle 3"/>
          <p:cNvSpPr/>
          <p:nvPr/>
        </p:nvSpPr>
        <p:spPr>
          <a:xfrm>
            <a:off x="1143000" y="5406231"/>
            <a:ext cx="5638800" cy="923330"/>
          </a:xfrm>
          <a:prstGeom prst="rect">
            <a:avLst/>
          </a:prstGeom>
        </p:spPr>
        <p:txBody>
          <a:bodyPr wrap="square">
            <a:spAutoFit/>
          </a:bodyPr>
          <a:lstStyle/>
          <a:p>
            <a:r>
              <a:rPr lang="en-US" dirty="0" smtClean="0">
                <a:latin typeface="Times New Roman"/>
                <a:ea typeface="Calibri"/>
              </a:rPr>
              <a:t> </a:t>
            </a:r>
            <a:r>
              <a:rPr lang="en-US" dirty="0">
                <a:latin typeface="Times New Roman"/>
                <a:ea typeface="Calibri"/>
              </a:rPr>
              <a:t>Irregular radiolucent lesion interspersed with </a:t>
            </a:r>
            <a:r>
              <a:rPr lang="en-US" dirty="0" err="1">
                <a:latin typeface="Times New Roman"/>
                <a:ea typeface="Calibri"/>
              </a:rPr>
              <a:t>radiopacities</a:t>
            </a:r>
            <a:r>
              <a:rPr lang="en-US" dirty="0">
                <a:latin typeface="Times New Roman"/>
                <a:ea typeface="Calibri"/>
              </a:rPr>
              <a:t> with </a:t>
            </a:r>
            <a:r>
              <a:rPr lang="en-US" dirty="0" err="1">
                <a:latin typeface="Times New Roman"/>
                <a:ea typeface="Calibri"/>
              </a:rPr>
              <a:t>resorption</a:t>
            </a:r>
            <a:r>
              <a:rPr lang="en-US" dirty="0">
                <a:latin typeface="Times New Roman"/>
                <a:ea typeface="Calibri"/>
              </a:rPr>
              <a:t> of the mesial root of first molar tooth and thinning of the lower border</a:t>
            </a:r>
            <a:endParaRPr lang="en-US" dirty="0"/>
          </a:p>
        </p:txBody>
      </p:sp>
    </p:spTree>
    <p:extLst>
      <p:ext uri="{BB962C8B-B14F-4D97-AF65-F5344CB8AC3E}">
        <p14:creationId xmlns:p14="http://schemas.microsoft.com/office/powerpoint/2010/main" val="9914872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 y="722973"/>
            <a:ext cx="9144000" cy="1200329"/>
          </a:xfrm>
          <a:prstGeom prst="rect">
            <a:avLst/>
          </a:prstGeom>
        </p:spPr>
        <p:txBody>
          <a:bodyPr wrap="square">
            <a:spAutoFit/>
          </a:bodyPr>
          <a:lstStyle/>
          <a:p>
            <a:pPr marL="342900" indent="-342900">
              <a:lnSpc>
                <a:spcPct val="150000"/>
              </a:lnSpc>
              <a:buFontTx/>
              <a:buChar char="-"/>
            </a:pPr>
            <a:r>
              <a:rPr lang="en-US" sz="2400" dirty="0" err="1" smtClean="0">
                <a:latin typeface="Times New Roman"/>
                <a:ea typeface="Calibri"/>
                <a:cs typeface="Arial"/>
              </a:rPr>
              <a:t>Chondrosarcoma</a:t>
            </a:r>
            <a:r>
              <a:rPr lang="en-US" sz="2400" dirty="0" smtClean="0">
                <a:latin typeface="Times New Roman"/>
                <a:ea typeface="Calibri"/>
                <a:cs typeface="Arial"/>
              </a:rPr>
              <a:t> </a:t>
            </a:r>
            <a:r>
              <a:rPr lang="en-US" sz="2400" dirty="0">
                <a:latin typeface="Times New Roman"/>
                <a:ea typeface="Calibri"/>
                <a:cs typeface="Arial"/>
              </a:rPr>
              <a:t>characterized by the presence </a:t>
            </a:r>
            <a:r>
              <a:rPr lang="en-US" sz="2400" dirty="0">
                <a:solidFill>
                  <a:srgbClr val="FF0000"/>
                </a:solidFill>
                <a:latin typeface="Times New Roman"/>
                <a:ea typeface="Calibri"/>
                <a:cs typeface="Arial"/>
              </a:rPr>
              <a:t>of many cells with plump nuclei,</a:t>
            </a:r>
            <a:r>
              <a:rPr lang="en-US" sz="2400" dirty="0">
                <a:latin typeface="Times New Roman"/>
                <a:ea typeface="Calibri"/>
                <a:cs typeface="Arial"/>
              </a:rPr>
              <a:t> and more than an occasional cell with </a:t>
            </a:r>
            <a:r>
              <a:rPr lang="en-US" sz="2400" b="1" dirty="0">
                <a:solidFill>
                  <a:srgbClr val="FF0000"/>
                </a:solidFill>
                <a:latin typeface="Times New Roman"/>
                <a:ea typeface="Calibri"/>
                <a:cs typeface="Arial"/>
              </a:rPr>
              <a:t>two such nuclei</a:t>
            </a:r>
            <a:r>
              <a:rPr lang="en-US" sz="2400" dirty="0">
                <a:solidFill>
                  <a:srgbClr val="FF0000"/>
                </a:solidFill>
                <a:latin typeface="Times New Roman"/>
                <a:ea typeface="Calibri"/>
                <a:cs typeface="Arial"/>
              </a:rPr>
              <a:t>. </a:t>
            </a:r>
            <a:endParaRPr lang="en-US" sz="2400" dirty="0">
              <a:solidFill>
                <a:srgbClr val="FF0000"/>
              </a:solidFill>
              <a:ea typeface="Calibri"/>
              <a:cs typeface="Arial"/>
            </a:endParaRPr>
          </a:p>
        </p:txBody>
      </p:sp>
      <p:pic>
        <p:nvPicPr>
          <p:cNvPr id="3" name="Picture 2"/>
          <p:cNvPicPr/>
          <p:nvPr/>
        </p:nvPicPr>
        <p:blipFill>
          <a:blip r:embed="rId2" cstate="print"/>
          <a:srcRect/>
          <a:stretch>
            <a:fillRect/>
          </a:stretch>
        </p:blipFill>
        <p:spPr bwMode="auto">
          <a:xfrm>
            <a:off x="2286000" y="2133600"/>
            <a:ext cx="4343399" cy="3428999"/>
          </a:xfrm>
          <a:prstGeom prst="rect">
            <a:avLst/>
          </a:prstGeom>
          <a:noFill/>
          <a:ln w="9525">
            <a:noFill/>
            <a:miter lim="800000"/>
            <a:headEnd/>
            <a:tailEnd/>
          </a:ln>
        </p:spPr>
      </p:pic>
      <p:sp>
        <p:nvSpPr>
          <p:cNvPr id="4" name="Rectangle 3"/>
          <p:cNvSpPr/>
          <p:nvPr/>
        </p:nvSpPr>
        <p:spPr>
          <a:xfrm>
            <a:off x="2286000" y="5638800"/>
            <a:ext cx="4991100" cy="729430"/>
          </a:xfrm>
          <a:prstGeom prst="rect">
            <a:avLst/>
          </a:prstGeom>
        </p:spPr>
        <p:txBody>
          <a:bodyPr wrap="square">
            <a:spAutoFit/>
          </a:bodyPr>
          <a:lstStyle/>
          <a:p>
            <a:pPr algn="just">
              <a:lnSpc>
                <a:spcPct val="115000"/>
              </a:lnSpc>
            </a:pPr>
            <a:r>
              <a:rPr lang="en-US" dirty="0">
                <a:latin typeface="Times New Roman"/>
                <a:ea typeface="Calibri"/>
                <a:cs typeface="Arial"/>
              </a:rPr>
              <a:t>Cellular cartilage with pleomorphic chondrocytes, many of which have multiple nuclei (arrows).</a:t>
            </a:r>
            <a:endParaRPr lang="en-US" sz="1400" dirty="0">
              <a:ea typeface="Calibri"/>
              <a:cs typeface="Arial"/>
            </a:endParaRPr>
          </a:p>
        </p:txBody>
      </p:sp>
    </p:spTree>
    <p:extLst>
      <p:ext uri="{BB962C8B-B14F-4D97-AF65-F5344CB8AC3E}">
        <p14:creationId xmlns:p14="http://schemas.microsoft.com/office/powerpoint/2010/main" val="2486560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2862322"/>
          </a:xfrm>
          <a:prstGeom prst="rect">
            <a:avLst/>
          </a:prstGeom>
        </p:spPr>
        <p:txBody>
          <a:bodyPr wrap="square">
            <a:spAutoFit/>
          </a:bodyPr>
          <a:lstStyle/>
          <a:p>
            <a:pPr algn="just">
              <a:lnSpc>
                <a:spcPct val="150000"/>
              </a:lnSpc>
            </a:pPr>
            <a:r>
              <a:rPr lang="en-US" sz="2400" dirty="0" smtClean="0">
                <a:latin typeface="Times New Roman" pitchFamily="18" charset="0"/>
                <a:ea typeface="Calibri"/>
                <a:cs typeface="Times New Roman" pitchFamily="18" charset="0"/>
              </a:rPr>
              <a:t>On </a:t>
            </a:r>
            <a:r>
              <a:rPr lang="en-US" sz="2400" dirty="0">
                <a:latin typeface="Times New Roman" pitchFamily="18" charset="0"/>
                <a:ea typeface="Calibri"/>
                <a:cs typeface="Times New Roman" pitchFamily="18" charset="0"/>
              </a:rPr>
              <a:t>the basis of the </a:t>
            </a:r>
            <a:r>
              <a:rPr lang="en-US" sz="2400" dirty="0">
                <a:solidFill>
                  <a:srgbClr val="FF0000"/>
                </a:solidFill>
                <a:latin typeface="Times New Roman" pitchFamily="18" charset="0"/>
                <a:ea typeface="Calibri"/>
                <a:cs typeface="Times New Roman" pitchFamily="18" charset="0"/>
              </a:rPr>
              <a:t>histologic location </a:t>
            </a:r>
            <a:r>
              <a:rPr lang="en-US" sz="2400" dirty="0">
                <a:latin typeface="Times New Roman" pitchFamily="18" charset="0"/>
                <a:ea typeface="Calibri"/>
                <a:cs typeface="Times New Roman" pitchFamily="18" charset="0"/>
              </a:rPr>
              <a:t>of the nevus cells, it can be classified into: </a:t>
            </a:r>
          </a:p>
          <a:p>
            <a:pPr marL="342900" marR="0" lvl="0" indent="-342900" algn="just">
              <a:lnSpc>
                <a:spcPct val="150000"/>
              </a:lnSpc>
              <a:spcBef>
                <a:spcPts val="0"/>
              </a:spcBef>
              <a:spcAft>
                <a:spcPts val="0"/>
              </a:spcAft>
              <a:buClr>
                <a:srgbClr val="000000"/>
              </a:buClr>
              <a:buFont typeface="Symbol"/>
              <a:buChar char=""/>
            </a:pPr>
            <a:r>
              <a:rPr lang="en-US" sz="2400" dirty="0">
                <a:latin typeface="Times New Roman" pitchFamily="18" charset="0"/>
                <a:ea typeface="Calibri"/>
                <a:cs typeface="Times New Roman" pitchFamily="18" charset="0"/>
              </a:rPr>
              <a:t> </a:t>
            </a:r>
            <a:r>
              <a:rPr lang="en-US" sz="2400" dirty="0" err="1">
                <a:solidFill>
                  <a:srgbClr val="FF0000"/>
                </a:solidFill>
                <a:latin typeface="Times New Roman" pitchFamily="18" charset="0"/>
                <a:ea typeface="Calibri"/>
                <a:cs typeface="Times New Roman" pitchFamily="18" charset="0"/>
              </a:rPr>
              <a:t>Intramucosal</a:t>
            </a:r>
            <a:r>
              <a:rPr lang="en-US" sz="2400" dirty="0">
                <a:latin typeface="Times New Roman" pitchFamily="18" charset="0"/>
                <a:ea typeface="Calibri"/>
                <a:cs typeface="Times New Roman" pitchFamily="18" charset="0"/>
              </a:rPr>
              <a:t> nevus (common mole): The nest of nevus cells are situated within the </a:t>
            </a:r>
            <a:r>
              <a:rPr lang="en-US" sz="2400" dirty="0">
                <a:solidFill>
                  <a:srgbClr val="FF0000"/>
                </a:solidFill>
                <a:latin typeface="Times New Roman" pitchFamily="18" charset="0"/>
                <a:ea typeface="Calibri"/>
                <a:cs typeface="Times New Roman" pitchFamily="18" charset="0"/>
              </a:rPr>
              <a:t>connective tissue </a:t>
            </a:r>
            <a:r>
              <a:rPr lang="en-US" sz="2400" dirty="0">
                <a:latin typeface="Times New Roman" pitchFamily="18" charset="0"/>
                <a:ea typeface="Calibri"/>
                <a:cs typeface="Times New Roman" pitchFamily="18" charset="0"/>
              </a:rPr>
              <a:t>and are </a:t>
            </a:r>
            <a:r>
              <a:rPr lang="en-US" sz="2400" dirty="0">
                <a:solidFill>
                  <a:srgbClr val="FF0000"/>
                </a:solidFill>
                <a:latin typeface="Times New Roman" pitchFamily="18" charset="0"/>
                <a:ea typeface="Calibri"/>
                <a:cs typeface="Times New Roman" pitchFamily="18" charset="0"/>
              </a:rPr>
              <a:t>separated</a:t>
            </a:r>
            <a:r>
              <a:rPr lang="en-US" sz="2400" dirty="0">
                <a:latin typeface="Times New Roman" pitchFamily="18" charset="0"/>
                <a:ea typeface="Calibri"/>
                <a:cs typeface="Times New Roman" pitchFamily="18" charset="0"/>
              </a:rPr>
              <a:t> from the overlying epithelium by a well defined band of connective tissue</a:t>
            </a:r>
            <a:r>
              <a:rPr lang="en-US" sz="2400" dirty="0" smtClean="0">
                <a:latin typeface="Times New Roman" pitchFamily="18" charset="0"/>
                <a:ea typeface="Calibri"/>
                <a:cs typeface="Times New Roman" pitchFamily="18" charset="0"/>
              </a:rPr>
              <a:t>.</a:t>
            </a:r>
            <a:endParaRPr lang="en-US" sz="2400" dirty="0">
              <a:latin typeface="Times New Roman" pitchFamily="18" charset="0"/>
              <a:ea typeface="Calibri"/>
              <a:cs typeface="Times New Roman" pitchFamily="18" charset="0"/>
            </a:endParaRPr>
          </a:p>
        </p:txBody>
      </p:sp>
      <p:pic>
        <p:nvPicPr>
          <p:cNvPr id="3" name="Picture 2"/>
          <p:cNvPicPr/>
          <p:nvPr/>
        </p:nvPicPr>
        <p:blipFill>
          <a:blip r:embed="rId2" cstate="print"/>
          <a:srcRect/>
          <a:stretch>
            <a:fillRect/>
          </a:stretch>
        </p:blipFill>
        <p:spPr bwMode="auto">
          <a:xfrm>
            <a:off x="2590800" y="3014722"/>
            <a:ext cx="4876800" cy="3538478"/>
          </a:xfrm>
          <a:prstGeom prst="rect">
            <a:avLst/>
          </a:prstGeom>
          <a:noFill/>
          <a:ln w="9525">
            <a:solidFill>
              <a:sysClr val="windowText" lastClr="000000"/>
            </a:solidFill>
            <a:miter lim="800000"/>
            <a:headEnd/>
            <a:tailEnd/>
          </a:ln>
        </p:spPr>
      </p:pic>
    </p:spTree>
    <p:extLst>
      <p:ext uri="{BB962C8B-B14F-4D97-AF65-F5344CB8AC3E}">
        <p14:creationId xmlns:p14="http://schemas.microsoft.com/office/powerpoint/2010/main" val="19997457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 y="533400"/>
            <a:ext cx="8915400" cy="6660285"/>
          </a:xfrm>
          <a:prstGeom prst="rect">
            <a:avLst/>
          </a:prstGeom>
        </p:spPr>
        <p:txBody>
          <a:bodyPr wrap="square">
            <a:spAutoFit/>
          </a:bodyPr>
          <a:lstStyle/>
          <a:p>
            <a:pPr>
              <a:lnSpc>
                <a:spcPct val="150000"/>
              </a:lnSpc>
            </a:pPr>
            <a:r>
              <a:rPr lang="en-US" sz="2400" b="1" dirty="0">
                <a:latin typeface="Times New Roman" pitchFamily="18" charset="0"/>
                <a:ea typeface="Calibri"/>
                <a:cs typeface="Times New Roman" pitchFamily="18" charset="0"/>
              </a:rPr>
              <a:t>MALIGNANT LYMPHOMA  </a:t>
            </a:r>
            <a:endParaRPr lang="en-US" sz="2400" dirty="0">
              <a:latin typeface="Times New Roman" pitchFamily="18" charset="0"/>
              <a:ea typeface="Calibri"/>
              <a:cs typeface="Times New Roman" pitchFamily="18" charset="0"/>
            </a:endParaRPr>
          </a:p>
          <a:p>
            <a:pPr algn="just">
              <a:lnSpc>
                <a:spcPct val="150000"/>
              </a:lnSpc>
            </a:pPr>
            <a:r>
              <a:rPr lang="en-US" sz="2400" dirty="0">
                <a:latin typeface="Times New Roman" pitchFamily="18" charset="0"/>
                <a:ea typeface="Calibri"/>
                <a:cs typeface="Times New Roman" pitchFamily="18" charset="0"/>
              </a:rPr>
              <a:t>     Lymphomas are </a:t>
            </a:r>
            <a:r>
              <a:rPr lang="en-US" sz="2400" dirty="0">
                <a:solidFill>
                  <a:srgbClr val="FF0000"/>
                </a:solidFill>
                <a:latin typeface="Times New Roman" pitchFamily="18" charset="0"/>
                <a:ea typeface="Calibri"/>
                <a:cs typeface="Times New Roman" pitchFamily="18" charset="0"/>
              </a:rPr>
              <a:t>heterogenous</a:t>
            </a:r>
            <a:r>
              <a:rPr lang="en-US" sz="2400" dirty="0">
                <a:latin typeface="Times New Roman" pitchFamily="18" charset="0"/>
                <a:ea typeface="Calibri"/>
                <a:cs typeface="Times New Roman" pitchFamily="18" charset="0"/>
              </a:rPr>
              <a:t> malignancies of </a:t>
            </a:r>
            <a:r>
              <a:rPr lang="en-US" sz="2400" dirty="0">
                <a:solidFill>
                  <a:srgbClr val="FF0000"/>
                </a:solidFill>
                <a:latin typeface="Times New Roman" pitchFamily="18" charset="0"/>
                <a:ea typeface="Calibri"/>
                <a:cs typeface="Times New Roman" pitchFamily="18" charset="0"/>
              </a:rPr>
              <a:t>the lymphatic system </a:t>
            </a:r>
            <a:r>
              <a:rPr lang="en-US" sz="2400" dirty="0">
                <a:latin typeface="Times New Roman" pitchFamily="18" charset="0"/>
                <a:ea typeface="Calibri"/>
                <a:cs typeface="Times New Roman" pitchFamily="18" charset="0"/>
              </a:rPr>
              <a:t>characterized by </a:t>
            </a:r>
            <a:r>
              <a:rPr lang="en-US" sz="2400" dirty="0">
                <a:solidFill>
                  <a:srgbClr val="FF0000"/>
                </a:solidFill>
                <a:latin typeface="Times New Roman" pitchFamily="18" charset="0"/>
                <a:ea typeface="Calibri"/>
                <a:cs typeface="Times New Roman" pitchFamily="18" charset="0"/>
              </a:rPr>
              <a:t>lymphoid cell </a:t>
            </a:r>
            <a:r>
              <a:rPr lang="en-US" sz="2400" dirty="0">
                <a:latin typeface="Times New Roman" pitchFamily="18" charset="0"/>
                <a:ea typeface="Calibri"/>
                <a:cs typeface="Times New Roman" pitchFamily="18" charset="0"/>
              </a:rPr>
              <a:t>proliferation. </a:t>
            </a:r>
            <a:endParaRPr lang="en-US" sz="2400" dirty="0" smtClean="0">
              <a:latin typeface="Times New Roman" pitchFamily="18" charset="0"/>
              <a:ea typeface="Calibri"/>
              <a:cs typeface="Times New Roman" pitchFamily="18" charset="0"/>
            </a:endParaRPr>
          </a:p>
          <a:p>
            <a:pPr lvl="0">
              <a:lnSpc>
                <a:spcPct val="115000"/>
              </a:lnSpc>
            </a:pPr>
            <a:r>
              <a:rPr lang="en-US" sz="2400" dirty="0">
                <a:latin typeface="Times New Roman" pitchFamily="18" charset="0"/>
                <a:ea typeface="Calibri"/>
                <a:cs typeface="Times New Roman" pitchFamily="18" charset="0"/>
              </a:rPr>
              <a:t> </a:t>
            </a:r>
            <a:r>
              <a:rPr lang="en-US" sz="2400" dirty="0" smtClean="0">
                <a:latin typeface="Times New Roman" pitchFamily="18" charset="0"/>
                <a:ea typeface="Calibri"/>
                <a:cs typeface="Times New Roman" pitchFamily="18" charset="0"/>
              </a:rPr>
              <a:t>  They </a:t>
            </a:r>
            <a:r>
              <a:rPr lang="en-US" sz="2400" dirty="0">
                <a:latin typeface="Times New Roman" pitchFamily="18" charset="0"/>
                <a:ea typeface="Calibri"/>
                <a:cs typeface="Times New Roman" pitchFamily="18" charset="0"/>
              </a:rPr>
              <a:t>can broadly be divided </a:t>
            </a:r>
            <a:r>
              <a:rPr lang="en-US" sz="2400" dirty="0" smtClean="0">
                <a:latin typeface="Times New Roman" pitchFamily="18" charset="0"/>
                <a:ea typeface="Calibri"/>
                <a:cs typeface="Times New Roman" pitchFamily="18" charset="0"/>
              </a:rPr>
              <a:t>into</a:t>
            </a:r>
          </a:p>
          <a:p>
            <a:pPr algn="just">
              <a:lnSpc>
                <a:spcPct val="115000"/>
              </a:lnSpc>
            </a:pPr>
            <a:r>
              <a:rPr lang="en-US" sz="2400" dirty="0" smtClean="0">
                <a:solidFill>
                  <a:prstClr val="black"/>
                </a:solidFill>
                <a:latin typeface="Times New Roman" pitchFamily="18" charset="0"/>
                <a:ea typeface="Calibri"/>
                <a:cs typeface="Times New Roman" pitchFamily="18" charset="0"/>
              </a:rPr>
              <a:t> - Non-</a:t>
            </a:r>
            <a:r>
              <a:rPr lang="en-US" sz="2400" dirty="0" err="1" smtClean="0">
                <a:solidFill>
                  <a:prstClr val="black"/>
                </a:solidFill>
                <a:latin typeface="Times New Roman" pitchFamily="18" charset="0"/>
                <a:ea typeface="Calibri"/>
                <a:cs typeface="Times New Roman" pitchFamily="18" charset="0"/>
              </a:rPr>
              <a:t>hodgkin’s</a:t>
            </a:r>
            <a:r>
              <a:rPr lang="en-US" sz="2400" dirty="0" smtClean="0">
                <a:solidFill>
                  <a:prstClr val="black"/>
                </a:solidFill>
                <a:latin typeface="Times New Roman" pitchFamily="18" charset="0"/>
                <a:ea typeface="Calibri"/>
                <a:cs typeface="Times New Roman" pitchFamily="18" charset="0"/>
              </a:rPr>
              <a:t> lymphoma</a:t>
            </a:r>
            <a:r>
              <a:rPr lang="en-US" sz="2400" dirty="0" smtClean="0">
                <a:latin typeface="Times New Roman" pitchFamily="18" charset="0"/>
                <a:ea typeface="Calibri"/>
                <a:cs typeface="Times New Roman" pitchFamily="18" charset="0"/>
              </a:rPr>
              <a:t> </a:t>
            </a:r>
          </a:p>
          <a:p>
            <a:pPr lvl="0" algn="just">
              <a:lnSpc>
                <a:spcPct val="150000"/>
              </a:lnSpc>
            </a:pPr>
            <a:r>
              <a:rPr lang="en-US" sz="2400" dirty="0" smtClean="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A</a:t>
            </a:r>
            <a:r>
              <a:rPr lang="en-US" sz="2400" dirty="0" smtClean="0">
                <a:latin typeface="Times New Roman" pitchFamily="18" charset="0"/>
                <a:ea typeface="Calibri"/>
                <a:cs typeface="Times New Roman" pitchFamily="18" charset="0"/>
              </a:rPr>
              <a:t>frican jaw lymphoma (</a:t>
            </a:r>
            <a:r>
              <a:rPr lang="en-US" sz="2400" dirty="0" err="1" smtClean="0">
                <a:latin typeface="Times New Roman" pitchFamily="18" charset="0"/>
                <a:ea typeface="Calibri"/>
                <a:cs typeface="Times New Roman" pitchFamily="18" charset="0"/>
              </a:rPr>
              <a:t>burkitt’s</a:t>
            </a:r>
            <a:r>
              <a:rPr lang="en-US" sz="2400" dirty="0" smtClean="0">
                <a:latin typeface="Times New Roman" pitchFamily="18" charset="0"/>
                <a:ea typeface="Calibri"/>
                <a:cs typeface="Times New Roman" pitchFamily="18" charset="0"/>
              </a:rPr>
              <a:t> lymphoma)</a:t>
            </a:r>
            <a:r>
              <a:rPr lang="en-US" sz="2400" dirty="0" smtClean="0">
                <a:solidFill>
                  <a:prstClr val="black"/>
                </a:solidFill>
                <a:latin typeface="Times New Roman" pitchFamily="18" charset="0"/>
                <a:ea typeface="Calibri"/>
                <a:cs typeface="Times New Roman" pitchFamily="18" charset="0"/>
              </a:rPr>
              <a:t> </a:t>
            </a:r>
          </a:p>
          <a:p>
            <a:pPr lvl="0" algn="just">
              <a:lnSpc>
                <a:spcPct val="150000"/>
              </a:lnSpc>
            </a:pPr>
            <a:r>
              <a:rPr lang="en-US" sz="2400" dirty="0" smtClean="0">
                <a:solidFill>
                  <a:prstClr val="black"/>
                </a:solidFill>
                <a:latin typeface="Times New Roman" pitchFamily="18" charset="0"/>
                <a:ea typeface="Calibri"/>
                <a:cs typeface="Times New Roman" pitchFamily="18" charset="0"/>
              </a:rPr>
              <a:t>- </a:t>
            </a:r>
            <a:r>
              <a:rPr lang="en-US" sz="2400" dirty="0">
                <a:solidFill>
                  <a:prstClr val="black"/>
                </a:solidFill>
                <a:latin typeface="Times New Roman" pitchFamily="18" charset="0"/>
                <a:ea typeface="Calibri"/>
                <a:cs typeface="Times New Roman" pitchFamily="18" charset="0"/>
              </a:rPr>
              <a:t>H</a:t>
            </a:r>
            <a:r>
              <a:rPr lang="en-US" sz="2400" dirty="0" smtClean="0">
                <a:solidFill>
                  <a:prstClr val="black"/>
                </a:solidFill>
                <a:latin typeface="Times New Roman" pitchFamily="18" charset="0"/>
                <a:ea typeface="Calibri"/>
                <a:cs typeface="Times New Roman" pitchFamily="18" charset="0"/>
              </a:rPr>
              <a:t>odgkin’s lymphoma  </a:t>
            </a:r>
          </a:p>
          <a:p>
            <a:pPr marL="342900" indent="-342900" algn="just">
              <a:lnSpc>
                <a:spcPct val="115000"/>
              </a:lnSpc>
              <a:buFontTx/>
              <a:buChar char="-"/>
            </a:pPr>
            <a:endParaRPr lang="en-US" sz="2400" b="1" dirty="0" smtClean="0">
              <a:latin typeface="Times New Roman" pitchFamily="18" charset="0"/>
              <a:ea typeface="Calibri"/>
              <a:cs typeface="Times New Roman" pitchFamily="18" charset="0"/>
            </a:endParaRPr>
          </a:p>
          <a:p>
            <a:pPr marL="342900" indent="-342900" algn="just">
              <a:lnSpc>
                <a:spcPct val="115000"/>
              </a:lnSpc>
              <a:buFontTx/>
              <a:buChar char="-"/>
            </a:pPr>
            <a:endParaRPr lang="en-US" sz="2400" b="1" dirty="0" smtClean="0">
              <a:latin typeface="Times New Roman" pitchFamily="18" charset="0"/>
              <a:ea typeface="Calibri"/>
              <a:cs typeface="Times New Roman" pitchFamily="18" charset="0"/>
            </a:endParaRPr>
          </a:p>
          <a:p>
            <a:pPr marL="342900" indent="-342900" algn="just">
              <a:lnSpc>
                <a:spcPct val="115000"/>
              </a:lnSpc>
              <a:buFontTx/>
              <a:buChar char="-"/>
            </a:pPr>
            <a:endParaRPr lang="en-US" sz="2400" dirty="0">
              <a:latin typeface="Times New Roman" pitchFamily="18" charset="0"/>
              <a:ea typeface="Calibri"/>
              <a:cs typeface="Times New Roman" pitchFamily="18" charset="0"/>
            </a:endParaRPr>
          </a:p>
          <a:p>
            <a:pPr lvl="0">
              <a:lnSpc>
                <a:spcPct val="115000"/>
              </a:lnSpc>
            </a:pPr>
            <a:endParaRPr lang="en-US" b="1" dirty="0" smtClean="0">
              <a:solidFill>
                <a:prstClr val="black"/>
              </a:solidFill>
              <a:latin typeface="Times New Roman"/>
              <a:ea typeface="Calibri"/>
              <a:cs typeface="Arial"/>
            </a:endParaRPr>
          </a:p>
          <a:p>
            <a:pPr lvl="0">
              <a:lnSpc>
                <a:spcPct val="115000"/>
              </a:lnSpc>
            </a:pPr>
            <a:endParaRPr lang="en-US" sz="1400" dirty="0">
              <a:solidFill>
                <a:prstClr val="black"/>
              </a:solidFill>
              <a:ea typeface="Calibri"/>
              <a:cs typeface="Arial"/>
            </a:endParaRPr>
          </a:p>
          <a:p>
            <a:pPr algn="just">
              <a:lnSpc>
                <a:spcPct val="150000"/>
              </a:lnSpc>
            </a:pPr>
            <a:endParaRPr lang="en-US" sz="2400" dirty="0" smtClean="0">
              <a:latin typeface="Times New Roman" pitchFamily="18" charset="0"/>
              <a:ea typeface="Calibri"/>
              <a:cs typeface="Times New Roman" pitchFamily="18" charset="0"/>
            </a:endParaRPr>
          </a:p>
          <a:p>
            <a:pPr algn="just">
              <a:lnSpc>
                <a:spcPct val="150000"/>
              </a:lnSpc>
            </a:pPr>
            <a:endParaRPr lang="en-US"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26931929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533400"/>
            <a:ext cx="8458200" cy="6186309"/>
          </a:xfrm>
          <a:prstGeom prst="rect">
            <a:avLst/>
          </a:prstGeom>
        </p:spPr>
        <p:txBody>
          <a:bodyPr wrap="square">
            <a:spAutoFit/>
          </a:bodyPr>
          <a:lstStyle/>
          <a:p>
            <a:pPr>
              <a:lnSpc>
                <a:spcPct val="150000"/>
              </a:lnSpc>
            </a:pPr>
            <a:r>
              <a:rPr lang="en-US" sz="2400" b="1" dirty="0" smtClean="0">
                <a:latin typeface="Times New Roman" pitchFamily="18" charset="0"/>
                <a:ea typeface="Calibri"/>
                <a:cs typeface="Times New Roman" pitchFamily="18" charset="0"/>
              </a:rPr>
              <a:t>Non-Hodgkin’s </a:t>
            </a:r>
            <a:r>
              <a:rPr lang="en-US" sz="2400" b="1" dirty="0">
                <a:latin typeface="Times New Roman" pitchFamily="18" charset="0"/>
                <a:ea typeface="Calibri"/>
                <a:cs typeface="Times New Roman" pitchFamily="18" charset="0"/>
              </a:rPr>
              <a:t>Lymphoma</a:t>
            </a:r>
            <a:endParaRPr lang="en-US" sz="2400" dirty="0">
              <a:latin typeface="Times New Roman" pitchFamily="18" charset="0"/>
              <a:ea typeface="Calibri"/>
              <a:cs typeface="Times New Roman" pitchFamily="18" charset="0"/>
            </a:endParaRPr>
          </a:p>
          <a:p>
            <a:pPr algn="just">
              <a:lnSpc>
                <a:spcPct val="150000"/>
              </a:lnSpc>
            </a:pPr>
            <a:r>
              <a:rPr lang="en-US" sz="2400" dirty="0">
                <a:latin typeface="Times New Roman" pitchFamily="18" charset="0"/>
                <a:ea typeface="Calibri"/>
                <a:cs typeface="Times New Roman" pitchFamily="18" charset="0"/>
              </a:rPr>
              <a:t> </a:t>
            </a:r>
            <a:r>
              <a:rPr lang="en-US" sz="2400" dirty="0" smtClean="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The non-Hodgkin’s lymphomas </a:t>
            </a:r>
            <a:r>
              <a:rPr lang="en-US" sz="2400" dirty="0" smtClean="0">
                <a:latin typeface="Times New Roman" pitchFamily="18" charset="0"/>
                <a:ea typeface="Calibri"/>
                <a:cs typeface="Times New Roman" pitchFamily="18" charset="0"/>
              </a:rPr>
              <a:t>are </a:t>
            </a:r>
            <a:r>
              <a:rPr lang="en-US" sz="2400" dirty="0">
                <a:latin typeface="Times New Roman" pitchFamily="18" charset="0"/>
                <a:ea typeface="Calibri"/>
                <a:cs typeface="Times New Roman" pitchFamily="18" charset="0"/>
              </a:rPr>
              <a:t>a</a:t>
            </a:r>
            <a:r>
              <a:rPr lang="en-US" sz="2400" dirty="0">
                <a:solidFill>
                  <a:srgbClr val="FF0000"/>
                </a:solidFill>
                <a:latin typeface="Times New Roman" pitchFamily="18" charset="0"/>
                <a:ea typeface="Calibri"/>
                <a:cs typeface="Times New Roman" pitchFamily="18" charset="0"/>
              </a:rPr>
              <a:t> heterogeneous </a:t>
            </a:r>
            <a:r>
              <a:rPr lang="en-US" sz="2400" dirty="0">
                <a:latin typeface="Times New Roman" pitchFamily="18" charset="0"/>
                <a:ea typeface="Calibri"/>
                <a:cs typeface="Times New Roman" pitchFamily="18" charset="0"/>
              </a:rPr>
              <a:t>group of </a:t>
            </a:r>
            <a:r>
              <a:rPr lang="en-US" sz="2400" dirty="0" err="1">
                <a:solidFill>
                  <a:srgbClr val="FF0000"/>
                </a:solidFill>
                <a:latin typeface="Times New Roman" pitchFamily="18" charset="0"/>
                <a:ea typeface="Calibri"/>
                <a:cs typeface="Times New Roman" pitchFamily="18" charset="0"/>
              </a:rPr>
              <a:t>lymphoproliferative</a:t>
            </a:r>
            <a:r>
              <a:rPr lang="en-US" sz="2400" dirty="0">
                <a:latin typeface="Times New Roman" pitchFamily="18" charset="0"/>
                <a:ea typeface="Calibri"/>
                <a:cs typeface="Times New Roman" pitchFamily="18" charset="0"/>
              </a:rPr>
              <a:t> malignancies which can involve</a:t>
            </a:r>
            <a:r>
              <a:rPr lang="en-US" sz="2400" dirty="0">
                <a:solidFill>
                  <a:srgbClr val="FF0000"/>
                </a:solidFill>
                <a:latin typeface="Times New Roman" pitchFamily="18" charset="0"/>
                <a:ea typeface="Calibri"/>
                <a:cs typeface="Times New Roman" pitchFamily="18" charset="0"/>
              </a:rPr>
              <a:t> lymph nodes and lymphoid organs</a:t>
            </a:r>
            <a:r>
              <a:rPr lang="en-US" sz="2400" dirty="0">
                <a:latin typeface="Times New Roman" pitchFamily="18" charset="0"/>
                <a:ea typeface="Calibri"/>
                <a:cs typeface="Times New Roman" pitchFamily="18" charset="0"/>
              </a:rPr>
              <a:t> as well as </a:t>
            </a:r>
            <a:r>
              <a:rPr lang="en-US" sz="2400" dirty="0">
                <a:solidFill>
                  <a:srgbClr val="FF0000"/>
                </a:solidFill>
                <a:latin typeface="Times New Roman" pitchFamily="18" charset="0"/>
                <a:ea typeface="Calibri"/>
                <a:cs typeface="Times New Roman" pitchFamily="18" charset="0"/>
              </a:rPr>
              <a:t>extra nodal organs and tissues. </a:t>
            </a:r>
            <a:endParaRPr lang="en-US" sz="2400" dirty="0" smtClean="0">
              <a:solidFill>
                <a:srgbClr val="FF0000"/>
              </a:solidFill>
              <a:latin typeface="Times New Roman" pitchFamily="18" charset="0"/>
              <a:ea typeface="Calibri"/>
              <a:cs typeface="Times New Roman" pitchFamily="18" charset="0"/>
            </a:endParaRPr>
          </a:p>
          <a:p>
            <a:pPr lvl="0">
              <a:lnSpc>
                <a:spcPct val="150000"/>
              </a:lnSpc>
            </a:pPr>
            <a:r>
              <a:rPr lang="en-US" sz="2400" dirty="0" smtClean="0">
                <a:solidFill>
                  <a:srgbClr val="FF0000"/>
                </a:solidFill>
                <a:latin typeface="Times New Roman" pitchFamily="18" charset="0"/>
                <a:ea typeface="Calibri"/>
                <a:cs typeface="Times New Roman" pitchFamily="18" charset="0"/>
              </a:rPr>
              <a:t> - Lymphadenopathy</a:t>
            </a:r>
            <a:r>
              <a:rPr lang="en-US" sz="2400" dirty="0" smtClean="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is the most </a:t>
            </a:r>
            <a:r>
              <a:rPr lang="en-US" sz="2400" dirty="0">
                <a:solidFill>
                  <a:srgbClr val="FF0000"/>
                </a:solidFill>
                <a:latin typeface="Times New Roman" pitchFamily="18" charset="0"/>
                <a:ea typeface="Calibri"/>
                <a:cs typeface="Times New Roman" pitchFamily="18" charset="0"/>
              </a:rPr>
              <a:t>common manifestation </a:t>
            </a:r>
            <a:r>
              <a:rPr lang="en-US" sz="2400" dirty="0">
                <a:latin typeface="Times New Roman" pitchFamily="18" charset="0"/>
                <a:ea typeface="Calibri"/>
                <a:cs typeface="Times New Roman" pitchFamily="18" charset="0"/>
              </a:rPr>
              <a:t>of lymphoma and the lymph nodes appear </a:t>
            </a:r>
            <a:r>
              <a:rPr lang="en-US" sz="2400" dirty="0">
                <a:solidFill>
                  <a:srgbClr val="FF0000"/>
                </a:solidFill>
                <a:latin typeface="Times New Roman" pitchFamily="18" charset="0"/>
                <a:ea typeface="Calibri"/>
                <a:cs typeface="Times New Roman" pitchFamily="18" charset="0"/>
              </a:rPr>
              <a:t>firm and rubbery </a:t>
            </a:r>
            <a:r>
              <a:rPr lang="en-US" sz="2400" dirty="0">
                <a:latin typeface="Times New Roman" pitchFamily="18" charset="0"/>
                <a:ea typeface="Calibri"/>
                <a:cs typeface="Times New Roman" pitchFamily="18" charset="0"/>
              </a:rPr>
              <a:t>in consistency</a:t>
            </a:r>
            <a:r>
              <a:rPr lang="en-US" sz="2400" dirty="0" smtClean="0">
                <a:latin typeface="Times New Roman" pitchFamily="18" charset="0"/>
                <a:ea typeface="Calibri"/>
                <a:cs typeface="Times New Roman" pitchFamily="18" charset="0"/>
              </a:rPr>
              <a:t>.</a:t>
            </a:r>
          </a:p>
          <a:p>
            <a:pPr lvl="0">
              <a:lnSpc>
                <a:spcPct val="150000"/>
              </a:lnSpc>
            </a:pPr>
            <a:r>
              <a:rPr lang="en-US" sz="2400" dirty="0" smtClean="0">
                <a:latin typeface="Times New Roman" pitchFamily="18" charset="0"/>
                <a:ea typeface="Calibri"/>
                <a:cs typeface="Times New Roman" pitchFamily="18" charset="0"/>
              </a:rPr>
              <a:t> </a:t>
            </a:r>
            <a:r>
              <a:rPr lang="en-US" sz="2400" dirty="0">
                <a:solidFill>
                  <a:srgbClr val="FF0000"/>
                </a:solidFill>
                <a:latin typeface="Times New Roman" pitchFamily="18" charset="0"/>
                <a:ea typeface="Calibri"/>
                <a:cs typeface="Times New Roman" pitchFamily="18" charset="0"/>
              </a:rPr>
              <a:t>- Systemic</a:t>
            </a:r>
            <a:r>
              <a:rPr lang="en-US" sz="2400" dirty="0">
                <a:solidFill>
                  <a:prstClr val="black"/>
                </a:solidFill>
                <a:latin typeface="Times New Roman" pitchFamily="18" charset="0"/>
                <a:ea typeface="Calibri"/>
                <a:cs typeface="Times New Roman" pitchFamily="18" charset="0"/>
              </a:rPr>
              <a:t> symptoms like </a:t>
            </a:r>
            <a:r>
              <a:rPr lang="en-US" sz="2400" dirty="0">
                <a:solidFill>
                  <a:srgbClr val="FF0000"/>
                </a:solidFill>
                <a:latin typeface="Times New Roman" pitchFamily="18" charset="0"/>
                <a:ea typeface="Calibri"/>
                <a:cs typeface="Times New Roman" pitchFamily="18" charset="0"/>
              </a:rPr>
              <a:t>fevers, night sweats, weight loss, and fatigue </a:t>
            </a:r>
            <a:r>
              <a:rPr lang="en-US" sz="2400" dirty="0">
                <a:solidFill>
                  <a:prstClr val="black"/>
                </a:solidFill>
                <a:latin typeface="Times New Roman" pitchFamily="18" charset="0"/>
                <a:ea typeface="Calibri"/>
                <a:cs typeface="Times New Roman" pitchFamily="18" charset="0"/>
              </a:rPr>
              <a:t>are noticed. </a:t>
            </a:r>
          </a:p>
          <a:p>
            <a:pPr algn="just">
              <a:lnSpc>
                <a:spcPct val="150000"/>
              </a:lnSpc>
            </a:pPr>
            <a:endParaRPr lang="en-US" sz="2400" dirty="0" smtClean="0">
              <a:latin typeface="Times New Roman" pitchFamily="18" charset="0"/>
              <a:ea typeface="Calibri"/>
              <a:cs typeface="Times New Roman" pitchFamily="18" charset="0"/>
            </a:endParaRPr>
          </a:p>
          <a:p>
            <a:pPr algn="just">
              <a:lnSpc>
                <a:spcPct val="150000"/>
              </a:lnSpc>
            </a:pPr>
            <a:endParaRPr lang="en-US"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1765484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00" y="533400"/>
            <a:ext cx="8915400" cy="5632311"/>
          </a:xfrm>
          <a:prstGeom prst="rect">
            <a:avLst/>
          </a:prstGeom>
        </p:spPr>
        <p:txBody>
          <a:bodyPr wrap="square">
            <a:spAutoFit/>
          </a:bodyPr>
          <a:lstStyle/>
          <a:p>
            <a:pPr marL="342900" indent="-342900">
              <a:lnSpc>
                <a:spcPct val="150000"/>
              </a:lnSpc>
              <a:buFontTx/>
              <a:buChar char="-"/>
            </a:pPr>
            <a:r>
              <a:rPr lang="en-US" sz="2400" dirty="0" smtClean="0">
                <a:solidFill>
                  <a:srgbClr val="FF0000"/>
                </a:solidFill>
                <a:latin typeface="Times New Roman" pitchFamily="18" charset="0"/>
                <a:ea typeface="Calibri"/>
                <a:cs typeface="Times New Roman" pitchFamily="18" charset="0"/>
              </a:rPr>
              <a:t>Organ-specific</a:t>
            </a:r>
            <a:r>
              <a:rPr lang="en-US" sz="2400" dirty="0" smtClean="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symptoms such as </a:t>
            </a:r>
            <a:r>
              <a:rPr lang="en-US" sz="2400" dirty="0">
                <a:solidFill>
                  <a:srgbClr val="FF0000"/>
                </a:solidFill>
                <a:latin typeface="Times New Roman" pitchFamily="18" charset="0"/>
                <a:ea typeface="Calibri"/>
                <a:cs typeface="Times New Roman" pitchFamily="18" charset="0"/>
              </a:rPr>
              <a:t>shortness of breath, chest pain, cough, abdominal pain and distention, or bone pain</a:t>
            </a:r>
            <a:r>
              <a:rPr lang="en-US" sz="2400" dirty="0">
                <a:latin typeface="Times New Roman" pitchFamily="18" charset="0"/>
                <a:ea typeface="Calibri"/>
                <a:cs typeface="Times New Roman" pitchFamily="18" charset="0"/>
              </a:rPr>
              <a:t>, may lead to identification of specific sites of </a:t>
            </a:r>
            <a:r>
              <a:rPr lang="en-US" sz="2400" dirty="0" smtClean="0">
                <a:latin typeface="Times New Roman" pitchFamily="18" charset="0"/>
                <a:ea typeface="Calibri"/>
                <a:cs typeface="Times New Roman" pitchFamily="18" charset="0"/>
              </a:rPr>
              <a:t>involvement</a:t>
            </a:r>
          </a:p>
          <a:p>
            <a:pPr marL="342900" indent="-342900">
              <a:lnSpc>
                <a:spcPct val="150000"/>
              </a:lnSpc>
              <a:buFontTx/>
              <a:buChar char="-"/>
            </a:pPr>
            <a:r>
              <a:rPr lang="en-US" sz="2400" dirty="0" smtClean="0">
                <a:latin typeface="Times New Roman"/>
                <a:ea typeface="Calibri"/>
                <a:cs typeface="Arial"/>
              </a:rPr>
              <a:t> </a:t>
            </a:r>
            <a:r>
              <a:rPr lang="en-US" sz="2400" dirty="0">
                <a:latin typeface="Times New Roman"/>
                <a:ea typeface="Calibri"/>
                <a:cs typeface="Arial"/>
              </a:rPr>
              <a:t>The </a:t>
            </a:r>
            <a:r>
              <a:rPr lang="en-US" sz="2400" dirty="0">
                <a:solidFill>
                  <a:srgbClr val="FF0000"/>
                </a:solidFill>
                <a:latin typeface="Times New Roman"/>
                <a:ea typeface="Calibri"/>
                <a:cs typeface="Arial"/>
              </a:rPr>
              <a:t>oral</a:t>
            </a:r>
            <a:r>
              <a:rPr lang="en-US" sz="2400" dirty="0">
                <a:latin typeface="Times New Roman"/>
                <a:ea typeface="Calibri"/>
                <a:cs typeface="Arial"/>
              </a:rPr>
              <a:t> lesions are characterized by </a:t>
            </a:r>
            <a:r>
              <a:rPr lang="en-US" sz="2400" dirty="0">
                <a:solidFill>
                  <a:srgbClr val="FF0000"/>
                </a:solidFill>
                <a:latin typeface="Times New Roman"/>
                <a:ea typeface="Calibri"/>
                <a:cs typeface="Arial"/>
              </a:rPr>
              <a:t>swellings</a:t>
            </a:r>
            <a:r>
              <a:rPr lang="en-US" sz="2400" dirty="0">
                <a:latin typeface="Times New Roman"/>
                <a:ea typeface="Calibri"/>
                <a:cs typeface="Arial"/>
              </a:rPr>
              <a:t> which </a:t>
            </a:r>
            <a:r>
              <a:rPr lang="en-US" sz="2400" dirty="0">
                <a:solidFill>
                  <a:srgbClr val="FF0000"/>
                </a:solidFill>
                <a:latin typeface="Times New Roman"/>
                <a:ea typeface="Calibri"/>
                <a:cs typeface="Arial"/>
              </a:rPr>
              <a:t>may grow rapidly and then ulcerate</a:t>
            </a:r>
            <a:r>
              <a:rPr lang="en-US" sz="2400" dirty="0">
                <a:latin typeface="Times New Roman"/>
                <a:ea typeface="Calibri"/>
                <a:cs typeface="Arial"/>
              </a:rPr>
              <a:t>. </a:t>
            </a:r>
            <a:endParaRPr lang="en-US" sz="2400" dirty="0" smtClean="0">
              <a:latin typeface="Times New Roman"/>
              <a:ea typeface="Calibri"/>
              <a:cs typeface="Arial"/>
            </a:endParaRPr>
          </a:p>
          <a:p>
            <a:pPr marL="342900" indent="-342900">
              <a:lnSpc>
                <a:spcPct val="150000"/>
              </a:lnSpc>
              <a:buFontTx/>
              <a:buChar char="-"/>
            </a:pPr>
            <a:r>
              <a:rPr lang="en-US" sz="2400" dirty="0" smtClean="0">
                <a:latin typeface="Times New Roman"/>
                <a:ea typeface="Calibri"/>
                <a:cs typeface="Arial"/>
              </a:rPr>
              <a:t>In </a:t>
            </a:r>
            <a:r>
              <a:rPr lang="en-US" sz="2400" dirty="0">
                <a:solidFill>
                  <a:srgbClr val="FF0000"/>
                </a:solidFill>
                <a:latin typeface="Times New Roman"/>
                <a:ea typeface="Calibri"/>
                <a:cs typeface="Arial"/>
              </a:rPr>
              <a:t>some cases</a:t>
            </a:r>
            <a:r>
              <a:rPr lang="en-US" sz="2400" dirty="0">
                <a:latin typeface="Times New Roman"/>
                <a:ea typeface="Calibri"/>
                <a:cs typeface="Arial"/>
              </a:rPr>
              <a:t>, these become </a:t>
            </a:r>
            <a:r>
              <a:rPr lang="en-US" sz="2400" dirty="0">
                <a:solidFill>
                  <a:srgbClr val="FF0000"/>
                </a:solidFill>
                <a:latin typeface="Times New Roman"/>
                <a:ea typeface="Calibri"/>
                <a:cs typeface="Arial"/>
              </a:rPr>
              <a:t>large, fungating, necrotic, foul-smelling </a:t>
            </a:r>
            <a:r>
              <a:rPr lang="en-US" sz="2400" dirty="0">
                <a:latin typeface="Times New Roman"/>
                <a:ea typeface="Calibri"/>
                <a:cs typeface="Arial"/>
              </a:rPr>
              <a:t>masses. </a:t>
            </a:r>
            <a:endParaRPr lang="en-US" sz="2400" dirty="0" smtClean="0">
              <a:latin typeface="Times New Roman"/>
              <a:ea typeface="Calibri"/>
              <a:cs typeface="Arial"/>
            </a:endParaRPr>
          </a:p>
          <a:p>
            <a:pPr marL="342900" indent="-342900">
              <a:lnSpc>
                <a:spcPct val="150000"/>
              </a:lnSpc>
              <a:buFontTx/>
              <a:buChar char="-"/>
            </a:pPr>
            <a:r>
              <a:rPr lang="en-US" sz="2400" dirty="0" smtClean="0">
                <a:latin typeface="Times New Roman"/>
                <a:ea typeface="Calibri"/>
                <a:cs typeface="Arial"/>
              </a:rPr>
              <a:t>When </a:t>
            </a:r>
            <a:r>
              <a:rPr lang="en-US" sz="2400" dirty="0">
                <a:latin typeface="Times New Roman"/>
                <a:ea typeface="Calibri"/>
                <a:cs typeface="Arial"/>
              </a:rPr>
              <a:t>underlying </a:t>
            </a:r>
            <a:r>
              <a:rPr lang="en-US" sz="2400" dirty="0">
                <a:solidFill>
                  <a:srgbClr val="FF0000"/>
                </a:solidFill>
                <a:latin typeface="Times New Roman"/>
                <a:ea typeface="Calibri"/>
                <a:cs typeface="Arial"/>
              </a:rPr>
              <a:t>bone is involved</a:t>
            </a:r>
            <a:r>
              <a:rPr lang="en-US" sz="2400" dirty="0" smtClean="0">
                <a:latin typeface="Times New Roman"/>
                <a:ea typeface="Calibri"/>
                <a:cs typeface="Arial"/>
              </a:rPr>
              <a:t>,</a:t>
            </a:r>
          </a:p>
          <a:p>
            <a:pPr>
              <a:lnSpc>
                <a:spcPct val="150000"/>
              </a:lnSpc>
            </a:pPr>
            <a:r>
              <a:rPr lang="en-US" sz="2400" dirty="0" smtClean="0">
                <a:latin typeface="Times New Roman"/>
                <a:ea typeface="Calibri"/>
                <a:cs typeface="Arial"/>
              </a:rPr>
              <a:t> </a:t>
            </a:r>
            <a:r>
              <a:rPr lang="en-US" sz="2400" dirty="0">
                <a:solidFill>
                  <a:srgbClr val="FF0000"/>
                </a:solidFill>
                <a:latin typeface="Times New Roman"/>
                <a:ea typeface="Calibri"/>
                <a:cs typeface="Arial"/>
              </a:rPr>
              <a:t>tooth mobility and pain </a:t>
            </a:r>
            <a:r>
              <a:rPr lang="en-US" sz="2400" dirty="0">
                <a:latin typeface="Times New Roman"/>
                <a:ea typeface="Calibri"/>
                <a:cs typeface="Arial"/>
              </a:rPr>
              <a:t>may develop. </a:t>
            </a:r>
            <a:endParaRPr lang="en-US" sz="2400" dirty="0" smtClean="0">
              <a:latin typeface="Times New Roman" pitchFamily="18" charset="0"/>
              <a:ea typeface="Calibri"/>
              <a:cs typeface="Times New Roman" pitchFamily="18" charset="0"/>
            </a:endParaRPr>
          </a:p>
          <a:p>
            <a:pPr>
              <a:lnSpc>
                <a:spcPct val="150000"/>
              </a:lnSpc>
            </a:pPr>
            <a:r>
              <a:rPr lang="en-US" sz="2400" dirty="0" smtClean="0">
                <a:latin typeface="Times New Roman" pitchFamily="18" charset="0"/>
                <a:ea typeface="Calibri"/>
                <a:cs typeface="Times New Roman" pitchFamily="18" charset="0"/>
              </a:rPr>
              <a:t> </a:t>
            </a:r>
            <a:endParaRPr lang="en-US" sz="2400" dirty="0">
              <a:latin typeface="Times New Roman" pitchFamily="18" charset="0"/>
              <a:ea typeface="Calibri"/>
              <a:cs typeface="Times New Roman" pitchFamily="18" charset="0"/>
            </a:endParaRPr>
          </a:p>
        </p:txBody>
      </p:sp>
      <p:pic>
        <p:nvPicPr>
          <p:cNvPr id="3" name="Picture 2"/>
          <p:cNvPicPr/>
          <p:nvPr/>
        </p:nvPicPr>
        <p:blipFill>
          <a:blip r:embed="rId2" cstate="print"/>
          <a:srcRect/>
          <a:stretch>
            <a:fillRect/>
          </a:stretch>
        </p:blipFill>
        <p:spPr bwMode="auto">
          <a:xfrm>
            <a:off x="4800600" y="3886200"/>
            <a:ext cx="3505200" cy="2895600"/>
          </a:xfrm>
          <a:prstGeom prst="rect">
            <a:avLst/>
          </a:prstGeom>
          <a:noFill/>
          <a:ln w="9525">
            <a:noFill/>
            <a:miter lim="800000"/>
            <a:headEnd/>
            <a:tailEnd/>
          </a:ln>
        </p:spPr>
      </p:pic>
    </p:spTree>
    <p:extLst>
      <p:ext uri="{BB962C8B-B14F-4D97-AF65-F5344CB8AC3E}">
        <p14:creationId xmlns:p14="http://schemas.microsoft.com/office/powerpoint/2010/main" val="21494388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 y="381000"/>
            <a:ext cx="8915400" cy="5586145"/>
          </a:xfrm>
          <a:prstGeom prst="rect">
            <a:avLst/>
          </a:prstGeom>
        </p:spPr>
        <p:txBody>
          <a:bodyPr wrap="square">
            <a:spAutoFit/>
          </a:bodyPr>
          <a:lstStyle/>
          <a:p>
            <a:pPr lvl="0" algn="just">
              <a:lnSpc>
                <a:spcPct val="150000"/>
              </a:lnSpc>
            </a:pPr>
            <a:r>
              <a:rPr lang="en-US" dirty="0">
                <a:latin typeface="Times New Roman"/>
                <a:ea typeface="Calibri"/>
                <a:cs typeface="Arial"/>
              </a:rPr>
              <a:t> </a:t>
            </a:r>
            <a:r>
              <a:rPr lang="en-US" sz="2800" b="1" dirty="0">
                <a:solidFill>
                  <a:srgbClr val="000000"/>
                </a:solidFill>
                <a:latin typeface="Times New Roman"/>
                <a:ea typeface="Calibri"/>
                <a:cs typeface="Arial"/>
              </a:rPr>
              <a:t>Microscopically</a:t>
            </a:r>
            <a:endParaRPr lang="en-US" sz="2400" dirty="0">
              <a:solidFill>
                <a:prstClr val="black"/>
              </a:solidFill>
              <a:latin typeface="Times New Roman" pitchFamily="18" charset="0"/>
              <a:ea typeface="Calibri"/>
              <a:cs typeface="Times New Roman" pitchFamily="18" charset="0"/>
            </a:endParaRPr>
          </a:p>
          <a:p>
            <a:pPr>
              <a:lnSpc>
                <a:spcPct val="150000"/>
              </a:lnSpc>
            </a:pPr>
            <a:endParaRPr lang="en-US" dirty="0" smtClean="0">
              <a:latin typeface="Times New Roman"/>
              <a:ea typeface="Calibri"/>
              <a:cs typeface="Arial"/>
            </a:endParaRPr>
          </a:p>
          <a:p>
            <a:pPr>
              <a:lnSpc>
                <a:spcPct val="150000"/>
              </a:lnSpc>
            </a:pPr>
            <a:r>
              <a:rPr lang="en-US" sz="2400" dirty="0" smtClean="0">
                <a:latin typeface="Times New Roman"/>
                <a:ea typeface="Calibri"/>
                <a:cs typeface="Arial"/>
              </a:rPr>
              <a:t>- </a:t>
            </a:r>
            <a:r>
              <a:rPr lang="en-US" sz="2400" dirty="0" smtClean="0">
                <a:latin typeface="Times New Roman" pitchFamily="18" charset="0"/>
                <a:ea typeface="Calibri"/>
                <a:cs typeface="Times New Roman" pitchFamily="18" charset="0"/>
              </a:rPr>
              <a:t>The </a:t>
            </a:r>
            <a:r>
              <a:rPr lang="en-US" sz="2400" dirty="0">
                <a:latin typeface="Times New Roman" pitchFamily="18" charset="0"/>
                <a:ea typeface="Calibri"/>
                <a:cs typeface="Times New Roman" pitchFamily="18" charset="0"/>
              </a:rPr>
              <a:t>non-Hodgkin’s lymphomas present a histologic pattern which is described as </a:t>
            </a:r>
            <a:r>
              <a:rPr lang="en-US" sz="2400" dirty="0">
                <a:solidFill>
                  <a:srgbClr val="FF0000"/>
                </a:solidFill>
                <a:latin typeface="Times New Roman" pitchFamily="18" charset="0"/>
                <a:ea typeface="Calibri"/>
                <a:cs typeface="Times New Roman" pitchFamily="18" charset="0"/>
              </a:rPr>
              <a:t>either nodular or diffuse</a:t>
            </a:r>
            <a:r>
              <a:rPr lang="en-US" sz="2400" dirty="0" smtClean="0">
                <a:latin typeface="Times New Roman" pitchFamily="18" charset="0"/>
                <a:ea typeface="Calibri"/>
                <a:cs typeface="Times New Roman" pitchFamily="18" charset="0"/>
              </a:rPr>
              <a:t>.</a:t>
            </a:r>
          </a:p>
          <a:p>
            <a:pPr>
              <a:lnSpc>
                <a:spcPct val="150000"/>
              </a:lnSpc>
            </a:pPr>
            <a:r>
              <a:rPr lang="en-US" sz="2400" dirty="0" smtClean="0">
                <a:latin typeface="Times New Roman" pitchFamily="18" charset="0"/>
                <a:ea typeface="Calibri"/>
                <a:cs typeface="Times New Roman" pitchFamily="18" charset="0"/>
              </a:rPr>
              <a:t> - In </a:t>
            </a:r>
            <a:r>
              <a:rPr lang="en-US" sz="2400" dirty="0">
                <a:latin typeface="Times New Roman" pitchFamily="18" charset="0"/>
                <a:ea typeface="Calibri"/>
                <a:cs typeface="Times New Roman" pitchFamily="18" charset="0"/>
              </a:rPr>
              <a:t>the </a:t>
            </a:r>
            <a:r>
              <a:rPr lang="en-US" sz="2400" dirty="0">
                <a:solidFill>
                  <a:srgbClr val="FF0000"/>
                </a:solidFill>
                <a:latin typeface="Times New Roman" pitchFamily="18" charset="0"/>
                <a:ea typeface="Calibri"/>
                <a:cs typeface="Times New Roman" pitchFamily="18" charset="0"/>
              </a:rPr>
              <a:t>nodular</a:t>
            </a:r>
            <a:r>
              <a:rPr lang="en-US" sz="2400" dirty="0">
                <a:latin typeface="Times New Roman" pitchFamily="18" charset="0"/>
                <a:ea typeface="Calibri"/>
                <a:cs typeface="Times New Roman" pitchFamily="18" charset="0"/>
              </a:rPr>
              <a:t> pattern, the neoplastic cells tend to </a:t>
            </a:r>
            <a:r>
              <a:rPr lang="en-US" sz="2400" dirty="0">
                <a:solidFill>
                  <a:srgbClr val="FF0000"/>
                </a:solidFill>
                <a:latin typeface="Times New Roman" pitchFamily="18" charset="0"/>
                <a:ea typeface="Calibri"/>
                <a:cs typeface="Times New Roman" pitchFamily="18" charset="0"/>
              </a:rPr>
              <a:t>aggregate in such a way that large clusters of cells</a:t>
            </a:r>
            <a:r>
              <a:rPr lang="en-US" sz="2400" dirty="0">
                <a:latin typeface="Times New Roman" pitchFamily="18" charset="0"/>
                <a:ea typeface="Calibri"/>
                <a:cs typeface="Times New Roman" pitchFamily="18" charset="0"/>
              </a:rPr>
              <a:t> are seen</a:t>
            </a:r>
            <a:r>
              <a:rPr lang="en-US" sz="2400" dirty="0" smtClean="0">
                <a:latin typeface="Times New Roman" pitchFamily="18" charset="0"/>
                <a:ea typeface="Calibri"/>
                <a:cs typeface="Times New Roman" pitchFamily="18" charset="0"/>
              </a:rPr>
              <a:t>.</a:t>
            </a:r>
          </a:p>
          <a:p>
            <a:pPr>
              <a:lnSpc>
                <a:spcPct val="150000"/>
              </a:lnSpc>
            </a:pPr>
            <a:r>
              <a:rPr lang="en-US" sz="2400" dirty="0" smtClean="0">
                <a:latin typeface="Times New Roman" pitchFamily="18" charset="0"/>
                <a:ea typeface="Calibri"/>
                <a:cs typeface="Times New Roman" pitchFamily="18" charset="0"/>
              </a:rPr>
              <a:t> - In </a:t>
            </a:r>
            <a:r>
              <a:rPr lang="en-US" sz="2400" dirty="0">
                <a:latin typeface="Times New Roman" pitchFamily="18" charset="0"/>
                <a:ea typeface="Calibri"/>
                <a:cs typeface="Times New Roman" pitchFamily="18" charset="0"/>
              </a:rPr>
              <a:t>contrast, the </a:t>
            </a:r>
            <a:r>
              <a:rPr lang="en-US" sz="2400" dirty="0">
                <a:solidFill>
                  <a:srgbClr val="FF0000"/>
                </a:solidFill>
                <a:latin typeface="Times New Roman" pitchFamily="18" charset="0"/>
                <a:ea typeface="Calibri"/>
                <a:cs typeface="Times New Roman" pitchFamily="18" charset="0"/>
              </a:rPr>
              <a:t>diffuse</a:t>
            </a:r>
            <a:r>
              <a:rPr lang="en-US" sz="2400" dirty="0">
                <a:latin typeface="Times New Roman" pitchFamily="18" charset="0"/>
                <a:ea typeface="Calibri"/>
                <a:cs typeface="Times New Roman" pitchFamily="18" charset="0"/>
              </a:rPr>
              <a:t> pattern shows </a:t>
            </a:r>
            <a:r>
              <a:rPr lang="en-US" sz="2400" dirty="0">
                <a:solidFill>
                  <a:srgbClr val="FF0000"/>
                </a:solidFill>
                <a:latin typeface="Times New Roman" pitchFamily="18" charset="0"/>
                <a:ea typeface="Calibri"/>
                <a:cs typeface="Times New Roman" pitchFamily="18" charset="0"/>
              </a:rPr>
              <a:t>no evidence of nodularity or germinal center formation</a:t>
            </a:r>
            <a:r>
              <a:rPr lang="en-US" sz="2400" dirty="0">
                <a:latin typeface="Times New Roman" pitchFamily="18" charset="0"/>
                <a:ea typeface="Calibri"/>
                <a:cs typeface="Times New Roman" pitchFamily="18" charset="0"/>
              </a:rPr>
              <a:t>. </a:t>
            </a:r>
            <a:endParaRPr lang="en-US" sz="2400" dirty="0" smtClean="0">
              <a:latin typeface="Times New Roman" pitchFamily="18" charset="0"/>
              <a:ea typeface="Calibri"/>
              <a:cs typeface="Times New Roman" pitchFamily="18" charset="0"/>
            </a:endParaRPr>
          </a:p>
          <a:p>
            <a:pPr>
              <a:lnSpc>
                <a:spcPct val="150000"/>
              </a:lnSpc>
            </a:pPr>
            <a:r>
              <a:rPr lang="en-US" sz="2400" dirty="0" smtClean="0">
                <a:latin typeface="Times New Roman" pitchFamily="18" charset="0"/>
                <a:ea typeface="Calibri"/>
                <a:cs typeface="Times New Roman" pitchFamily="18" charset="0"/>
              </a:rPr>
              <a:t>- The </a:t>
            </a:r>
            <a:r>
              <a:rPr lang="en-US" sz="2400" dirty="0">
                <a:latin typeface="Times New Roman" pitchFamily="18" charset="0"/>
                <a:ea typeface="Calibri"/>
                <a:cs typeface="Times New Roman" pitchFamily="18" charset="0"/>
              </a:rPr>
              <a:t>nodular pattern is associated with a </a:t>
            </a:r>
            <a:r>
              <a:rPr lang="en-US" sz="2400" dirty="0">
                <a:solidFill>
                  <a:srgbClr val="FF0000"/>
                </a:solidFill>
                <a:latin typeface="Times New Roman" pitchFamily="18" charset="0"/>
                <a:ea typeface="Calibri"/>
                <a:cs typeface="Times New Roman" pitchFamily="18" charset="0"/>
              </a:rPr>
              <a:t>more favorable prognosis </a:t>
            </a:r>
            <a:r>
              <a:rPr lang="en-US" sz="2400" dirty="0">
                <a:latin typeface="Times New Roman" pitchFamily="18" charset="0"/>
                <a:ea typeface="Calibri"/>
                <a:cs typeface="Times New Roman" pitchFamily="18" charset="0"/>
              </a:rPr>
              <a:t>than the diffuse type.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1105404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rcRect/>
          <a:stretch>
            <a:fillRect/>
          </a:stretch>
        </p:blipFill>
        <p:spPr bwMode="auto">
          <a:xfrm>
            <a:off x="457200" y="152400"/>
            <a:ext cx="3505200" cy="2667000"/>
          </a:xfrm>
          <a:prstGeom prst="rect">
            <a:avLst/>
          </a:prstGeom>
          <a:noFill/>
          <a:ln w="9525">
            <a:noFill/>
            <a:miter lim="800000"/>
            <a:headEnd/>
            <a:tailEnd/>
          </a:ln>
        </p:spPr>
      </p:pic>
      <p:pic>
        <p:nvPicPr>
          <p:cNvPr id="4" name="Picture 3"/>
          <p:cNvPicPr/>
          <p:nvPr/>
        </p:nvPicPr>
        <p:blipFill>
          <a:blip r:embed="rId3" cstate="print"/>
          <a:srcRect/>
          <a:stretch>
            <a:fillRect/>
          </a:stretch>
        </p:blipFill>
        <p:spPr bwMode="auto">
          <a:xfrm>
            <a:off x="4800600" y="50800"/>
            <a:ext cx="3733800" cy="2657793"/>
          </a:xfrm>
          <a:prstGeom prst="rect">
            <a:avLst/>
          </a:prstGeom>
          <a:noFill/>
          <a:ln w="9525">
            <a:noFill/>
            <a:miter lim="800000"/>
            <a:headEnd/>
            <a:tailEnd/>
          </a:ln>
        </p:spPr>
      </p:pic>
      <p:sp>
        <p:nvSpPr>
          <p:cNvPr id="5" name="Rectangle 4"/>
          <p:cNvSpPr/>
          <p:nvPr/>
        </p:nvSpPr>
        <p:spPr>
          <a:xfrm>
            <a:off x="152400" y="3044323"/>
            <a:ext cx="4648200" cy="1077218"/>
          </a:xfrm>
          <a:prstGeom prst="rect">
            <a:avLst/>
          </a:prstGeom>
        </p:spPr>
        <p:txBody>
          <a:bodyPr wrap="square">
            <a:spAutoFit/>
          </a:bodyPr>
          <a:lstStyle/>
          <a:p>
            <a:r>
              <a:rPr lang="en-US" sz="1600" dirty="0">
                <a:latin typeface="Times New Roman"/>
                <a:ea typeface="Calibri"/>
              </a:rPr>
              <a:t>CT </a:t>
            </a:r>
            <a:r>
              <a:rPr lang="en-US" sz="1600" dirty="0" smtClean="0">
                <a:latin typeface="Times New Roman"/>
                <a:ea typeface="Calibri"/>
              </a:rPr>
              <a:t>scan– </a:t>
            </a:r>
            <a:r>
              <a:rPr lang="en-US" sz="1600" dirty="0" err="1">
                <a:latin typeface="Times New Roman"/>
                <a:ea typeface="Calibri"/>
              </a:rPr>
              <a:t>Paranasal</a:t>
            </a:r>
            <a:r>
              <a:rPr lang="en-US" sz="1600" dirty="0">
                <a:latin typeface="Times New Roman"/>
                <a:ea typeface="Calibri"/>
              </a:rPr>
              <a:t> sinuses: a </a:t>
            </a:r>
            <a:r>
              <a:rPr lang="en-US" sz="1600" dirty="0" err="1" smtClean="0">
                <a:latin typeface="Times New Roman"/>
                <a:ea typeface="Calibri"/>
              </a:rPr>
              <a:t>larg</a:t>
            </a:r>
            <a:r>
              <a:rPr lang="en-US" sz="1600" dirty="0" smtClean="0">
                <a:latin typeface="Times New Roman"/>
                <a:ea typeface="Calibri"/>
              </a:rPr>
              <a:t> homogenous</a:t>
            </a:r>
          </a:p>
          <a:p>
            <a:r>
              <a:rPr lang="en-US" sz="1600" dirty="0" smtClean="0">
                <a:latin typeface="Times New Roman"/>
                <a:ea typeface="Calibri"/>
              </a:rPr>
              <a:t> </a:t>
            </a:r>
            <a:r>
              <a:rPr lang="en-US" sz="1600" dirty="0">
                <a:latin typeface="Times New Roman"/>
                <a:ea typeface="Calibri"/>
              </a:rPr>
              <a:t>soft tissue lesion in the left masticator space with extension of the mass lesion into the left maxillary sinus</a:t>
            </a:r>
            <a:endParaRPr lang="en-US" sz="1600" dirty="0"/>
          </a:p>
        </p:txBody>
      </p:sp>
      <p:sp>
        <p:nvSpPr>
          <p:cNvPr id="6" name="Rectangle 5"/>
          <p:cNvSpPr/>
          <p:nvPr/>
        </p:nvSpPr>
        <p:spPr>
          <a:xfrm>
            <a:off x="4800600" y="2679608"/>
            <a:ext cx="4114800" cy="729430"/>
          </a:xfrm>
          <a:prstGeom prst="rect">
            <a:avLst/>
          </a:prstGeom>
        </p:spPr>
        <p:txBody>
          <a:bodyPr wrap="square">
            <a:spAutoFit/>
          </a:bodyPr>
          <a:lstStyle/>
          <a:p>
            <a:pPr algn="just">
              <a:lnSpc>
                <a:spcPct val="115000"/>
              </a:lnSpc>
            </a:pPr>
            <a:r>
              <a:rPr lang="en-US" dirty="0" smtClean="0">
                <a:latin typeface="Times New Roman"/>
                <a:ea typeface="Calibri"/>
                <a:cs typeface="Arial"/>
              </a:rPr>
              <a:t> </a:t>
            </a:r>
            <a:r>
              <a:rPr lang="en-US" sz="1600" dirty="0">
                <a:latin typeface="Times New Roman"/>
                <a:ea typeface="Calibri"/>
                <a:cs typeface="Arial"/>
              </a:rPr>
              <a:t>Sheets of atypical lymphoid cells with </a:t>
            </a:r>
            <a:r>
              <a:rPr lang="en-US" sz="1600" dirty="0" err="1">
                <a:latin typeface="Times New Roman"/>
                <a:ea typeface="Calibri"/>
                <a:cs typeface="Arial"/>
              </a:rPr>
              <a:t>hyperchromatic</a:t>
            </a:r>
            <a:r>
              <a:rPr lang="en-US" sz="1600" dirty="0">
                <a:latin typeface="Times New Roman"/>
                <a:ea typeface="Calibri"/>
                <a:cs typeface="Arial"/>
              </a:rPr>
              <a:t> nuclei and scant cytoplasm</a:t>
            </a:r>
            <a:r>
              <a:rPr lang="en-US" dirty="0">
                <a:latin typeface="Times New Roman"/>
                <a:ea typeface="Calibri"/>
                <a:cs typeface="Arial"/>
              </a:rPr>
              <a:t>.</a:t>
            </a:r>
            <a:endParaRPr lang="en-US" sz="1400" dirty="0">
              <a:ea typeface="Calibri"/>
              <a:cs typeface="Aria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810000"/>
            <a:ext cx="4038600" cy="3025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6096000"/>
            <a:ext cx="23590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68262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 y="304800"/>
            <a:ext cx="8839200" cy="5632311"/>
          </a:xfrm>
          <a:prstGeom prst="rect">
            <a:avLst/>
          </a:prstGeom>
        </p:spPr>
        <p:txBody>
          <a:bodyPr wrap="square">
            <a:spAutoFit/>
          </a:bodyPr>
          <a:lstStyle/>
          <a:p>
            <a:pPr algn="just">
              <a:lnSpc>
                <a:spcPct val="150000"/>
              </a:lnSpc>
            </a:pPr>
            <a:r>
              <a:rPr lang="en-US" sz="2400" b="1" dirty="0">
                <a:latin typeface="Times New Roman" pitchFamily="18" charset="0"/>
                <a:ea typeface="Calibri"/>
                <a:cs typeface="Times New Roman" pitchFamily="18" charset="0"/>
              </a:rPr>
              <a:t>AFRICAN JAW LYMPHOMA (</a:t>
            </a:r>
            <a:r>
              <a:rPr lang="en-US" sz="2400" b="1" dirty="0" err="1">
                <a:latin typeface="Times New Roman" pitchFamily="18" charset="0"/>
                <a:ea typeface="Calibri"/>
                <a:cs typeface="Times New Roman" pitchFamily="18" charset="0"/>
              </a:rPr>
              <a:t>Burkitt’s</a:t>
            </a:r>
            <a:r>
              <a:rPr lang="en-US" sz="2400" b="1" dirty="0">
                <a:latin typeface="Times New Roman" pitchFamily="18" charset="0"/>
                <a:ea typeface="Calibri"/>
                <a:cs typeface="Times New Roman" pitchFamily="18" charset="0"/>
              </a:rPr>
              <a:t> lymphoma)</a:t>
            </a:r>
            <a:endParaRPr lang="en-US" sz="2400" dirty="0">
              <a:latin typeface="Times New Roman" pitchFamily="18" charset="0"/>
              <a:ea typeface="Calibri"/>
              <a:cs typeface="Times New Roman" pitchFamily="18" charset="0"/>
            </a:endParaRPr>
          </a:p>
          <a:p>
            <a:pPr algn="just">
              <a:lnSpc>
                <a:spcPct val="150000"/>
              </a:lnSpc>
            </a:pPr>
            <a:r>
              <a:rPr lang="en-US" sz="2400" dirty="0" err="1" smtClean="0">
                <a:latin typeface="Times New Roman" pitchFamily="18" charset="0"/>
                <a:ea typeface="Calibri"/>
                <a:cs typeface="Times New Roman" pitchFamily="18" charset="0"/>
              </a:rPr>
              <a:t>Burkitt’s</a:t>
            </a:r>
            <a:r>
              <a:rPr lang="en-US" sz="2400" dirty="0" smtClean="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lymphoma </a:t>
            </a:r>
            <a:r>
              <a:rPr lang="en-US" sz="2400" dirty="0" smtClean="0">
                <a:latin typeface="Times New Roman" pitchFamily="18" charset="0"/>
                <a:ea typeface="Calibri"/>
                <a:cs typeface="Times New Roman" pitchFamily="18" charset="0"/>
              </a:rPr>
              <a:t>is </a:t>
            </a:r>
            <a:r>
              <a:rPr lang="en-US" sz="2400" dirty="0">
                <a:latin typeface="Times New Roman" pitchFamily="18" charset="0"/>
                <a:ea typeface="Calibri"/>
                <a:cs typeface="Times New Roman" pitchFamily="18" charset="0"/>
              </a:rPr>
              <a:t>a </a:t>
            </a:r>
            <a:r>
              <a:rPr lang="en-US" sz="2400" dirty="0">
                <a:solidFill>
                  <a:srgbClr val="FF0000"/>
                </a:solidFill>
                <a:latin typeface="Times New Roman" pitchFamily="18" charset="0"/>
                <a:ea typeface="Calibri"/>
                <a:cs typeface="Times New Roman" pitchFamily="18" charset="0"/>
              </a:rPr>
              <a:t>highly aggressive mature B-cell non-Hodgkin’s lymphoma,</a:t>
            </a:r>
            <a:r>
              <a:rPr lang="en-US" sz="2400" dirty="0">
                <a:latin typeface="Times New Roman" pitchFamily="18" charset="0"/>
                <a:ea typeface="Calibri"/>
                <a:cs typeface="Times New Roman" pitchFamily="18" charset="0"/>
              </a:rPr>
              <a:t> occurs</a:t>
            </a:r>
            <a:r>
              <a:rPr lang="en-US" sz="2400" b="1" dirty="0">
                <a:latin typeface="Times New Roman" pitchFamily="18" charset="0"/>
                <a:ea typeface="Calibri"/>
                <a:cs typeface="Times New Roman" pitchFamily="18" charset="0"/>
              </a:rPr>
              <a:t> </a:t>
            </a:r>
            <a:r>
              <a:rPr lang="en-US" sz="2400" dirty="0">
                <a:solidFill>
                  <a:srgbClr val="FF0000"/>
                </a:solidFill>
                <a:latin typeface="Times New Roman" pitchFamily="18" charset="0"/>
                <a:ea typeface="Calibri"/>
                <a:cs typeface="Times New Roman" pitchFamily="18" charset="0"/>
              </a:rPr>
              <a:t>endemically in parts of Africa and also occurs sporadically throughout the world</a:t>
            </a:r>
            <a:r>
              <a:rPr lang="en-US" sz="2400" dirty="0">
                <a:latin typeface="Times New Roman" pitchFamily="18" charset="0"/>
                <a:ea typeface="Calibri"/>
                <a:cs typeface="Times New Roman" pitchFamily="18" charset="0"/>
              </a:rPr>
              <a:t>.</a:t>
            </a:r>
            <a:r>
              <a:rPr lang="en-US" sz="2400" b="1" dirty="0">
                <a:latin typeface="Times New Roman" pitchFamily="18" charset="0"/>
                <a:ea typeface="Calibri"/>
                <a:cs typeface="Times New Roman" pitchFamily="18" charset="0"/>
              </a:rPr>
              <a:t> </a:t>
            </a:r>
            <a:endParaRPr lang="en-US" sz="2400" b="1" dirty="0" smtClean="0">
              <a:latin typeface="Times New Roman" pitchFamily="18" charset="0"/>
              <a:ea typeface="Calibri"/>
              <a:cs typeface="Times New Roman" pitchFamily="18" charset="0"/>
            </a:endParaRPr>
          </a:p>
          <a:p>
            <a:pPr algn="just">
              <a:lnSpc>
                <a:spcPct val="150000"/>
              </a:lnSpc>
            </a:pPr>
            <a:r>
              <a:rPr lang="en-US" sz="2400" dirty="0" smtClean="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Burkitt’s</a:t>
            </a:r>
            <a:r>
              <a:rPr lang="en-US" sz="2400" dirty="0">
                <a:latin typeface="Times New Roman" pitchFamily="18" charset="0"/>
                <a:ea typeface="Calibri"/>
                <a:cs typeface="Times New Roman" pitchFamily="18" charset="0"/>
              </a:rPr>
              <a:t> lymphoma is </a:t>
            </a:r>
            <a:r>
              <a:rPr lang="en-US" sz="2400" dirty="0">
                <a:solidFill>
                  <a:srgbClr val="FF0000"/>
                </a:solidFill>
                <a:latin typeface="Times New Roman" pitchFamily="18" charset="0"/>
                <a:ea typeface="Calibri"/>
                <a:cs typeface="Times New Roman" pitchFamily="18" charset="0"/>
              </a:rPr>
              <a:t>a childhood </a:t>
            </a:r>
            <a:r>
              <a:rPr lang="en-US" sz="2400" dirty="0">
                <a:latin typeface="Times New Roman" pitchFamily="18" charset="0"/>
                <a:ea typeface="Calibri"/>
                <a:cs typeface="Times New Roman" pitchFamily="18" charset="0"/>
              </a:rPr>
              <a:t>tumor but it is</a:t>
            </a:r>
            <a:r>
              <a:rPr lang="en-US" sz="2400" b="1" dirty="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observed in </a:t>
            </a:r>
            <a:r>
              <a:rPr lang="en-US" sz="2400" dirty="0">
                <a:solidFill>
                  <a:srgbClr val="FF0000"/>
                </a:solidFill>
                <a:latin typeface="Times New Roman" pitchFamily="18" charset="0"/>
                <a:ea typeface="Calibri"/>
                <a:cs typeface="Times New Roman" pitchFamily="18" charset="0"/>
              </a:rPr>
              <a:t>adult patients too. </a:t>
            </a:r>
            <a:endParaRPr lang="en-US" sz="2400" dirty="0" smtClean="0">
              <a:solidFill>
                <a:srgbClr val="FF0000"/>
              </a:solidFill>
              <a:latin typeface="Times New Roman" pitchFamily="18" charset="0"/>
              <a:ea typeface="Calibri"/>
              <a:cs typeface="Times New Roman" pitchFamily="18" charset="0"/>
            </a:endParaRPr>
          </a:p>
          <a:p>
            <a:pPr algn="just">
              <a:lnSpc>
                <a:spcPct val="150000"/>
              </a:lnSpc>
            </a:pPr>
            <a:r>
              <a:rPr lang="en-US" sz="2400" dirty="0" smtClean="0">
                <a:latin typeface="Times New Roman" pitchFamily="18" charset="0"/>
                <a:ea typeface="Calibri"/>
                <a:cs typeface="Times New Roman" pitchFamily="18" charset="0"/>
              </a:rPr>
              <a:t>The </a:t>
            </a:r>
            <a:r>
              <a:rPr lang="en-US" sz="2400" dirty="0">
                <a:latin typeface="Times New Roman" pitchFamily="18" charset="0"/>
                <a:ea typeface="Calibri"/>
                <a:cs typeface="Times New Roman" pitchFamily="18" charset="0"/>
              </a:rPr>
              <a:t>exact </a:t>
            </a:r>
            <a:r>
              <a:rPr lang="en-US" sz="2400" dirty="0">
                <a:solidFill>
                  <a:srgbClr val="FF0000"/>
                </a:solidFill>
                <a:latin typeface="Times New Roman" pitchFamily="18" charset="0"/>
                <a:ea typeface="Calibri"/>
                <a:cs typeface="Times New Roman" pitchFamily="18" charset="0"/>
              </a:rPr>
              <a:t>causes and mechanisms </a:t>
            </a:r>
            <a:r>
              <a:rPr lang="en-US" sz="2400" dirty="0">
                <a:latin typeface="Times New Roman" pitchFamily="18" charset="0"/>
                <a:ea typeface="Calibri"/>
                <a:cs typeface="Times New Roman" pitchFamily="18" charset="0"/>
              </a:rPr>
              <a:t>of </a:t>
            </a:r>
            <a:r>
              <a:rPr lang="en-US" sz="2400" dirty="0" err="1">
                <a:latin typeface="Times New Roman" pitchFamily="18" charset="0"/>
                <a:ea typeface="Calibri"/>
                <a:cs typeface="Times New Roman" pitchFamily="18" charset="0"/>
              </a:rPr>
              <a:t>Burkitt’s</a:t>
            </a:r>
            <a:r>
              <a:rPr lang="en-US" sz="2400" dirty="0">
                <a:latin typeface="Times New Roman" pitchFamily="18" charset="0"/>
                <a:ea typeface="Calibri"/>
                <a:cs typeface="Times New Roman" pitchFamily="18" charset="0"/>
              </a:rPr>
              <a:t> lymphoma are </a:t>
            </a:r>
            <a:r>
              <a:rPr lang="en-US" sz="2400" dirty="0">
                <a:solidFill>
                  <a:srgbClr val="FF0000"/>
                </a:solidFill>
                <a:latin typeface="Times New Roman" pitchFamily="18" charset="0"/>
                <a:ea typeface="Calibri"/>
                <a:cs typeface="Times New Roman" pitchFamily="18" charset="0"/>
              </a:rPr>
              <a:t>not known</a:t>
            </a:r>
            <a:r>
              <a:rPr lang="en-US" sz="2400" dirty="0">
                <a:latin typeface="Times New Roman" pitchFamily="18" charset="0"/>
                <a:ea typeface="Calibri"/>
                <a:cs typeface="Times New Roman" pitchFamily="18" charset="0"/>
              </a:rPr>
              <a:t>. </a:t>
            </a:r>
            <a:endParaRPr lang="en-US" sz="2400" dirty="0" smtClean="0">
              <a:latin typeface="Times New Roman" pitchFamily="18" charset="0"/>
              <a:ea typeface="Calibri"/>
              <a:cs typeface="Times New Roman" pitchFamily="18" charset="0"/>
            </a:endParaRPr>
          </a:p>
          <a:p>
            <a:pPr marL="342900" indent="-342900" algn="just">
              <a:lnSpc>
                <a:spcPct val="150000"/>
              </a:lnSpc>
              <a:buFontTx/>
              <a:buChar char="-"/>
            </a:pPr>
            <a:r>
              <a:rPr lang="en-US" sz="2400" dirty="0" smtClean="0">
                <a:solidFill>
                  <a:srgbClr val="FF0000"/>
                </a:solidFill>
                <a:latin typeface="Times New Roman" pitchFamily="18" charset="0"/>
                <a:ea typeface="Calibri"/>
                <a:cs typeface="Times New Roman" pitchFamily="18" charset="0"/>
              </a:rPr>
              <a:t>Epstein-Barr </a:t>
            </a:r>
            <a:r>
              <a:rPr lang="en-US" sz="2400" dirty="0">
                <a:solidFill>
                  <a:srgbClr val="FF0000"/>
                </a:solidFill>
                <a:latin typeface="Times New Roman" pitchFamily="18" charset="0"/>
                <a:ea typeface="Calibri"/>
                <a:cs typeface="Times New Roman" pitchFamily="18" charset="0"/>
              </a:rPr>
              <a:t>virus </a:t>
            </a:r>
            <a:r>
              <a:rPr lang="en-US" sz="2400" dirty="0" smtClean="0">
                <a:latin typeface="Times New Roman" pitchFamily="18" charset="0"/>
                <a:ea typeface="Calibri"/>
                <a:cs typeface="Times New Roman" pitchFamily="18" charset="0"/>
              </a:rPr>
              <a:t>(EBV) </a:t>
            </a:r>
            <a:r>
              <a:rPr lang="en-US" sz="2400" dirty="0">
                <a:latin typeface="Times New Roman" pitchFamily="18" charset="0"/>
                <a:ea typeface="Calibri"/>
                <a:cs typeface="Times New Roman" pitchFamily="18" charset="0"/>
              </a:rPr>
              <a:t>is closely associated with the African form.    </a:t>
            </a:r>
          </a:p>
        </p:txBody>
      </p:sp>
    </p:spTree>
    <p:extLst>
      <p:ext uri="{BB962C8B-B14F-4D97-AF65-F5344CB8AC3E}">
        <p14:creationId xmlns:p14="http://schemas.microsoft.com/office/powerpoint/2010/main" val="16926597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8839200" cy="3970318"/>
          </a:xfrm>
          <a:prstGeom prst="rect">
            <a:avLst/>
          </a:prstGeom>
        </p:spPr>
        <p:txBody>
          <a:bodyPr wrap="square">
            <a:spAutoFit/>
          </a:bodyPr>
          <a:lstStyle/>
          <a:p>
            <a:pPr algn="just">
              <a:lnSpc>
                <a:spcPct val="150000"/>
              </a:lnSpc>
            </a:pPr>
            <a:r>
              <a:rPr lang="en-US" sz="2400" dirty="0" smtClean="0">
                <a:latin typeface="Times New Roman" pitchFamily="18" charset="0"/>
                <a:ea typeface="Calibri"/>
                <a:cs typeface="Times New Roman" pitchFamily="18" charset="0"/>
              </a:rPr>
              <a:t>Patients </a:t>
            </a:r>
            <a:r>
              <a:rPr lang="en-US" sz="2400" dirty="0">
                <a:latin typeface="Times New Roman" pitchFamily="18" charset="0"/>
                <a:ea typeface="Calibri"/>
                <a:cs typeface="Times New Roman" pitchFamily="18" charset="0"/>
              </a:rPr>
              <a:t>most often present </a:t>
            </a:r>
            <a:r>
              <a:rPr lang="en-US" sz="2400" dirty="0" smtClean="0">
                <a:latin typeface="Times New Roman" pitchFamily="18" charset="0"/>
                <a:ea typeface="Calibri"/>
                <a:cs typeface="Times New Roman" pitchFamily="18" charset="0"/>
              </a:rPr>
              <a:t>with</a:t>
            </a:r>
          </a:p>
          <a:p>
            <a:pPr marL="342900" indent="-342900" algn="just">
              <a:lnSpc>
                <a:spcPct val="150000"/>
              </a:lnSpc>
              <a:buFontTx/>
              <a:buChar char="-"/>
            </a:pPr>
            <a:r>
              <a:rPr lang="en-US" sz="2400" dirty="0" smtClean="0">
                <a:latin typeface="Times New Roman" pitchFamily="18" charset="0"/>
                <a:ea typeface="Calibri"/>
                <a:cs typeface="Times New Roman" pitchFamily="18" charset="0"/>
              </a:rPr>
              <a:t>swelling </a:t>
            </a:r>
            <a:r>
              <a:rPr lang="en-US" sz="2400" dirty="0">
                <a:latin typeface="Times New Roman" pitchFamily="18" charset="0"/>
                <a:ea typeface="Calibri"/>
                <a:cs typeface="Times New Roman" pitchFamily="18" charset="0"/>
              </a:rPr>
              <a:t>of the affected jaw or other facial </a:t>
            </a:r>
            <a:r>
              <a:rPr lang="en-US" sz="2400" dirty="0" smtClean="0">
                <a:latin typeface="Times New Roman" pitchFamily="18" charset="0"/>
                <a:ea typeface="Calibri"/>
                <a:cs typeface="Times New Roman" pitchFamily="18" charset="0"/>
              </a:rPr>
              <a:t>bones</a:t>
            </a:r>
          </a:p>
          <a:p>
            <a:pPr marL="342900" indent="-342900" algn="just">
              <a:lnSpc>
                <a:spcPct val="150000"/>
              </a:lnSpc>
              <a:buFontTx/>
              <a:buChar char="-"/>
            </a:pPr>
            <a:r>
              <a:rPr lang="en-US" sz="2400" dirty="0" smtClean="0">
                <a:latin typeface="Times New Roman" pitchFamily="18" charset="0"/>
                <a:ea typeface="Calibri"/>
                <a:cs typeface="Times New Roman" pitchFamily="18" charset="0"/>
              </a:rPr>
              <a:t>loosening </a:t>
            </a:r>
            <a:r>
              <a:rPr lang="en-US" sz="2400" dirty="0">
                <a:latin typeface="Times New Roman" pitchFamily="18" charset="0"/>
                <a:ea typeface="Calibri"/>
                <a:cs typeface="Times New Roman" pitchFamily="18" charset="0"/>
              </a:rPr>
              <a:t>of the </a:t>
            </a:r>
            <a:r>
              <a:rPr lang="en-US" sz="2400" dirty="0" smtClean="0">
                <a:latin typeface="Times New Roman" pitchFamily="18" charset="0"/>
                <a:ea typeface="Calibri"/>
                <a:cs typeface="Times New Roman" pitchFamily="18" charset="0"/>
              </a:rPr>
              <a:t>teeth</a:t>
            </a:r>
          </a:p>
          <a:p>
            <a:pPr marL="342900" indent="-342900" algn="just">
              <a:lnSpc>
                <a:spcPct val="150000"/>
              </a:lnSpc>
              <a:buFontTx/>
              <a:buChar char="-"/>
            </a:pPr>
            <a:r>
              <a:rPr lang="en-US" sz="2400" dirty="0" smtClean="0">
                <a:solidFill>
                  <a:srgbClr val="FF0000"/>
                </a:solidFill>
                <a:latin typeface="Times New Roman" pitchFamily="18" charset="0"/>
                <a:ea typeface="Calibri"/>
                <a:cs typeface="Times New Roman" pitchFamily="18" charset="0"/>
              </a:rPr>
              <a:t> </a:t>
            </a:r>
            <a:r>
              <a:rPr lang="en-US" sz="2400" dirty="0">
                <a:solidFill>
                  <a:srgbClr val="FF0000"/>
                </a:solidFill>
                <a:latin typeface="Times New Roman" pitchFamily="18" charset="0"/>
                <a:ea typeface="Calibri"/>
                <a:cs typeface="Times New Roman" pitchFamily="18" charset="0"/>
              </a:rPr>
              <a:t>swelling of the lymph nodes, which are </a:t>
            </a:r>
            <a:r>
              <a:rPr lang="en-US" sz="2400" b="1" dirty="0">
                <a:solidFill>
                  <a:srgbClr val="FF0000"/>
                </a:solidFill>
                <a:latin typeface="Times New Roman" pitchFamily="18" charset="0"/>
                <a:ea typeface="Calibri"/>
                <a:cs typeface="Times New Roman" pitchFamily="18" charset="0"/>
              </a:rPr>
              <a:t>non tender </a:t>
            </a:r>
            <a:r>
              <a:rPr lang="en-US" sz="2400" dirty="0">
                <a:solidFill>
                  <a:srgbClr val="FF0000"/>
                </a:solidFill>
                <a:latin typeface="Times New Roman" pitchFamily="18" charset="0"/>
                <a:ea typeface="Calibri"/>
                <a:cs typeface="Times New Roman" pitchFamily="18" charset="0"/>
              </a:rPr>
              <a:t>and rapidly growing</a:t>
            </a:r>
            <a:r>
              <a:rPr lang="en-US" sz="2400" dirty="0">
                <a:latin typeface="Times New Roman" pitchFamily="18" charset="0"/>
                <a:ea typeface="Calibri"/>
                <a:cs typeface="Times New Roman" pitchFamily="18" charset="0"/>
              </a:rPr>
              <a:t> in the neck or below the jaw. </a:t>
            </a:r>
            <a:endParaRPr lang="en-US" sz="2400" dirty="0" smtClean="0">
              <a:latin typeface="Times New Roman" pitchFamily="18" charset="0"/>
              <a:ea typeface="Calibri"/>
              <a:cs typeface="Times New Roman" pitchFamily="18" charset="0"/>
            </a:endParaRPr>
          </a:p>
          <a:p>
            <a:pPr marL="342900" indent="-342900" algn="just">
              <a:lnSpc>
                <a:spcPct val="150000"/>
              </a:lnSpc>
              <a:buFontTx/>
              <a:buChar char="-"/>
            </a:pPr>
            <a:r>
              <a:rPr lang="en-US" sz="2400" dirty="0" smtClean="0">
                <a:solidFill>
                  <a:srgbClr val="FF0000"/>
                </a:solidFill>
                <a:latin typeface="Times New Roman" pitchFamily="18" charset="0"/>
                <a:ea typeface="Calibri"/>
                <a:cs typeface="Times New Roman" pitchFamily="18" charset="0"/>
              </a:rPr>
              <a:t>Fever</a:t>
            </a:r>
            <a:r>
              <a:rPr lang="en-US" sz="2400" dirty="0">
                <a:solidFill>
                  <a:srgbClr val="FF0000"/>
                </a:solidFill>
                <a:latin typeface="Times New Roman" pitchFamily="18" charset="0"/>
                <a:ea typeface="Calibri"/>
                <a:cs typeface="Times New Roman" pitchFamily="18" charset="0"/>
              </a:rPr>
              <a:t>, anemia, bleeding, and abdominal masses </a:t>
            </a:r>
            <a:r>
              <a:rPr lang="en-US" sz="2400" dirty="0">
                <a:latin typeface="Times New Roman" pitchFamily="18" charset="0"/>
                <a:ea typeface="Calibri"/>
                <a:cs typeface="Times New Roman" pitchFamily="18" charset="0"/>
              </a:rPr>
              <a:t>and </a:t>
            </a:r>
            <a:r>
              <a:rPr lang="en-US" sz="2400" dirty="0">
                <a:solidFill>
                  <a:srgbClr val="FF0000"/>
                </a:solidFill>
                <a:latin typeface="Times New Roman" pitchFamily="18" charset="0"/>
                <a:ea typeface="Calibri"/>
                <a:cs typeface="Times New Roman" pitchFamily="18" charset="0"/>
              </a:rPr>
              <a:t>ascites</a:t>
            </a:r>
            <a:r>
              <a:rPr lang="en-US" sz="2400" dirty="0">
                <a:latin typeface="Times New Roman" pitchFamily="18" charset="0"/>
                <a:ea typeface="Calibri"/>
                <a:cs typeface="Times New Roman" pitchFamily="18" charset="0"/>
              </a:rPr>
              <a:t> may be seen.</a:t>
            </a:r>
            <a:endParaRPr lang="en-US" sz="2400" dirty="0">
              <a:latin typeface="Times New Roman" pitchFamily="18" charset="0"/>
              <a:cs typeface="Times New Roman" pitchFamily="18" charset="0"/>
            </a:endParaRPr>
          </a:p>
        </p:txBody>
      </p:sp>
      <p:pic>
        <p:nvPicPr>
          <p:cNvPr id="3" name="Picture 2"/>
          <p:cNvPicPr/>
          <p:nvPr/>
        </p:nvPicPr>
        <p:blipFill>
          <a:blip r:embed="rId2" cstate="print"/>
          <a:srcRect/>
          <a:stretch>
            <a:fillRect/>
          </a:stretch>
        </p:blipFill>
        <p:spPr bwMode="auto">
          <a:xfrm>
            <a:off x="1447800" y="3753366"/>
            <a:ext cx="2844800" cy="2424701"/>
          </a:xfrm>
          <a:prstGeom prst="rect">
            <a:avLst/>
          </a:prstGeom>
          <a:noFill/>
          <a:ln w="9525">
            <a:noFill/>
            <a:miter lim="800000"/>
            <a:headEnd/>
            <a:tailEnd/>
          </a:ln>
        </p:spPr>
      </p:pic>
      <p:pic>
        <p:nvPicPr>
          <p:cNvPr id="4" name="Picture 3"/>
          <p:cNvPicPr/>
          <p:nvPr/>
        </p:nvPicPr>
        <p:blipFill>
          <a:blip r:embed="rId3" cstate="print"/>
          <a:srcRect/>
          <a:stretch>
            <a:fillRect/>
          </a:stretch>
        </p:blipFill>
        <p:spPr bwMode="auto">
          <a:xfrm>
            <a:off x="5162550" y="3829565"/>
            <a:ext cx="3162300" cy="2272302"/>
          </a:xfrm>
          <a:prstGeom prst="rect">
            <a:avLst/>
          </a:prstGeom>
          <a:noFill/>
          <a:ln w="9525">
            <a:noFill/>
            <a:miter lim="800000"/>
            <a:headEnd/>
            <a:tailEnd/>
          </a:ln>
        </p:spPr>
      </p:pic>
      <p:sp>
        <p:nvSpPr>
          <p:cNvPr id="5" name="Rectangle 4"/>
          <p:cNvSpPr/>
          <p:nvPr/>
        </p:nvSpPr>
        <p:spPr>
          <a:xfrm>
            <a:off x="1574800" y="6338332"/>
            <a:ext cx="2441694" cy="369332"/>
          </a:xfrm>
          <a:prstGeom prst="rect">
            <a:avLst/>
          </a:prstGeom>
        </p:spPr>
        <p:txBody>
          <a:bodyPr wrap="none">
            <a:spAutoFit/>
          </a:bodyPr>
          <a:lstStyle/>
          <a:p>
            <a:r>
              <a:rPr lang="en-US" dirty="0">
                <a:latin typeface="Times New Roman"/>
                <a:ea typeface="Calibri"/>
              </a:rPr>
              <a:t>An </a:t>
            </a:r>
            <a:r>
              <a:rPr lang="en-US" dirty="0" err="1">
                <a:latin typeface="Times New Roman"/>
                <a:ea typeface="Calibri"/>
              </a:rPr>
              <a:t>extraoral</a:t>
            </a:r>
            <a:r>
              <a:rPr lang="en-US" dirty="0">
                <a:latin typeface="Times New Roman"/>
                <a:ea typeface="Calibri"/>
              </a:rPr>
              <a:t> </a:t>
            </a:r>
            <a:r>
              <a:rPr lang="en-US" dirty="0" smtClean="0">
                <a:latin typeface="Times New Roman"/>
                <a:ea typeface="Calibri"/>
              </a:rPr>
              <a:t>appearance</a:t>
            </a:r>
            <a:endParaRPr lang="en-US" dirty="0"/>
          </a:p>
        </p:txBody>
      </p:sp>
      <p:sp>
        <p:nvSpPr>
          <p:cNvPr id="6" name="Rectangle 5"/>
          <p:cNvSpPr/>
          <p:nvPr/>
        </p:nvSpPr>
        <p:spPr>
          <a:xfrm>
            <a:off x="5318800" y="6308130"/>
            <a:ext cx="2403222" cy="369332"/>
          </a:xfrm>
          <a:prstGeom prst="rect">
            <a:avLst/>
          </a:prstGeom>
        </p:spPr>
        <p:txBody>
          <a:bodyPr wrap="none">
            <a:spAutoFit/>
          </a:bodyPr>
          <a:lstStyle/>
          <a:p>
            <a:r>
              <a:rPr lang="en-US" dirty="0">
                <a:latin typeface="Times New Roman"/>
                <a:ea typeface="Calibri"/>
              </a:rPr>
              <a:t>An </a:t>
            </a:r>
            <a:r>
              <a:rPr lang="en-US" dirty="0" smtClean="0">
                <a:latin typeface="Times New Roman"/>
                <a:ea typeface="Calibri"/>
              </a:rPr>
              <a:t>intraoral </a:t>
            </a:r>
            <a:r>
              <a:rPr lang="en-US" dirty="0">
                <a:latin typeface="Times New Roman"/>
                <a:ea typeface="Calibri"/>
              </a:rPr>
              <a:t>appearance</a:t>
            </a:r>
            <a:endParaRPr lang="en-US" dirty="0"/>
          </a:p>
        </p:txBody>
      </p:sp>
    </p:spTree>
    <p:extLst>
      <p:ext uri="{BB962C8B-B14F-4D97-AF65-F5344CB8AC3E}">
        <p14:creationId xmlns:p14="http://schemas.microsoft.com/office/powerpoint/2010/main" val="1578196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0" y="457200"/>
            <a:ext cx="8915400" cy="4935197"/>
          </a:xfrm>
          <a:prstGeom prst="rect">
            <a:avLst/>
          </a:prstGeom>
        </p:spPr>
        <p:txBody>
          <a:bodyPr wrap="square">
            <a:spAutoFit/>
          </a:bodyPr>
          <a:lstStyle/>
          <a:p>
            <a:pPr lvl="0" algn="just">
              <a:lnSpc>
                <a:spcPct val="150000"/>
              </a:lnSpc>
            </a:pPr>
            <a:r>
              <a:rPr lang="en-US" sz="2800" b="1" dirty="0" smtClean="0">
                <a:solidFill>
                  <a:srgbClr val="000000"/>
                </a:solidFill>
                <a:latin typeface="Times New Roman"/>
                <a:ea typeface="Calibri"/>
                <a:cs typeface="Arial"/>
              </a:rPr>
              <a:t>Microscopically</a:t>
            </a:r>
            <a:r>
              <a:rPr lang="en-US" b="1" dirty="0" smtClean="0">
                <a:latin typeface="Times New Roman"/>
                <a:ea typeface="Calibri"/>
                <a:cs typeface="Arial"/>
              </a:rPr>
              <a:t> </a:t>
            </a:r>
          </a:p>
          <a:p>
            <a:pPr lvl="0" algn="just">
              <a:lnSpc>
                <a:spcPct val="150000"/>
              </a:lnSpc>
            </a:pPr>
            <a:r>
              <a:rPr lang="en-US" sz="2400" b="1" dirty="0" smtClean="0">
                <a:latin typeface="Times New Roman"/>
                <a:ea typeface="Calibri"/>
                <a:cs typeface="Arial"/>
              </a:rPr>
              <a:t>- </a:t>
            </a:r>
            <a:r>
              <a:rPr lang="en-US" sz="2400" dirty="0" err="1" smtClean="0">
                <a:latin typeface="Times New Roman" pitchFamily="18" charset="0"/>
                <a:ea typeface="Calibri"/>
                <a:cs typeface="Times New Roman" pitchFamily="18" charset="0"/>
              </a:rPr>
              <a:t>Burkitt’s</a:t>
            </a:r>
            <a:r>
              <a:rPr lang="en-US" sz="2400" dirty="0" smtClean="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lymphoma is a proliferation of </a:t>
            </a:r>
            <a:r>
              <a:rPr lang="en-US" sz="2400" dirty="0">
                <a:solidFill>
                  <a:srgbClr val="FF0000"/>
                </a:solidFill>
                <a:latin typeface="Times New Roman" pitchFamily="18" charset="0"/>
                <a:ea typeface="Calibri"/>
                <a:cs typeface="Times New Roman" pitchFamily="18" charset="0"/>
              </a:rPr>
              <a:t>B lymphocytes</a:t>
            </a:r>
            <a:r>
              <a:rPr lang="en-US" sz="2400" dirty="0" smtClean="0">
                <a:solidFill>
                  <a:srgbClr val="FF0000"/>
                </a:solidFill>
                <a:latin typeface="Times New Roman" pitchFamily="18" charset="0"/>
                <a:ea typeface="Calibri"/>
                <a:cs typeface="Times New Roman" pitchFamily="18" charset="0"/>
              </a:rPr>
              <a:t>.</a:t>
            </a:r>
          </a:p>
          <a:p>
            <a:pPr marL="342900" indent="-342900" algn="just">
              <a:lnSpc>
                <a:spcPct val="150000"/>
              </a:lnSpc>
              <a:buFontTx/>
              <a:buChar char="-"/>
            </a:pPr>
            <a:r>
              <a:rPr lang="en-US" sz="2400" dirty="0" err="1" smtClean="0">
                <a:latin typeface="Times New Roman" pitchFamily="18" charset="0"/>
                <a:ea typeface="Calibri"/>
                <a:cs typeface="Times New Roman" pitchFamily="18" charset="0"/>
              </a:rPr>
              <a:t>Burkitt</a:t>
            </a:r>
            <a:r>
              <a:rPr lang="en-US" sz="2400" dirty="0" smtClean="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cells </a:t>
            </a:r>
            <a:r>
              <a:rPr lang="en-US" sz="2400" dirty="0">
                <a:solidFill>
                  <a:srgbClr val="FF0000"/>
                </a:solidFill>
                <a:latin typeface="Times New Roman" pitchFamily="18" charset="0"/>
                <a:ea typeface="Calibri"/>
                <a:cs typeface="Times New Roman" pitchFamily="18" charset="0"/>
              </a:rPr>
              <a:t>are homogeneous in size and shape, with round to oval nuclei, multiple nucleoli, and with basophilic cytoplasm</a:t>
            </a:r>
            <a:r>
              <a:rPr lang="en-US" sz="2400" dirty="0">
                <a:latin typeface="Times New Roman" pitchFamily="18" charset="0"/>
                <a:ea typeface="Calibri"/>
                <a:cs typeface="Times New Roman" pitchFamily="18" charset="0"/>
              </a:rPr>
              <a:t>. </a:t>
            </a:r>
            <a:endParaRPr lang="en-US" sz="2400" dirty="0" smtClean="0">
              <a:latin typeface="Times New Roman" pitchFamily="18" charset="0"/>
              <a:ea typeface="Calibri"/>
              <a:cs typeface="Times New Roman" pitchFamily="18" charset="0"/>
            </a:endParaRPr>
          </a:p>
          <a:p>
            <a:pPr marL="342900" indent="-342900" algn="just">
              <a:lnSpc>
                <a:spcPct val="150000"/>
              </a:lnSpc>
              <a:buFontTx/>
              <a:buChar char="-"/>
            </a:pPr>
            <a:r>
              <a:rPr lang="en-US" sz="2400" dirty="0" smtClean="0">
                <a:solidFill>
                  <a:srgbClr val="FF0000"/>
                </a:solidFill>
                <a:latin typeface="Times New Roman" pitchFamily="18" charset="0"/>
                <a:ea typeface="Calibri"/>
                <a:cs typeface="Times New Roman" pitchFamily="18" charset="0"/>
              </a:rPr>
              <a:t>Frequent </a:t>
            </a:r>
            <a:r>
              <a:rPr lang="en-US" sz="2400" dirty="0">
                <a:solidFill>
                  <a:srgbClr val="FF0000"/>
                </a:solidFill>
                <a:latin typeface="Times New Roman" pitchFamily="18" charset="0"/>
                <a:ea typeface="Calibri"/>
                <a:cs typeface="Times New Roman" pitchFamily="18" charset="0"/>
              </a:rPr>
              <a:t>mitotic </a:t>
            </a:r>
            <a:r>
              <a:rPr lang="en-US" sz="2400" dirty="0">
                <a:latin typeface="Times New Roman" pitchFamily="18" charset="0"/>
                <a:ea typeface="Calibri"/>
                <a:cs typeface="Times New Roman" pitchFamily="18" charset="0"/>
              </a:rPr>
              <a:t>figures usually are observed</a:t>
            </a:r>
            <a:r>
              <a:rPr lang="en-US" sz="2400" dirty="0" smtClean="0">
                <a:latin typeface="Times New Roman" pitchFamily="18" charset="0"/>
                <a:ea typeface="Calibri"/>
                <a:cs typeface="Times New Roman" pitchFamily="18" charset="0"/>
              </a:rPr>
              <a:t>.</a:t>
            </a:r>
          </a:p>
          <a:p>
            <a:pPr marL="342900" indent="-342900" algn="just">
              <a:lnSpc>
                <a:spcPct val="150000"/>
              </a:lnSpc>
              <a:buFontTx/>
              <a:buChar char="-"/>
            </a:pPr>
            <a:r>
              <a:rPr lang="en-US" sz="2400" dirty="0" smtClean="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A characteristic </a:t>
            </a:r>
            <a:r>
              <a:rPr lang="en-US" sz="2400" dirty="0">
                <a:solidFill>
                  <a:srgbClr val="FF0000"/>
                </a:solidFill>
                <a:latin typeface="Times New Roman" pitchFamily="18" charset="0"/>
                <a:ea typeface="Calibri"/>
                <a:cs typeface="Times New Roman" pitchFamily="18" charset="0"/>
              </a:rPr>
              <a:t>starry sky</a:t>
            </a:r>
            <a:r>
              <a:rPr lang="en-US" sz="2400" b="1" dirty="0">
                <a:solidFill>
                  <a:srgbClr val="FF0000"/>
                </a:solidFill>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appearance is </a:t>
            </a:r>
            <a:r>
              <a:rPr lang="en-US" sz="2400" dirty="0">
                <a:solidFill>
                  <a:srgbClr val="FF0000"/>
                </a:solidFill>
                <a:latin typeface="Times New Roman" pitchFamily="18" charset="0"/>
                <a:ea typeface="Calibri"/>
                <a:cs typeface="Times New Roman" pitchFamily="18" charset="0"/>
              </a:rPr>
              <a:t>imparted by scattered macrophages</a:t>
            </a:r>
            <a:r>
              <a:rPr lang="en-US" sz="2400" dirty="0">
                <a:latin typeface="Times New Roman" pitchFamily="18" charset="0"/>
                <a:ea typeface="Calibri"/>
                <a:cs typeface="Times New Roman" pitchFamily="18" charset="0"/>
              </a:rPr>
              <a:t> with an </a:t>
            </a:r>
            <a:r>
              <a:rPr lang="en-US" sz="2400" dirty="0">
                <a:solidFill>
                  <a:srgbClr val="FF0000"/>
                </a:solidFill>
                <a:latin typeface="Times New Roman" pitchFamily="18" charset="0"/>
                <a:ea typeface="Calibri"/>
                <a:cs typeface="Times New Roman" pitchFamily="18" charset="0"/>
              </a:rPr>
              <a:t>abundant clear cytoplasm</a:t>
            </a:r>
            <a:r>
              <a:rPr lang="en-US" sz="2400" dirty="0">
                <a:latin typeface="Times New Roman" pitchFamily="18" charset="0"/>
                <a:ea typeface="Calibri"/>
                <a:cs typeface="Times New Roman" pitchFamily="18" charset="0"/>
              </a:rPr>
              <a:t>, often </a:t>
            </a:r>
            <a:r>
              <a:rPr lang="en-US" sz="2400" dirty="0">
                <a:solidFill>
                  <a:srgbClr val="FF0000"/>
                </a:solidFill>
                <a:latin typeface="Times New Roman" pitchFamily="18" charset="0"/>
                <a:ea typeface="Calibri"/>
                <a:cs typeface="Times New Roman" pitchFamily="18" charset="0"/>
              </a:rPr>
              <a:t>containing phagocytic cellular debris.</a:t>
            </a:r>
          </a:p>
          <a:p>
            <a:pPr algn="just">
              <a:lnSpc>
                <a:spcPct val="115000"/>
              </a:lnSpc>
            </a:pPr>
            <a:r>
              <a:rPr lang="en-US" dirty="0">
                <a:latin typeface="Times New Roman"/>
                <a:ea typeface="Calibri"/>
                <a:cs typeface="Arial"/>
              </a:rPr>
              <a:t> </a:t>
            </a:r>
            <a:endParaRPr lang="en-US" dirty="0"/>
          </a:p>
        </p:txBody>
      </p:sp>
    </p:spTree>
    <p:extLst>
      <p:ext uri="{BB962C8B-B14F-4D97-AF65-F5344CB8AC3E}">
        <p14:creationId xmlns:p14="http://schemas.microsoft.com/office/powerpoint/2010/main" val="16089546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152400" y="533400"/>
            <a:ext cx="3200400" cy="2590800"/>
          </a:xfrm>
          <a:prstGeom prst="rect">
            <a:avLst/>
          </a:prstGeom>
          <a:noFill/>
          <a:ln w="9525">
            <a:noFill/>
            <a:miter lim="800000"/>
            <a:headEnd/>
            <a:tailEnd/>
          </a:ln>
        </p:spPr>
      </p:pic>
      <p:sp>
        <p:nvSpPr>
          <p:cNvPr id="5" name="Rectangle 4"/>
          <p:cNvSpPr/>
          <p:nvPr/>
        </p:nvSpPr>
        <p:spPr>
          <a:xfrm>
            <a:off x="3505200" y="2133600"/>
            <a:ext cx="4572000" cy="646331"/>
          </a:xfrm>
          <a:prstGeom prst="rect">
            <a:avLst/>
          </a:prstGeom>
        </p:spPr>
        <p:txBody>
          <a:bodyPr>
            <a:spAutoFit/>
          </a:bodyPr>
          <a:lstStyle/>
          <a:p>
            <a:r>
              <a:rPr lang="en-US" dirty="0">
                <a:latin typeface="Times New Roman"/>
                <a:ea typeface="Calibri"/>
              </a:rPr>
              <a:t>radiolucent lesion causing teeth displacement and </a:t>
            </a:r>
            <a:r>
              <a:rPr lang="en-US" dirty="0" err="1">
                <a:latin typeface="Times New Roman"/>
                <a:ea typeface="Calibri"/>
              </a:rPr>
              <a:t>resorption</a:t>
            </a:r>
            <a:r>
              <a:rPr lang="en-US" dirty="0">
                <a:latin typeface="Times New Roman"/>
                <a:ea typeface="Calibri"/>
              </a:rPr>
              <a:t> of cortical bone.</a:t>
            </a:r>
            <a:endParaRPr lang="en-US" dirty="0"/>
          </a:p>
        </p:txBody>
      </p:sp>
      <p:pic>
        <p:nvPicPr>
          <p:cNvPr id="6" name="Picture 5"/>
          <p:cNvPicPr/>
          <p:nvPr/>
        </p:nvPicPr>
        <p:blipFill>
          <a:blip r:embed="rId3" cstate="print"/>
          <a:srcRect/>
          <a:stretch>
            <a:fillRect/>
          </a:stretch>
        </p:blipFill>
        <p:spPr bwMode="auto">
          <a:xfrm>
            <a:off x="304800" y="3276600"/>
            <a:ext cx="3352800" cy="2590800"/>
          </a:xfrm>
          <a:prstGeom prst="rect">
            <a:avLst/>
          </a:prstGeom>
          <a:noFill/>
          <a:ln w="9525">
            <a:noFill/>
            <a:miter lim="800000"/>
            <a:headEnd/>
            <a:tailEnd/>
          </a:ln>
        </p:spPr>
      </p:pic>
      <p:sp>
        <p:nvSpPr>
          <p:cNvPr id="7" name="Rectangle 6"/>
          <p:cNvSpPr/>
          <p:nvPr/>
        </p:nvSpPr>
        <p:spPr>
          <a:xfrm>
            <a:off x="838200" y="5889215"/>
            <a:ext cx="4572000" cy="729430"/>
          </a:xfrm>
          <a:prstGeom prst="rect">
            <a:avLst/>
          </a:prstGeom>
        </p:spPr>
        <p:txBody>
          <a:bodyPr>
            <a:spAutoFit/>
          </a:bodyPr>
          <a:lstStyle/>
          <a:p>
            <a:pPr algn="just">
              <a:lnSpc>
                <a:spcPct val="115000"/>
              </a:lnSpc>
            </a:pPr>
            <a:r>
              <a:rPr lang="en-US" dirty="0">
                <a:latin typeface="Times New Roman"/>
                <a:ea typeface="Calibri"/>
                <a:cs typeface="Arial"/>
              </a:rPr>
              <a:t>Characteristic starry sky</a:t>
            </a:r>
            <a:r>
              <a:rPr lang="en-US" b="1" dirty="0">
                <a:latin typeface="Times New Roman"/>
                <a:ea typeface="Calibri"/>
                <a:cs typeface="Arial"/>
              </a:rPr>
              <a:t> </a:t>
            </a:r>
            <a:r>
              <a:rPr lang="en-US" dirty="0">
                <a:latin typeface="Times New Roman"/>
                <a:ea typeface="Calibri"/>
                <a:cs typeface="Arial"/>
              </a:rPr>
              <a:t>appearance.</a:t>
            </a:r>
            <a:endParaRPr lang="en-US" sz="1400" dirty="0">
              <a:ea typeface="Calibri"/>
              <a:cs typeface="Arial"/>
            </a:endParaRPr>
          </a:p>
          <a:p>
            <a:pPr algn="just">
              <a:lnSpc>
                <a:spcPct val="115000"/>
              </a:lnSpc>
            </a:pPr>
            <a:r>
              <a:rPr lang="en-US" dirty="0">
                <a:latin typeface="Times New Roman"/>
                <a:ea typeface="Calibri"/>
                <a:cs typeface="Arial"/>
              </a:rPr>
              <a:t> </a:t>
            </a:r>
            <a:endParaRPr lang="en-US" sz="1400" dirty="0">
              <a:ea typeface="Calibri"/>
              <a:cs typeface="Arial"/>
            </a:endParaRPr>
          </a:p>
        </p:txBody>
      </p:sp>
      <p:pic>
        <p:nvPicPr>
          <p:cNvPr id="8" name="Picture 7"/>
          <p:cNvPicPr/>
          <p:nvPr/>
        </p:nvPicPr>
        <p:blipFill>
          <a:blip r:embed="rId4" cstate="print"/>
          <a:srcRect/>
          <a:stretch>
            <a:fillRect/>
          </a:stretch>
        </p:blipFill>
        <p:spPr bwMode="auto">
          <a:xfrm>
            <a:off x="3930650" y="3286124"/>
            <a:ext cx="3384550" cy="2581275"/>
          </a:xfrm>
          <a:prstGeom prst="rect">
            <a:avLst/>
          </a:prstGeom>
          <a:noFill/>
          <a:ln w="9525">
            <a:noFill/>
            <a:miter lim="800000"/>
            <a:headEnd/>
            <a:tailEnd/>
          </a:ln>
        </p:spPr>
      </p:pic>
    </p:spTree>
    <p:extLst>
      <p:ext uri="{BB962C8B-B14F-4D97-AF65-F5344CB8AC3E}">
        <p14:creationId xmlns:p14="http://schemas.microsoft.com/office/powerpoint/2010/main" val="21909099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09600"/>
            <a:ext cx="8915400" cy="6740307"/>
          </a:xfrm>
          <a:prstGeom prst="rect">
            <a:avLst/>
          </a:prstGeom>
        </p:spPr>
        <p:txBody>
          <a:bodyPr wrap="square">
            <a:spAutoFit/>
          </a:bodyPr>
          <a:lstStyle/>
          <a:p>
            <a:pPr algn="just">
              <a:lnSpc>
                <a:spcPct val="150000"/>
              </a:lnSpc>
            </a:pPr>
            <a:r>
              <a:rPr lang="en-US" sz="2400" b="1" dirty="0">
                <a:latin typeface="Times New Roman" pitchFamily="18" charset="0"/>
                <a:ea typeface="Calibri"/>
                <a:cs typeface="Times New Roman" pitchFamily="18" charset="0"/>
              </a:rPr>
              <a:t>HODGKIN’S LYMPHOMA  </a:t>
            </a:r>
            <a:endParaRPr lang="en-US" sz="2400" dirty="0">
              <a:latin typeface="Times New Roman" pitchFamily="18" charset="0"/>
              <a:ea typeface="Calibri"/>
              <a:cs typeface="Times New Roman" pitchFamily="18" charset="0"/>
            </a:endParaRPr>
          </a:p>
          <a:p>
            <a:pPr algn="just">
              <a:lnSpc>
                <a:spcPct val="150000"/>
              </a:lnSpc>
            </a:pPr>
            <a:r>
              <a:rPr lang="en-US" sz="2400" dirty="0">
                <a:latin typeface="Times New Roman" pitchFamily="18" charset="0"/>
                <a:ea typeface="Calibri"/>
                <a:cs typeface="Times New Roman" pitchFamily="18" charset="0"/>
              </a:rPr>
              <a:t> </a:t>
            </a:r>
            <a:r>
              <a:rPr lang="en-US" sz="2400" dirty="0" smtClean="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Hodgkin’s disease is primarily a </a:t>
            </a:r>
            <a:r>
              <a:rPr lang="en-US" sz="2400" dirty="0">
                <a:solidFill>
                  <a:srgbClr val="FF0000"/>
                </a:solidFill>
                <a:latin typeface="Times New Roman" pitchFamily="18" charset="0"/>
                <a:ea typeface="Calibri"/>
                <a:cs typeface="Times New Roman" pitchFamily="18" charset="0"/>
              </a:rPr>
              <a:t>disease of lymph nodes</a:t>
            </a:r>
            <a:r>
              <a:rPr lang="en-US" sz="2400" dirty="0">
                <a:latin typeface="Times New Roman" pitchFamily="18" charset="0"/>
                <a:ea typeface="Calibri"/>
                <a:cs typeface="Times New Roman" pitchFamily="18" charset="0"/>
              </a:rPr>
              <a:t>, and for this reason, </a:t>
            </a:r>
            <a:r>
              <a:rPr lang="en-US" sz="2400" dirty="0">
                <a:solidFill>
                  <a:srgbClr val="FF0000"/>
                </a:solidFill>
                <a:latin typeface="Times New Roman" pitchFamily="18" charset="0"/>
                <a:ea typeface="Calibri"/>
                <a:cs typeface="Times New Roman" pitchFamily="18" charset="0"/>
              </a:rPr>
              <a:t>seldom occurs as a disease primarily in the oral cavity</a:t>
            </a:r>
            <a:r>
              <a:rPr lang="en-US" sz="2400" dirty="0">
                <a:latin typeface="Times New Roman" pitchFamily="18" charset="0"/>
                <a:ea typeface="Calibri"/>
                <a:cs typeface="Times New Roman" pitchFamily="18" charset="0"/>
              </a:rPr>
              <a:t>. </a:t>
            </a:r>
            <a:endParaRPr lang="en-US" sz="2400" dirty="0" smtClean="0">
              <a:latin typeface="Times New Roman" pitchFamily="18" charset="0"/>
              <a:ea typeface="Calibri"/>
              <a:cs typeface="Times New Roman" pitchFamily="18" charset="0"/>
            </a:endParaRPr>
          </a:p>
          <a:p>
            <a:pPr algn="just">
              <a:lnSpc>
                <a:spcPct val="150000"/>
              </a:lnSpc>
            </a:pPr>
            <a:r>
              <a:rPr lang="en-US" sz="2400" dirty="0">
                <a:latin typeface="Times New Roman" pitchFamily="18" charset="0"/>
                <a:ea typeface="Calibri"/>
                <a:cs typeface="Times New Roman" pitchFamily="18" charset="0"/>
              </a:rPr>
              <a:t>-</a:t>
            </a:r>
            <a:r>
              <a:rPr lang="en-US" sz="2400" dirty="0" smtClean="0">
                <a:latin typeface="Times New Roman" pitchFamily="18" charset="0"/>
                <a:ea typeface="Calibri"/>
                <a:cs typeface="Times New Roman" pitchFamily="18" charset="0"/>
              </a:rPr>
              <a:t>It </a:t>
            </a:r>
            <a:r>
              <a:rPr lang="en-US" sz="2400" dirty="0">
                <a:latin typeface="Times New Roman" pitchFamily="18" charset="0"/>
                <a:ea typeface="Calibri"/>
                <a:cs typeface="Times New Roman" pitchFamily="18" charset="0"/>
              </a:rPr>
              <a:t>is conceivable that the </a:t>
            </a:r>
            <a:r>
              <a:rPr lang="en-US" sz="2400" dirty="0">
                <a:solidFill>
                  <a:srgbClr val="FF0000"/>
                </a:solidFill>
                <a:latin typeface="Times New Roman" pitchFamily="18" charset="0"/>
                <a:ea typeface="Calibri"/>
                <a:cs typeface="Times New Roman" pitchFamily="18" charset="0"/>
              </a:rPr>
              <a:t>oral cavity could be involved secondarily</a:t>
            </a:r>
            <a:r>
              <a:rPr lang="en-US" sz="2400" dirty="0">
                <a:latin typeface="Times New Roman" pitchFamily="18" charset="0"/>
                <a:ea typeface="Calibri"/>
                <a:cs typeface="Times New Roman" pitchFamily="18" charset="0"/>
              </a:rPr>
              <a:t>, but this appears to be an exceedingly </a:t>
            </a:r>
            <a:r>
              <a:rPr lang="en-US" sz="2400" dirty="0">
                <a:solidFill>
                  <a:srgbClr val="FF0000"/>
                </a:solidFill>
                <a:latin typeface="Times New Roman" pitchFamily="18" charset="0"/>
                <a:ea typeface="Calibri"/>
                <a:cs typeface="Times New Roman" pitchFamily="18" charset="0"/>
              </a:rPr>
              <a:t>rare happening</a:t>
            </a:r>
            <a:r>
              <a:rPr lang="en-US" sz="2400" dirty="0">
                <a:latin typeface="Times New Roman" pitchFamily="18" charset="0"/>
                <a:ea typeface="Calibri"/>
                <a:cs typeface="Times New Roman" pitchFamily="18" charset="0"/>
              </a:rPr>
              <a:t>. </a:t>
            </a:r>
            <a:endParaRPr lang="en-US" sz="2400" dirty="0" smtClean="0">
              <a:latin typeface="Times New Roman" pitchFamily="18" charset="0"/>
              <a:ea typeface="Calibri"/>
              <a:cs typeface="Times New Roman" pitchFamily="18" charset="0"/>
            </a:endParaRPr>
          </a:p>
          <a:p>
            <a:pPr marL="285750" lvl="0" indent="-285750" algn="just">
              <a:lnSpc>
                <a:spcPct val="150000"/>
              </a:lnSpc>
              <a:buFontTx/>
              <a:buChar char="-"/>
            </a:pPr>
            <a:r>
              <a:rPr lang="en-US" sz="2400" dirty="0" smtClean="0">
                <a:latin typeface="Times New Roman" pitchFamily="18" charset="0"/>
                <a:ea typeface="Calibri"/>
                <a:cs typeface="Times New Roman" pitchFamily="18" charset="0"/>
              </a:rPr>
              <a:t>The </a:t>
            </a:r>
            <a:r>
              <a:rPr lang="en-US" sz="2400" dirty="0">
                <a:solidFill>
                  <a:srgbClr val="FF0000"/>
                </a:solidFill>
                <a:latin typeface="Times New Roman" pitchFamily="18" charset="0"/>
                <a:ea typeface="Calibri"/>
                <a:cs typeface="Times New Roman" pitchFamily="18" charset="0"/>
              </a:rPr>
              <a:t>etiology</a:t>
            </a:r>
            <a:r>
              <a:rPr lang="en-US" sz="2400" dirty="0">
                <a:latin typeface="Times New Roman" pitchFamily="18" charset="0"/>
                <a:ea typeface="Calibri"/>
                <a:cs typeface="Times New Roman" pitchFamily="18" charset="0"/>
              </a:rPr>
              <a:t> of HD is </a:t>
            </a:r>
            <a:r>
              <a:rPr lang="en-US" sz="2400" dirty="0">
                <a:solidFill>
                  <a:srgbClr val="FF0000"/>
                </a:solidFill>
                <a:latin typeface="Times New Roman" pitchFamily="18" charset="0"/>
                <a:ea typeface="Calibri"/>
                <a:cs typeface="Times New Roman" pitchFamily="18" charset="0"/>
              </a:rPr>
              <a:t>unknown</a:t>
            </a:r>
            <a:r>
              <a:rPr lang="en-US" sz="2400" dirty="0">
                <a:latin typeface="Times New Roman" pitchFamily="18" charset="0"/>
                <a:ea typeface="Calibri"/>
                <a:cs typeface="Times New Roman" pitchFamily="18" charset="0"/>
              </a:rPr>
              <a:t>. </a:t>
            </a:r>
            <a:r>
              <a:rPr lang="en-US" sz="2400" dirty="0">
                <a:solidFill>
                  <a:srgbClr val="FF0000"/>
                </a:solidFill>
                <a:latin typeface="Times New Roman" pitchFamily="18" charset="0"/>
                <a:ea typeface="Calibri"/>
                <a:cs typeface="Times New Roman" pitchFamily="18" charset="0"/>
              </a:rPr>
              <a:t>Infectious agents, especially the Epstein-Barr virus (EBV),</a:t>
            </a:r>
            <a:r>
              <a:rPr lang="en-US" sz="2400" dirty="0">
                <a:latin typeface="Times New Roman" pitchFamily="18" charset="0"/>
                <a:ea typeface="Calibri"/>
                <a:cs typeface="Times New Roman" pitchFamily="18" charset="0"/>
              </a:rPr>
              <a:t> may be involved in the </a:t>
            </a:r>
            <a:r>
              <a:rPr lang="en-US" sz="2400" dirty="0" err="1" smtClean="0">
                <a:latin typeface="Times New Roman" pitchFamily="18" charset="0"/>
                <a:ea typeface="Calibri"/>
                <a:cs typeface="Times New Roman" pitchFamily="18" charset="0"/>
              </a:rPr>
              <a:t>pathogenes</a:t>
            </a:r>
            <a:endParaRPr lang="en-US" sz="2400" dirty="0" smtClean="0">
              <a:latin typeface="Times New Roman" pitchFamily="18" charset="0"/>
              <a:ea typeface="Calibri"/>
              <a:cs typeface="Times New Roman" pitchFamily="18" charset="0"/>
            </a:endParaRPr>
          </a:p>
          <a:p>
            <a:pPr marL="285750" lvl="0" indent="-285750" algn="just">
              <a:lnSpc>
                <a:spcPct val="150000"/>
              </a:lnSpc>
              <a:buFontTx/>
              <a:buChar char="-"/>
            </a:pPr>
            <a:r>
              <a:rPr lang="en-US" sz="2400" dirty="0" smtClean="0">
                <a:solidFill>
                  <a:srgbClr val="FF0000"/>
                </a:solidFill>
                <a:latin typeface="Times New Roman" pitchFamily="18" charset="0"/>
                <a:ea typeface="Calibri"/>
                <a:cs typeface="Times New Roman" pitchFamily="18" charset="0"/>
              </a:rPr>
              <a:t>Palpable </a:t>
            </a:r>
            <a:r>
              <a:rPr lang="en-US" sz="2400" dirty="0">
                <a:solidFill>
                  <a:srgbClr val="FF0000"/>
                </a:solidFill>
                <a:latin typeface="Times New Roman" pitchFamily="18" charset="0"/>
                <a:ea typeface="Calibri"/>
                <a:cs typeface="Times New Roman" pitchFamily="18" charset="0"/>
              </a:rPr>
              <a:t>painless </a:t>
            </a:r>
            <a:r>
              <a:rPr lang="en-US" sz="2400" dirty="0">
                <a:solidFill>
                  <a:prstClr val="black"/>
                </a:solidFill>
                <a:latin typeface="Times New Roman" pitchFamily="18" charset="0"/>
                <a:ea typeface="Calibri"/>
                <a:cs typeface="Times New Roman" pitchFamily="18" charset="0"/>
              </a:rPr>
              <a:t>lymphadenopathy occurs in the </a:t>
            </a:r>
            <a:r>
              <a:rPr lang="en-US" sz="2400" dirty="0">
                <a:solidFill>
                  <a:srgbClr val="FF0000"/>
                </a:solidFill>
                <a:latin typeface="Times New Roman" pitchFamily="18" charset="0"/>
                <a:ea typeface="Calibri"/>
                <a:cs typeface="Times New Roman" pitchFamily="18" charset="0"/>
              </a:rPr>
              <a:t>cervical area </a:t>
            </a:r>
            <a:r>
              <a:rPr lang="en-US" sz="2400" dirty="0">
                <a:solidFill>
                  <a:prstClr val="black"/>
                </a:solidFill>
                <a:latin typeface="Times New Roman" pitchFamily="18" charset="0"/>
                <a:ea typeface="Calibri"/>
                <a:cs typeface="Times New Roman" pitchFamily="18" charset="0"/>
              </a:rPr>
              <a:t>in </a:t>
            </a:r>
            <a:r>
              <a:rPr lang="en-US" sz="2400" dirty="0">
                <a:solidFill>
                  <a:srgbClr val="FF0000"/>
                </a:solidFill>
                <a:latin typeface="Times New Roman" pitchFamily="18" charset="0"/>
                <a:ea typeface="Calibri"/>
                <a:cs typeface="Times New Roman" pitchFamily="18" charset="0"/>
              </a:rPr>
              <a:t>(60–80%) </a:t>
            </a:r>
            <a:r>
              <a:rPr lang="en-US" sz="2400" dirty="0">
                <a:solidFill>
                  <a:prstClr val="black"/>
                </a:solidFill>
                <a:latin typeface="Times New Roman" pitchFamily="18" charset="0"/>
                <a:ea typeface="Calibri"/>
                <a:cs typeface="Times New Roman" pitchFamily="18" charset="0"/>
              </a:rPr>
              <a:t>of cases, and the other lymph nodes in the body can also be affected. </a:t>
            </a:r>
          </a:p>
          <a:p>
            <a:pPr algn="just">
              <a:lnSpc>
                <a:spcPct val="150000"/>
              </a:lnSpc>
            </a:pPr>
            <a:endParaRPr lang="en-US" sz="2400" dirty="0" smtClean="0">
              <a:latin typeface="Times New Roman" pitchFamily="18" charset="0"/>
              <a:ea typeface="Calibri"/>
              <a:cs typeface="Times New Roman" pitchFamily="18" charset="0"/>
            </a:endParaRPr>
          </a:p>
          <a:p>
            <a:pPr marL="342900" indent="-342900" algn="just">
              <a:lnSpc>
                <a:spcPct val="150000"/>
              </a:lnSpc>
              <a:buFontTx/>
              <a:buChar char="-"/>
            </a:pPr>
            <a:endParaRPr lang="en-US"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4123267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3970318"/>
          </a:xfrm>
          <a:prstGeom prst="rect">
            <a:avLst/>
          </a:prstGeom>
        </p:spPr>
        <p:txBody>
          <a:bodyPr wrap="square">
            <a:spAutoFit/>
          </a:bodyPr>
          <a:lstStyle/>
          <a:p>
            <a:pPr marL="342900" marR="0" lvl="0" indent="-342900" algn="just">
              <a:lnSpc>
                <a:spcPct val="150000"/>
              </a:lnSpc>
              <a:spcBef>
                <a:spcPts val="0"/>
              </a:spcBef>
              <a:spcAft>
                <a:spcPts val="0"/>
              </a:spcAft>
              <a:buClr>
                <a:srgbClr val="000000"/>
              </a:buClr>
              <a:buFont typeface="Symbol"/>
              <a:buChar char=""/>
            </a:pPr>
            <a:r>
              <a:rPr lang="en-US" sz="2400" b="1" dirty="0" err="1" smtClean="0">
                <a:latin typeface="Times New Roman" pitchFamily="18" charset="0"/>
                <a:ea typeface="Calibri"/>
                <a:cs typeface="Times New Roman" pitchFamily="18" charset="0"/>
              </a:rPr>
              <a:t>Junctional</a:t>
            </a:r>
            <a:r>
              <a:rPr lang="en-US" sz="2400" b="1" dirty="0" smtClean="0">
                <a:latin typeface="Times New Roman" pitchFamily="18" charset="0"/>
                <a:ea typeface="Calibri"/>
                <a:cs typeface="Times New Roman" pitchFamily="18" charset="0"/>
              </a:rPr>
              <a:t> </a:t>
            </a:r>
            <a:r>
              <a:rPr lang="en-US" sz="2400" b="1" dirty="0">
                <a:latin typeface="Times New Roman" pitchFamily="18" charset="0"/>
                <a:ea typeface="Calibri"/>
                <a:cs typeface="Times New Roman" pitchFamily="18" charset="0"/>
              </a:rPr>
              <a:t>nevus</a:t>
            </a:r>
            <a:r>
              <a:rPr lang="en-US" sz="2400" dirty="0">
                <a:latin typeface="Times New Roman" pitchFamily="18" charset="0"/>
                <a:ea typeface="Calibri"/>
                <a:cs typeface="Times New Roman" pitchFamily="18" charset="0"/>
              </a:rPr>
              <a:t>: The nest of nevus cells are situated at the </a:t>
            </a:r>
            <a:r>
              <a:rPr lang="en-US" sz="2400" dirty="0">
                <a:solidFill>
                  <a:srgbClr val="FF0000"/>
                </a:solidFill>
                <a:latin typeface="Times New Roman" pitchFamily="18" charset="0"/>
                <a:ea typeface="Calibri"/>
                <a:cs typeface="Times New Roman" pitchFamily="18" charset="0"/>
              </a:rPr>
              <a:t>basilar</a:t>
            </a:r>
            <a:r>
              <a:rPr lang="en-US" sz="2400" dirty="0">
                <a:latin typeface="Times New Roman" pitchFamily="18" charset="0"/>
                <a:ea typeface="Calibri"/>
                <a:cs typeface="Times New Roman" pitchFamily="18" charset="0"/>
              </a:rPr>
              <a:t> region of the epithelium. </a:t>
            </a:r>
            <a:endParaRPr lang="en-US" sz="2400" dirty="0" smtClean="0">
              <a:latin typeface="Times New Roman" pitchFamily="18" charset="0"/>
              <a:ea typeface="Calibri"/>
              <a:cs typeface="Times New Roman" pitchFamily="18" charset="0"/>
            </a:endParaRPr>
          </a:p>
          <a:p>
            <a:pPr marR="0" lvl="0" algn="just">
              <a:lnSpc>
                <a:spcPct val="150000"/>
              </a:lnSpc>
              <a:spcBef>
                <a:spcPts val="0"/>
              </a:spcBef>
              <a:spcAft>
                <a:spcPts val="0"/>
              </a:spcAft>
              <a:buClr>
                <a:srgbClr val="000000"/>
              </a:buClr>
            </a:pPr>
            <a:r>
              <a:rPr lang="en-US" sz="2400" dirty="0" smtClean="0">
                <a:latin typeface="Times New Roman" pitchFamily="18" charset="0"/>
                <a:ea typeface="Calibri"/>
                <a:cs typeface="Times New Roman" pitchFamily="18" charset="0"/>
              </a:rPr>
              <a:t>Occasionally </a:t>
            </a:r>
            <a:r>
              <a:rPr lang="en-US" sz="2400" dirty="0">
                <a:latin typeface="Times New Roman" pitchFamily="18" charset="0"/>
                <a:ea typeface="Calibri"/>
                <a:cs typeface="Times New Roman" pitchFamily="18" charset="0"/>
              </a:rPr>
              <a:t>it may undergo </a:t>
            </a:r>
            <a:r>
              <a:rPr lang="en-US" sz="2400" dirty="0">
                <a:solidFill>
                  <a:srgbClr val="FF0000"/>
                </a:solidFill>
                <a:latin typeface="Times New Roman" pitchFamily="18" charset="0"/>
                <a:ea typeface="Calibri"/>
                <a:cs typeface="Times New Roman" pitchFamily="18" charset="0"/>
              </a:rPr>
              <a:t>malignant</a:t>
            </a:r>
            <a:r>
              <a:rPr lang="en-US" sz="2400" dirty="0">
                <a:latin typeface="Times New Roman" pitchFamily="18" charset="0"/>
                <a:ea typeface="Calibri"/>
                <a:cs typeface="Times New Roman" pitchFamily="18" charset="0"/>
              </a:rPr>
              <a:t> transformation and gives rise to malignant melanoma.</a:t>
            </a:r>
          </a:p>
          <a:p>
            <a:pPr marL="342900" marR="0" lvl="0" indent="-342900" algn="just">
              <a:lnSpc>
                <a:spcPct val="150000"/>
              </a:lnSpc>
              <a:spcBef>
                <a:spcPts val="0"/>
              </a:spcBef>
              <a:spcAft>
                <a:spcPts val="0"/>
              </a:spcAft>
              <a:buClr>
                <a:srgbClr val="000000"/>
              </a:buClr>
              <a:buFont typeface="Symbol"/>
              <a:buChar char=""/>
            </a:pPr>
            <a:r>
              <a:rPr lang="en-US" sz="2400" b="1" dirty="0">
                <a:latin typeface="Times New Roman" pitchFamily="18" charset="0"/>
                <a:ea typeface="Calibri"/>
                <a:cs typeface="Times New Roman" pitchFamily="18" charset="0"/>
              </a:rPr>
              <a:t>Compound nevus</a:t>
            </a:r>
            <a:r>
              <a:rPr lang="en-US" sz="2400" dirty="0">
                <a:latin typeface="Times New Roman" pitchFamily="18" charset="0"/>
                <a:ea typeface="Calibri"/>
                <a:cs typeface="Times New Roman" pitchFamily="18" charset="0"/>
              </a:rPr>
              <a:t>: Nevus cells are distributed </a:t>
            </a:r>
            <a:r>
              <a:rPr lang="en-US" sz="2400" dirty="0">
                <a:solidFill>
                  <a:srgbClr val="FF0000"/>
                </a:solidFill>
                <a:latin typeface="Times New Roman" pitchFamily="18" charset="0"/>
                <a:ea typeface="Calibri"/>
                <a:cs typeface="Times New Roman" pitchFamily="18" charset="0"/>
              </a:rPr>
              <a:t>both</a:t>
            </a:r>
            <a:r>
              <a:rPr lang="en-US" sz="2400" dirty="0">
                <a:latin typeface="Times New Roman" pitchFamily="18" charset="0"/>
                <a:ea typeface="Calibri"/>
                <a:cs typeface="Times New Roman" pitchFamily="18" charset="0"/>
              </a:rPr>
              <a:t> in the </a:t>
            </a:r>
            <a:r>
              <a:rPr lang="en-US" sz="2400" dirty="0">
                <a:solidFill>
                  <a:srgbClr val="FF0000"/>
                </a:solidFill>
                <a:latin typeface="Times New Roman" pitchFamily="18" charset="0"/>
                <a:ea typeface="Calibri"/>
                <a:cs typeface="Times New Roman" pitchFamily="18" charset="0"/>
              </a:rPr>
              <a:t>basal layer </a:t>
            </a:r>
            <a:r>
              <a:rPr lang="en-US" sz="2400" dirty="0">
                <a:latin typeface="Times New Roman" pitchFamily="18" charset="0"/>
                <a:ea typeface="Calibri"/>
                <a:cs typeface="Times New Roman" pitchFamily="18" charset="0"/>
              </a:rPr>
              <a:t>of the epithelium as well as in the adjacent </a:t>
            </a:r>
            <a:r>
              <a:rPr lang="en-US" sz="2400" dirty="0">
                <a:solidFill>
                  <a:srgbClr val="FF0000"/>
                </a:solidFill>
                <a:latin typeface="Times New Roman" pitchFamily="18" charset="0"/>
                <a:ea typeface="Calibri"/>
                <a:cs typeface="Times New Roman" pitchFamily="18" charset="0"/>
              </a:rPr>
              <a:t>superficial connective tissue.</a:t>
            </a:r>
          </a:p>
        </p:txBody>
      </p:sp>
      <p:pic>
        <p:nvPicPr>
          <p:cNvPr id="3" name="Picture 2"/>
          <p:cNvPicPr/>
          <p:nvPr/>
        </p:nvPicPr>
        <p:blipFill>
          <a:blip r:embed="rId2" cstate="print"/>
          <a:srcRect/>
          <a:stretch>
            <a:fillRect/>
          </a:stretch>
        </p:blipFill>
        <p:spPr bwMode="auto">
          <a:xfrm>
            <a:off x="124690" y="4122718"/>
            <a:ext cx="4294909" cy="2735282"/>
          </a:xfrm>
          <a:prstGeom prst="rect">
            <a:avLst/>
          </a:prstGeom>
          <a:noFill/>
          <a:ln w="9525">
            <a:solidFill>
              <a:sysClr val="windowText" lastClr="000000"/>
            </a:solidFill>
            <a:miter lim="800000"/>
            <a:headEnd/>
            <a:tailEnd/>
          </a:ln>
        </p:spPr>
      </p:pic>
      <p:pic>
        <p:nvPicPr>
          <p:cNvPr id="1026" name="Picture 2" descr="Pathology Outlines - Dysplastic nev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800" y="3733801"/>
            <a:ext cx="3934654" cy="2962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9420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700" y="457200"/>
            <a:ext cx="8915400" cy="5396862"/>
          </a:xfrm>
          <a:prstGeom prst="rect">
            <a:avLst/>
          </a:prstGeom>
        </p:spPr>
        <p:txBody>
          <a:bodyPr wrap="square">
            <a:spAutoFit/>
          </a:bodyPr>
          <a:lstStyle/>
          <a:p>
            <a:pPr marL="285750" indent="-285750" algn="just">
              <a:lnSpc>
                <a:spcPct val="150000"/>
              </a:lnSpc>
              <a:buFontTx/>
              <a:buChar char="-"/>
            </a:pPr>
            <a:r>
              <a:rPr lang="en-US" sz="2400" dirty="0" smtClean="0">
                <a:latin typeface="Times New Roman" pitchFamily="18" charset="0"/>
                <a:ea typeface="Calibri"/>
                <a:cs typeface="Times New Roman" pitchFamily="18" charset="0"/>
              </a:rPr>
              <a:t>peak </a:t>
            </a:r>
            <a:r>
              <a:rPr lang="en-US" sz="2400" dirty="0">
                <a:latin typeface="Times New Roman" pitchFamily="18" charset="0"/>
                <a:ea typeface="Calibri"/>
                <a:cs typeface="Times New Roman" pitchFamily="18" charset="0"/>
              </a:rPr>
              <a:t>incidence occurs in </a:t>
            </a:r>
            <a:r>
              <a:rPr lang="en-US" sz="2400" dirty="0">
                <a:solidFill>
                  <a:srgbClr val="FF0000"/>
                </a:solidFill>
                <a:latin typeface="Times New Roman" pitchFamily="18" charset="0"/>
                <a:ea typeface="Calibri"/>
                <a:cs typeface="Times New Roman" pitchFamily="18" charset="0"/>
              </a:rPr>
              <a:t>adults</a:t>
            </a:r>
            <a:r>
              <a:rPr lang="en-US" sz="2400" dirty="0">
                <a:latin typeface="Times New Roman" pitchFamily="18" charset="0"/>
                <a:ea typeface="Calibri"/>
                <a:cs typeface="Times New Roman" pitchFamily="18" charset="0"/>
              </a:rPr>
              <a:t>. </a:t>
            </a:r>
            <a:endParaRPr lang="en-US" sz="2400" dirty="0" smtClean="0">
              <a:latin typeface="Times New Roman" pitchFamily="18" charset="0"/>
              <a:ea typeface="Calibri"/>
              <a:cs typeface="Times New Roman" pitchFamily="18" charset="0"/>
            </a:endParaRPr>
          </a:p>
          <a:p>
            <a:pPr marL="285750" indent="-285750" algn="just">
              <a:lnSpc>
                <a:spcPct val="150000"/>
              </a:lnSpc>
              <a:buFontTx/>
              <a:buChar char="-"/>
            </a:pPr>
            <a:r>
              <a:rPr lang="en-US" sz="2400" dirty="0" smtClean="0">
                <a:latin typeface="Times New Roman" pitchFamily="18" charset="0"/>
                <a:ea typeface="Calibri"/>
                <a:cs typeface="Times New Roman" pitchFamily="18" charset="0"/>
              </a:rPr>
              <a:t>The </a:t>
            </a:r>
            <a:r>
              <a:rPr lang="en-US" sz="2400" dirty="0">
                <a:latin typeface="Times New Roman" pitchFamily="18" charset="0"/>
                <a:ea typeface="Calibri"/>
                <a:cs typeface="Times New Roman" pitchFamily="18" charset="0"/>
              </a:rPr>
              <a:t>nodes are usually </a:t>
            </a:r>
            <a:r>
              <a:rPr lang="en-US" sz="2400" dirty="0">
                <a:solidFill>
                  <a:srgbClr val="FF0000"/>
                </a:solidFill>
                <a:latin typeface="Times New Roman" pitchFamily="18" charset="0"/>
                <a:ea typeface="Calibri"/>
                <a:cs typeface="Times New Roman" pitchFamily="18" charset="0"/>
              </a:rPr>
              <a:t>firm and rubbery </a:t>
            </a:r>
            <a:r>
              <a:rPr lang="en-US" sz="2400" dirty="0">
                <a:latin typeface="Times New Roman" pitchFamily="18" charset="0"/>
                <a:ea typeface="Calibri"/>
                <a:cs typeface="Times New Roman" pitchFamily="18" charset="0"/>
              </a:rPr>
              <a:t>in consistency, and the overlying skin is normal</a:t>
            </a:r>
            <a:r>
              <a:rPr lang="en-US" sz="2400" dirty="0" smtClean="0">
                <a:latin typeface="Times New Roman" pitchFamily="18" charset="0"/>
                <a:ea typeface="Calibri"/>
                <a:cs typeface="Times New Roman" pitchFamily="18" charset="0"/>
              </a:rPr>
              <a:t>.</a:t>
            </a:r>
          </a:p>
          <a:p>
            <a:pPr algn="just">
              <a:lnSpc>
                <a:spcPct val="150000"/>
              </a:lnSpc>
            </a:pPr>
            <a:r>
              <a:rPr lang="en-US" sz="2400" dirty="0" smtClean="0">
                <a:latin typeface="Times New Roman" pitchFamily="18" charset="0"/>
                <a:ea typeface="Calibri"/>
                <a:cs typeface="Times New Roman" pitchFamily="18" charset="0"/>
              </a:rPr>
              <a:t> -Constitutional </a:t>
            </a:r>
            <a:r>
              <a:rPr lang="en-US" sz="2400" dirty="0">
                <a:solidFill>
                  <a:srgbClr val="FF0000"/>
                </a:solidFill>
                <a:latin typeface="Times New Roman" pitchFamily="18" charset="0"/>
                <a:ea typeface="Calibri"/>
                <a:cs typeface="Times New Roman" pitchFamily="18" charset="0"/>
              </a:rPr>
              <a:t>symptoms</a:t>
            </a:r>
            <a:r>
              <a:rPr lang="en-US" sz="2400" dirty="0">
                <a:latin typeface="Times New Roman" pitchFamily="18" charset="0"/>
                <a:ea typeface="Calibri"/>
                <a:cs typeface="Times New Roman" pitchFamily="18" charset="0"/>
              </a:rPr>
              <a:t> such as </a:t>
            </a:r>
            <a:r>
              <a:rPr lang="en-US" sz="2400" dirty="0">
                <a:solidFill>
                  <a:srgbClr val="FF0000"/>
                </a:solidFill>
                <a:latin typeface="Times New Roman" pitchFamily="18" charset="0"/>
                <a:ea typeface="Calibri"/>
                <a:cs typeface="Times New Roman" pitchFamily="18" charset="0"/>
              </a:rPr>
              <a:t>unexplained weight loss, fever, night sweats, chest pain, cough, and/or shortness of breath</a:t>
            </a:r>
            <a:r>
              <a:rPr lang="en-US" sz="2400" dirty="0">
                <a:latin typeface="Times New Roman" pitchFamily="18" charset="0"/>
                <a:ea typeface="Calibri"/>
                <a:cs typeface="Times New Roman" pitchFamily="18" charset="0"/>
              </a:rPr>
              <a:t> may be present. </a:t>
            </a:r>
            <a:endParaRPr lang="en-US" sz="2400" dirty="0" smtClean="0">
              <a:latin typeface="Times New Roman" pitchFamily="18" charset="0"/>
              <a:ea typeface="Calibri"/>
              <a:cs typeface="Times New Roman" pitchFamily="18" charset="0"/>
            </a:endParaRPr>
          </a:p>
          <a:p>
            <a:pPr algn="just">
              <a:lnSpc>
                <a:spcPct val="150000"/>
              </a:lnSpc>
            </a:pPr>
            <a:r>
              <a:rPr lang="en-US" sz="2400" dirty="0" smtClean="0">
                <a:latin typeface="Times New Roman" pitchFamily="18" charset="0"/>
                <a:ea typeface="Calibri"/>
                <a:cs typeface="Times New Roman" pitchFamily="18" charset="0"/>
              </a:rPr>
              <a:t>- </a:t>
            </a:r>
            <a:r>
              <a:rPr lang="en-US" sz="2400" dirty="0" smtClean="0">
                <a:solidFill>
                  <a:srgbClr val="FF0000"/>
                </a:solidFill>
                <a:latin typeface="Times New Roman" pitchFamily="18" charset="0"/>
                <a:ea typeface="Calibri"/>
                <a:cs typeface="Times New Roman" pitchFamily="18" charset="0"/>
              </a:rPr>
              <a:t>Back</a:t>
            </a:r>
            <a:r>
              <a:rPr lang="en-US" sz="2400" dirty="0">
                <a:solidFill>
                  <a:srgbClr val="FF0000"/>
                </a:solidFill>
                <a:latin typeface="Times New Roman" pitchFamily="18" charset="0"/>
                <a:ea typeface="Calibri"/>
                <a:cs typeface="Times New Roman" pitchFamily="18" charset="0"/>
              </a:rPr>
              <a:t>, abdomen or bone pain </a:t>
            </a:r>
            <a:r>
              <a:rPr lang="en-US" sz="2400" dirty="0">
                <a:latin typeface="Times New Roman" pitchFamily="18" charset="0"/>
                <a:ea typeface="Calibri"/>
                <a:cs typeface="Times New Roman" pitchFamily="18" charset="0"/>
              </a:rPr>
              <a:t>may </a:t>
            </a:r>
            <a:r>
              <a:rPr lang="en-US" sz="2400" dirty="0">
                <a:solidFill>
                  <a:srgbClr val="FF0000"/>
                </a:solidFill>
                <a:latin typeface="Times New Roman" pitchFamily="18" charset="0"/>
                <a:ea typeface="Calibri"/>
                <a:cs typeface="Times New Roman" pitchFamily="18" charset="0"/>
              </a:rPr>
              <a:t>occur rarely </a:t>
            </a:r>
            <a:r>
              <a:rPr lang="en-US" sz="2400" dirty="0">
                <a:latin typeface="Times New Roman" pitchFamily="18" charset="0"/>
                <a:ea typeface="Calibri"/>
                <a:cs typeface="Times New Roman" pitchFamily="18" charset="0"/>
              </a:rPr>
              <a:t>due to </a:t>
            </a:r>
            <a:r>
              <a:rPr lang="en-US" sz="2400" dirty="0">
                <a:solidFill>
                  <a:srgbClr val="FF0000"/>
                </a:solidFill>
                <a:latin typeface="Times New Roman" pitchFamily="18" charset="0"/>
                <a:ea typeface="Calibri"/>
                <a:cs typeface="Times New Roman" pitchFamily="18" charset="0"/>
              </a:rPr>
              <a:t>splenomegaly, hepatomegaly,</a:t>
            </a:r>
            <a:r>
              <a:rPr lang="en-US" sz="2400" dirty="0">
                <a:latin typeface="Times New Roman" pitchFamily="18" charset="0"/>
                <a:ea typeface="Calibri"/>
                <a:cs typeface="Times New Roman" pitchFamily="18" charset="0"/>
              </a:rPr>
              <a:t> and </a:t>
            </a:r>
            <a:r>
              <a:rPr lang="en-US" sz="2400" dirty="0">
                <a:solidFill>
                  <a:srgbClr val="FF0000"/>
                </a:solidFill>
                <a:latin typeface="Times New Roman" pitchFamily="18" charset="0"/>
                <a:ea typeface="Calibri"/>
                <a:cs typeface="Times New Roman" pitchFamily="18" charset="0"/>
              </a:rPr>
              <a:t>pressure from enlarged lymph nodes, or involvement of bone or vertebrae.</a:t>
            </a:r>
          </a:p>
          <a:p>
            <a:pPr algn="just">
              <a:lnSpc>
                <a:spcPct val="115000"/>
              </a:lnSpc>
            </a:pPr>
            <a:r>
              <a:rPr lang="en-US" dirty="0">
                <a:latin typeface="Times New Roman"/>
                <a:ea typeface="Calibri"/>
                <a:cs typeface="Arial"/>
              </a:rPr>
              <a:t> </a:t>
            </a:r>
            <a:endParaRPr lang="en-US" sz="1400" dirty="0">
              <a:ea typeface="Calibri"/>
              <a:cs typeface="Arial"/>
            </a:endParaRPr>
          </a:p>
        </p:txBody>
      </p:sp>
    </p:spTree>
    <p:extLst>
      <p:ext uri="{BB962C8B-B14F-4D97-AF65-F5344CB8AC3E}">
        <p14:creationId xmlns:p14="http://schemas.microsoft.com/office/powerpoint/2010/main" val="1957667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1764</TotalTime>
  <Words>4873</Words>
  <Application>Microsoft Office PowerPoint</Application>
  <PresentationFormat>On-screen Show (4:3)</PresentationFormat>
  <Paragraphs>410</Paragraphs>
  <Slides>90</Slides>
  <Notes>0</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Windows User</cp:lastModifiedBy>
  <cp:revision>149</cp:revision>
  <dcterms:created xsi:type="dcterms:W3CDTF">2006-08-16T00:00:00Z</dcterms:created>
  <dcterms:modified xsi:type="dcterms:W3CDTF">2024-04-19T15:46:23Z</dcterms:modified>
</cp:coreProperties>
</file>