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69579-BE53-442E-B178-FEF4EADBBE0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D0E884F-5F43-4D2E-B909-6BCCD903B110}">
      <dgm:prSet/>
      <dgm:spPr/>
      <dgm:t>
        <a:bodyPr/>
        <a:lstStyle/>
        <a:p>
          <a:r>
            <a:rPr lang="en-US"/>
            <a:t>Introduction</a:t>
          </a:r>
        </a:p>
      </dgm:t>
    </dgm:pt>
    <dgm:pt modelId="{B74499E4-0E10-4EFF-AD61-FE1FC2295227}" type="parTrans" cxnId="{9CFC27BC-C6B4-45B9-8A1D-AD8CC853FC20}">
      <dgm:prSet/>
      <dgm:spPr/>
      <dgm:t>
        <a:bodyPr/>
        <a:lstStyle/>
        <a:p>
          <a:endParaRPr lang="en-US"/>
        </a:p>
      </dgm:t>
    </dgm:pt>
    <dgm:pt modelId="{888E1629-482A-4DD3-BB8F-3A38B51841B7}" type="sibTrans" cxnId="{9CFC27BC-C6B4-45B9-8A1D-AD8CC853FC20}">
      <dgm:prSet/>
      <dgm:spPr/>
      <dgm:t>
        <a:bodyPr/>
        <a:lstStyle/>
        <a:p>
          <a:endParaRPr lang="en-US"/>
        </a:p>
      </dgm:t>
    </dgm:pt>
    <dgm:pt modelId="{6F88A52E-E7DE-4405-9CE9-1412BF56962C}">
      <dgm:prSet/>
      <dgm:spPr/>
      <dgm:t>
        <a:bodyPr/>
        <a:lstStyle/>
        <a:p>
          <a:r>
            <a:rPr lang="en-US"/>
            <a:t>Branches of Botany</a:t>
          </a:r>
        </a:p>
      </dgm:t>
    </dgm:pt>
    <dgm:pt modelId="{38F6016C-5E61-463C-897E-7448632DDF58}" type="parTrans" cxnId="{1DA44B26-6989-41F3-B11C-5DFC274542DB}">
      <dgm:prSet/>
      <dgm:spPr/>
      <dgm:t>
        <a:bodyPr/>
        <a:lstStyle/>
        <a:p>
          <a:endParaRPr lang="en-US"/>
        </a:p>
      </dgm:t>
    </dgm:pt>
    <dgm:pt modelId="{F903EEBD-1D5F-47AA-BF3B-B372F048EB05}" type="sibTrans" cxnId="{1DA44B26-6989-41F3-B11C-5DFC274542DB}">
      <dgm:prSet/>
      <dgm:spPr/>
      <dgm:t>
        <a:bodyPr/>
        <a:lstStyle/>
        <a:p>
          <a:endParaRPr lang="en-US"/>
        </a:p>
      </dgm:t>
    </dgm:pt>
    <dgm:pt modelId="{0C47437E-375A-4BDE-87B2-C0A478695C3D}" type="pres">
      <dgm:prSet presAssocID="{2B869579-BE53-442E-B178-FEF4EADBBE00}" presName="root" presStyleCnt="0">
        <dgm:presLayoutVars>
          <dgm:dir/>
          <dgm:resizeHandles val="exact"/>
        </dgm:presLayoutVars>
      </dgm:prSet>
      <dgm:spPr/>
    </dgm:pt>
    <dgm:pt modelId="{8036DF88-6B27-49C4-B159-13A5A4AAD2D4}" type="pres">
      <dgm:prSet presAssocID="{BD0E884F-5F43-4D2E-B909-6BCCD903B110}" presName="compNode" presStyleCnt="0"/>
      <dgm:spPr/>
    </dgm:pt>
    <dgm:pt modelId="{26309502-C7A0-4B60-A584-2BF091878987}" type="pres">
      <dgm:prSet presAssocID="{BD0E884F-5F43-4D2E-B909-6BCCD903B11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ke"/>
        </a:ext>
      </dgm:extLst>
    </dgm:pt>
    <dgm:pt modelId="{987EE833-DB61-4038-9D18-67142CD5505F}" type="pres">
      <dgm:prSet presAssocID="{BD0E884F-5F43-4D2E-B909-6BCCD903B110}" presName="spaceRect" presStyleCnt="0"/>
      <dgm:spPr/>
    </dgm:pt>
    <dgm:pt modelId="{924D8D9C-9B3D-48E1-9B36-BDD38F152586}" type="pres">
      <dgm:prSet presAssocID="{BD0E884F-5F43-4D2E-B909-6BCCD903B110}" presName="textRect" presStyleLbl="revTx" presStyleIdx="0" presStyleCnt="2">
        <dgm:presLayoutVars>
          <dgm:chMax val="1"/>
          <dgm:chPref val="1"/>
        </dgm:presLayoutVars>
      </dgm:prSet>
      <dgm:spPr/>
    </dgm:pt>
    <dgm:pt modelId="{FB62CEF7-4BF1-4B73-BABC-66E2EC73C832}" type="pres">
      <dgm:prSet presAssocID="{888E1629-482A-4DD3-BB8F-3A38B51841B7}" presName="sibTrans" presStyleCnt="0"/>
      <dgm:spPr/>
    </dgm:pt>
    <dgm:pt modelId="{47C4F67B-7EA4-41EF-AA63-B3EC539A1B5C}" type="pres">
      <dgm:prSet presAssocID="{6F88A52E-E7DE-4405-9CE9-1412BF56962C}" presName="compNode" presStyleCnt="0"/>
      <dgm:spPr/>
    </dgm:pt>
    <dgm:pt modelId="{0B3CD643-3082-4721-B43A-39019D7ACC86}" type="pres">
      <dgm:prSet presAssocID="{6F88A52E-E7DE-4405-9CE9-1412BF56962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4A99FF6-2565-400D-B0A3-3B4BD1055570}" type="pres">
      <dgm:prSet presAssocID="{6F88A52E-E7DE-4405-9CE9-1412BF56962C}" presName="spaceRect" presStyleCnt="0"/>
      <dgm:spPr/>
    </dgm:pt>
    <dgm:pt modelId="{941105E7-1EB6-4B1A-A121-4480A42C2ED7}" type="pres">
      <dgm:prSet presAssocID="{6F88A52E-E7DE-4405-9CE9-1412BF56962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4452E16-1B80-4BDD-811E-4AA6A22A8308}" type="presOf" srcId="{2B869579-BE53-442E-B178-FEF4EADBBE00}" destId="{0C47437E-375A-4BDE-87B2-C0A478695C3D}" srcOrd="0" destOrd="0" presId="urn:microsoft.com/office/officeart/2018/2/layout/IconLabelList"/>
    <dgm:cxn modelId="{1DA44B26-6989-41F3-B11C-5DFC274542DB}" srcId="{2B869579-BE53-442E-B178-FEF4EADBBE00}" destId="{6F88A52E-E7DE-4405-9CE9-1412BF56962C}" srcOrd="1" destOrd="0" parTransId="{38F6016C-5E61-463C-897E-7448632DDF58}" sibTransId="{F903EEBD-1D5F-47AA-BF3B-B372F048EB05}"/>
    <dgm:cxn modelId="{9CFC27BC-C6B4-45B9-8A1D-AD8CC853FC20}" srcId="{2B869579-BE53-442E-B178-FEF4EADBBE00}" destId="{BD0E884F-5F43-4D2E-B909-6BCCD903B110}" srcOrd="0" destOrd="0" parTransId="{B74499E4-0E10-4EFF-AD61-FE1FC2295227}" sibTransId="{888E1629-482A-4DD3-BB8F-3A38B51841B7}"/>
    <dgm:cxn modelId="{FA0889C9-4BD5-4F31-84B5-53476AA2C026}" type="presOf" srcId="{BD0E884F-5F43-4D2E-B909-6BCCD903B110}" destId="{924D8D9C-9B3D-48E1-9B36-BDD38F152586}" srcOrd="0" destOrd="0" presId="urn:microsoft.com/office/officeart/2018/2/layout/IconLabelList"/>
    <dgm:cxn modelId="{9324C7DF-E205-445E-9A86-7688C0E27D08}" type="presOf" srcId="{6F88A52E-E7DE-4405-9CE9-1412BF56962C}" destId="{941105E7-1EB6-4B1A-A121-4480A42C2ED7}" srcOrd="0" destOrd="0" presId="urn:microsoft.com/office/officeart/2018/2/layout/IconLabelList"/>
    <dgm:cxn modelId="{BA7A7592-15DE-432F-A8EB-6A295780BEA5}" type="presParOf" srcId="{0C47437E-375A-4BDE-87B2-C0A478695C3D}" destId="{8036DF88-6B27-49C4-B159-13A5A4AAD2D4}" srcOrd="0" destOrd="0" presId="urn:microsoft.com/office/officeart/2018/2/layout/IconLabelList"/>
    <dgm:cxn modelId="{D959D947-A173-4144-806E-0C1F462DF8F9}" type="presParOf" srcId="{8036DF88-6B27-49C4-B159-13A5A4AAD2D4}" destId="{26309502-C7A0-4B60-A584-2BF091878987}" srcOrd="0" destOrd="0" presId="urn:microsoft.com/office/officeart/2018/2/layout/IconLabelList"/>
    <dgm:cxn modelId="{6894C7C4-AC55-4514-A042-479E21344757}" type="presParOf" srcId="{8036DF88-6B27-49C4-B159-13A5A4AAD2D4}" destId="{987EE833-DB61-4038-9D18-67142CD5505F}" srcOrd="1" destOrd="0" presId="urn:microsoft.com/office/officeart/2018/2/layout/IconLabelList"/>
    <dgm:cxn modelId="{D0322721-8AA6-45E4-AE0E-A34EA4FC3C85}" type="presParOf" srcId="{8036DF88-6B27-49C4-B159-13A5A4AAD2D4}" destId="{924D8D9C-9B3D-48E1-9B36-BDD38F152586}" srcOrd="2" destOrd="0" presId="urn:microsoft.com/office/officeart/2018/2/layout/IconLabelList"/>
    <dgm:cxn modelId="{600DEFE7-9D60-4E12-9C59-C310C126193B}" type="presParOf" srcId="{0C47437E-375A-4BDE-87B2-C0A478695C3D}" destId="{FB62CEF7-4BF1-4B73-BABC-66E2EC73C832}" srcOrd="1" destOrd="0" presId="urn:microsoft.com/office/officeart/2018/2/layout/IconLabelList"/>
    <dgm:cxn modelId="{9A7E3901-1945-4DCD-BC88-CF9DF1BA55D0}" type="presParOf" srcId="{0C47437E-375A-4BDE-87B2-C0A478695C3D}" destId="{47C4F67B-7EA4-41EF-AA63-B3EC539A1B5C}" srcOrd="2" destOrd="0" presId="urn:microsoft.com/office/officeart/2018/2/layout/IconLabelList"/>
    <dgm:cxn modelId="{D770A300-4305-4ED0-BE44-1FB2FAC354D6}" type="presParOf" srcId="{47C4F67B-7EA4-41EF-AA63-B3EC539A1B5C}" destId="{0B3CD643-3082-4721-B43A-39019D7ACC86}" srcOrd="0" destOrd="0" presId="urn:microsoft.com/office/officeart/2018/2/layout/IconLabelList"/>
    <dgm:cxn modelId="{988FFD69-74B7-43EB-BF86-CF09BEBE9A7E}" type="presParOf" srcId="{47C4F67B-7EA4-41EF-AA63-B3EC539A1B5C}" destId="{F4A99FF6-2565-400D-B0A3-3B4BD1055570}" srcOrd="1" destOrd="0" presId="urn:microsoft.com/office/officeart/2018/2/layout/IconLabelList"/>
    <dgm:cxn modelId="{709EA23F-24E9-45B1-AD28-356CD92BD513}" type="presParOf" srcId="{47C4F67B-7EA4-41EF-AA63-B3EC539A1B5C}" destId="{941105E7-1EB6-4B1A-A121-4480A42C2ED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E7AAC8-6922-4D50-B486-FEC41E643E2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F34DC344-D3B8-4C8E-A860-D89AC227DABB}">
      <dgm:prSet/>
      <dgm:spPr/>
      <dgm:t>
        <a:bodyPr/>
        <a:lstStyle/>
        <a:p>
          <a:pPr>
            <a:defRPr cap="all"/>
          </a:pPr>
          <a:r>
            <a:rPr lang="en-US"/>
            <a:t>Students will be able to define Botany</a:t>
          </a:r>
        </a:p>
      </dgm:t>
    </dgm:pt>
    <dgm:pt modelId="{8002CDA6-4535-4B86-B83D-75A82B29FC6A}" type="parTrans" cxnId="{3706D478-DB6C-4BAF-BA2B-C57338247282}">
      <dgm:prSet/>
      <dgm:spPr/>
      <dgm:t>
        <a:bodyPr/>
        <a:lstStyle/>
        <a:p>
          <a:endParaRPr lang="en-US"/>
        </a:p>
      </dgm:t>
    </dgm:pt>
    <dgm:pt modelId="{C208D1FA-A869-4074-A960-6AF249C1A611}" type="sibTrans" cxnId="{3706D478-DB6C-4BAF-BA2B-C57338247282}">
      <dgm:prSet/>
      <dgm:spPr/>
      <dgm:t>
        <a:bodyPr/>
        <a:lstStyle/>
        <a:p>
          <a:endParaRPr lang="en-US"/>
        </a:p>
      </dgm:t>
    </dgm:pt>
    <dgm:pt modelId="{B2DB948E-B3A4-4283-BB13-1DBCDA8740E6}">
      <dgm:prSet/>
      <dgm:spPr/>
      <dgm:t>
        <a:bodyPr/>
        <a:lstStyle/>
        <a:p>
          <a:pPr>
            <a:defRPr cap="all"/>
          </a:pPr>
          <a:r>
            <a:rPr lang="en-US"/>
            <a:t>Students will be able to explain branches of Botany</a:t>
          </a:r>
        </a:p>
      </dgm:t>
    </dgm:pt>
    <dgm:pt modelId="{ADE26941-EAE0-46CD-8CFF-0B4B46ACF805}" type="parTrans" cxnId="{D6EC9833-EAF8-4789-A579-78FAA05CE959}">
      <dgm:prSet/>
      <dgm:spPr/>
      <dgm:t>
        <a:bodyPr/>
        <a:lstStyle/>
        <a:p>
          <a:endParaRPr lang="en-US"/>
        </a:p>
      </dgm:t>
    </dgm:pt>
    <dgm:pt modelId="{68FAE64B-83EE-4A0E-891A-65904FFE36FF}" type="sibTrans" cxnId="{D6EC9833-EAF8-4789-A579-78FAA05CE959}">
      <dgm:prSet/>
      <dgm:spPr/>
      <dgm:t>
        <a:bodyPr/>
        <a:lstStyle/>
        <a:p>
          <a:endParaRPr lang="en-US"/>
        </a:p>
      </dgm:t>
    </dgm:pt>
    <dgm:pt modelId="{ED3333AF-8FBE-4304-ADF1-B68BB27D2730}" type="pres">
      <dgm:prSet presAssocID="{5DE7AAC8-6922-4D50-B486-FEC41E643E2D}" presName="root" presStyleCnt="0">
        <dgm:presLayoutVars>
          <dgm:dir/>
          <dgm:resizeHandles val="exact"/>
        </dgm:presLayoutVars>
      </dgm:prSet>
      <dgm:spPr/>
    </dgm:pt>
    <dgm:pt modelId="{2E472419-855E-497F-AE01-E9F2C901043D}" type="pres">
      <dgm:prSet presAssocID="{F34DC344-D3B8-4C8E-A860-D89AC227DABB}" presName="compNode" presStyleCnt="0"/>
      <dgm:spPr/>
    </dgm:pt>
    <dgm:pt modelId="{9029593D-07F8-450C-A9C1-39E657A320B0}" type="pres">
      <dgm:prSet presAssocID="{F34DC344-D3B8-4C8E-A860-D89AC227DABB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2B0F7443-46CF-457A-9A10-F9C8BCE04141}" type="pres">
      <dgm:prSet presAssocID="{F34DC344-D3B8-4C8E-A860-D89AC227DAB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A30CA785-B8D2-48E6-B47A-CA413D922659}" type="pres">
      <dgm:prSet presAssocID="{F34DC344-D3B8-4C8E-A860-D89AC227DABB}" presName="spaceRect" presStyleCnt="0"/>
      <dgm:spPr/>
    </dgm:pt>
    <dgm:pt modelId="{4C965410-0D94-43BE-B82A-3F43D4A332E6}" type="pres">
      <dgm:prSet presAssocID="{F34DC344-D3B8-4C8E-A860-D89AC227DABB}" presName="textRect" presStyleLbl="revTx" presStyleIdx="0" presStyleCnt="2">
        <dgm:presLayoutVars>
          <dgm:chMax val="1"/>
          <dgm:chPref val="1"/>
        </dgm:presLayoutVars>
      </dgm:prSet>
      <dgm:spPr/>
    </dgm:pt>
    <dgm:pt modelId="{73397A88-E289-44B5-9C77-F278D9B099C9}" type="pres">
      <dgm:prSet presAssocID="{C208D1FA-A869-4074-A960-6AF249C1A611}" presName="sibTrans" presStyleCnt="0"/>
      <dgm:spPr/>
    </dgm:pt>
    <dgm:pt modelId="{41EA37E2-756C-4C52-A837-20C38958A36D}" type="pres">
      <dgm:prSet presAssocID="{B2DB948E-B3A4-4283-BB13-1DBCDA8740E6}" presName="compNode" presStyleCnt="0"/>
      <dgm:spPr/>
    </dgm:pt>
    <dgm:pt modelId="{642132BF-2A08-49B5-887E-6613904B01CA}" type="pres">
      <dgm:prSet presAssocID="{B2DB948E-B3A4-4283-BB13-1DBCDA8740E6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6103ADEF-191B-42F3-9F9E-776245A28174}" type="pres">
      <dgm:prSet presAssocID="{B2DB948E-B3A4-4283-BB13-1DBCDA8740E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99751525-EB6E-4B31-926F-DBDD28FEE43F}" type="pres">
      <dgm:prSet presAssocID="{B2DB948E-B3A4-4283-BB13-1DBCDA8740E6}" presName="spaceRect" presStyleCnt="0"/>
      <dgm:spPr/>
    </dgm:pt>
    <dgm:pt modelId="{4F7D3C64-BAB6-4DAE-A826-E9F8D4DD1449}" type="pres">
      <dgm:prSet presAssocID="{B2DB948E-B3A4-4283-BB13-1DBCDA8740E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0D76C32-2E24-474C-A24C-DB299D558353}" type="presOf" srcId="{F34DC344-D3B8-4C8E-A860-D89AC227DABB}" destId="{4C965410-0D94-43BE-B82A-3F43D4A332E6}" srcOrd="0" destOrd="0" presId="urn:microsoft.com/office/officeart/2018/5/layout/IconLeafLabelList"/>
    <dgm:cxn modelId="{D6EC9833-EAF8-4789-A579-78FAA05CE959}" srcId="{5DE7AAC8-6922-4D50-B486-FEC41E643E2D}" destId="{B2DB948E-B3A4-4283-BB13-1DBCDA8740E6}" srcOrd="1" destOrd="0" parTransId="{ADE26941-EAE0-46CD-8CFF-0B4B46ACF805}" sibTransId="{68FAE64B-83EE-4A0E-891A-65904FFE36FF}"/>
    <dgm:cxn modelId="{03C8C849-41B3-4F39-9D19-20BC4E304589}" type="presOf" srcId="{5DE7AAC8-6922-4D50-B486-FEC41E643E2D}" destId="{ED3333AF-8FBE-4304-ADF1-B68BB27D2730}" srcOrd="0" destOrd="0" presId="urn:microsoft.com/office/officeart/2018/5/layout/IconLeafLabelList"/>
    <dgm:cxn modelId="{3706D478-DB6C-4BAF-BA2B-C57338247282}" srcId="{5DE7AAC8-6922-4D50-B486-FEC41E643E2D}" destId="{F34DC344-D3B8-4C8E-A860-D89AC227DABB}" srcOrd="0" destOrd="0" parTransId="{8002CDA6-4535-4B86-B83D-75A82B29FC6A}" sibTransId="{C208D1FA-A869-4074-A960-6AF249C1A611}"/>
    <dgm:cxn modelId="{F224059D-C6F4-4924-B3C2-E6389FF7C508}" type="presOf" srcId="{B2DB948E-B3A4-4283-BB13-1DBCDA8740E6}" destId="{4F7D3C64-BAB6-4DAE-A826-E9F8D4DD1449}" srcOrd="0" destOrd="0" presId="urn:microsoft.com/office/officeart/2018/5/layout/IconLeafLabelList"/>
    <dgm:cxn modelId="{AD308F0D-1D33-4F70-98FF-7F7117EE8993}" type="presParOf" srcId="{ED3333AF-8FBE-4304-ADF1-B68BB27D2730}" destId="{2E472419-855E-497F-AE01-E9F2C901043D}" srcOrd="0" destOrd="0" presId="urn:microsoft.com/office/officeart/2018/5/layout/IconLeafLabelList"/>
    <dgm:cxn modelId="{9E4F273C-5BD3-45BA-9938-D2F9A761F49C}" type="presParOf" srcId="{2E472419-855E-497F-AE01-E9F2C901043D}" destId="{9029593D-07F8-450C-A9C1-39E657A320B0}" srcOrd="0" destOrd="0" presId="urn:microsoft.com/office/officeart/2018/5/layout/IconLeafLabelList"/>
    <dgm:cxn modelId="{73507E43-2E68-48A5-AB1A-17150E5D31C9}" type="presParOf" srcId="{2E472419-855E-497F-AE01-E9F2C901043D}" destId="{2B0F7443-46CF-457A-9A10-F9C8BCE04141}" srcOrd="1" destOrd="0" presId="urn:microsoft.com/office/officeart/2018/5/layout/IconLeafLabelList"/>
    <dgm:cxn modelId="{304CC69D-E92B-4C28-98B6-CF5399A1025F}" type="presParOf" srcId="{2E472419-855E-497F-AE01-E9F2C901043D}" destId="{A30CA785-B8D2-48E6-B47A-CA413D922659}" srcOrd="2" destOrd="0" presId="urn:microsoft.com/office/officeart/2018/5/layout/IconLeafLabelList"/>
    <dgm:cxn modelId="{E4171D72-2E06-47AA-9272-BFC3355042B5}" type="presParOf" srcId="{2E472419-855E-497F-AE01-E9F2C901043D}" destId="{4C965410-0D94-43BE-B82A-3F43D4A332E6}" srcOrd="3" destOrd="0" presId="urn:microsoft.com/office/officeart/2018/5/layout/IconLeafLabelList"/>
    <dgm:cxn modelId="{AE440033-E1DD-4D0A-A2A6-4E1C4A531D81}" type="presParOf" srcId="{ED3333AF-8FBE-4304-ADF1-B68BB27D2730}" destId="{73397A88-E289-44B5-9C77-F278D9B099C9}" srcOrd="1" destOrd="0" presId="urn:microsoft.com/office/officeart/2018/5/layout/IconLeafLabelList"/>
    <dgm:cxn modelId="{C149892D-8B7D-4C1D-B90C-0BF4BC8A07AA}" type="presParOf" srcId="{ED3333AF-8FBE-4304-ADF1-B68BB27D2730}" destId="{41EA37E2-756C-4C52-A837-20C38958A36D}" srcOrd="2" destOrd="0" presId="urn:microsoft.com/office/officeart/2018/5/layout/IconLeafLabelList"/>
    <dgm:cxn modelId="{A5745449-15D3-4F7A-8725-76F3F5C9C0A8}" type="presParOf" srcId="{41EA37E2-756C-4C52-A837-20C38958A36D}" destId="{642132BF-2A08-49B5-887E-6613904B01CA}" srcOrd="0" destOrd="0" presId="urn:microsoft.com/office/officeart/2018/5/layout/IconLeafLabelList"/>
    <dgm:cxn modelId="{CFBC57F6-312D-4B9A-BEA3-47BFFB1EE0EB}" type="presParOf" srcId="{41EA37E2-756C-4C52-A837-20C38958A36D}" destId="{6103ADEF-191B-42F3-9F9E-776245A28174}" srcOrd="1" destOrd="0" presId="urn:microsoft.com/office/officeart/2018/5/layout/IconLeafLabelList"/>
    <dgm:cxn modelId="{8B709BF7-C3DE-4FF0-9BF2-CFA903D7545E}" type="presParOf" srcId="{41EA37E2-756C-4C52-A837-20C38958A36D}" destId="{99751525-EB6E-4B31-926F-DBDD28FEE43F}" srcOrd="2" destOrd="0" presId="urn:microsoft.com/office/officeart/2018/5/layout/IconLeafLabelList"/>
    <dgm:cxn modelId="{F035C2CF-6B69-4A1F-8D06-323DEFBE26D8}" type="presParOf" srcId="{41EA37E2-756C-4C52-A837-20C38958A36D}" destId="{4F7D3C64-BAB6-4DAE-A826-E9F8D4DD144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09502-C7A0-4B60-A584-2BF091878987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D8D9C-9B3D-48E1-9B36-BDD38F152586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Introduction</a:t>
          </a:r>
        </a:p>
      </dsp:txBody>
      <dsp:txXfrm>
        <a:off x="765914" y="2943510"/>
        <a:ext cx="4320000" cy="720000"/>
      </dsp:txXfrm>
    </dsp:sp>
    <dsp:sp modelId="{0B3CD643-3082-4721-B43A-39019D7ACC86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105E7-1EB6-4B1A-A121-4480A42C2ED7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Branches of Botany</a:t>
          </a:r>
        </a:p>
      </dsp:txBody>
      <dsp:txXfrm>
        <a:off x="5841914" y="2943510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9593D-07F8-450C-A9C1-39E657A320B0}">
      <dsp:nvSpPr>
        <dsp:cNvPr id="0" name=""/>
        <dsp:cNvSpPr/>
      </dsp:nvSpPr>
      <dsp:spPr>
        <a:xfrm>
          <a:off x="2428048" y="7450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F7443-46CF-457A-9A10-F9C8BCE04141}">
      <dsp:nvSpPr>
        <dsp:cNvPr id="0" name=""/>
        <dsp:cNvSpPr/>
      </dsp:nvSpPr>
      <dsp:spPr>
        <a:xfrm>
          <a:off x="2830235" y="409638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65410-0D94-43BE-B82A-3F43D4A332E6}">
      <dsp:nvSpPr>
        <dsp:cNvPr id="0" name=""/>
        <dsp:cNvSpPr/>
      </dsp:nvSpPr>
      <dsp:spPr>
        <a:xfrm>
          <a:off x="1824766" y="2482451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Students will be able to define Botany</a:t>
          </a:r>
        </a:p>
      </dsp:txBody>
      <dsp:txXfrm>
        <a:off x="1824766" y="2482451"/>
        <a:ext cx="3093750" cy="720000"/>
      </dsp:txXfrm>
    </dsp:sp>
    <dsp:sp modelId="{642132BF-2A08-49B5-887E-6613904B01CA}">
      <dsp:nvSpPr>
        <dsp:cNvPr id="0" name=""/>
        <dsp:cNvSpPr/>
      </dsp:nvSpPr>
      <dsp:spPr>
        <a:xfrm>
          <a:off x="6063204" y="7450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3ADEF-191B-42F3-9F9E-776245A28174}">
      <dsp:nvSpPr>
        <dsp:cNvPr id="0" name=""/>
        <dsp:cNvSpPr/>
      </dsp:nvSpPr>
      <dsp:spPr>
        <a:xfrm>
          <a:off x="6465391" y="409638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D3C64-BAB6-4DAE-A826-E9F8D4DD1449}">
      <dsp:nvSpPr>
        <dsp:cNvPr id="0" name=""/>
        <dsp:cNvSpPr/>
      </dsp:nvSpPr>
      <dsp:spPr>
        <a:xfrm>
          <a:off x="5459923" y="2482451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Students will be able to explain branches of Botany</a:t>
          </a:r>
        </a:p>
      </dsp:txBody>
      <dsp:txXfrm>
        <a:off x="5459923" y="2482451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05EF-FF26-4F0E-8C1E-0BBF069A6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F21B6-6D89-4900-9E2B-9970B3A28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3EA0C-ADA0-4917-9030-09BC2EB7C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74A0-C674-4888-8CAF-AD1F0C94DA2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7CEC-4275-4960-9817-01261624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312BF-9B8D-4CAB-AE15-AE553F2A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1B14-A41F-4151-A27A-9913DAE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9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C3E9-20D6-4D84-B0E6-A106C995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98B4CD-A8B9-4C1D-BC54-0657A9662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FEE9C-E439-4798-8179-36FEAFA5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74A0-C674-4888-8CAF-AD1F0C94DA2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CC76F-9263-41D0-AAC4-DC1956C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BDB2-3672-43FF-AC85-48EC8250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1B14-A41F-4151-A27A-9913DAE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6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F8689D-1541-4596-B924-A3C934DAF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AECCE-0777-48F4-AF0E-C2548A5FA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A905B-17C3-4DE5-9815-9A36EBF2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74A0-C674-4888-8CAF-AD1F0C94DA2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DE8C1-4544-40E0-B585-2498394D4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7D79C-777E-48DC-AFF3-8D285369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1B14-A41F-4151-A27A-9913DAE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2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F322-615A-4F83-8A03-AA3261015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7432F-64F6-450B-BB3C-DD37A76F3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B4E34-3C66-4C80-B0F5-1ED0DB2D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74A0-C674-4888-8CAF-AD1F0C94DA2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94676-68A0-42D8-803F-D941FA7B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EB76-A9E9-496B-9F74-CD5342C5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1B14-A41F-4151-A27A-9913DAE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5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85986-3767-42EE-A733-A0876CFF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6B19C-261D-406F-9A3B-6DF7A3C9E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2CF72-E8AF-4615-8ED9-EDE44F36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74A0-C674-4888-8CAF-AD1F0C94DA2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0817E-70FD-4CA6-8339-F9322F61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BE26F-364A-4D5E-8E65-D31F02CE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1B14-A41F-4151-A27A-9913DAE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8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29855-6195-46FE-BAAA-E7521CC22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0F72B-7354-4F2A-9BEA-8A255A008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76FFB-727D-4611-B146-B3F087D9B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87030-8A47-4F3E-96EB-7CDBD660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74A0-C674-4888-8CAF-AD1F0C94DA2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18271-EA0C-44E5-AEC2-50CB67CD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B47C6-37F7-4342-BD53-61798429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1B14-A41F-4151-A27A-9913DAE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5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337AA-D3F6-49F0-B134-5793FE44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F621B-A1FB-486C-9626-93241495D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56586-A089-4053-8912-C83A28712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36E34-48BB-445A-8052-8DBBAC6C0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02290-537C-4608-A10E-C33047B46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5A2E9-DF26-44E2-87BC-FF8891F1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74A0-C674-4888-8CAF-AD1F0C94DA2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AB35E-AB56-4F24-B19F-E26A98BC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438960-9FB8-4A53-A105-95D004A5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1B14-A41F-4151-A27A-9913DAE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6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3202-5E03-4D8A-AF90-C3AB4B4C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2B9A-3034-4738-B10F-25F4BD22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74A0-C674-4888-8CAF-AD1F0C94DA2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0BAE0-0C03-450D-BF4B-83605433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5ED19-B7B0-4C29-8282-D3072DE8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1B14-A41F-4151-A27A-9913DAE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1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CBAF0-8597-4EFA-8D5D-180C84426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74A0-C674-4888-8CAF-AD1F0C94DA2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299FF-274C-40D3-81C2-2D700719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3DAF6-3656-4643-BC7E-9EE17AE1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1B14-A41F-4151-A27A-9913DAE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3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627B-D8FF-436B-99E9-C5E882927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32F8C-0472-4E10-BB6D-17FE1898E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39F84-F262-4452-A67F-F9B3D570D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25435-5B52-4B0F-A5FB-EC81A7E3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74A0-C674-4888-8CAF-AD1F0C94DA2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09F59-78D4-443A-A467-DE6DB4D7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028EC-6172-49E8-A55E-7BD4B69A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1B14-A41F-4151-A27A-9913DAE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7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5F79-17D1-4660-8F88-23E87992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CCC31-A78F-48F9-B115-08E6E50CB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F574C-6FDE-47B1-BF1F-4CE684E7D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C7444-63DA-4314-917C-99F06DCC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74A0-C674-4888-8CAF-AD1F0C94DA2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C04DE-1D68-4A5D-AC87-D1B69F33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B1EC5-E135-49E0-AC4D-DBDB80B4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1B14-A41F-4151-A27A-9913DAE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7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03548-8187-4219-9ABA-2360BD7F3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0350A-EDF9-44FD-986A-9B0AD8984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88EC0-1EED-4301-8996-2EC0C1DFD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674A0-C674-4888-8CAF-AD1F0C94DA2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06166-C041-4C6C-B230-601E04E35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AF47B-69D5-4001-9696-CB58CD94B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71B14-A41F-4151-A27A-9913DAE9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0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557;p14">
            <a:extLst>
              <a:ext uri="{FF2B5EF4-FFF2-40B4-BE49-F238E27FC236}">
                <a16:creationId xmlns:a16="http://schemas.microsoft.com/office/drawing/2014/main" id="{496CE4F3-5A1C-4CEE-8E0D-4D5C48DA12E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1558" y="-37684"/>
            <a:ext cx="1593670" cy="15011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558;p14">
            <a:extLst>
              <a:ext uri="{FF2B5EF4-FFF2-40B4-BE49-F238E27FC236}">
                <a16:creationId xmlns:a16="http://schemas.microsoft.com/office/drawing/2014/main" id="{44DBA494-958F-47EB-9E44-56B2F06733BD}"/>
              </a:ext>
            </a:extLst>
          </p:cNvPr>
          <p:cNvSpPr txBox="1"/>
          <p:nvPr/>
        </p:nvSpPr>
        <p:spPr>
          <a:xfrm>
            <a:off x="8694143" y="64613"/>
            <a:ext cx="33663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Ministry of Higher Education  and Scientific Research 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Tishk International University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Faculty of Education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Department of </a:t>
            </a:r>
            <a:r>
              <a:rPr lang="en-US" sz="1600" b="1">
                <a:solidFill>
                  <a:prstClr val="black"/>
                </a:solidFill>
                <a:latin typeface="Arial Rounded"/>
                <a:ea typeface="Arial Rounded"/>
                <a:cs typeface="Arial Rounded"/>
                <a:sym typeface="Arial Rounded"/>
              </a:rPr>
              <a:t>Physics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" name="Google Shape;19559;p14">
            <a:extLst>
              <a:ext uri="{FF2B5EF4-FFF2-40B4-BE49-F238E27FC236}">
                <a16:creationId xmlns:a16="http://schemas.microsoft.com/office/drawing/2014/main" id="{FA5D268E-FD97-42E0-A767-B434911A688E}"/>
              </a:ext>
            </a:extLst>
          </p:cNvPr>
          <p:cNvSpPr txBox="1"/>
          <p:nvPr/>
        </p:nvSpPr>
        <p:spPr>
          <a:xfrm>
            <a:off x="3084085" y="3700440"/>
            <a:ext cx="6378149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Lab.4/ </a:t>
            </a:r>
            <a:r>
              <a:rPr lang="en-US" sz="3200" b="1">
                <a:solidFill>
                  <a:srgbClr val="ED7D31"/>
                </a:solidFill>
                <a:ea typeface="Arial"/>
              </a:rPr>
              <a:t>Introduction to </a:t>
            </a:r>
            <a:r>
              <a:rPr lang="en-US" sz="3200" b="1">
                <a:solidFill>
                  <a:srgbClr val="ED7D31"/>
                </a:solidFill>
              </a:rPr>
              <a:t>Botany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>
                <a:solidFill>
                  <a:prstClr val="black"/>
                </a:solidFill>
                <a:ea typeface="Arial"/>
              </a:rPr>
              <a:t>3</a:t>
            </a:r>
            <a:r>
              <a:rPr lang="en-US" sz="3200" baseline="30000">
                <a:solidFill>
                  <a:prstClr val="black"/>
                </a:solidFill>
                <a:ea typeface="Arial"/>
              </a:rPr>
              <a:t>rd</a:t>
            </a:r>
            <a:r>
              <a:rPr lang="en-US" sz="3200">
                <a:solidFill>
                  <a:prstClr val="black"/>
                </a:solidFill>
                <a:ea typeface="Arial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Grade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(2023 – 2024)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560;p14">
            <a:extLst>
              <a:ext uri="{FF2B5EF4-FFF2-40B4-BE49-F238E27FC236}">
                <a16:creationId xmlns:a16="http://schemas.microsoft.com/office/drawing/2014/main" id="{B789DD6C-6972-4392-BB07-DC54A7F443E2}"/>
              </a:ext>
            </a:extLst>
          </p:cNvPr>
          <p:cNvSpPr txBox="1"/>
          <p:nvPr/>
        </p:nvSpPr>
        <p:spPr>
          <a:xfrm>
            <a:off x="2268856" y="2613120"/>
            <a:ext cx="846996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Introduction to Biology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9561;p14">
            <a:extLst>
              <a:ext uri="{FF2B5EF4-FFF2-40B4-BE49-F238E27FC236}">
                <a16:creationId xmlns:a16="http://schemas.microsoft.com/office/drawing/2014/main" id="{4BFF2B9F-7607-4AE3-9FFE-5F48917FDE5D}"/>
              </a:ext>
            </a:extLst>
          </p:cNvPr>
          <p:cNvSpPr txBox="1"/>
          <p:nvPr/>
        </p:nvSpPr>
        <p:spPr>
          <a:xfrm>
            <a:off x="4713738" y="5743703"/>
            <a:ext cx="3118847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By: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Dana Luqman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9563;p14">
            <a:extLst>
              <a:ext uri="{FF2B5EF4-FFF2-40B4-BE49-F238E27FC236}">
                <a16:creationId xmlns:a16="http://schemas.microsoft.com/office/drawing/2014/main" id="{AC1BE273-0C56-40E5-B289-126C7F32BC1C}"/>
              </a:ext>
            </a:extLst>
          </p:cNvPr>
          <p:cNvSpPr txBox="1"/>
          <p:nvPr/>
        </p:nvSpPr>
        <p:spPr>
          <a:xfrm>
            <a:off x="3194958" y="6249484"/>
            <a:ext cx="6156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dana.luqman@tiu.edu.iq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629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Types, Importance and Examples of Ecology? - Conserve Energy Future">
            <a:extLst>
              <a:ext uri="{FF2B5EF4-FFF2-40B4-BE49-F238E27FC236}">
                <a16:creationId xmlns:a16="http://schemas.microsoft.com/office/drawing/2014/main" id="{C161788A-1278-4496-A00D-6C01F4023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100" y="907509"/>
            <a:ext cx="6896852" cy="4569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Freeform: Shape 717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0E2D0-E5A2-4331-A9B7-C683630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dirty="0"/>
              <a:t>Branches of Botany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9D86E-FAE5-4658-9E67-3157B1E8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i="0">
                <a:effectLst/>
                <a:highlight>
                  <a:srgbClr val="FFFF00"/>
                </a:highlight>
                <a:latin typeface="Comic Sans MS" panose="030F0702030302020204" pitchFamily="66" charset="0"/>
              </a:rPr>
              <a:t>Plant Ecology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0" i="0">
                <a:effectLst/>
                <a:latin typeface="Comic Sans MS" panose="030F0702030302020204" pitchFamily="66" charset="0"/>
              </a:rPr>
              <a:t>Plant ecology examines the interactions between plants and their environment.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0" i="0">
                <a:effectLst/>
                <a:latin typeface="Comic Sans MS" panose="030F0702030302020204" pitchFamily="66" charset="0"/>
              </a:rPr>
              <a:t> Plants play vital roles in ecosystems, including carbon sequestration, oxygen production, and habitat creation.</a:t>
            </a:r>
            <a:endParaRPr lang="en-US" sz="200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9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D9E7D-A5D6-4522-BBAB-FE685969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632" y="2086157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Working Time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0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07ADC-2F91-46B4-9EFB-2C6F3189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22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8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D9A4E-BDA2-475C-B13B-CCBD3F606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Outline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D1CA70FE-F7B8-9E6A-E2CD-EEE246F2A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85533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509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3F84B-5E8B-41F1-8BF8-855BA371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Objectives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AC8D20-8CB9-FE3B-FADD-04BAF3E752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609693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523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touching a small plant">
            <a:extLst>
              <a:ext uri="{FF2B5EF4-FFF2-40B4-BE49-F238E27FC236}">
                <a16:creationId xmlns:a16="http://schemas.microsoft.com/office/drawing/2014/main" id="{96754971-253D-5644-E80F-70FCE697F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36" r="-1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1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878E5-BB72-488B-888E-568BDA2F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4000"/>
              <a:t>Introduction to Botany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D8A4-1A72-4216-AC9D-A9B719D3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en-US" sz="2000" b="1" i="0" dirty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Botany</a:t>
            </a:r>
            <a:r>
              <a:rPr 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en-US" sz="2000" b="0" i="0" dirty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is the scientific study of plants, </a:t>
            </a:r>
            <a:r>
              <a:rPr 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i</a:t>
            </a:r>
            <a:r>
              <a:rPr lang="en-US" sz="2000" b="0" i="0" dirty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ncluding their structure, growth, reproduction, metabolism, development, diseases, and evolution.</a:t>
            </a:r>
          </a:p>
          <a:p>
            <a:r>
              <a:rPr lang="en-US" sz="2000" b="0" i="0" dirty="0"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It is a crucial discipline that helps us understand the role of plants in ecosystems and their importance to human life.</a:t>
            </a:r>
            <a:endParaRPr lang="en-US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6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836A3-CA4B-44AD-B5EE-799645AEA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4650527" cy="1800526"/>
          </a:xfrm>
        </p:spPr>
        <p:txBody>
          <a:bodyPr>
            <a:normAutofit/>
          </a:bodyPr>
          <a:lstStyle/>
          <a:p>
            <a:r>
              <a:rPr lang="en-US" dirty="0"/>
              <a:t>Branches of Botany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84065-B574-4151-809E-AB2A00957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highlight>
                  <a:srgbClr val="FFFF00"/>
                </a:highlight>
                <a:latin typeface="Comic Sans MS" panose="030F0702030302020204" pitchFamily="66" charset="0"/>
              </a:rPr>
              <a:t>Plant Anatomy</a:t>
            </a:r>
            <a:endParaRPr lang="en-US" sz="2000" b="0" i="0" dirty="0">
              <a:effectLst/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it</a:t>
            </a:r>
            <a:r>
              <a:rPr lang="en-US" sz="2000" b="0" i="0" dirty="0">
                <a:effectLst/>
                <a:latin typeface="Comic Sans MS" panose="030F0702030302020204" pitchFamily="66" charset="0"/>
              </a:rPr>
              <a:t> examines the internal structure of plants, including cells, tissues, and organs.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i="0" dirty="0">
                <a:effectLst/>
                <a:latin typeface="Comic Sans MS" panose="030F0702030302020204" pitchFamily="66" charset="0"/>
              </a:rPr>
              <a:t>For example, the layers, type of cells, and tissues that can be found in a plant type.</a:t>
            </a:r>
            <a:endParaRPr lang="en-US" sz="2000" dirty="0"/>
          </a:p>
        </p:txBody>
      </p:sp>
      <p:pic>
        <p:nvPicPr>
          <p:cNvPr id="8" name="Picture 7" descr="A diagram of a plant structure&#10;&#10;Description automatically generated">
            <a:extLst>
              <a:ext uri="{FF2B5EF4-FFF2-40B4-BE49-F238E27FC236}">
                <a16:creationId xmlns:a16="http://schemas.microsoft.com/office/drawing/2014/main" id="{7490D3E8-7B99-4F0F-AD0E-9D24709F5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738017"/>
            <a:ext cx="4747547" cy="54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7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BF0FB-BCE3-4095-B4C5-ACB98CAD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dirty="0"/>
              <a:t>Branche of Botany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2138B-3938-419D-8E75-03E0BC6D6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i="0">
                <a:effectLst/>
                <a:highlight>
                  <a:srgbClr val="FFFF00"/>
                </a:highlight>
                <a:latin typeface="Comic Sans MS" panose="030F0702030302020204" pitchFamily="66" charset="0"/>
              </a:rPr>
              <a:t>Plant Physiology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i="0">
                <a:effectLst/>
                <a:latin typeface="Comic Sans MS" panose="030F0702030302020204" pitchFamily="66" charset="0"/>
              </a:rPr>
              <a:t>Plant physiology studies the biochemical and physical processes that occur in plants.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i="0">
                <a:effectLst/>
                <a:latin typeface="Comic Sans MS" panose="030F0702030302020204" pitchFamily="66" charset="0"/>
              </a:rPr>
              <a:t>Photosynthesis converts light energy into chemical energy, providing plants with glucose for growth.</a:t>
            </a:r>
            <a:endParaRPr lang="en-US" sz="2000" b="1" i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3074" name="Picture 2" descr="Biology: Photosynthesis: Level 2 activity for kids | PrimaryLeap.co.uk">
            <a:extLst>
              <a:ext uri="{FF2B5EF4-FFF2-40B4-BE49-F238E27FC236}">
                <a16:creationId xmlns:a16="http://schemas.microsoft.com/office/drawing/2014/main" id="{132B9CF7-F743-48E0-AA83-12B1771BF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986" y="1217759"/>
            <a:ext cx="4747547" cy="44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0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954B5-13B1-402F-8784-EBF05D59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Branches of Botany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8865D-92ED-4B8B-85E3-C658495E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i="0">
                <a:effectLst/>
                <a:highlight>
                  <a:srgbClr val="FFFF00"/>
                </a:highlight>
                <a:latin typeface="Comic Sans MS" panose="030F0702030302020204" pitchFamily="66" charset="0"/>
              </a:rPr>
              <a:t>Plant Diversity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0" i="0">
                <a:effectLst/>
                <a:latin typeface="Comic Sans MS" panose="030F0702030302020204" pitchFamily="66" charset="0"/>
              </a:rPr>
              <a:t>Plant diversity encompasses a vast array of species, ranging from microscopic algae to towering trees.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0" i="0">
                <a:effectLst/>
                <a:latin typeface="Comic Sans MS" panose="030F0702030302020204" pitchFamily="66" charset="0"/>
              </a:rPr>
              <a:t> Plants have adapted to diverse environments, from deserts to rainforests, exhibiting a wide range of forms and functions.</a:t>
            </a:r>
            <a:endParaRPr lang="en-US" sz="200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4098" name="Picture 2" descr="Plant biodiversity hotspots can be found on small scales • Earth.com">
            <a:extLst>
              <a:ext uri="{FF2B5EF4-FFF2-40B4-BE49-F238E27FC236}">
                <a16:creationId xmlns:a16="http://schemas.microsoft.com/office/drawing/2014/main" id="{015831C5-D857-4E2C-9F3C-03CDFDE43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2" r="25811"/>
          <a:stretch/>
        </p:blipFill>
        <p:spPr bwMode="auto">
          <a:xfrm>
            <a:off x="5622587" y="10"/>
            <a:ext cx="6569413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Plant Taxonomy | Let's Talk Science">
            <a:extLst>
              <a:ext uri="{FF2B5EF4-FFF2-40B4-BE49-F238E27FC236}">
                <a16:creationId xmlns:a16="http://schemas.microsoft.com/office/drawing/2014/main" id="{09970B11-7611-4B3B-8716-C0041A1E5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 bwMode="auto">
          <a:xfrm>
            <a:off x="5564928" y="751034"/>
            <a:ext cx="6563777" cy="542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EB86E-DD1E-431D-9A48-325BE8DA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dirty="0"/>
              <a:t>Branches of Botany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DE10C-021E-4797-B598-61B3866F8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900" b="1" i="0">
                <a:effectLst/>
                <a:highlight>
                  <a:srgbClr val="FFFF00"/>
                </a:highlight>
                <a:latin typeface="Comic Sans MS" panose="030F0702030302020204" pitchFamily="66" charset="0"/>
              </a:rPr>
              <a:t>Plant Classification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b="0" i="0">
                <a:effectLst/>
                <a:latin typeface="Comic Sans MS" panose="030F0702030302020204" pitchFamily="66" charset="0"/>
              </a:rPr>
              <a:t>Plant classification organizes plants into hierarchical groups based on shared characteristics.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b="0" i="0">
                <a:effectLst/>
                <a:latin typeface="Comic Sans MS" panose="030F0702030302020204" pitchFamily="66" charset="0"/>
              </a:rPr>
              <a:t>Algae are diverse photosynthetic organisms found in aquatic environments.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b="0" i="0">
                <a:effectLst/>
                <a:latin typeface="Comic Sans MS" panose="030F0702030302020204" pitchFamily="66" charset="0"/>
              </a:rPr>
              <a:t>Bryophytes, including mosses and liverworts, lack vascular tissues.</a:t>
            </a:r>
            <a:endParaRPr lang="en-US" sz="190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8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9E2D4-400A-4C8A-B9BE-42D5C8E1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dirty="0"/>
              <a:t>Branches of Botany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0CED8-D53C-401E-87AB-25194613E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i="0">
                <a:effectLst/>
                <a:highlight>
                  <a:srgbClr val="FFFF00"/>
                </a:highlight>
                <a:latin typeface="Comic Sans MS" panose="030F0702030302020204" pitchFamily="66" charset="0"/>
              </a:rPr>
              <a:t>Plant Reproduction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0" i="0">
                <a:effectLst/>
                <a:latin typeface="Comic Sans MS" panose="030F0702030302020204" pitchFamily="66" charset="0"/>
              </a:rPr>
              <a:t>Plants reproduce through sexual and asexual mechanisms. Sexual reproduction involves the fusion of gametes to form seeds.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0" i="0">
                <a:effectLst/>
                <a:latin typeface="Comic Sans MS" panose="030F0702030302020204" pitchFamily="66" charset="0"/>
              </a:rPr>
              <a:t>Asexual reproduction occurs through vegetative propagation, such as runners, bulbs, or cuttings.</a:t>
            </a:r>
            <a:endParaRPr lang="en-US" sz="200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6146" name="Picture 2" descr="Ovary | Botany, Definition, &amp; Structure | Britannica">
            <a:extLst>
              <a:ext uri="{FF2B5EF4-FFF2-40B4-BE49-F238E27FC236}">
                <a16:creationId xmlns:a16="http://schemas.microsoft.com/office/drawing/2014/main" id="{DC390FBA-CFAB-4C25-A020-19D9BEB3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5804" y="2013626"/>
            <a:ext cx="6283148" cy="484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46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356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Rounded</vt:lpstr>
      <vt:lpstr>Calibri</vt:lpstr>
      <vt:lpstr>Calibri Light</vt:lpstr>
      <vt:lpstr>Comic Sans MS</vt:lpstr>
      <vt:lpstr>Wingdings</vt:lpstr>
      <vt:lpstr>Office Theme</vt:lpstr>
      <vt:lpstr>PowerPoint Presentation</vt:lpstr>
      <vt:lpstr>Outline</vt:lpstr>
      <vt:lpstr>Objectives</vt:lpstr>
      <vt:lpstr>Introduction to Botany</vt:lpstr>
      <vt:lpstr>Branches of Botany</vt:lpstr>
      <vt:lpstr>Branche of Botany</vt:lpstr>
      <vt:lpstr>Branches of Botany</vt:lpstr>
      <vt:lpstr>Branches of Botany</vt:lpstr>
      <vt:lpstr>Branches of Botany</vt:lpstr>
      <vt:lpstr>Branches of Botany</vt:lpstr>
      <vt:lpstr>Working Time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Luqman</dc:creator>
  <cp:lastModifiedBy>Dana Luqman</cp:lastModifiedBy>
  <cp:revision>7</cp:revision>
  <dcterms:created xsi:type="dcterms:W3CDTF">2024-03-27T18:48:44Z</dcterms:created>
  <dcterms:modified xsi:type="dcterms:W3CDTF">2024-03-27T19:46:34Z</dcterms:modified>
</cp:coreProperties>
</file>