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23"/>
  </p:notesMasterIdLst>
  <p:handoutMasterIdLst>
    <p:handoutMasterId r:id="rId24"/>
  </p:handoutMasterIdLst>
  <p:sldIdLst>
    <p:sldId id="367" r:id="rId2"/>
    <p:sldId id="261" r:id="rId3"/>
    <p:sldId id="369" r:id="rId4"/>
    <p:sldId id="269" r:id="rId5"/>
    <p:sldId id="375" r:id="rId6"/>
    <p:sldId id="271" r:id="rId7"/>
    <p:sldId id="272" r:id="rId8"/>
    <p:sldId id="334" r:id="rId9"/>
    <p:sldId id="335" r:id="rId10"/>
    <p:sldId id="336" r:id="rId11"/>
    <p:sldId id="337" r:id="rId12"/>
    <p:sldId id="343" r:id="rId13"/>
    <p:sldId id="344" r:id="rId14"/>
    <p:sldId id="345" r:id="rId15"/>
    <p:sldId id="346" r:id="rId16"/>
    <p:sldId id="347" r:id="rId17"/>
    <p:sldId id="348" r:id="rId18"/>
    <p:sldId id="349" r:id="rId19"/>
    <p:sldId id="350" r:id="rId20"/>
    <p:sldId id="353" r:id="rId21"/>
    <p:sldId id="35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0DE5"/>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3891" autoAdjust="0"/>
  </p:normalViewPr>
  <p:slideViewPr>
    <p:cSldViewPr>
      <p:cViewPr varScale="1">
        <p:scale>
          <a:sx n="72" d="100"/>
          <a:sy n="72" d="100"/>
        </p:scale>
        <p:origin x="1350" y="78"/>
      </p:cViewPr>
      <p:guideLst>
        <p:guide orient="horz" pos="2160"/>
        <p:guide pos="2880"/>
      </p:guideLst>
    </p:cSldViewPr>
  </p:slideViewPr>
  <p:outlineViewPr>
    <p:cViewPr>
      <p:scale>
        <a:sx n="33" d="100"/>
        <a:sy n="33" d="100"/>
      </p:scale>
      <p:origin x="0" y="37968"/>
    </p:cViewPr>
  </p:outlineViewPr>
  <p:notesTextViewPr>
    <p:cViewPr>
      <p:scale>
        <a:sx n="100" d="100"/>
        <a:sy n="100" d="100"/>
      </p:scale>
      <p:origin x="0" y="0"/>
    </p:cViewPr>
  </p:notesTextViewPr>
  <p:sorterViewPr>
    <p:cViewPr>
      <p:scale>
        <a:sx n="100" d="100"/>
        <a:sy n="100" d="100"/>
      </p:scale>
      <p:origin x="0" y="-517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B49C4E-51CA-406A-888A-779428D19EF3}" type="datetimeFigureOut">
              <a:rPr lang="en-US" smtClean="0"/>
              <a:pPr/>
              <a:t>4/24/2024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20287F5-1926-48F4-813E-80D0837ADA8E}" type="slidenum">
              <a:rPr lang="en-US" smtClean="0"/>
              <a:pPr/>
              <a:t>‹#›</a:t>
            </a:fld>
            <a:endParaRPr lang="en-US"/>
          </a:p>
        </p:txBody>
      </p:sp>
    </p:spTree>
    <p:extLst>
      <p:ext uri="{BB962C8B-B14F-4D97-AF65-F5344CB8AC3E}">
        <p14:creationId xmlns:p14="http://schemas.microsoft.com/office/powerpoint/2010/main" val="34069139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6E16AF2-ED95-41B0-9B0A-227194FE3748}" type="datetimeFigureOut">
              <a:rPr lang="en-US" smtClean="0"/>
              <a:pPr/>
              <a:t>4/24/2024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B293F4-07A8-430B-B9A0-F7DCDB0312E3}" type="slidenum">
              <a:rPr lang="en-US" smtClean="0"/>
              <a:pPr/>
              <a:t>‹#›</a:t>
            </a:fld>
            <a:endParaRPr lang="en-US"/>
          </a:p>
        </p:txBody>
      </p:sp>
    </p:spTree>
    <p:extLst>
      <p:ext uri="{BB962C8B-B14F-4D97-AF65-F5344CB8AC3E}">
        <p14:creationId xmlns:p14="http://schemas.microsoft.com/office/powerpoint/2010/main" val="10635530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Intra virus</a:t>
            </a:r>
            <a:r>
              <a:rPr lang="en-US" baseline="0" dirty="0"/>
              <a:t> vs. ultra virus</a:t>
            </a:r>
            <a:endParaRPr lang="en-US" dirty="0"/>
          </a:p>
        </p:txBody>
      </p:sp>
      <p:sp>
        <p:nvSpPr>
          <p:cNvPr id="4" name="Slide Number Placeholder 3"/>
          <p:cNvSpPr>
            <a:spLocks noGrp="1"/>
          </p:cNvSpPr>
          <p:nvPr>
            <p:ph type="sldNum" sz="quarter" idx="10"/>
          </p:nvPr>
        </p:nvSpPr>
        <p:spPr/>
        <p:txBody>
          <a:bodyPr/>
          <a:lstStyle/>
          <a:p>
            <a:fld id="{4DB293F4-07A8-430B-B9A0-F7DCDB0312E3}" type="slidenum">
              <a:rPr lang="en-US" smtClean="0"/>
              <a:pPr/>
              <a:t>7</a:t>
            </a:fld>
            <a:endParaRPr lang="en-US"/>
          </a:p>
        </p:txBody>
      </p:sp>
    </p:spTree>
    <p:extLst>
      <p:ext uri="{BB962C8B-B14F-4D97-AF65-F5344CB8AC3E}">
        <p14:creationId xmlns:p14="http://schemas.microsoft.com/office/powerpoint/2010/main" val="2461918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http://administrativelaw.uslegal.com/administrative-agency-investigations/specificity/</a:t>
            </a:r>
          </a:p>
        </p:txBody>
      </p:sp>
      <p:sp>
        <p:nvSpPr>
          <p:cNvPr id="4" name="Slide Number Placeholder 3"/>
          <p:cNvSpPr>
            <a:spLocks noGrp="1"/>
          </p:cNvSpPr>
          <p:nvPr>
            <p:ph type="sldNum" sz="quarter" idx="10"/>
          </p:nvPr>
        </p:nvSpPr>
        <p:spPr/>
        <p:txBody>
          <a:bodyPr/>
          <a:lstStyle/>
          <a:p>
            <a:fld id="{4DB293F4-07A8-430B-B9A0-F7DCDB0312E3}" type="slidenum">
              <a:rPr lang="en-US" smtClean="0"/>
              <a:pPr/>
              <a:t>20</a:t>
            </a:fld>
            <a:endParaRPr lang="en-US"/>
          </a:p>
        </p:txBody>
      </p:sp>
    </p:spTree>
    <p:extLst>
      <p:ext uri="{BB962C8B-B14F-4D97-AF65-F5344CB8AC3E}">
        <p14:creationId xmlns:p14="http://schemas.microsoft.com/office/powerpoint/2010/main" val="488942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18A6E94B-EA1A-4F6C-886C-2A1AC9A9BDBD}" type="datetime1">
              <a:rPr lang="en-US" smtClean="0"/>
              <a:pPr/>
              <a:t>4/24/2024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98B4F0E-EF35-4662-B643-DB28ECF5960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D2B6CF6-D10A-42AA-9150-3D85253F2B5A}" type="datetime1">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FCA9E30-7DB2-457F-A286-D8BFC59AB3E8}" type="datetime1">
              <a:rPr lang="en-US" smtClean="0"/>
              <a:pPr/>
              <a:t>4/24/2024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4DFD87A7-E94B-4933-90DA-7A2857215EDA}" type="datetime1">
              <a:rPr lang="en-US" smtClean="0"/>
              <a:pPr/>
              <a:t>4/24/2024</a:t>
            </a:fld>
            <a:endParaRPr lang="en-US"/>
          </a:p>
        </p:txBody>
      </p:sp>
      <p:sp>
        <p:nvSpPr>
          <p:cNvPr id="9" name="Slide Number Placeholder 8"/>
          <p:cNvSpPr>
            <a:spLocks noGrp="1"/>
          </p:cNvSpPr>
          <p:nvPr>
            <p:ph type="sldNum" sz="quarter" idx="15"/>
          </p:nvPr>
        </p:nvSpPr>
        <p:spPr/>
        <p:txBody>
          <a:bodyPr rtlCol="0"/>
          <a:lstStyle/>
          <a:p>
            <a:fld id="{B98B4F0E-EF35-4662-B643-DB28ECF5960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C8A588B-5DE9-4D75-A7A4-2109F141C5F5}" type="datetime1">
              <a:rPr lang="en-US" smtClean="0"/>
              <a:pPr/>
              <a:t>4/24/2024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98B4F0E-EF35-4662-B643-DB28ECF5960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86C9C219-C491-469A-94CD-5F5E0BEEA10E}" type="datetime1">
              <a:rPr lang="en-US" smtClean="0"/>
              <a:pPr/>
              <a:t>4/24/2024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8B4F0E-EF35-4662-B643-DB28ECF5960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457416E6-D9F6-4027-B862-2291591972DC}" type="datetime1">
              <a:rPr lang="en-US" smtClean="0"/>
              <a:pPr/>
              <a:t>4/24/2024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8B4F0E-EF35-4662-B643-DB28ECF5960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C5EE1425-7469-4343-B4A2-8D0ABDAB95F0}" type="datetime1">
              <a:rPr lang="en-US" smtClean="0"/>
              <a:pPr/>
              <a:t>4/24/2024</a:t>
            </a:fld>
            <a:endParaRPr lang="en-US"/>
          </a:p>
        </p:txBody>
      </p:sp>
      <p:sp>
        <p:nvSpPr>
          <p:cNvPr id="7" name="Slide Number Placeholder 6"/>
          <p:cNvSpPr>
            <a:spLocks noGrp="1"/>
          </p:cNvSpPr>
          <p:nvPr>
            <p:ph type="sldNum" sz="quarter" idx="11"/>
          </p:nvPr>
        </p:nvSpPr>
        <p:spPr/>
        <p:txBody>
          <a:bodyPr rtlCol="0"/>
          <a:lstStyle/>
          <a:p>
            <a:fld id="{B98B4F0E-EF35-4662-B643-DB28ECF5960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45E934-273A-4C09-B1D7-BE4ADE9C42EF}" type="datetime1">
              <a:rPr lang="en-US" smtClean="0"/>
              <a:pPr/>
              <a:t>4/24/2024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8B4F0E-EF35-4662-B643-DB28ECF596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B7478C74-64E2-4F5C-AB50-FA1D1B59A574}" type="datetime1">
              <a:rPr lang="en-US" smtClean="0"/>
              <a:pPr/>
              <a:t>4/24/2024</a:t>
            </a:fld>
            <a:endParaRPr lang="en-US"/>
          </a:p>
        </p:txBody>
      </p:sp>
      <p:sp>
        <p:nvSpPr>
          <p:cNvPr id="22" name="Slide Number Placeholder 21"/>
          <p:cNvSpPr>
            <a:spLocks noGrp="1"/>
          </p:cNvSpPr>
          <p:nvPr>
            <p:ph type="sldNum" sz="quarter" idx="15"/>
          </p:nvPr>
        </p:nvSpPr>
        <p:spPr/>
        <p:txBody>
          <a:bodyPr rtlCol="0"/>
          <a:lstStyle/>
          <a:p>
            <a:fld id="{B98B4F0E-EF35-4662-B643-DB28ECF5960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1CB17B8-CDE8-4369-86E6-D39B8EBDA09E}" type="datetime1">
              <a:rPr lang="en-US" smtClean="0"/>
              <a:pPr/>
              <a:t>4/24/2024</a:t>
            </a:fld>
            <a:endParaRPr lang="en-US"/>
          </a:p>
        </p:txBody>
      </p:sp>
      <p:sp>
        <p:nvSpPr>
          <p:cNvPr id="18" name="Slide Number Placeholder 17"/>
          <p:cNvSpPr>
            <a:spLocks noGrp="1"/>
          </p:cNvSpPr>
          <p:nvPr>
            <p:ph type="sldNum" sz="quarter" idx="11"/>
          </p:nvPr>
        </p:nvSpPr>
        <p:spPr/>
        <p:txBody>
          <a:bodyPr rtlCol="0"/>
          <a:lstStyle/>
          <a:p>
            <a:fld id="{B98B4F0E-EF35-4662-B643-DB28ECF5960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9955DCE-125C-4E4E-A829-EC348B1E3CAD}" type="datetime1">
              <a:rPr lang="en-US" smtClean="0"/>
              <a:pPr/>
              <a:t>4/24/2024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98B4F0E-EF35-4662-B643-DB28ECF596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52400"/>
            <a:ext cx="8458200" cy="6400800"/>
          </a:xfrm>
        </p:spPr>
        <p:txBody>
          <a:bodyPr>
            <a:normAutofit/>
          </a:bodyPr>
          <a:lstStyle/>
          <a:p>
            <a:pPr>
              <a:buNone/>
            </a:pPr>
            <a:endParaRPr lang="en-US" sz="2000" b="1" i="1" dirty="0">
              <a:latin typeface="Times New Roman" pitchFamily="18" charset="0"/>
              <a:cs typeface="Times New Roman" pitchFamily="18" charset="0"/>
            </a:endParaRPr>
          </a:p>
          <a:p>
            <a:pPr algn="ctr">
              <a:buNone/>
            </a:pPr>
            <a:r>
              <a:rPr lang="en-US" sz="2000" b="1" i="1" dirty="0">
                <a:latin typeface="Times New Roman" pitchFamily="18" charset="0"/>
                <a:cs typeface="Times New Roman" pitchFamily="18" charset="0"/>
              </a:rPr>
              <a:t> </a:t>
            </a:r>
            <a:r>
              <a:rPr lang="en-US" sz="2000" b="1" i="1" dirty="0" err="1">
                <a:latin typeface="Times New Roman" pitchFamily="18" charset="0"/>
                <a:cs typeface="Times New Roman" pitchFamily="18" charset="0"/>
              </a:rPr>
              <a:t>Ishik</a:t>
            </a:r>
            <a:r>
              <a:rPr lang="en-US" sz="2000" b="1" i="1" dirty="0">
                <a:latin typeface="Times New Roman" pitchFamily="18" charset="0"/>
                <a:cs typeface="Times New Roman" pitchFamily="18" charset="0"/>
              </a:rPr>
              <a:t> University</a:t>
            </a:r>
          </a:p>
          <a:p>
            <a:pPr algn="ctr">
              <a:buNone/>
            </a:pPr>
            <a:r>
              <a:rPr lang="en-US" sz="2000" b="1" i="1" dirty="0">
                <a:latin typeface="Times New Roman" pitchFamily="18" charset="0"/>
                <a:cs typeface="Times New Roman" pitchFamily="18" charset="0"/>
              </a:rPr>
              <a:t>College of Law</a:t>
            </a:r>
            <a:endParaRPr lang="en-US" sz="2000" b="1" i="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buNone/>
            </a:pPr>
            <a:r>
              <a:rPr lang="en-US" sz="2000" i="1" dirty="0">
                <a:ln w="0"/>
                <a:effectLst>
                  <a:outerShdw blurRad="38100" dist="19050" dir="2700000" algn="tl" rotWithShape="0">
                    <a:schemeClr val="dk1">
                      <a:alpha val="40000"/>
                    </a:schemeClr>
                  </a:outerShdw>
                </a:effectLst>
                <a:latin typeface="Times New Roman" pitchFamily="18" charset="0"/>
                <a:cs typeface="Times New Roman" pitchFamily="18" charset="0"/>
              </a:rPr>
              <a:t>Department of Law</a:t>
            </a:r>
            <a:endParaRPr lang="en-US" sz="2000" dirty="0">
              <a:ln w="0"/>
              <a:effectLst>
                <a:outerShdw blurRad="38100" dist="19050" dir="2700000" algn="tl" rotWithShape="0">
                  <a:schemeClr val="dk1">
                    <a:alpha val="40000"/>
                  </a:schemeClr>
                </a:outerShdw>
              </a:effectLst>
              <a:latin typeface="Times New Roman" pitchFamily="18" charset="0"/>
              <a:cs typeface="Times New Roman" pitchFamily="18" charset="0"/>
            </a:endParaRPr>
          </a:p>
          <a:p>
            <a:pPr>
              <a:buNone/>
            </a:pP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buNone/>
            </a:pPr>
            <a:endParaRPr lang="en-US" sz="20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itchFamily="18" charset="0"/>
              <a:cs typeface="Times New Roman" pitchFamily="18" charset="0"/>
            </a:endParaRPr>
          </a:p>
          <a:p>
            <a:pPr algn="ctr">
              <a:buFont typeface="Wingdings" pitchFamily="2" charset="2"/>
              <a:buNone/>
            </a:pPr>
            <a:r>
              <a:rPr lang="en-GB" sz="3200" b="1" dirty="0">
                <a:solidFill>
                  <a:schemeClr val="accent2">
                    <a:lumMod val="75000"/>
                  </a:schemeClr>
                </a:solidFill>
              </a:rPr>
              <a:t>Administrative Law</a:t>
            </a:r>
          </a:p>
          <a:p>
            <a:pPr algn="ctr">
              <a:buFont typeface="Wingdings" pitchFamily="2" charset="2"/>
              <a:buNone/>
            </a:pPr>
            <a:r>
              <a:rPr lang="en-GB" sz="1400" b="1" dirty="0"/>
              <a:t>Second year</a:t>
            </a:r>
            <a:endParaRPr lang="en-US" sz="1400" dirty="0"/>
          </a:p>
          <a:p>
            <a:pPr algn="ctr">
              <a:buNone/>
            </a:pPr>
            <a:endParaRPr lang="en-GB" sz="2000" b="1" i="1" dirty="0"/>
          </a:p>
          <a:p>
            <a:pPr algn="ctr">
              <a:buNone/>
            </a:pPr>
            <a:r>
              <a:rPr lang="en-GB" sz="2000" b="1" i="1" dirty="0"/>
              <a:t>by</a:t>
            </a:r>
          </a:p>
          <a:p>
            <a:pPr algn="ctr">
              <a:buNone/>
            </a:pPr>
            <a:r>
              <a:rPr lang="en-GB" sz="2000" b="1" i="1" dirty="0"/>
              <a:t>Badr Mohammed Tahir Mustafa</a:t>
            </a:r>
          </a:p>
          <a:p>
            <a:pPr algn="ctr">
              <a:buNone/>
            </a:pPr>
            <a:endParaRPr lang="en-GB" sz="2000" b="1" i="1" dirty="0"/>
          </a:p>
          <a:p>
            <a:pPr algn="ctr">
              <a:buNone/>
            </a:pPr>
            <a:endParaRPr lang="en-GB" sz="2000" dirty="0"/>
          </a:p>
          <a:p>
            <a:pPr algn="ctr">
              <a:buNone/>
            </a:pPr>
            <a:r>
              <a:rPr lang="en-GB" sz="2000" dirty="0"/>
              <a:t>2023 - 2024</a:t>
            </a:r>
            <a:endParaRPr lang="en-US" sz="20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a:xfrm>
            <a:off x="7239762" y="5157788"/>
            <a:ext cx="457200" cy="390906"/>
          </a:xfrm>
          <a:prstGeom prst="rect">
            <a:avLst/>
          </a:prstGeom>
        </p:spPr>
        <p:txBody>
          <a:bodyPr/>
          <a:lstStyle/>
          <a:p>
            <a:fld id="{B98B4F0E-EF35-4662-B643-DB28ECF5960B}" type="slidenum">
              <a:rPr lang="en-US" smtClean="0"/>
              <a:pPr/>
              <a:t>1</a:t>
            </a:fld>
            <a:endParaRPr lang="en-US" dirty="0"/>
          </a:p>
        </p:txBody>
      </p:sp>
    </p:spTree>
    <p:extLst>
      <p:ext uri="{BB962C8B-B14F-4D97-AF65-F5344CB8AC3E}">
        <p14:creationId xmlns:p14="http://schemas.microsoft.com/office/powerpoint/2010/main" val="3499914045"/>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0"/>
            <a:ext cx="8382000" cy="6705600"/>
          </a:xfrm>
        </p:spPr>
        <p:txBody>
          <a:bodyPr>
            <a:normAutofit fontScale="77500" lnSpcReduction="20000"/>
          </a:bodyPr>
          <a:lstStyle/>
          <a:p>
            <a:pPr lvl="2" indent="-914400">
              <a:buNone/>
            </a:pPr>
            <a:r>
              <a:rPr lang="en-US" sz="3000" b="1" dirty="0">
                <a:solidFill>
                  <a:srgbClr val="FF0000"/>
                </a:solidFill>
              </a:rPr>
              <a:t>Secondary Sources of AL</a:t>
            </a:r>
            <a:endParaRPr lang="en-US" sz="3000" b="1" dirty="0">
              <a:solidFill>
                <a:srgbClr val="360DE5"/>
              </a:solidFill>
            </a:endParaRPr>
          </a:p>
          <a:p>
            <a:pPr lvl="2" indent="-914400">
              <a:buNone/>
            </a:pPr>
            <a:r>
              <a:rPr lang="en-US" sz="2400" b="1" dirty="0"/>
              <a:t>1. </a:t>
            </a:r>
            <a:r>
              <a:rPr lang="en-US" sz="2800" b="1" dirty="0"/>
              <a:t>Delegated Legislation</a:t>
            </a:r>
          </a:p>
          <a:p>
            <a:pPr marL="0" indent="-640080" algn="just">
              <a:lnSpc>
                <a:spcPct val="150000"/>
              </a:lnSpc>
              <a:buNone/>
            </a:pPr>
            <a:r>
              <a:rPr lang="en-US" sz="3400" dirty="0"/>
              <a:t>Is a legal instrument </a:t>
            </a:r>
            <a:r>
              <a:rPr lang="en-US" sz="3400" dirty="0">
                <a:solidFill>
                  <a:srgbClr val="FF0000"/>
                </a:solidFill>
              </a:rPr>
              <a:t>issued</a:t>
            </a:r>
            <a:r>
              <a:rPr lang="en-US" sz="3400" dirty="0"/>
              <a:t> by </a:t>
            </a:r>
            <a:r>
              <a:rPr lang="en-US" sz="3400" dirty="0">
                <a:solidFill>
                  <a:srgbClr val="FF0000"/>
                </a:solidFill>
              </a:rPr>
              <a:t>executive authority whereby</a:t>
            </a:r>
            <a:r>
              <a:rPr lang="en-US" sz="3400" dirty="0"/>
              <a:t> the legislator </a:t>
            </a:r>
            <a:r>
              <a:rPr lang="en-GB" sz="3400" dirty="0">
                <a:solidFill>
                  <a:srgbClr val="FF0000"/>
                </a:solidFill>
              </a:rPr>
              <a:t>authorizes</a:t>
            </a:r>
            <a:r>
              <a:rPr lang="en-GB" sz="3400" dirty="0"/>
              <a:t> a </a:t>
            </a:r>
            <a:r>
              <a:rPr lang="en-US" sz="3400" dirty="0">
                <a:solidFill>
                  <a:srgbClr val="FF0000"/>
                </a:solidFill>
              </a:rPr>
              <a:t>minister</a:t>
            </a:r>
            <a:r>
              <a:rPr lang="en-US" sz="3400" dirty="0"/>
              <a:t> to adopt </a:t>
            </a:r>
            <a:r>
              <a:rPr lang="en-US" sz="3400" dirty="0">
                <a:solidFill>
                  <a:srgbClr val="FF0000"/>
                </a:solidFill>
              </a:rPr>
              <a:t>regulations</a:t>
            </a:r>
            <a:r>
              <a:rPr lang="en-US" sz="3400" dirty="0"/>
              <a:t> containing technical and other details intended to facilitate the implementation of the statute in question. In another words, the </a:t>
            </a:r>
            <a:r>
              <a:rPr lang="en-US" sz="3400" dirty="0">
                <a:solidFill>
                  <a:srgbClr val="FF0000"/>
                </a:solidFill>
              </a:rPr>
              <a:t>legislative authority delegates</a:t>
            </a:r>
            <a:r>
              <a:rPr lang="en-US" sz="3400" dirty="0"/>
              <a:t> the executive authority to take necessary actions.  Delegated legislations are used to </a:t>
            </a:r>
            <a:r>
              <a:rPr lang="en-US" sz="3400"/>
              <a:t>save parliament </a:t>
            </a:r>
            <a:r>
              <a:rPr lang="en-US" sz="3400" dirty="0"/>
              <a:t>time.</a:t>
            </a:r>
          </a:p>
          <a:p>
            <a:pPr marL="0" indent="-640080" algn="just">
              <a:lnSpc>
                <a:spcPct val="150000"/>
              </a:lnSpc>
              <a:buNone/>
            </a:pPr>
            <a:r>
              <a:rPr lang="en-US" sz="3000" dirty="0">
                <a:solidFill>
                  <a:srgbClr val="FF0000"/>
                </a:solidFill>
              </a:rPr>
              <a:t>Article 30 of </a:t>
            </a:r>
            <a:r>
              <a:rPr lang="en-US" sz="3000" dirty="0"/>
              <a:t>the Federal Investment Law </a:t>
            </a:r>
            <a:r>
              <a:rPr lang="en-US" sz="3000" dirty="0">
                <a:solidFill>
                  <a:srgbClr val="FF0000"/>
                </a:solidFill>
              </a:rPr>
              <a:t>No 13 of 2006 </a:t>
            </a:r>
            <a:r>
              <a:rPr lang="en-US" sz="3000" dirty="0"/>
              <a:t>states</a:t>
            </a:r>
            <a:r>
              <a:rPr lang="en-US" sz="3000" dirty="0">
                <a:solidFill>
                  <a:srgbClr val="FF0000"/>
                </a:solidFill>
              </a:rPr>
              <a:t> that: </a:t>
            </a:r>
            <a:r>
              <a:rPr lang="en-US" sz="3000" dirty="0"/>
              <a:t>the Council of Ministers </a:t>
            </a:r>
            <a:r>
              <a:rPr lang="en-US" sz="3000" dirty="0">
                <a:solidFill>
                  <a:srgbClr val="FF0000"/>
                </a:solidFill>
              </a:rPr>
              <a:t>shall adopt regulation in order to facilitate the implementation of this law.</a:t>
            </a:r>
          </a:p>
          <a:p>
            <a:pPr marL="53975" indent="-53975">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10</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amond(in)">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diamond(in)">
                                      <p:cBhvr>
                                        <p:cTn id="2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81000"/>
            <a:ext cx="8077200" cy="5943600"/>
          </a:xfrm>
        </p:spPr>
        <p:txBody>
          <a:bodyPr>
            <a:normAutofit/>
          </a:bodyPr>
          <a:lstStyle/>
          <a:p>
            <a:pPr marL="274320" lvl="2" indent="-274320" algn="just">
              <a:buClr>
                <a:schemeClr val="accent3"/>
              </a:buClr>
              <a:buSzPct val="95000"/>
              <a:buNone/>
            </a:pPr>
            <a:r>
              <a:rPr lang="en-US" sz="2400" b="1" dirty="0"/>
              <a:t>2. </a:t>
            </a:r>
            <a:r>
              <a:rPr lang="en-US" sz="2800" b="1" dirty="0">
                <a:solidFill>
                  <a:srgbClr val="FF0000"/>
                </a:solidFill>
              </a:rPr>
              <a:t>Jurisprudence</a:t>
            </a:r>
            <a:r>
              <a:rPr lang="en-US" sz="2400" b="1" dirty="0"/>
              <a:t> </a:t>
            </a:r>
            <a:endParaRPr lang="ar-IQ" sz="2400" b="1" dirty="0"/>
          </a:p>
          <a:p>
            <a:pPr marL="274320" lvl="2" indent="-274320" algn="just">
              <a:lnSpc>
                <a:spcPct val="150000"/>
              </a:lnSpc>
              <a:buClr>
                <a:schemeClr val="accent3"/>
              </a:buClr>
              <a:buSzPct val="95000"/>
              <a:buNone/>
            </a:pPr>
            <a:r>
              <a:rPr lang="en-GB" sz="2800" dirty="0"/>
              <a:t>Is the views of competent </a:t>
            </a:r>
            <a:r>
              <a:rPr lang="en-GB" sz="2800" dirty="0">
                <a:solidFill>
                  <a:srgbClr val="FF0000"/>
                </a:solidFill>
              </a:rPr>
              <a:t>scholars</a:t>
            </a:r>
            <a:r>
              <a:rPr lang="en-GB" sz="2800" dirty="0"/>
              <a:t> in law including their </a:t>
            </a:r>
            <a:r>
              <a:rPr lang="en-GB" sz="2800" dirty="0">
                <a:solidFill>
                  <a:srgbClr val="FF0000"/>
                </a:solidFill>
              </a:rPr>
              <a:t>explanations</a:t>
            </a:r>
            <a:r>
              <a:rPr lang="en-GB" sz="2800" dirty="0"/>
              <a:t> and </a:t>
            </a:r>
            <a:r>
              <a:rPr lang="en-GB" sz="2800" dirty="0">
                <a:solidFill>
                  <a:srgbClr val="FF0000"/>
                </a:solidFill>
              </a:rPr>
              <a:t>interpretations</a:t>
            </a:r>
            <a:r>
              <a:rPr lang="en-GB" sz="2800" dirty="0"/>
              <a:t>, whether in their books, or research, or lectures. The role of jurist is limited to explain provisions of the law, and to interpret its </a:t>
            </a:r>
            <a:r>
              <a:rPr lang="en-GB" sz="2800" dirty="0">
                <a:solidFill>
                  <a:srgbClr val="FF0000"/>
                </a:solidFill>
              </a:rPr>
              <a:t>ambiguity</a:t>
            </a:r>
            <a:r>
              <a:rPr lang="en-GB" sz="2800" dirty="0"/>
              <a:t>.</a:t>
            </a:r>
          </a:p>
          <a:p>
            <a:pPr marL="274320" lvl="2" indent="-274320" algn="just">
              <a:lnSpc>
                <a:spcPct val="150000"/>
              </a:lnSpc>
              <a:buClr>
                <a:schemeClr val="accent3"/>
              </a:buClr>
              <a:buSzPct val="95000"/>
              <a:buNone/>
            </a:pPr>
            <a:r>
              <a:rPr lang="en-GB" sz="2800" dirty="0"/>
              <a:t> Therefore, </a:t>
            </a:r>
            <a:r>
              <a:rPr lang="en-US" sz="2800" dirty="0"/>
              <a:t>jurisprudence</a:t>
            </a:r>
            <a:r>
              <a:rPr lang="en-GB" sz="2800" dirty="0"/>
              <a:t> helps lawmaker who </a:t>
            </a:r>
            <a:r>
              <a:rPr lang="en-GB" sz="2800" dirty="0">
                <a:solidFill>
                  <a:srgbClr val="FF0000"/>
                </a:solidFill>
              </a:rPr>
              <a:t>amends</a:t>
            </a:r>
            <a:r>
              <a:rPr lang="en-GB" sz="2800" dirty="0"/>
              <a:t> the law and judges who apply it.</a:t>
            </a:r>
            <a:endParaRPr lang="en-US" sz="3200" dirty="0"/>
          </a:p>
          <a:p>
            <a:pPr marL="0" indent="0" algn="just">
              <a:lnSpc>
                <a:spcPct val="15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11</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67512"/>
          </a:xfrm>
        </p:spPr>
        <p:txBody>
          <a:bodyPr>
            <a:normAutofit/>
          </a:bodyPr>
          <a:lstStyle/>
          <a:p>
            <a:pPr lvl="1" algn="l" rtl="0">
              <a:spcBef>
                <a:spcPct val="0"/>
              </a:spcBef>
            </a:pPr>
            <a:r>
              <a:rPr lang="en-GB" sz="3200" b="1" dirty="0">
                <a:latin typeface="Times New Roman" pitchFamily="18" charset="0"/>
                <a:cs typeface="Times New Roman" pitchFamily="18" charset="0"/>
              </a:rPr>
              <a:t>Administrative Regulation</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295400"/>
            <a:ext cx="8229600" cy="5334000"/>
          </a:xfrm>
        </p:spPr>
        <p:txBody>
          <a:bodyPr>
            <a:normAutofit fontScale="92500"/>
          </a:bodyPr>
          <a:lstStyle/>
          <a:p>
            <a:pPr lvl="2" indent="-914400">
              <a:lnSpc>
                <a:spcPct val="200000"/>
              </a:lnSpc>
              <a:buNone/>
            </a:pPr>
            <a:r>
              <a:rPr lang="en-GB" sz="2400" b="1" dirty="0"/>
              <a:t>Centralisation:</a:t>
            </a:r>
            <a:endParaRPr lang="en-GB" dirty="0"/>
          </a:p>
          <a:p>
            <a:pPr marL="0" indent="0" algn="just">
              <a:lnSpc>
                <a:spcPct val="200000"/>
              </a:lnSpc>
              <a:buNone/>
            </a:pPr>
            <a:r>
              <a:rPr lang="en-GB" dirty="0"/>
              <a:t>Centralization (Central Administration) is the process by which the activities of government, particularly those regarding decision-making process, become concentrated within a particular location and a particular group. According to this shape of administration, the central government alone practices the administrative function in the state.</a:t>
            </a:r>
          </a:p>
        </p:txBody>
      </p:sp>
      <p:sp>
        <p:nvSpPr>
          <p:cNvPr id="4" name="Slide Number Placeholder 3"/>
          <p:cNvSpPr>
            <a:spLocks noGrp="1"/>
          </p:cNvSpPr>
          <p:nvPr>
            <p:ph type="sldNum" sz="quarter" idx="15"/>
          </p:nvPr>
        </p:nvSpPr>
        <p:spPr/>
        <p:txBody>
          <a:bodyPr/>
          <a:lstStyle/>
          <a:p>
            <a:fld id="{B98B4F0E-EF35-4662-B643-DB28ECF5960B}" type="slidenum">
              <a:rPr lang="en-US" smtClean="0"/>
              <a:pPr/>
              <a:t>12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fontScale="77500" lnSpcReduction="20000"/>
          </a:bodyPr>
          <a:lstStyle/>
          <a:p>
            <a:pPr marL="0" indent="0" algn="just">
              <a:lnSpc>
                <a:spcPct val="220000"/>
              </a:lnSpc>
              <a:buNone/>
              <a:tabLst>
                <a:tab pos="0" algn="l"/>
              </a:tabLst>
            </a:pPr>
            <a:r>
              <a:rPr lang="en-US" sz="3200" b="1" dirty="0"/>
              <a:t>There are two types of centralism:</a:t>
            </a:r>
            <a:endParaRPr lang="en-US" sz="2400" dirty="0"/>
          </a:p>
          <a:p>
            <a:pPr marL="0" lvl="0" indent="0" algn="just">
              <a:lnSpc>
                <a:spcPct val="220000"/>
              </a:lnSpc>
              <a:buNone/>
              <a:tabLst>
                <a:tab pos="0" algn="l"/>
              </a:tabLst>
            </a:pPr>
            <a:r>
              <a:rPr lang="en-US" sz="2800" dirty="0"/>
              <a:t>1. </a:t>
            </a:r>
            <a:r>
              <a:rPr lang="en-US" sz="2800" b="1" dirty="0"/>
              <a:t>Concentrated administration</a:t>
            </a:r>
            <a:r>
              <a:rPr lang="en-US" sz="2800" dirty="0"/>
              <a:t>: this means that all authorities of the state are in the hand of the central government without any participation by the officials in the local governments.</a:t>
            </a:r>
          </a:p>
          <a:p>
            <a:pPr marL="0" lvl="0" indent="0" algn="just">
              <a:lnSpc>
                <a:spcPct val="220000"/>
              </a:lnSpc>
              <a:buNone/>
              <a:tabLst>
                <a:tab pos="0" algn="l"/>
              </a:tabLst>
            </a:pPr>
            <a:r>
              <a:rPr lang="en-US" sz="2800" dirty="0"/>
              <a:t>2. </a:t>
            </a:r>
            <a:r>
              <a:rPr lang="en-US" sz="2800" b="1" dirty="0"/>
              <a:t>Non-concentrated administration</a:t>
            </a:r>
            <a:r>
              <a:rPr lang="en-US" sz="2800" dirty="0"/>
              <a:t>: under this system, the central government grants partial participations to the regional authorities under its rigid control and supervision.</a:t>
            </a:r>
          </a:p>
        </p:txBody>
      </p:sp>
      <p:sp>
        <p:nvSpPr>
          <p:cNvPr id="4" name="Slide Number Placeholder 3"/>
          <p:cNvSpPr>
            <a:spLocks noGrp="1"/>
          </p:cNvSpPr>
          <p:nvPr>
            <p:ph type="sldNum" sz="quarter" idx="15"/>
          </p:nvPr>
        </p:nvSpPr>
        <p:spPr/>
        <p:txBody>
          <a:bodyPr/>
          <a:lstStyle/>
          <a:p>
            <a:fld id="{B98B4F0E-EF35-4662-B643-DB28ECF5960B}" type="slidenum">
              <a:rPr lang="en-US" smtClean="0"/>
              <a:pPr/>
              <a:t>13</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91" y="152400"/>
            <a:ext cx="8229600" cy="743712"/>
          </a:xfrm>
        </p:spPr>
        <p:txBody>
          <a:bodyPr>
            <a:normAutofit/>
          </a:bodyPr>
          <a:lstStyle/>
          <a:p>
            <a:r>
              <a:rPr lang="en-US" sz="2800" b="1" dirty="0">
                <a:solidFill>
                  <a:schemeClr val="tx1"/>
                </a:solidFill>
                <a:latin typeface="Times New Roman" pitchFamily="18" charset="0"/>
                <a:cs typeface="Times New Roman" pitchFamily="18" charset="0"/>
              </a:rPr>
              <a:t>Advantages of Centralism</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66087" y="892892"/>
            <a:ext cx="7924800" cy="5314950"/>
          </a:xfrm>
        </p:spPr>
        <p:txBody>
          <a:bodyPr>
            <a:noAutofit/>
          </a:bodyPr>
          <a:lstStyle/>
          <a:p>
            <a:pPr marL="514350" lvl="0" indent="-514350">
              <a:lnSpc>
                <a:spcPct val="150000"/>
              </a:lnSpc>
              <a:buFont typeface="+mj-lt"/>
              <a:buAutoNum type="arabicPeriod"/>
            </a:pPr>
            <a:r>
              <a:rPr lang="en-US" sz="2800" dirty="0"/>
              <a:t>It makes the legal and political unity of the state coherent.</a:t>
            </a:r>
          </a:p>
          <a:p>
            <a:pPr marL="514350" lvl="0" indent="-514350">
              <a:lnSpc>
                <a:spcPct val="150000"/>
              </a:lnSpc>
              <a:buFont typeface="+mj-lt"/>
              <a:buAutoNum type="arabicPeriod"/>
            </a:pPr>
            <a:r>
              <a:rPr lang="en-US" sz="2800" dirty="0"/>
              <a:t>It leads to uniformity of </a:t>
            </a:r>
            <a:r>
              <a:rPr lang="ar-IQ" sz="2800" dirty="0"/>
              <a:t> </a:t>
            </a:r>
            <a:r>
              <a:rPr lang="en-GB" sz="2800" dirty="0"/>
              <a:t>systems</a:t>
            </a:r>
            <a:r>
              <a:rPr lang="en-US" sz="2800" dirty="0"/>
              <a:t> and plans across the country.</a:t>
            </a:r>
          </a:p>
          <a:p>
            <a:pPr marL="514350" lvl="0" indent="-514350">
              <a:lnSpc>
                <a:spcPct val="150000"/>
              </a:lnSpc>
              <a:buFont typeface="+mj-lt"/>
              <a:buAutoNum type="arabicPeriod"/>
            </a:pPr>
            <a:r>
              <a:rPr lang="en-US" sz="2800" dirty="0"/>
              <a:t>It reduces co-ordination problems that is,  the central government has the authority to order all local governments to act in a specific manner.</a:t>
            </a:r>
          </a:p>
        </p:txBody>
      </p:sp>
      <p:sp>
        <p:nvSpPr>
          <p:cNvPr id="4" name="Slide Number Placeholder 3"/>
          <p:cNvSpPr>
            <a:spLocks noGrp="1"/>
          </p:cNvSpPr>
          <p:nvPr>
            <p:ph type="sldNum" sz="quarter" idx="15"/>
          </p:nvPr>
        </p:nvSpPr>
        <p:spPr/>
        <p:txBody>
          <a:bodyPr/>
          <a:lstStyle/>
          <a:p>
            <a:fld id="{B98B4F0E-EF35-4662-B643-DB28ECF5960B}" type="slidenum">
              <a:rPr lang="en-US" smtClean="0"/>
              <a:pPr/>
              <a:t>14</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617" y="7513"/>
            <a:ext cx="8229600" cy="743712"/>
          </a:xfrm>
        </p:spPr>
        <p:txBody>
          <a:bodyPr>
            <a:normAutofit/>
          </a:bodyPr>
          <a:lstStyle/>
          <a:p>
            <a:r>
              <a:rPr lang="en-US" sz="2800" b="1" dirty="0">
                <a:solidFill>
                  <a:schemeClr val="tx1"/>
                </a:solidFill>
                <a:latin typeface="Times New Roman" pitchFamily="18" charset="0"/>
                <a:cs typeface="Times New Roman" pitchFamily="18" charset="0"/>
              </a:rPr>
              <a:t>Disadvantages</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4281" y="785569"/>
            <a:ext cx="8229600" cy="5334000"/>
          </a:xfrm>
        </p:spPr>
        <p:txBody>
          <a:bodyPr>
            <a:normAutofit/>
          </a:bodyPr>
          <a:lstStyle/>
          <a:p>
            <a:pPr marL="287338" lvl="0" indent="-287338">
              <a:lnSpc>
                <a:spcPct val="150000"/>
              </a:lnSpc>
              <a:buFont typeface="+mj-lt"/>
              <a:buAutoNum type="arabicPeriod"/>
            </a:pPr>
            <a:r>
              <a:rPr lang="en-GB" sz="2800" dirty="0"/>
              <a:t>Since all decisions are made at the highest level of authority, centralisation might result in delays in decision-making and communication.</a:t>
            </a:r>
          </a:p>
          <a:p>
            <a:pPr marL="287338" lvl="0" indent="-287338" algn="just">
              <a:lnSpc>
                <a:spcPct val="150000"/>
              </a:lnSpc>
              <a:buFont typeface="+mj-lt"/>
              <a:buAutoNum type="arabicPeriod"/>
            </a:pPr>
            <a:r>
              <a:rPr lang="en-GB" sz="2800" dirty="0"/>
              <a:t>It is not in line with democratic principles.</a:t>
            </a:r>
          </a:p>
          <a:p>
            <a:pPr marL="287338" lvl="0" indent="-287338" algn="just">
              <a:lnSpc>
                <a:spcPct val="150000"/>
              </a:lnSpc>
              <a:buFont typeface="+mj-lt"/>
              <a:buAutoNum type="arabicPeriod"/>
            </a:pPr>
            <a:r>
              <a:rPr lang="en-GB" sz="2800" dirty="0"/>
              <a:t>It does not </a:t>
            </a:r>
            <a:r>
              <a:rPr lang="en-GB" sz="2800"/>
              <a:t>give opportunity </a:t>
            </a:r>
            <a:r>
              <a:rPr lang="en-GB" sz="2800" dirty="0"/>
              <a:t>to lower bodies to develop their administrative skills.</a:t>
            </a:r>
          </a:p>
          <a:p>
            <a:pPr marL="0" lvl="0" indent="0" algn="just">
              <a:lnSpc>
                <a:spcPct val="150000"/>
              </a:lnSpc>
              <a:buNone/>
            </a:pPr>
            <a:endParaRPr lang="en-GB" dirty="0"/>
          </a:p>
          <a:p>
            <a:pPr marL="287338" lvl="0" indent="-287338" algn="just">
              <a:lnSpc>
                <a:spcPct val="150000"/>
              </a:lnSpc>
              <a:buFont typeface="+mj-lt"/>
              <a:buNone/>
            </a:pPr>
            <a:endParaRPr lang="en-GB"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15</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2146"/>
            <a:ext cx="8229600" cy="609600"/>
          </a:xfrm>
        </p:spPr>
        <p:txBody>
          <a:bodyPr>
            <a:normAutofit fontScale="90000"/>
          </a:bodyPr>
          <a:lstStyle/>
          <a:p>
            <a:pPr lvl="2" algn="l" rtl="0">
              <a:spcBef>
                <a:spcPct val="0"/>
              </a:spcBef>
            </a:pPr>
            <a:r>
              <a:rPr lang="en-US" sz="3600" b="1" dirty="0">
                <a:latin typeface="Times New Roman" pitchFamily="18" charset="0"/>
                <a:cs typeface="Times New Roman" pitchFamily="18" charset="0"/>
              </a:rPr>
              <a:t>Decentralization </a:t>
            </a:r>
            <a:endParaRPr lang="en-US" sz="36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228600" y="365124"/>
            <a:ext cx="8458200" cy="6492875"/>
          </a:xfrm>
        </p:spPr>
        <p:txBody>
          <a:bodyPr>
            <a:noAutofit/>
          </a:bodyPr>
          <a:lstStyle/>
          <a:p>
            <a:pPr marL="0" indent="0">
              <a:lnSpc>
                <a:spcPct val="150000"/>
              </a:lnSpc>
              <a:buNone/>
            </a:pPr>
            <a:r>
              <a:rPr lang="en-US" sz="2800" dirty="0"/>
              <a:t>Is a system in which the powers and responsibilities are transferred from the central authority to the local authorities. </a:t>
            </a:r>
            <a:r>
              <a:rPr lang="en-GB" sz="2800" dirty="0"/>
              <a:t>It may contribute to key elements of good governance by increasing people's opportunity for participation in economic, social and political decisions; allowing local and regional governments to manage their own affairs; Enabling local governments to respond to people's needs and priorities.</a:t>
            </a:r>
          </a:p>
          <a:p>
            <a:pPr marL="0" indent="0">
              <a:buNone/>
            </a:pPr>
            <a:endParaRPr lang="en-US" sz="3200" dirty="0"/>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solidFill>
                  <a:srgbClr val="360DE5"/>
                </a:solidFill>
              </a:rPr>
              <a:pPr/>
              <a:t>16</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52400"/>
            <a:ext cx="8229600" cy="6172200"/>
          </a:xfrm>
        </p:spPr>
        <p:txBody>
          <a:bodyPr>
            <a:noAutofit/>
          </a:bodyPr>
          <a:lstStyle/>
          <a:p>
            <a:pPr marL="0" indent="0">
              <a:lnSpc>
                <a:spcPct val="200000"/>
              </a:lnSpc>
              <a:buNone/>
            </a:pPr>
            <a:r>
              <a:rPr lang="en-US" sz="2800" dirty="0"/>
              <a:t>Therefore,  decentralization is consistent with the principles of democracy because powers are shared, citizens can express themselves and participate in governance via their representatives.</a:t>
            </a:r>
          </a:p>
          <a:p>
            <a:pPr marL="0" indent="0">
              <a:lnSpc>
                <a:spcPct val="200000"/>
              </a:lnSpc>
              <a:buNone/>
            </a:pPr>
            <a:r>
              <a:rPr lang="en-US" sz="2800" dirty="0"/>
              <a:t>	</a:t>
            </a:r>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solidFill>
                  <a:srgbClr val="360DE5"/>
                </a:solidFill>
              </a:rPr>
              <a:pPr/>
              <a:t>17</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95656"/>
            <a:ext cx="8229600" cy="591312"/>
          </a:xfrm>
        </p:spPr>
        <p:txBody>
          <a:bodyPr>
            <a:normAutofit/>
          </a:bodyPr>
          <a:lstStyle/>
          <a:p>
            <a:r>
              <a:rPr lang="en-US" sz="2800" b="1" dirty="0">
                <a:solidFill>
                  <a:schemeClr val="tx1"/>
                </a:solidFill>
                <a:latin typeface="Times New Roman" pitchFamily="18" charset="0"/>
                <a:cs typeface="Times New Roman" pitchFamily="18" charset="0"/>
              </a:rPr>
              <a:t>Advantages of Decentralization</a:t>
            </a:r>
            <a:endParaRPr lang="en-US" sz="2800" dirty="0"/>
          </a:p>
        </p:txBody>
      </p:sp>
      <p:sp>
        <p:nvSpPr>
          <p:cNvPr id="3" name="Content Placeholder 2"/>
          <p:cNvSpPr>
            <a:spLocks noGrp="1"/>
          </p:cNvSpPr>
          <p:nvPr>
            <p:ph sz="quarter" idx="1"/>
          </p:nvPr>
        </p:nvSpPr>
        <p:spPr>
          <a:xfrm>
            <a:off x="327338" y="1295400"/>
            <a:ext cx="8032124" cy="6324600"/>
          </a:xfrm>
        </p:spPr>
        <p:txBody>
          <a:bodyPr>
            <a:noAutofit/>
          </a:bodyPr>
          <a:lstStyle/>
          <a:p>
            <a:pPr marL="287338" lvl="0" indent="-287338">
              <a:lnSpc>
                <a:spcPct val="150000"/>
              </a:lnSpc>
              <a:buFont typeface="+mj-lt"/>
              <a:buAutoNum type="arabicPeriod"/>
            </a:pPr>
            <a:r>
              <a:rPr lang="en-US" dirty="0"/>
              <a:t>It reduces the workload of</a:t>
            </a:r>
            <a:r>
              <a:rPr lang="en-GB" dirty="0"/>
              <a:t> the central </a:t>
            </a:r>
            <a:r>
              <a:rPr lang="en-US" dirty="0"/>
              <a:t>authorities.</a:t>
            </a:r>
          </a:p>
          <a:p>
            <a:pPr marL="287338" lvl="0" indent="-287338">
              <a:lnSpc>
                <a:spcPct val="150000"/>
              </a:lnSpc>
              <a:buFont typeface="+mj-lt"/>
              <a:buAutoNum type="arabicPeriod"/>
            </a:pPr>
            <a:r>
              <a:rPr lang="en-US" dirty="0"/>
              <a:t>It makes decision-making process quicker and more feasible.</a:t>
            </a:r>
          </a:p>
          <a:p>
            <a:pPr marL="287338" lvl="0" indent="-287338">
              <a:lnSpc>
                <a:spcPct val="150000"/>
              </a:lnSpc>
              <a:buFont typeface="+mj-lt"/>
              <a:buAutoNum type="arabicPeriod"/>
            </a:pPr>
            <a:r>
              <a:rPr lang="en-US" dirty="0"/>
              <a:t>Local bodies will have sufficient authority to formulate their own policies and procedures.</a:t>
            </a:r>
          </a:p>
          <a:p>
            <a:pPr marL="287338" lvl="0" indent="-287338">
              <a:lnSpc>
                <a:spcPct val="150000"/>
              </a:lnSpc>
              <a:buFont typeface="+mj-lt"/>
              <a:buAutoNum type="arabicPeriod"/>
            </a:pPr>
            <a:r>
              <a:rPr lang="en-US" dirty="0"/>
              <a:t>It encourages development of managerial personnel; thus, they can  improve their skills.</a:t>
            </a:r>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pPr/>
              <a:t>18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 y="19318"/>
            <a:ext cx="8229600" cy="514082"/>
          </a:xfrm>
        </p:spPr>
        <p:txBody>
          <a:bodyPr>
            <a:normAutofit fontScale="90000"/>
          </a:bodyPr>
          <a:lstStyle/>
          <a:p>
            <a:r>
              <a:rPr lang="en-US" sz="2800" b="1" dirty="0">
                <a:solidFill>
                  <a:schemeClr val="tx1"/>
                </a:solidFill>
                <a:latin typeface="Times New Roman" pitchFamily="18" charset="0"/>
                <a:cs typeface="Times New Roman" pitchFamily="18" charset="0"/>
              </a:rPr>
              <a:t>Disadvantages of Decentralization</a:t>
            </a:r>
            <a:endParaRPr lang="en-US" sz="28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74984" y="762000"/>
            <a:ext cx="6858000" cy="6210837"/>
          </a:xfrm>
        </p:spPr>
        <p:txBody>
          <a:bodyPr>
            <a:noAutofit/>
          </a:bodyPr>
          <a:lstStyle/>
          <a:p>
            <a:pPr marL="287338" lvl="0" indent="-287338">
              <a:lnSpc>
                <a:spcPct val="150000"/>
              </a:lnSpc>
              <a:buFont typeface="+mj-lt"/>
              <a:buAutoNum type="arabicPeriod"/>
            </a:pPr>
            <a:r>
              <a:rPr lang="en-US" dirty="0"/>
              <a:t>It increases the administrative expenses.</a:t>
            </a:r>
          </a:p>
          <a:p>
            <a:pPr marL="287338" lvl="0" indent="-287338">
              <a:lnSpc>
                <a:spcPct val="150000"/>
              </a:lnSpc>
              <a:buFont typeface="+mj-lt"/>
              <a:buAutoNum type="arabicPeriod"/>
            </a:pPr>
            <a:r>
              <a:rPr lang="en-US" dirty="0"/>
              <a:t>It </a:t>
            </a:r>
            <a:r>
              <a:rPr lang="en-US"/>
              <a:t>may leads to </a:t>
            </a:r>
            <a:r>
              <a:rPr lang="en-US" dirty="0"/>
              <a:t>co-ordination problem among central and local administrations.</a:t>
            </a:r>
          </a:p>
          <a:p>
            <a:pPr marL="287338" lvl="0" indent="-287338">
              <a:lnSpc>
                <a:spcPct val="150000"/>
              </a:lnSpc>
              <a:buFont typeface="+mj-lt"/>
              <a:buAutoNum type="arabicPeriod"/>
            </a:pPr>
            <a:r>
              <a:rPr lang="en-GB" dirty="0"/>
              <a:t>It leads to prejudice the unity of the state through distribution of administrative functions.</a:t>
            </a:r>
            <a:endParaRPr lang="en-US" dirty="0"/>
          </a:p>
          <a:p>
            <a:pPr marL="287338" lvl="0" indent="-287338">
              <a:lnSpc>
                <a:spcPct val="150000"/>
              </a:lnSpc>
              <a:buFont typeface="+mj-lt"/>
              <a:buAutoNum type="arabicPeriod"/>
            </a:pPr>
            <a:r>
              <a:rPr lang="en-GB" dirty="0"/>
              <a:t>Conflict may arise between central and local authority  because local authorities often give priority to local interests  rather than public interests.</a:t>
            </a:r>
            <a:endParaRPr lang="en-US" dirty="0"/>
          </a:p>
          <a:p>
            <a:pPr marL="287338" lvl="0" indent="-287338" algn="just">
              <a:lnSpc>
                <a:spcPct val="150000"/>
              </a:lnSpc>
              <a:buFont typeface="+mj-lt"/>
              <a:buNone/>
            </a:pPr>
            <a:endParaRPr lang="en-US" dirty="0"/>
          </a:p>
        </p:txBody>
      </p:sp>
      <p:sp>
        <p:nvSpPr>
          <p:cNvPr id="4" name="Slide Number Placeholder 3"/>
          <p:cNvSpPr>
            <a:spLocks noGrp="1"/>
          </p:cNvSpPr>
          <p:nvPr>
            <p:ph type="sldNum" sz="quarter" idx="15"/>
          </p:nvPr>
        </p:nvSpPr>
        <p:spPr>
          <a:xfrm>
            <a:off x="8229600" y="5791200"/>
            <a:ext cx="457200" cy="365125"/>
          </a:xfrm>
          <a:prstGeom prst="rect">
            <a:avLst/>
          </a:prstGeom>
        </p:spPr>
        <p:txBody>
          <a:bodyPr/>
          <a:lstStyle/>
          <a:p>
            <a:fld id="{B98B4F0E-EF35-4662-B643-DB28ECF5960B}" type="slidenum">
              <a:rPr lang="en-US" smtClean="0"/>
              <a:pPr/>
              <a:t>19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blinds(horizontal)">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589" y="216140"/>
            <a:ext cx="8229600" cy="622060"/>
          </a:xfrm>
        </p:spPr>
        <p:txBody>
          <a:bodyPr>
            <a:noAutofit/>
          </a:bodyPr>
          <a:lstStyle/>
          <a:p>
            <a:r>
              <a:rPr lang="en-US" sz="2800" b="1" dirty="0">
                <a:solidFill>
                  <a:srgbClr val="00B0F0"/>
                </a:solidFill>
                <a:latin typeface="+mn-lt"/>
              </a:rPr>
              <a:t> The concept of administrative law</a:t>
            </a:r>
            <a:endParaRPr lang="en-US" sz="2800" dirty="0">
              <a:solidFill>
                <a:srgbClr val="00B0F0"/>
              </a:solidFill>
              <a:latin typeface="+mn-lt"/>
            </a:endParaRPr>
          </a:p>
        </p:txBody>
      </p:sp>
      <p:sp>
        <p:nvSpPr>
          <p:cNvPr id="3" name="Content Placeholder 2"/>
          <p:cNvSpPr>
            <a:spLocks noGrp="1"/>
          </p:cNvSpPr>
          <p:nvPr>
            <p:ph sz="quarter" idx="1"/>
          </p:nvPr>
        </p:nvSpPr>
        <p:spPr>
          <a:xfrm>
            <a:off x="457200" y="990600"/>
            <a:ext cx="8281416" cy="5638800"/>
          </a:xfrm>
        </p:spPr>
        <p:txBody>
          <a:bodyPr>
            <a:noAutofit/>
          </a:bodyPr>
          <a:lstStyle/>
          <a:p>
            <a:pPr marL="0" indent="0" algn="just">
              <a:lnSpc>
                <a:spcPct val="150000"/>
              </a:lnSpc>
              <a:buNone/>
            </a:pPr>
            <a:r>
              <a:rPr lang="en-US" sz="2600" dirty="0"/>
              <a:t>  </a:t>
            </a:r>
            <a:r>
              <a:rPr lang="en-US" sz="2600" b="1" dirty="0">
                <a:solidFill>
                  <a:srgbClr val="FF0000"/>
                </a:solidFill>
              </a:rPr>
              <a:t>Administrative law </a:t>
            </a:r>
            <a:r>
              <a:rPr lang="en-US" sz="2600" dirty="0"/>
              <a:t>expanded greatly during the 20</a:t>
            </a:r>
            <a:r>
              <a:rPr lang="en-US" sz="2600" baseline="30000" dirty="0"/>
              <a:t>th</a:t>
            </a:r>
            <a:r>
              <a:rPr lang="en-US" sz="2600" dirty="0"/>
              <a:t> century as legislative bodies worldwide created more </a:t>
            </a:r>
            <a:r>
              <a:rPr lang="en-US" sz="2600" b="1" dirty="0">
                <a:solidFill>
                  <a:srgbClr val="FF0000"/>
                </a:solidFill>
              </a:rPr>
              <a:t>governmental agencies </a:t>
            </a:r>
            <a:r>
              <a:rPr lang="en-US" sz="2600" dirty="0"/>
              <a:t>to regulate the social, economic and political spheres.</a:t>
            </a:r>
          </a:p>
          <a:p>
            <a:pPr marL="0" indent="0" algn="just">
              <a:lnSpc>
                <a:spcPct val="150000"/>
              </a:lnSpc>
              <a:buNone/>
            </a:pPr>
            <a:r>
              <a:rPr lang="en-US" sz="2600" dirty="0"/>
              <a:t>Administrative Law is a part of the legal framework for public administration. </a:t>
            </a:r>
            <a:r>
              <a:rPr lang="en-US" sz="2600" b="1" dirty="0">
                <a:solidFill>
                  <a:srgbClr val="FF0000"/>
                </a:solidFill>
              </a:rPr>
              <a:t>Public administration </a:t>
            </a:r>
            <a:r>
              <a:rPr lang="en-US" sz="2600" dirty="0"/>
              <a:t>is the day-to-day implementation </a:t>
            </a:r>
            <a:r>
              <a:rPr lang="en-GB" sz="2800" dirty="0"/>
              <a:t>of government policy and it aims at preparing civil servant for working in the public service.</a:t>
            </a:r>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2</a:t>
            </a:fld>
            <a:endParaRPr lang="en-US" dirty="0">
              <a:solidFill>
                <a:srgbClr val="360DE5"/>
              </a:solidFill>
            </a:endParaRPr>
          </a:p>
        </p:txBody>
      </p:sp>
      <p:sp>
        <p:nvSpPr>
          <p:cNvPr id="4" name="Chevron 3"/>
          <p:cNvSpPr/>
          <p:nvPr/>
        </p:nvSpPr>
        <p:spPr>
          <a:xfrm>
            <a:off x="7543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924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linds(horizont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591312"/>
          </a:xfrm>
        </p:spPr>
        <p:txBody>
          <a:bodyPr>
            <a:noAutofit/>
          </a:bodyPr>
          <a:lstStyle/>
          <a:p>
            <a:r>
              <a:rPr lang="en-US" sz="2400" b="1" dirty="0">
                <a:solidFill>
                  <a:schemeClr val="tx1"/>
                </a:solidFill>
                <a:latin typeface="Times New Roman" pitchFamily="18" charset="0"/>
                <a:cs typeface="Times New Roman" pitchFamily="18" charset="0"/>
              </a:rPr>
              <a:t>Reasons for the Creation of Agencies </a:t>
            </a:r>
            <a:endParaRPr lang="en-US" sz="2400"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524000"/>
            <a:ext cx="8229600" cy="4389120"/>
          </a:xfrm>
        </p:spPr>
        <p:txBody>
          <a:bodyPr>
            <a:normAutofit fontScale="92500"/>
          </a:bodyPr>
          <a:lstStyle/>
          <a:p>
            <a:pPr marL="0" indent="0" algn="just">
              <a:lnSpc>
                <a:spcPct val="200000"/>
              </a:lnSpc>
              <a:buNone/>
            </a:pPr>
            <a:r>
              <a:rPr lang="en-US" dirty="0"/>
              <a:t>The following are the main reasons for the creation of administrative agencies:</a:t>
            </a:r>
          </a:p>
          <a:p>
            <a:pPr lvl="0" algn="just">
              <a:lnSpc>
                <a:spcPct val="200000"/>
              </a:lnSpc>
            </a:pPr>
            <a:r>
              <a:rPr lang="en-US" dirty="0"/>
              <a:t>The existence of recognized problems in the society</a:t>
            </a:r>
          </a:p>
          <a:p>
            <a:pPr lvl="0" algn="just">
              <a:lnSpc>
                <a:spcPct val="200000"/>
              </a:lnSpc>
            </a:pPr>
            <a:r>
              <a:rPr lang="en-US" dirty="0"/>
              <a:t>Addressing and tackling the issues which may arise in the course of executing a legislation or even afterwards</a:t>
            </a:r>
          </a:p>
          <a:p>
            <a:pPr lvl="0" algn="just">
              <a:lnSpc>
                <a:spcPct val="200000"/>
              </a:lnSpc>
            </a:pPr>
            <a:r>
              <a:rPr lang="en-US" dirty="0"/>
              <a:t>Providing specificity, protection and services</a:t>
            </a:r>
          </a:p>
          <a:p>
            <a:pPr lvl="0" algn="just">
              <a:lnSpc>
                <a:spcPct val="200000"/>
              </a:lnSpc>
              <a:buNone/>
            </a:pP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20</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linds(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linds(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linds(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linds(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943600"/>
          </a:xfrm>
        </p:spPr>
        <p:txBody>
          <a:bodyPr>
            <a:normAutofit/>
          </a:bodyPr>
          <a:lstStyle/>
          <a:p>
            <a:pPr algn="just">
              <a:buNone/>
            </a:pPr>
            <a:endParaRPr lang="en-US" b="1" u="sng" dirty="0">
              <a:solidFill>
                <a:srgbClr val="FF0000"/>
              </a:solidFill>
            </a:endParaRPr>
          </a:p>
          <a:p>
            <a:pPr algn="just">
              <a:buNone/>
            </a:pPr>
            <a:r>
              <a:rPr lang="en-US" b="1" u="sng" dirty="0">
                <a:solidFill>
                  <a:srgbClr val="FF0000"/>
                </a:solidFill>
              </a:rPr>
              <a:t>Benefits of E-government: </a:t>
            </a:r>
            <a:endParaRPr lang="en-US" dirty="0"/>
          </a:p>
          <a:p>
            <a:pPr marL="287338" lvl="0" indent="-287338">
              <a:lnSpc>
                <a:spcPct val="150000"/>
              </a:lnSpc>
              <a:buFont typeface="+mj-lt"/>
              <a:buAutoNum type="arabicPeriod"/>
            </a:pPr>
            <a:r>
              <a:rPr lang="en-US" dirty="0"/>
              <a:t>lessening corruption and  bureaucracy in administration</a:t>
            </a:r>
          </a:p>
          <a:p>
            <a:pPr marL="287338" lvl="0" indent="-287338">
              <a:lnSpc>
                <a:spcPct val="150000"/>
              </a:lnSpc>
              <a:buFont typeface="+mj-lt"/>
              <a:buAutoNum type="arabicPeriod"/>
            </a:pPr>
            <a:r>
              <a:rPr lang="en-US" dirty="0"/>
              <a:t>improving the efficiency of the administrative system</a:t>
            </a:r>
          </a:p>
          <a:p>
            <a:pPr marL="287338" lvl="0" indent="-287338">
              <a:lnSpc>
                <a:spcPct val="150000"/>
              </a:lnSpc>
              <a:buFont typeface="+mj-lt"/>
              <a:buAutoNum type="arabicPeriod"/>
            </a:pPr>
            <a:r>
              <a:rPr lang="en-US" dirty="0"/>
              <a:t>increasing transparency</a:t>
            </a:r>
          </a:p>
          <a:p>
            <a:pPr marL="287338" lvl="0" indent="-287338">
              <a:lnSpc>
                <a:spcPct val="150000"/>
              </a:lnSpc>
              <a:buFont typeface="+mj-lt"/>
              <a:buAutoNum type="arabicPeriod"/>
            </a:pPr>
            <a:r>
              <a:rPr lang="en-US" dirty="0"/>
              <a:t>revenue growth, and cost reductions.</a:t>
            </a:r>
          </a:p>
          <a:p>
            <a:pPr marL="287338" lvl="0" indent="-287338">
              <a:lnSpc>
                <a:spcPct val="150000"/>
              </a:lnSpc>
              <a:buFont typeface="+mj-lt"/>
              <a:buAutoNum type="arabicPeriod"/>
            </a:pPr>
            <a:r>
              <a:rPr lang="en-US" dirty="0"/>
              <a:t>in addition, moving away from a heavily paper-based system to an electronic system—this would reduce the need for man-power</a:t>
            </a:r>
          </a:p>
        </p:txBody>
      </p:sp>
      <p:sp>
        <p:nvSpPr>
          <p:cNvPr id="4" name="Slide Number Placeholder 3"/>
          <p:cNvSpPr>
            <a:spLocks noGrp="1"/>
          </p:cNvSpPr>
          <p:nvPr>
            <p:ph type="sldNum" sz="quarter" idx="15"/>
          </p:nvPr>
        </p:nvSpPr>
        <p:spPr/>
        <p:txBody>
          <a:bodyPr/>
          <a:lstStyle/>
          <a:p>
            <a:fld id="{B98B4F0E-EF35-4662-B643-DB28ECF5960B}" type="slidenum">
              <a:rPr lang="en-US" smtClean="0"/>
              <a:pPr/>
              <a:t>21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85800"/>
          </a:xfrm>
        </p:spPr>
        <p:txBody>
          <a:bodyPr>
            <a:noAutofit/>
          </a:bodyPr>
          <a:lstStyle/>
          <a:p>
            <a:pPr lvl="1" algn="l" rtl="0">
              <a:spcBef>
                <a:spcPct val="0"/>
              </a:spcBef>
            </a:pPr>
            <a:r>
              <a:rPr lang="en-US" sz="2800" b="1" dirty="0">
                <a:solidFill>
                  <a:srgbClr val="00B0F0"/>
                </a:solidFill>
                <a:latin typeface="Times New Roman" pitchFamily="18" charset="0"/>
                <a:cs typeface="Times New Roman" pitchFamily="18" charset="0"/>
              </a:rPr>
              <a:t>Definition of Administrative Law</a:t>
            </a:r>
            <a:endParaRPr lang="en-US" sz="2800" dirty="0">
              <a:solidFill>
                <a:srgbClr val="00B0F0"/>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077200" cy="5105400"/>
          </a:xfrm>
        </p:spPr>
        <p:txBody>
          <a:bodyPr>
            <a:noAutofit/>
          </a:bodyPr>
          <a:lstStyle/>
          <a:p>
            <a:pPr marL="0" indent="0" algn="just">
              <a:lnSpc>
                <a:spcPct val="150000"/>
              </a:lnSpc>
              <a:buNone/>
            </a:pPr>
            <a:r>
              <a:rPr lang="en-US" dirty="0"/>
              <a:t>Administrative Law is the branch of law that regulates  </a:t>
            </a:r>
            <a:r>
              <a:rPr lang="en-GB" dirty="0"/>
              <a:t>the administrative bodies in the state and governs the activities carried out by the administrative agencies to achieve the public interest</a:t>
            </a:r>
            <a:r>
              <a:rPr lang="en-US" dirty="0"/>
              <a:t>.</a:t>
            </a:r>
            <a:endParaRPr lang="en-US" sz="2400" dirty="0"/>
          </a:p>
          <a:p>
            <a:pPr marL="0" indent="0">
              <a:lnSpc>
                <a:spcPct val="150000"/>
              </a:lnSpc>
              <a:buNone/>
            </a:pPr>
            <a:r>
              <a:rPr lang="en-AU" dirty="0"/>
              <a:t>This law</a:t>
            </a:r>
            <a:r>
              <a:rPr lang="en-AU" sz="2400" dirty="0"/>
              <a:t> controls Administrative power. </a:t>
            </a:r>
            <a:r>
              <a:rPr lang="en-AU" dirty="0"/>
              <a:t>One of its</a:t>
            </a:r>
            <a:r>
              <a:rPr lang="en-AU" sz="2400" dirty="0"/>
              <a:t> primary purposes is to keep the powers of Administrative bodies within their legal bounds in order to protect the citizens against their abuse.</a:t>
            </a:r>
            <a:endParaRPr lang="en-US" sz="2400" dirty="0"/>
          </a:p>
          <a:p>
            <a:pPr>
              <a:buNone/>
            </a:pPr>
            <a:endParaRPr lang="en-US" sz="2400" dirty="0"/>
          </a:p>
        </p:txBody>
      </p:sp>
      <p:sp>
        <p:nvSpPr>
          <p:cNvPr id="6" name="Slide Number Placeholder 5"/>
          <p:cNvSpPr>
            <a:spLocks noGrp="1"/>
          </p:cNvSpPr>
          <p:nvPr>
            <p:ph type="sldNum" sz="quarter" idx="15"/>
          </p:nvPr>
        </p:nvSpPr>
        <p:spPr/>
        <p:txBody>
          <a:bodyPr/>
          <a:lstStyle/>
          <a:p>
            <a:fld id="{B98B4F0E-EF35-4662-B643-DB28ECF5960B}" type="slidenum">
              <a:rPr lang="en-US" smtClean="0">
                <a:solidFill>
                  <a:srgbClr val="360DE5"/>
                </a:solidFill>
              </a:rPr>
              <a:pPr/>
              <a:t>3</a:t>
            </a:fld>
            <a:endParaRPr lang="en-US" dirty="0">
              <a:solidFill>
                <a:srgbClr val="360DE5"/>
              </a:solidFill>
            </a:endParaRPr>
          </a:p>
        </p:txBody>
      </p:sp>
      <p:sp>
        <p:nvSpPr>
          <p:cNvPr id="4" name="Chevron 3"/>
          <p:cNvSpPr/>
          <p:nvPr/>
        </p:nvSpPr>
        <p:spPr>
          <a:xfrm>
            <a:off x="7543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924800" y="61722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00467995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Autofit/>
          </a:bodyPr>
          <a:lstStyle/>
          <a:p>
            <a:pPr lvl="1" algn="l" rtl="0">
              <a:spcBef>
                <a:spcPct val="0"/>
              </a:spcBef>
            </a:pPr>
            <a:r>
              <a:rPr lang="en-US" sz="3200" b="1" dirty="0">
                <a:latin typeface="Times New Roman" pitchFamily="18" charset="0"/>
                <a:cs typeface="Times New Roman" pitchFamily="18" charset="0"/>
              </a:rPr>
              <a:t>Talk about Purpose of Administrative Law?</a:t>
            </a:r>
            <a:endParaRPr lang="en-US" sz="32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8229600" cy="5257800"/>
          </a:xfrm>
        </p:spPr>
        <p:txBody>
          <a:bodyPr>
            <a:normAutofit fontScale="92500" lnSpcReduction="10000"/>
          </a:bodyPr>
          <a:lstStyle/>
          <a:p>
            <a:pPr>
              <a:buNone/>
            </a:pPr>
            <a:endParaRPr lang="en-US" sz="2000" dirty="0"/>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controlling the manner of exercising public power so as to ensure that  rule of law is applied.</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respecting the rights and liberties of individuals.</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enhancing accountability and transparency.</a:t>
            </a:r>
            <a:endParaRPr lang="en-US" dirty="0">
              <a:solidFill>
                <a:schemeClr val="tx1">
                  <a:lumMod val="95000"/>
                  <a:lumOff val="5000"/>
                </a:schemeClr>
              </a:solidFill>
              <a:latin typeface="Times New Roman" pitchFamily="18" charset="0"/>
              <a:cs typeface="Times New Roman" pitchFamily="18" charset="0"/>
            </a:endParaRPr>
          </a:p>
          <a:p>
            <a:pPr marL="341313" lvl="0" indent="-341313" algn="just">
              <a:buFont typeface="+mj-lt"/>
              <a:buAutoNum type="arabicPeriod"/>
            </a:pPr>
            <a:r>
              <a:rPr lang="en-US" sz="3000" dirty="0">
                <a:solidFill>
                  <a:schemeClr val="tx1">
                    <a:lumMod val="95000"/>
                    <a:lumOff val="5000"/>
                  </a:schemeClr>
                </a:solidFill>
                <a:latin typeface="Times New Roman" pitchFamily="18" charset="0"/>
                <a:cs typeface="Times New Roman" pitchFamily="18" charset="0"/>
              </a:rPr>
              <a:t>embodying positive principles to facilitate good administrative practice.</a:t>
            </a:r>
            <a:endParaRPr lang="en-US" dirty="0">
              <a:solidFill>
                <a:schemeClr val="tx1">
                  <a:lumMod val="95000"/>
                  <a:lumOff val="5000"/>
                </a:schemeClr>
              </a:solidFill>
              <a:latin typeface="Times New Roman" pitchFamily="18" charset="0"/>
              <a:cs typeface="Times New Roman" pitchFamily="18" charset="0"/>
            </a:endParaRPr>
          </a:p>
          <a:p>
            <a:pPr>
              <a:buNone/>
            </a:pPr>
            <a:endParaRPr lang="en-US" sz="2400" dirty="0"/>
          </a:p>
          <a:p>
            <a:pPr marL="53975" indent="-53975" algn="just">
              <a:buNone/>
            </a:pPr>
            <a:r>
              <a:rPr lang="en-US" sz="2800" dirty="0"/>
              <a:t>	</a:t>
            </a:r>
            <a:r>
              <a:rPr lang="en-US" sz="2800" dirty="0">
                <a:solidFill>
                  <a:srgbClr val="360DE5"/>
                </a:solidFill>
              </a:rPr>
              <a:t>In order for the above-mentioned purposes to be achieved, it is necessary to have a governing system rooted in basic principles of rule of law and good administration. </a:t>
            </a:r>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chemeClr val="bg1"/>
                </a:solidFill>
              </a:rPr>
              <a:pPr/>
              <a:t>4</a:t>
            </a:fld>
            <a:endParaRPr lang="en-US" dirty="0">
              <a:solidFill>
                <a:schemeClr val="bg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sz="3200" b="1" dirty="0">
                <a:solidFill>
                  <a:schemeClr val="accent1">
                    <a:lumMod val="75000"/>
                  </a:schemeClr>
                </a:solidFill>
                <a:latin typeface="Times New Roman" pitchFamily="18" charset="0"/>
                <a:cs typeface="Times New Roman" pitchFamily="18" charset="0"/>
              </a:rPr>
              <a:t>Sources of Administrative Law</a:t>
            </a:r>
            <a:endParaRPr lang="en-GB" dirty="0"/>
          </a:p>
        </p:txBody>
      </p:sp>
      <p:sp>
        <p:nvSpPr>
          <p:cNvPr id="3" name="Content Placeholder 2"/>
          <p:cNvSpPr>
            <a:spLocks noGrp="1"/>
          </p:cNvSpPr>
          <p:nvPr>
            <p:ph sz="quarter" idx="1"/>
          </p:nvPr>
        </p:nvSpPr>
        <p:spPr>
          <a:xfrm>
            <a:off x="457200" y="1295400"/>
            <a:ext cx="7467600" cy="4873752"/>
          </a:xfrm>
        </p:spPr>
        <p:txBody>
          <a:bodyPr>
            <a:normAutofit lnSpcReduction="10000"/>
          </a:bodyPr>
          <a:lstStyle/>
          <a:p>
            <a:pPr marL="0" indent="0">
              <a:buNone/>
            </a:pPr>
            <a:r>
              <a:rPr lang="en-US" dirty="0"/>
              <a:t>Sources of Administrative law can be divided into two categories:</a:t>
            </a:r>
            <a:endParaRPr lang="en-GB" dirty="0"/>
          </a:p>
          <a:p>
            <a:pPr lvl="0"/>
            <a:r>
              <a:rPr lang="en-US" dirty="0"/>
              <a:t>The main sources:</a:t>
            </a:r>
            <a:endParaRPr lang="en-GB" dirty="0"/>
          </a:p>
          <a:p>
            <a:pPr lvl="0"/>
            <a:r>
              <a:rPr lang="en-US" dirty="0"/>
              <a:t>The secondary sources:</a:t>
            </a:r>
            <a:endParaRPr lang="en-GB" dirty="0"/>
          </a:p>
          <a:p>
            <a:pPr marL="0" indent="0">
              <a:buNone/>
            </a:pPr>
            <a:r>
              <a:rPr lang="en-US" b="1" dirty="0"/>
              <a:t>A- The main sources:</a:t>
            </a:r>
            <a:endParaRPr lang="en-GB" dirty="0"/>
          </a:p>
          <a:p>
            <a:pPr marL="53975" indent="-53975">
              <a:buNone/>
            </a:pPr>
            <a:r>
              <a:rPr lang="en-US" dirty="0"/>
              <a:t>1. </a:t>
            </a:r>
            <a:r>
              <a:rPr lang="en-US" b="1" dirty="0">
                <a:solidFill>
                  <a:schemeClr val="accent1">
                    <a:lumMod val="75000"/>
                  </a:schemeClr>
                </a:solidFill>
              </a:rPr>
              <a:t>The Constitution</a:t>
            </a:r>
            <a:r>
              <a:rPr lang="en-US" dirty="0"/>
              <a:t>: </a:t>
            </a:r>
            <a:r>
              <a:rPr lang="en-US" sz="2400" dirty="0"/>
              <a:t>The Constitution is the creator of several administrative bodies and agencies. It briefly sets forth details about mechanisms, procedures and administrative powers granted to various authorities. It contains provisions regulating the manner of government administration, administration regulation and accountability of public bodies.</a:t>
            </a:r>
            <a:endParaRPr lang="en-US" sz="2400" i="1" dirty="0">
              <a:solidFill>
                <a:srgbClr val="FF0000"/>
              </a:solidFill>
            </a:endParaRPr>
          </a:p>
          <a:p>
            <a:pPr marL="0" indent="0">
              <a:buNone/>
            </a:pPr>
            <a:endParaRPr lang="en-GB" dirty="0"/>
          </a:p>
          <a:p>
            <a:pPr marL="0" indent="0">
              <a:buNone/>
            </a:pPr>
            <a:endParaRPr lang="en-GB"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5</a:t>
            </a:fld>
            <a:endParaRPr lang="en-US"/>
          </a:p>
        </p:txBody>
      </p:sp>
    </p:spTree>
    <p:extLst>
      <p:ext uri="{BB962C8B-B14F-4D97-AF65-F5344CB8AC3E}">
        <p14:creationId xmlns:p14="http://schemas.microsoft.com/office/powerpoint/2010/main" val="1894668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172200"/>
          </a:xfrm>
        </p:spPr>
        <p:txBody>
          <a:bodyPr>
            <a:noAutofit/>
          </a:bodyPr>
          <a:lstStyle/>
          <a:p>
            <a:pPr marL="0" indent="0">
              <a:buNone/>
            </a:pPr>
            <a:r>
              <a:rPr lang="en-US" sz="2700" dirty="0"/>
              <a:t>Constitutional law is the branch of the public law of a state which contains:</a:t>
            </a:r>
            <a:endParaRPr lang="en-GB" sz="2700" dirty="0"/>
          </a:p>
          <a:p>
            <a:pPr marL="0" lvl="0" indent="0">
              <a:buNone/>
            </a:pPr>
            <a:r>
              <a:rPr lang="en-US" sz="2700" dirty="0"/>
              <a:t>A. The organization, powers, and frame of authorities.</a:t>
            </a:r>
            <a:endParaRPr lang="en-GB" sz="2700" dirty="0"/>
          </a:p>
          <a:p>
            <a:pPr marL="0" lvl="0" indent="0">
              <a:buNone/>
            </a:pPr>
            <a:r>
              <a:rPr lang="en-US" sz="2700" dirty="0"/>
              <a:t>B. The distribution of political and governmental authorities.</a:t>
            </a:r>
            <a:endParaRPr lang="en-GB" sz="2700" dirty="0"/>
          </a:p>
          <a:p>
            <a:pPr marL="0" lvl="0" indent="0">
              <a:buNone/>
            </a:pPr>
            <a:r>
              <a:rPr lang="en-US" sz="2700" dirty="0"/>
              <a:t>C. The fundamental principles which regulate the relations of government and citizens.</a:t>
            </a:r>
            <a:endParaRPr lang="en-GB" sz="2700" dirty="0"/>
          </a:p>
          <a:p>
            <a:pPr marL="0" lvl="0" indent="0">
              <a:buNone/>
            </a:pPr>
            <a:r>
              <a:rPr lang="en-US" sz="2700" dirty="0"/>
              <a:t>D. The fundamental principles which prescribes generally the plan and method of public affairs which must be administered.</a:t>
            </a:r>
            <a:endParaRPr lang="en-GB" sz="2700" dirty="0"/>
          </a:p>
          <a:p>
            <a:pPr marL="0" indent="0">
              <a:buNone/>
            </a:pPr>
            <a:r>
              <a:rPr lang="en-US" sz="2700" dirty="0"/>
              <a:t> </a:t>
            </a:r>
            <a:r>
              <a:rPr lang="en-US" sz="2700" i="1" dirty="0">
                <a:solidFill>
                  <a:srgbClr val="FF0000"/>
                </a:solidFill>
              </a:rPr>
              <a:t>Article 122 in the Constitution of republic of Iraq in 2005.</a:t>
            </a:r>
          </a:p>
          <a:p>
            <a:pPr marL="53975" indent="-53975" algn="just">
              <a:buNone/>
            </a:pPr>
            <a:endParaRPr lang="en-US" sz="2700" i="1" dirty="0">
              <a:solidFill>
                <a:srgbClr val="FF0000"/>
              </a:solidFill>
            </a:endParaRPr>
          </a:p>
        </p:txBody>
      </p:sp>
      <p:sp>
        <p:nvSpPr>
          <p:cNvPr id="6" name="Slide Number Placeholder 5"/>
          <p:cNvSpPr>
            <a:spLocks noGrp="1"/>
          </p:cNvSpPr>
          <p:nvPr>
            <p:ph type="sldNum" sz="quarter" idx="15"/>
          </p:nvPr>
        </p:nvSpPr>
        <p:spPr/>
        <p:txBody>
          <a:bodyPr/>
          <a:lstStyle/>
          <a:p>
            <a:fld id="{B98B4F0E-EF35-4662-B643-DB28ECF5960B}" type="slidenum">
              <a:rPr lang="en-US" smtClean="0"/>
              <a:pPr/>
              <a:t>6</a:t>
            </a:fld>
            <a:endParaRPr lang="en-US"/>
          </a:p>
        </p:txBody>
      </p:sp>
      <p:sp>
        <p:nvSpPr>
          <p:cNvPr id="4" name="Chevron 3"/>
          <p:cNvSpPr/>
          <p:nvPr/>
        </p:nvSpPr>
        <p:spPr>
          <a:xfrm>
            <a:off x="7086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Chevron 4"/>
          <p:cNvSpPr/>
          <p:nvPr/>
        </p:nvSpPr>
        <p:spPr>
          <a:xfrm>
            <a:off x="7467600" y="5943600"/>
            <a:ext cx="457200" cy="5334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1"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ox(in)">
                                      <p:cBhvr>
                                        <p:cTn id="15" dur="500"/>
                                        <p:tgtEl>
                                          <p:spTgt spid="4"/>
                                        </p:tgtEl>
                                      </p:cBhvr>
                                    </p:animEffect>
                                  </p:childTnLst>
                                </p:cTn>
                              </p:par>
                              <p:par>
                                <p:cTn id="16" presetID="4" presetClass="entr" presetSubtype="16" fill="hold" grpId="1"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ox(i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blinds(horizontal)">
                                      <p:cBhvr>
                                        <p:cTn id="23" dur="5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linds(horizontal)">
                                      <p:cBhvr>
                                        <p:cTn id="28" dur="5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blinds(horizontal)">
                                      <p:cBhvr>
                                        <p:cTn id="33" dur="5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blinds(horizontal)">
                                      <p:cBhvr>
                                        <p:cTn id="38" dur="5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blinds(horizontal)">
                                      <p:cBhvr>
                                        <p:cTn id="43" dur="500"/>
                                        <p:tgtEl>
                                          <p:spTgt spid="3">
                                            <p:txEl>
                                              <p:pRg st="4" end="4"/>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blinds(horizontal)">
                                      <p:cBhvr>
                                        <p:cTn id="48" dur="5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2" nodeType="click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blinds(horizontal)">
                                      <p:cBhvr>
                                        <p:cTn id="53" dur="500"/>
                                        <p:tgtEl>
                                          <p:spTgt spid="4"/>
                                        </p:tgtEl>
                                      </p:cBhvr>
                                    </p:animEffect>
                                  </p:childTnLst>
                                </p:cTn>
                              </p:par>
                              <p:par>
                                <p:cTn id="54" presetID="3" presetClass="entr" presetSubtype="10" fill="hold" grpId="2" nodeType="withEffect">
                                  <p:stCondLst>
                                    <p:cond delay="0"/>
                                  </p:stCondLst>
                                  <p:childTnLst>
                                    <p:set>
                                      <p:cBhvr>
                                        <p:cTn id="55" dur="1" fill="hold">
                                          <p:stCondLst>
                                            <p:cond delay="0"/>
                                          </p:stCondLst>
                                        </p:cTn>
                                        <p:tgtEl>
                                          <p:spTgt spid="5"/>
                                        </p:tgtEl>
                                        <p:attrNameLst>
                                          <p:attrName>style.visibility</p:attrName>
                                        </p:attrNameLst>
                                      </p:cBhvr>
                                      <p:to>
                                        <p:strVal val="visible"/>
                                      </p:to>
                                    </p:set>
                                    <p:animEffect transition="in" filter="blinds(horizontal)">
                                      <p:cBhvr>
                                        <p:cTn id="5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4" grpId="1" animBg="1"/>
      <p:bldP spid="4" grpId="2" animBg="1"/>
      <p:bldP spid="5" grpId="0" animBg="1"/>
      <p:bldP spid="5" grpId="1" animBg="1"/>
      <p:bldP spid="5" grpId="2"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0"/>
            <a:ext cx="8510016" cy="6705600"/>
          </a:xfrm>
        </p:spPr>
        <p:txBody>
          <a:bodyPr>
            <a:noAutofit/>
          </a:bodyPr>
          <a:lstStyle/>
          <a:p>
            <a:pPr marL="514350" indent="-514350">
              <a:buNone/>
            </a:pPr>
            <a:r>
              <a:rPr lang="en-US" sz="2800" b="1" dirty="0">
                <a:solidFill>
                  <a:schemeClr val="accent1">
                    <a:lumMod val="75000"/>
                  </a:schemeClr>
                </a:solidFill>
              </a:rPr>
              <a:t>2. Legislation </a:t>
            </a:r>
            <a:endParaRPr lang="en-US" sz="2800" dirty="0">
              <a:solidFill>
                <a:schemeClr val="accent1">
                  <a:lumMod val="75000"/>
                </a:schemeClr>
              </a:solidFill>
            </a:endParaRPr>
          </a:p>
          <a:p>
            <a:pPr marL="0" indent="0">
              <a:lnSpc>
                <a:spcPct val="150000"/>
              </a:lnSpc>
              <a:buNone/>
            </a:pPr>
            <a:r>
              <a:rPr lang="en-US" sz="2300" dirty="0"/>
              <a:t>Laws adopted by parliament, can be considered one of the  primary sources of administrative law. The statute creating an agency known as enabling act or parent act, clearly determines the limit of power conferred on the created agency. An administrative action exceeding such limit is an ultra vires, and in most countries the courts will be ready to intervene and invalidate such action. Usually, administrative law provisions are not codified in one legal code due to the continuously developing government activities. However, it can be found in various pieces of  legislations</a:t>
            </a:r>
            <a:r>
              <a:rPr lang="en-US" dirty="0"/>
              <a:t>.</a:t>
            </a:r>
            <a:r>
              <a:rPr lang="en-US" sz="2100" dirty="0"/>
              <a:t> </a:t>
            </a:r>
            <a:r>
              <a:rPr lang="en-US" sz="1800" dirty="0">
                <a:solidFill>
                  <a:srgbClr val="FF0000"/>
                </a:solidFill>
              </a:rPr>
              <a:t>The Law of Governorates  No. 3 of  2009 is an example of  administrative legislation in the Kurdistan region. Give an example of Administrative Law?</a:t>
            </a:r>
          </a:p>
        </p:txBody>
      </p:sp>
      <p:sp>
        <p:nvSpPr>
          <p:cNvPr id="4" name="Slide Number Placeholder 3"/>
          <p:cNvSpPr>
            <a:spLocks noGrp="1"/>
          </p:cNvSpPr>
          <p:nvPr>
            <p:ph type="sldNum" sz="quarter" idx="15"/>
          </p:nvPr>
        </p:nvSpPr>
        <p:spPr>
          <a:xfrm>
            <a:off x="8123650" y="5562600"/>
            <a:ext cx="609600" cy="616458"/>
          </a:xfrm>
        </p:spPr>
        <p:txBody>
          <a:bodyPr/>
          <a:lstStyle/>
          <a:p>
            <a:fld id="{B98B4F0E-EF35-4662-B643-DB28ECF5960B}" type="slidenum">
              <a:rPr lang="en-US" smtClean="0">
                <a:solidFill>
                  <a:srgbClr val="360DE5"/>
                </a:solidFill>
              </a:rPr>
              <a:pPr/>
              <a:t>7</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6019800"/>
          </a:xfrm>
        </p:spPr>
        <p:txBody>
          <a:bodyPr>
            <a:normAutofit fontScale="92500" lnSpcReduction="20000"/>
          </a:bodyPr>
          <a:lstStyle/>
          <a:p>
            <a:pPr marL="109538" lvl="2" indent="-55563">
              <a:lnSpc>
                <a:spcPct val="150000"/>
              </a:lnSpc>
              <a:buNone/>
            </a:pPr>
            <a:r>
              <a:rPr lang="en-US" sz="3000" b="1" dirty="0">
                <a:solidFill>
                  <a:schemeClr val="accent1">
                    <a:lumMod val="75000"/>
                  </a:schemeClr>
                </a:solidFill>
              </a:rPr>
              <a:t>3. Judgments </a:t>
            </a:r>
            <a:endParaRPr lang="en-US" sz="2200" b="1" dirty="0">
              <a:solidFill>
                <a:schemeClr val="accent1">
                  <a:lumMod val="75000"/>
                </a:schemeClr>
              </a:solidFill>
            </a:endParaRPr>
          </a:p>
          <a:p>
            <a:pPr marL="109538" lvl="2" indent="-55563">
              <a:lnSpc>
                <a:spcPct val="150000"/>
              </a:lnSpc>
              <a:buNone/>
            </a:pPr>
            <a:r>
              <a:rPr lang="en-US" sz="2400" dirty="0"/>
              <a:t>Judgments are the most important source of administrative law and the main historical source of its theories and principles such as the emergency circumstance theory and the administrative responsibility theory. However, when the judge issues an administrative judgment, he/she is not considered as a legislator since the judge practices his/her own task; thus, when there are no applicable obvious written or customary rules, the judge tries to find out a suitable solution</a:t>
            </a:r>
            <a:r>
              <a:rPr lang="ar-IQ" sz="2400" dirty="0"/>
              <a:t> </a:t>
            </a:r>
            <a:r>
              <a:rPr lang="en-US" sz="2400" dirty="0"/>
              <a:t>as a result, his/her rule deemed  as a new administrative law source.</a:t>
            </a:r>
          </a:p>
          <a:p>
            <a:pPr marL="53975" indent="-53975" algn="just">
              <a:lnSpc>
                <a:spcPct val="150000"/>
              </a:lnSpc>
              <a:buNone/>
            </a:pPr>
            <a:r>
              <a:rPr lang="en-US" sz="1800" i="1" dirty="0"/>
              <a:t> </a:t>
            </a:r>
            <a:r>
              <a:rPr lang="en-US" sz="1800" i="1" dirty="0">
                <a:solidFill>
                  <a:srgbClr val="FF0000"/>
                </a:solidFill>
              </a:rPr>
              <a:t>T</a:t>
            </a:r>
            <a:r>
              <a:rPr lang="en-US" sz="1900" i="1" dirty="0">
                <a:solidFill>
                  <a:srgbClr val="FF0000"/>
                </a:solidFill>
              </a:rPr>
              <a:t>he judgment of (Tribunal of Conflicts) about Blanco case in 1873 in France, this judgment created a theory after thirty years from that time.</a:t>
            </a:r>
            <a:endParaRPr lang="en-US" sz="1500" i="1" dirty="0">
              <a:solidFill>
                <a:srgbClr val="FF0000"/>
              </a:solidFill>
            </a:endParaRPr>
          </a:p>
        </p:txBody>
      </p:sp>
      <p:sp>
        <p:nvSpPr>
          <p:cNvPr id="4" name="Slide Number Placeholder 3"/>
          <p:cNvSpPr>
            <a:spLocks noGrp="1"/>
          </p:cNvSpPr>
          <p:nvPr>
            <p:ph type="sldNum" sz="quarter" idx="15"/>
          </p:nvPr>
        </p:nvSpPr>
        <p:spPr/>
        <p:txBody>
          <a:bodyPr/>
          <a:lstStyle/>
          <a:p>
            <a:fld id="{B98B4F0E-EF35-4662-B643-DB28ECF5960B}" type="slidenum">
              <a:rPr lang="en-US" smtClean="0">
                <a:solidFill>
                  <a:srgbClr val="360DE5"/>
                </a:solidFill>
              </a:rPr>
              <a:pPr/>
              <a:t>8</a:t>
            </a:fld>
            <a:endParaRPr lang="en-US" dirty="0">
              <a:solidFill>
                <a:srgbClr val="360DE5"/>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609600"/>
            <a:ext cx="8229600" cy="5715000"/>
          </a:xfrm>
        </p:spPr>
        <p:txBody>
          <a:bodyPr>
            <a:normAutofit fontScale="92500"/>
          </a:bodyPr>
          <a:lstStyle/>
          <a:p>
            <a:pPr>
              <a:buNone/>
            </a:pPr>
            <a:r>
              <a:rPr lang="en-US" sz="3000" b="1" dirty="0">
                <a:solidFill>
                  <a:schemeClr val="accent1">
                    <a:lumMod val="75000"/>
                  </a:schemeClr>
                </a:solidFill>
              </a:rPr>
              <a:t>4. Custom </a:t>
            </a:r>
            <a:endParaRPr lang="en-US" sz="2200" dirty="0">
              <a:solidFill>
                <a:schemeClr val="accent1">
                  <a:lumMod val="75000"/>
                </a:schemeClr>
              </a:solidFill>
            </a:endParaRPr>
          </a:p>
          <a:p>
            <a:pPr marL="0" indent="0" algn="just">
              <a:lnSpc>
                <a:spcPct val="200000"/>
              </a:lnSpc>
              <a:buNone/>
            </a:pPr>
            <a:r>
              <a:rPr lang="en-US" dirty="0"/>
              <a:t>Administrative customs represent a </a:t>
            </a:r>
            <a:r>
              <a:rPr lang="en-US" dirty="0">
                <a:solidFill>
                  <a:srgbClr val="FF0000"/>
                </a:solidFill>
              </a:rPr>
              <a:t>consecutive conduct </a:t>
            </a:r>
            <a:r>
              <a:rPr lang="en-US" dirty="0"/>
              <a:t>which is followed by public administration during its activities. A custom should be general and practiced by the administration. The custom should not, however, contain any </a:t>
            </a:r>
            <a:r>
              <a:rPr lang="en-US" dirty="0">
                <a:solidFill>
                  <a:srgbClr val="FF0000"/>
                </a:solidFill>
              </a:rPr>
              <a:t>contrary conduct </a:t>
            </a:r>
            <a:r>
              <a:rPr lang="en-US" dirty="0"/>
              <a:t>with legal rules. These elements create an obligatory custom. Hence, any such contradicting conduct will be refused and may result in legal punishment.</a:t>
            </a:r>
            <a:endParaRPr lang="en-US" sz="1800" dirty="0"/>
          </a:p>
          <a:p>
            <a:pPr>
              <a:buNone/>
            </a:pPr>
            <a:endParaRPr lang="en-US" dirty="0"/>
          </a:p>
          <a:p>
            <a:endParaRPr lang="en-US" dirty="0"/>
          </a:p>
        </p:txBody>
      </p:sp>
      <p:sp>
        <p:nvSpPr>
          <p:cNvPr id="4" name="Slide Number Placeholder 3"/>
          <p:cNvSpPr>
            <a:spLocks noGrp="1"/>
          </p:cNvSpPr>
          <p:nvPr>
            <p:ph type="sldNum" sz="quarter" idx="15"/>
          </p:nvPr>
        </p:nvSpPr>
        <p:spPr/>
        <p:txBody>
          <a:bodyPr/>
          <a:lstStyle/>
          <a:p>
            <a:fld id="{B98B4F0E-EF35-4662-B643-DB28ECF5960B}" type="slidenum">
              <a:rPr lang="en-US" smtClean="0"/>
              <a:pPr/>
              <a:t>9</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12945</TotalTime>
  <Words>1449</Words>
  <Application>Microsoft Office PowerPoint</Application>
  <PresentationFormat>On-screen Show (4:3)</PresentationFormat>
  <Paragraphs>119</Paragraphs>
  <Slides>21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Calibri</vt:lpstr>
      <vt:lpstr>Century Schoolbook</vt:lpstr>
      <vt:lpstr>Times New Roman</vt:lpstr>
      <vt:lpstr>Wingdings</vt:lpstr>
      <vt:lpstr>Wingdings 2</vt:lpstr>
      <vt:lpstr>Oriel</vt:lpstr>
      <vt:lpstr>PowerPoint Presentation</vt:lpstr>
      <vt:lpstr> The concept of administrative law</vt:lpstr>
      <vt:lpstr>Definition of Administrative Law</vt:lpstr>
      <vt:lpstr>Talk about Purpose of Administrative Law?</vt:lpstr>
      <vt:lpstr>Sources of Administrative Law</vt:lpstr>
      <vt:lpstr>PowerPoint Presentation</vt:lpstr>
      <vt:lpstr>PowerPoint Presentation</vt:lpstr>
      <vt:lpstr>PowerPoint Presentation</vt:lpstr>
      <vt:lpstr>PowerPoint Presentation</vt:lpstr>
      <vt:lpstr>PowerPoint Presentation</vt:lpstr>
      <vt:lpstr>PowerPoint Presentation</vt:lpstr>
      <vt:lpstr>Administrative Regulation</vt:lpstr>
      <vt:lpstr>PowerPoint Presentation</vt:lpstr>
      <vt:lpstr>Advantages of Centralism</vt:lpstr>
      <vt:lpstr>Disadvantages</vt:lpstr>
      <vt:lpstr>Decentralization </vt:lpstr>
      <vt:lpstr>PowerPoint Presentation</vt:lpstr>
      <vt:lpstr>Advantages of Decentralization</vt:lpstr>
      <vt:lpstr>Disadvantages of Decentralization</vt:lpstr>
      <vt:lpstr>Reasons for the Creation of Agencies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Administrative Law  2nd Stage   Lecturer assistant  Shaho Ghafur Ahmed   ahmed.shaho@yahoo.com Mobile No: 07504478439</dc:title>
  <dc:creator>Shaho</dc:creator>
  <cp:lastModifiedBy>Badr Mohammed</cp:lastModifiedBy>
  <cp:revision>662</cp:revision>
  <dcterms:created xsi:type="dcterms:W3CDTF">2013-09-20T08:20:56Z</dcterms:created>
  <dcterms:modified xsi:type="dcterms:W3CDTF">2024-04-24T08:38:46Z</dcterms:modified>
</cp:coreProperties>
</file>