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6" r:id="rId20"/>
    <p:sldId id="277" r:id="rId21"/>
    <p:sldId id="279" r:id="rId22"/>
    <p:sldId id="280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6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5A091-CD8F-6153-D7A8-665733C06C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701771-F8FD-A103-17FB-2BF1614080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E24E0-9D76-950C-CD15-3AA14F4EF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3CDB6-E8EC-427D-862A-7ADF2B0425E4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7B6A0-C199-5956-8E93-56DA3D169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5DDD9-8872-9A7C-E6D5-6327CE3AA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08B7-ABD4-4910-BA4F-CCE1E6E49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5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8AE96-8BF6-AD3B-3466-6AD534581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455717-C7F3-E41A-4B3C-D25FEBE73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623D9-45C5-7EB8-70E4-F4EAABE8D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3CDB6-E8EC-427D-862A-7ADF2B0425E4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D34B4-D1AE-AB1A-5FC8-7C1E3C58E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583E8-0A69-9D55-30E1-9FAA4F3F1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08B7-ABD4-4910-BA4F-CCE1E6E49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37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C365B9-BA55-27F9-8DD1-F49D895543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468F5C-0A4D-878C-C77C-BC9B89CE0D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93441-F9E0-FAF3-C845-4EA0DC15F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3CDB6-E8EC-427D-862A-7ADF2B0425E4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09A0F-A258-A45F-6C3C-F21AACB9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7854B-30F8-D61D-60E7-13CDB17E4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08B7-ABD4-4910-BA4F-CCE1E6E49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79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EDF8E-533B-35A8-9CDA-2AA11EE58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496A8-1CB3-FE24-241D-BCD6CC2664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CFAB6B-0378-F9C1-0CA5-3ED517937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3CDB6-E8EC-427D-862A-7ADF2B0425E4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E5FE2-9628-D658-587E-3B60ADFA3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C3851-AE1F-6AD2-E885-177785470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08B7-ABD4-4910-BA4F-CCE1E6E49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39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96E30-3458-BF00-6E48-E197EB059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C4575-6D57-D7ED-CB3F-032B10945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3B898-870E-A46F-D16E-02058F5DD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3CDB6-E8EC-427D-862A-7ADF2B0425E4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BA3FE-C509-7381-CC38-020EDD1CF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D1847-FDEC-2D62-8582-6C3A0D28C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08B7-ABD4-4910-BA4F-CCE1E6E49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50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9ADF5-7AB6-B801-37A2-74102AF04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F1EC2-B612-2325-A9DA-8A725A8199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75B985-8024-2F7E-3CCF-276CE7518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D89F72-5322-CDEA-2E3C-BF014A261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3CDB6-E8EC-427D-862A-7ADF2B0425E4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8D3303-D7F2-3C5B-2E9B-47FEC9080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0BC8EB-70DC-42AA-AB84-C3FEC6A94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08B7-ABD4-4910-BA4F-CCE1E6E49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94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56E63-539C-C45C-4073-37D6AB06C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94B05-5F6D-11E7-EC4D-C1C4ADDC7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DFA4D6-00BF-3989-CC97-0FF85BC784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BECF93-0CFB-E4E4-642F-C6AC060261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CA37E0-3A05-FB32-A609-4F02303CD6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F1FFAE-7507-82AE-3A7E-5C1D0C5C8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3CDB6-E8EC-427D-862A-7ADF2B0425E4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4CBB1B-D590-018D-C30A-3B4CF6273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E48598-8CF4-02B9-DBC0-71B4EC3CB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08B7-ABD4-4910-BA4F-CCE1E6E49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687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B9B7A-EE7C-30FD-F54B-D27C1D666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B7E77C-282A-750C-E09F-34D5EB5D5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3CDB6-E8EC-427D-862A-7ADF2B0425E4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469E25-ADF4-8672-FB6F-6ECEF16FD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C56D1B-4429-0B58-2951-10E18D51A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08B7-ABD4-4910-BA4F-CCE1E6E49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857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6B2145-F1C7-0CF1-159A-C50AAD55A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3CDB6-E8EC-427D-862A-7ADF2B0425E4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BCEF65-0BEF-53D1-E2A2-DDC9FE713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159A9-A33E-92C3-35E4-E6B147E18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08B7-ABD4-4910-BA4F-CCE1E6E49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826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339E6-01A2-C0D9-19FD-E81B43FB4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D9989-608C-B7E9-89F8-586CD557E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6E57D9-5D3C-27F3-0FDB-C3A194F0CB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245B62-0682-B052-B835-B8E5016EB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3CDB6-E8EC-427D-862A-7ADF2B0425E4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A58BD2-EB69-0D0E-0503-2003F57DF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14109B-99B1-33C6-CDD9-2C8A78578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08B7-ABD4-4910-BA4F-CCE1E6E49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901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A1A61-17ED-62FB-9074-EF2C6C186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02AC1-978F-B41A-1E85-262BF378BE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EAA79D-308F-15AD-3B5F-845426BFC2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D712F-2B3B-C32D-E9C8-F60B4C137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3CDB6-E8EC-427D-862A-7ADF2B0425E4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D45C7-330F-893A-9839-215E16FF5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7F1A42-2D03-9A97-23F1-E93E7F84F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08B7-ABD4-4910-BA4F-CCE1E6E49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91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E4CFC5-931F-0F2B-04A4-CC9CB5DF6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193736-36EB-9594-7752-471E5174D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78D57-F938-65B5-DE9B-D9A6C63F41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3CDB6-E8EC-427D-862A-7ADF2B0425E4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DBA8B-73B8-495C-DA69-63D88B056F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F76B4-2EF5-5657-1E29-DAAD36511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408B7-ABD4-4910-BA4F-CCE1E6E49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7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53DE0-5073-6D1F-1BC7-631AA05F7E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Anesthesia</a:t>
            </a:r>
            <a:r>
              <a:rPr lang="en-US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D96AE4-3888-5AC8-84FE-8D71CFC0C3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2141" y="4544573"/>
            <a:ext cx="4370363" cy="1655762"/>
          </a:xfrm>
        </p:spPr>
        <p:txBody>
          <a:bodyPr>
            <a:normAutofit fontScale="77500" lnSpcReduction="20000"/>
          </a:bodyPr>
          <a:lstStyle/>
          <a:p>
            <a:r>
              <a:rPr lang="en-US" sz="2400" b="1" dirty="0"/>
              <a:t>Dr. Muhammad Abdullah Shwani</a:t>
            </a:r>
          </a:p>
          <a:p>
            <a:r>
              <a:rPr lang="en-US" sz="2400" b="1" dirty="0"/>
              <a:t>Assistant professor/Consultant urologist</a:t>
            </a:r>
          </a:p>
          <a:p>
            <a:r>
              <a:rPr lang="en-US" sz="2400" b="1" dirty="0"/>
              <a:t>Kurdistan Higher Council of Medical Specialties (KHCMS)</a:t>
            </a:r>
          </a:p>
          <a:p>
            <a:r>
              <a:rPr lang="en-US" sz="2400" b="1" dirty="0"/>
              <a:t>                      drmalshwani@mail.com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282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36B68-DB76-F3A1-FBF2-AFD94396F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REVERSAL AGENTS(Antidotes)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B7F24-CD75-3797-6CA0-081683A88C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Neostigmine</a:t>
            </a:r>
            <a:r>
              <a:rPr lang="en-US" b="1" dirty="0"/>
              <a:t> (2.5 mg) is used commonly along with atropine (1.2 mg).</a:t>
            </a:r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b="1" dirty="0" err="1">
                <a:solidFill>
                  <a:srgbClr val="FF0000"/>
                </a:solidFill>
              </a:rPr>
              <a:t>Endrophonium</a:t>
            </a:r>
            <a:r>
              <a:rPr lang="en-US" b="1" dirty="0"/>
              <a:t> (short-acting) and pyridostigmine (long-acting).</a:t>
            </a:r>
          </a:p>
        </p:txBody>
      </p:sp>
    </p:spTree>
    <p:extLst>
      <p:ext uri="{BB962C8B-B14F-4D97-AF65-F5344CB8AC3E}">
        <p14:creationId xmlns:p14="http://schemas.microsoft.com/office/powerpoint/2010/main" val="3376518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F6828-455D-A57C-0C23-B52EF4F0F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Complications of Endotracheal tube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B35D3-9A33-49AF-17F7-3594834AD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 These are tubes inserted into the trachea and is used to conduct gases and vapors to and from the lungs. </a:t>
            </a:r>
          </a:p>
          <a:p>
            <a:pPr marL="514350" indent="-514350">
              <a:buAutoNum type="arabicPeriod"/>
            </a:pPr>
            <a:r>
              <a:rPr lang="en-US" b="1" dirty="0"/>
              <a:t>Postoperative sore throat. </a:t>
            </a:r>
          </a:p>
          <a:p>
            <a:pPr marL="0" indent="0">
              <a:buNone/>
            </a:pPr>
            <a:r>
              <a:rPr lang="en-US" b="1" dirty="0"/>
              <a:t>2. Hoarseness after intubation. </a:t>
            </a:r>
          </a:p>
          <a:p>
            <a:pPr marL="0" indent="0">
              <a:buNone/>
            </a:pPr>
            <a:r>
              <a:rPr lang="en-US" b="1" dirty="0"/>
              <a:t>3. Upper airway edema.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D461DF-F949-80F3-AF9D-A73DD4394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2486" y="2325712"/>
            <a:ext cx="3771314" cy="4351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CCB383-4C26-402E-50C1-C30F2E368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255" y="4346916"/>
            <a:ext cx="4202357" cy="23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25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CC188-5F2D-3514-0265-FB3CF73E6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COMPLICATIONS IN GENERAL ANESTHESIA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E9AB4-6F3C-670F-DF3C-A5E6F5376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/>
              <a:t>• Intraarterial injection of the drug.</a:t>
            </a:r>
          </a:p>
          <a:p>
            <a:pPr marL="0" indent="0">
              <a:buNone/>
            </a:pPr>
            <a:r>
              <a:rPr lang="en-US" b="1" dirty="0"/>
              <a:t> • Myocardial depression and cardiac arrest.</a:t>
            </a:r>
          </a:p>
          <a:p>
            <a:pPr marL="0" indent="0">
              <a:buNone/>
            </a:pPr>
            <a:r>
              <a:rPr lang="en-US" b="1" dirty="0"/>
              <a:t>• Hypertension. </a:t>
            </a:r>
          </a:p>
          <a:p>
            <a:pPr marL="0" indent="0">
              <a:buNone/>
            </a:pPr>
            <a:r>
              <a:rPr lang="en-US" b="1" dirty="0"/>
              <a:t>• Laryngeal and bronchial spasm. </a:t>
            </a:r>
          </a:p>
          <a:p>
            <a:pPr marL="0" indent="0">
              <a:buNone/>
            </a:pPr>
            <a:r>
              <a:rPr lang="en-US" b="1" dirty="0"/>
              <a:t>• Cardiac arrhythmias. </a:t>
            </a:r>
          </a:p>
          <a:p>
            <a:pPr marL="0" indent="0">
              <a:buNone/>
            </a:pPr>
            <a:r>
              <a:rPr lang="en-US" b="1" dirty="0"/>
              <a:t>• Respiratory failure. </a:t>
            </a:r>
          </a:p>
          <a:p>
            <a:pPr marL="0" indent="0">
              <a:buNone/>
            </a:pPr>
            <a:r>
              <a:rPr lang="en-US" b="1" dirty="0"/>
              <a:t>• ARDS. </a:t>
            </a:r>
          </a:p>
          <a:p>
            <a:pPr marL="0" indent="0">
              <a:buNone/>
            </a:pPr>
            <a:r>
              <a:rPr lang="en-US" b="1" dirty="0"/>
              <a:t>• Hypoxia. </a:t>
            </a:r>
          </a:p>
          <a:p>
            <a:pPr marL="0" indent="0">
              <a:buNone/>
            </a:pPr>
            <a:r>
              <a:rPr lang="en-US" b="1" dirty="0"/>
              <a:t>• Pneumothorax. </a:t>
            </a:r>
          </a:p>
          <a:p>
            <a:pPr marL="0" indent="0">
              <a:buNone/>
            </a:pPr>
            <a:r>
              <a:rPr lang="en-US" b="1" dirty="0"/>
              <a:t>• Anaphylaxis. </a:t>
            </a:r>
          </a:p>
          <a:p>
            <a:pPr marL="0" indent="0">
              <a:buNone/>
            </a:pPr>
            <a:r>
              <a:rPr lang="en-US" b="1" dirty="0"/>
              <a:t>• Malignant hyperthermia: It is an inherited myopathic disorder occurs under anesthesia due to drugs like halothane, </a:t>
            </a:r>
            <a:r>
              <a:rPr lang="en-US" b="1" dirty="0" err="1"/>
              <a:t>scoline</a:t>
            </a:r>
            <a:r>
              <a:rPr lang="en-US" b="1" dirty="0"/>
              <a:t>. There is marked increase in metabolic rate with rise of temperature</a:t>
            </a:r>
          </a:p>
          <a:p>
            <a:pPr marL="0" indent="0">
              <a:buNone/>
            </a:pPr>
            <a:r>
              <a:rPr lang="en-US" b="1" dirty="0"/>
              <a:t> • Hypothermia.</a:t>
            </a:r>
          </a:p>
          <a:p>
            <a:pPr marL="0" indent="0">
              <a:buNone/>
            </a:pPr>
            <a:r>
              <a:rPr lang="en-US" b="1" dirty="0"/>
              <a:t>• Mendelson’s syndrome: It is due to regurgitation of the acid from the stomach causing aspiration of acid leading into bronchospasm, pulmonary edema and circulatory failure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64752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7713B-A8A3-E09F-5E82-934D59E2E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REGIONAL ANESTHESIA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4C6A0-AB4F-DE9D-1B1F-64F09E24E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Mode of action: It causes temporary conduction block of the nerve, thus preventing the propagation of nerve impulse.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Local anesthesia:</a:t>
            </a:r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Advantages of local anesthetic agent: </a:t>
            </a:r>
          </a:p>
          <a:p>
            <a:pPr marL="0" indent="0">
              <a:buNone/>
            </a:pPr>
            <a:r>
              <a:rPr lang="en-US" b="1" dirty="0"/>
              <a:t>• Technically simpler. </a:t>
            </a:r>
          </a:p>
          <a:p>
            <a:pPr marL="0" indent="0">
              <a:buNone/>
            </a:pPr>
            <a:r>
              <a:rPr lang="en-US" b="1" dirty="0"/>
              <a:t>• General anesthesia is avoided. </a:t>
            </a:r>
          </a:p>
          <a:p>
            <a:pPr marL="0" indent="0">
              <a:buNone/>
            </a:pPr>
            <a:r>
              <a:rPr lang="en-US" b="1" dirty="0"/>
              <a:t>• Consciousness is retained. </a:t>
            </a:r>
          </a:p>
          <a:p>
            <a:pPr marL="0" indent="0">
              <a:buNone/>
            </a:pPr>
            <a:r>
              <a:rPr lang="en-US" b="1" dirty="0"/>
              <a:t>• Patient can have food earlier after surgery.</a:t>
            </a:r>
          </a:p>
        </p:txBody>
      </p:sp>
    </p:spTree>
    <p:extLst>
      <p:ext uri="{BB962C8B-B14F-4D97-AF65-F5344CB8AC3E}">
        <p14:creationId xmlns:p14="http://schemas.microsoft.com/office/powerpoint/2010/main" val="110570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93654-451A-04A8-F290-961A360E9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TOPICAL ANESTHESIA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54EDD-80D9-AD34-6DE9-D87AE4D05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It is used for minor surgeries of </a:t>
            </a:r>
            <a:r>
              <a:rPr lang="en-US" b="1" dirty="0"/>
              <a:t>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b="1" dirty="0"/>
              <a:t>Eye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b="1" dirty="0"/>
              <a:t>Laryngoscopy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b="1" dirty="0"/>
              <a:t> bronchoscopy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b="1" dirty="0"/>
              <a:t> cystoscopy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b="1" dirty="0"/>
              <a:t> gastroscopy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b="1" dirty="0"/>
              <a:t> </a:t>
            </a:r>
            <a:r>
              <a:rPr lang="en-US" b="1" dirty="0" err="1"/>
              <a:t>submucus</a:t>
            </a:r>
            <a:r>
              <a:rPr lang="en-US" b="1" dirty="0"/>
              <a:t> injection. 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b="1" dirty="0"/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It is available as 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b="1" dirty="0"/>
              <a:t>Instillation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b="1" dirty="0"/>
              <a:t>Spray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b="1" dirty="0"/>
              <a:t>Viscous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b="1" dirty="0"/>
              <a:t> Ointment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b="1" dirty="0"/>
              <a:t> gel</a:t>
            </a:r>
          </a:p>
        </p:txBody>
      </p:sp>
    </p:spTree>
    <p:extLst>
      <p:ext uri="{BB962C8B-B14F-4D97-AF65-F5344CB8AC3E}">
        <p14:creationId xmlns:p14="http://schemas.microsoft.com/office/powerpoint/2010/main" val="3887997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D979A-B63E-FF59-59AA-EE0A3335F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INFILTRATION BLOCK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6A10C-C8F1-C3C2-E500-7FE27DB3D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Direct injection of local </a:t>
            </a:r>
            <a:r>
              <a:rPr lang="en-US" b="1" dirty="0" err="1"/>
              <a:t>anaesthetic</a:t>
            </a:r>
            <a:r>
              <a:rPr lang="en-US" b="1" dirty="0"/>
              <a:t> under the skin for small procedures.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FIELD BLOCK :</a:t>
            </a:r>
          </a:p>
          <a:p>
            <a:pPr marL="0" indent="0">
              <a:buNone/>
            </a:pPr>
            <a:r>
              <a:rPr lang="en-US" b="1" dirty="0"/>
              <a:t>It is achieved by blocking the entire field of excision where lesion is located.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SADDLE BLOCK :</a:t>
            </a:r>
          </a:p>
          <a:p>
            <a:pPr marL="0" indent="0">
              <a:buNone/>
            </a:pPr>
            <a:r>
              <a:rPr lang="en-US" b="1" dirty="0"/>
              <a:t>• It is used for surgeries in perineal and anorectal region. </a:t>
            </a:r>
          </a:p>
          <a:p>
            <a:pPr marL="0" indent="0">
              <a:buNone/>
            </a:pPr>
            <a:r>
              <a:rPr lang="en-US" b="1" dirty="0"/>
              <a:t>• It is spinal anesthesia using Xylocaine or bupivacaine given in sitting position.</a:t>
            </a:r>
          </a:p>
        </p:txBody>
      </p:sp>
    </p:spTree>
    <p:extLst>
      <p:ext uri="{BB962C8B-B14F-4D97-AF65-F5344CB8AC3E}">
        <p14:creationId xmlns:p14="http://schemas.microsoft.com/office/powerpoint/2010/main" val="629498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DDE48-E469-CF4C-8077-E23A55141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NERVE BLOCK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3B2E2-3D7B-7976-7305-EF7976571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• Block of inferior dental nerve and lingual nerves in the region of the mental foramen for extraction of teeth. </a:t>
            </a:r>
          </a:p>
          <a:p>
            <a:pPr marL="0" indent="0">
              <a:buNone/>
            </a:pPr>
            <a:r>
              <a:rPr lang="en-US" b="1" dirty="0"/>
              <a:t>• Finger block of digital nerves. Here plain xylocaine is used. (without adrenaline). </a:t>
            </a:r>
          </a:p>
          <a:p>
            <a:pPr marL="0" indent="0">
              <a:buNone/>
            </a:pPr>
            <a:r>
              <a:rPr lang="en-US" b="1" dirty="0"/>
              <a:t>• Intercostal block. </a:t>
            </a:r>
          </a:p>
          <a:p>
            <a:pPr marL="0" indent="0">
              <a:buNone/>
            </a:pPr>
            <a:r>
              <a:rPr lang="en-US" b="1" dirty="0"/>
              <a:t>• Ankle block. </a:t>
            </a:r>
          </a:p>
          <a:p>
            <a:pPr marL="0" indent="0">
              <a:buNone/>
            </a:pPr>
            <a:r>
              <a:rPr lang="en-US" b="1" dirty="0"/>
              <a:t>• Median and ulnar nerve block. </a:t>
            </a:r>
          </a:p>
          <a:p>
            <a:pPr marL="0" indent="0">
              <a:buNone/>
            </a:pPr>
            <a:r>
              <a:rPr lang="en-US" b="1" dirty="0"/>
              <a:t>• Brachial plexus block.</a:t>
            </a:r>
          </a:p>
        </p:txBody>
      </p:sp>
    </p:spTree>
    <p:extLst>
      <p:ext uri="{BB962C8B-B14F-4D97-AF65-F5344CB8AC3E}">
        <p14:creationId xmlns:p14="http://schemas.microsoft.com/office/powerpoint/2010/main" val="3354560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54B8C-91C2-69FF-29A9-F1EF718F5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SPINAL ANESTHESIA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BCE2B-53AF-B20D-6D3A-DC68208F6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It is the injection of local anesthetic into the subarachnoid space causing loss of sympathetic tone, sensation and motor function.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Drugs used</a:t>
            </a:r>
            <a:r>
              <a:rPr lang="en-US" b="1" dirty="0"/>
              <a:t>: </a:t>
            </a:r>
          </a:p>
          <a:p>
            <a:pPr marL="0" indent="0">
              <a:buNone/>
            </a:pPr>
            <a:r>
              <a:rPr lang="en-US" b="1" dirty="0"/>
              <a:t>Lignocaine 5% in 6% dextrose 2 ml.</a:t>
            </a:r>
          </a:p>
          <a:p>
            <a:pPr marL="0" indent="0">
              <a:buNone/>
            </a:pPr>
            <a:r>
              <a:rPr lang="en-US" b="1" dirty="0"/>
              <a:t> Bupivacaine 0.5% in 5% dextrose 3 ml.</a:t>
            </a:r>
          </a:p>
          <a:p>
            <a:pPr marL="0" indent="0">
              <a:buNone/>
            </a:pPr>
            <a:r>
              <a:rPr lang="en-US" b="1" dirty="0"/>
              <a:t> Cinchocaine 0.5% in 6% dextrose 2 ml.</a:t>
            </a:r>
          </a:p>
        </p:txBody>
      </p:sp>
    </p:spTree>
    <p:extLst>
      <p:ext uri="{BB962C8B-B14F-4D97-AF65-F5344CB8AC3E}">
        <p14:creationId xmlns:p14="http://schemas.microsoft.com/office/powerpoint/2010/main" val="2689495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C4068-880D-1EE6-7F8A-F2C5B4908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Advantages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32760-DF10-68F8-9C5E-CE9B773FC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• Economical. </a:t>
            </a:r>
          </a:p>
          <a:p>
            <a:pPr marL="0" indent="0">
              <a:buNone/>
            </a:pPr>
            <a:r>
              <a:rPr lang="en-US" b="1" dirty="0"/>
              <a:t>• Hypotension reduces the bleeding.</a:t>
            </a:r>
          </a:p>
          <a:p>
            <a:pPr marL="0" indent="0">
              <a:buNone/>
            </a:pPr>
            <a:r>
              <a:rPr lang="en-US" b="1" dirty="0"/>
              <a:t> • Adequate relaxation is achieved. </a:t>
            </a:r>
          </a:p>
          <a:p>
            <a:pPr marL="0" indent="0">
              <a:buNone/>
            </a:pPr>
            <a:r>
              <a:rPr lang="en-US" b="1" dirty="0"/>
              <a:t>• Respiratory complications are less.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Disadvantages and Complications: </a:t>
            </a:r>
          </a:p>
          <a:p>
            <a:pPr marL="457200" lvl="1" indent="0">
              <a:buNone/>
            </a:pPr>
            <a:r>
              <a:rPr lang="en-US" b="1" dirty="0"/>
              <a:t>• CSF leak causing headache. </a:t>
            </a:r>
          </a:p>
          <a:p>
            <a:pPr marL="457200" lvl="1" indent="0">
              <a:buNone/>
            </a:pPr>
            <a:r>
              <a:rPr lang="en-US" b="1" dirty="0"/>
              <a:t>• Meningism. </a:t>
            </a:r>
          </a:p>
          <a:p>
            <a:pPr marL="457200" lvl="1" indent="0">
              <a:buNone/>
            </a:pPr>
            <a:r>
              <a:rPr lang="en-US" b="1" dirty="0"/>
              <a:t>• Infection. </a:t>
            </a:r>
          </a:p>
          <a:p>
            <a:pPr marL="457200" lvl="1" indent="0">
              <a:buNone/>
            </a:pPr>
            <a:r>
              <a:rPr lang="en-US" b="1" dirty="0"/>
              <a:t>• Paraplegia. It is very rare. </a:t>
            </a:r>
          </a:p>
        </p:txBody>
      </p:sp>
    </p:spTree>
    <p:extLst>
      <p:ext uri="{BB962C8B-B14F-4D97-AF65-F5344CB8AC3E}">
        <p14:creationId xmlns:p14="http://schemas.microsoft.com/office/powerpoint/2010/main" val="1869690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BE488-4B02-45DB-A6D8-AFCF5840C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EPIDURAL ANESTHESIA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F1499-4F68-EE77-675F-0248DD5FD2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It is a potential space between dura anteriorly and ligamentum flavum posteriorly which has got negative pressure inside.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Advantages</a:t>
            </a:r>
            <a:r>
              <a:rPr lang="en-US" b="1" dirty="0"/>
              <a:t> :</a:t>
            </a:r>
          </a:p>
          <a:p>
            <a:pPr marL="457200" lvl="1" indent="0">
              <a:buNone/>
            </a:pPr>
            <a:r>
              <a:rPr lang="en-US" b="1" dirty="0"/>
              <a:t>• It can be used for continuous repeated prolonged anesthesia. </a:t>
            </a:r>
          </a:p>
          <a:p>
            <a:pPr marL="457200" lvl="1" indent="0">
              <a:buNone/>
            </a:pPr>
            <a:r>
              <a:rPr lang="en-US" b="1" dirty="0"/>
              <a:t>• It can be used for postoperative analgesia. </a:t>
            </a:r>
          </a:p>
          <a:p>
            <a:pPr marL="457200" lvl="1" indent="0">
              <a:buNone/>
            </a:pPr>
            <a:r>
              <a:rPr lang="en-US" b="1" dirty="0"/>
              <a:t>• It can be kept for several days</a:t>
            </a:r>
          </a:p>
        </p:txBody>
      </p:sp>
    </p:spTree>
    <p:extLst>
      <p:ext uri="{BB962C8B-B14F-4D97-AF65-F5344CB8AC3E}">
        <p14:creationId xmlns:p14="http://schemas.microsoft.com/office/powerpoint/2010/main" val="92827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336FA-FB3D-B691-FCE7-D911FB5EC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Types of anesthesia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B1F86-1D87-446E-AECD-83238210D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GENERAL ANESTHESIA</a:t>
            </a:r>
          </a:p>
          <a:p>
            <a:r>
              <a:rPr lang="en-US" b="1" dirty="0"/>
              <a:t>REGIONAL ANESTHESIA</a:t>
            </a:r>
          </a:p>
          <a:p>
            <a:r>
              <a:rPr lang="en-US" b="1" dirty="0"/>
              <a:t>TOPICAL ANESTHESIA </a:t>
            </a:r>
          </a:p>
          <a:p>
            <a:r>
              <a:rPr lang="en-US" b="1" dirty="0"/>
              <a:t>INFILTRATION BLOCK</a:t>
            </a:r>
          </a:p>
          <a:p>
            <a:r>
              <a:rPr lang="en-US" b="1" dirty="0"/>
              <a:t>FIELD BLOCK</a:t>
            </a:r>
          </a:p>
          <a:p>
            <a:r>
              <a:rPr lang="en-US" b="1" dirty="0"/>
              <a:t>NERVE BLOCK</a:t>
            </a:r>
          </a:p>
          <a:p>
            <a:r>
              <a:rPr lang="en-US" b="1" dirty="0"/>
              <a:t>INTRAVENOUS REGIONAL ANESTHESIA </a:t>
            </a:r>
          </a:p>
          <a:p>
            <a:r>
              <a:rPr lang="en-US" b="1" dirty="0"/>
              <a:t>SPINAL ANESTHESIA</a:t>
            </a:r>
          </a:p>
          <a:p>
            <a:r>
              <a:rPr lang="en-US" b="1" dirty="0"/>
              <a:t>SADDLE BLOCK</a:t>
            </a:r>
          </a:p>
          <a:p>
            <a:r>
              <a:rPr lang="en-US" b="1" dirty="0"/>
              <a:t>EPIDURAL ANESTHESIA</a:t>
            </a:r>
          </a:p>
          <a:p>
            <a:r>
              <a:rPr lang="en-US" b="1" dirty="0"/>
              <a:t>CAUDAL ANESTHESIA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83382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6DC67-21AF-E240-D25B-500010BE7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CAUDAL ANESTHESIA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050D2-505E-623D-5F07-04A3EFC56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Caudal space is the sacral component of epidural space and access is through the sacral hiatus.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Indications</a:t>
            </a:r>
            <a:r>
              <a:rPr lang="en-US" b="1" dirty="0"/>
              <a:t> :</a:t>
            </a:r>
          </a:p>
          <a:p>
            <a:pPr marL="457200" lvl="1" indent="0">
              <a:buNone/>
            </a:pPr>
            <a:r>
              <a:rPr lang="en-US" b="1" dirty="0"/>
              <a:t>• Hemorrhoidal surgery.</a:t>
            </a:r>
          </a:p>
          <a:p>
            <a:pPr marL="457200" lvl="1" indent="0">
              <a:buNone/>
            </a:pPr>
            <a:r>
              <a:rPr lang="en-US" b="1" dirty="0"/>
              <a:t> • Circumcision. </a:t>
            </a:r>
          </a:p>
          <a:p>
            <a:pPr marL="457200" lvl="1" indent="0">
              <a:buNone/>
            </a:pPr>
            <a:r>
              <a:rPr lang="en-US" b="1" dirty="0"/>
              <a:t>• Small, procedures like cystoscopy.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Complications</a:t>
            </a:r>
            <a:r>
              <a:rPr lang="en-US" b="1" dirty="0"/>
              <a:t> :</a:t>
            </a:r>
          </a:p>
          <a:p>
            <a:pPr marL="0" indent="0">
              <a:buNone/>
            </a:pPr>
            <a:r>
              <a:rPr lang="en-US" b="1" dirty="0"/>
              <a:t>• Trauma to the anal canal.</a:t>
            </a:r>
          </a:p>
          <a:p>
            <a:pPr marL="0" indent="0">
              <a:buNone/>
            </a:pPr>
            <a:r>
              <a:rPr lang="en-US" b="1" dirty="0"/>
              <a:t> • Intravascular injection. </a:t>
            </a:r>
          </a:p>
          <a:p>
            <a:pPr marL="0" indent="0">
              <a:buNone/>
            </a:pPr>
            <a:r>
              <a:rPr lang="en-US" b="1" dirty="0"/>
              <a:t>• Failure of caudal block.</a:t>
            </a:r>
          </a:p>
        </p:txBody>
      </p:sp>
    </p:spTree>
    <p:extLst>
      <p:ext uri="{BB962C8B-B14F-4D97-AF65-F5344CB8AC3E}">
        <p14:creationId xmlns:p14="http://schemas.microsoft.com/office/powerpoint/2010/main" val="206302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3BB01-D548-A4E5-0B76-7B87125D6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00C200B-DBEE-745A-19AD-55527BB67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51014" y="2196159"/>
            <a:ext cx="3743325" cy="3933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4CE71F-9081-8000-0E6F-D1E4F10CA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906" y="2196159"/>
            <a:ext cx="3401376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81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2EF43-4069-B6FE-F91E-C7E97946B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one">
            <a:extLst>
              <a:ext uri="{FF2B5EF4-FFF2-40B4-BE49-F238E27FC236}">
                <a16:creationId xmlns:a16="http://schemas.microsoft.com/office/drawing/2014/main" id="{AC8314D9-9615-4CA2-5A07-A426722073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549" y="2030866"/>
            <a:ext cx="3286125" cy="415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67E3C8-B422-FC92-6186-5F6365D70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984" y="2030866"/>
            <a:ext cx="4149970" cy="41595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3C2C2C-A085-B250-6BD7-0F1379305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57" y="2030866"/>
            <a:ext cx="3600630" cy="415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01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CD65-C520-9889-DF26-4B4445678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10508-9486-41F9-55C4-B0FE1E0CD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5300" b="1" dirty="0">
                <a:solidFill>
                  <a:srgbClr val="FF0000"/>
                </a:solidFill>
              </a:rPr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3908891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BC85F-7AD9-5C99-63A9-77116B19C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GENERAL ANESTHESIA (</a:t>
            </a:r>
            <a:r>
              <a:rPr lang="en-US" b="1" dirty="0"/>
              <a:t>GA</a:t>
            </a:r>
            <a:r>
              <a:rPr lang="en-US" b="1" dirty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03D20-AE9D-8064-7265-95E87E8ED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It means abolition of all the sensations, i.e. touch, pain, posture, and temperature with a state of reversible loss of consciousness.</a:t>
            </a: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GA needs :</a:t>
            </a:r>
          </a:p>
          <a:p>
            <a:pPr marL="914400" lvl="2" indent="0">
              <a:buNone/>
            </a:pPr>
            <a:r>
              <a:rPr lang="en-US" b="1" dirty="0"/>
              <a:t>Anesthetic drugs for induction and maintenance.</a:t>
            </a:r>
          </a:p>
          <a:p>
            <a:pPr marL="914400" lvl="2" indent="0">
              <a:buNone/>
            </a:pPr>
            <a:r>
              <a:rPr lang="en-US" b="1" dirty="0"/>
              <a:t>Oxygen.</a:t>
            </a:r>
          </a:p>
          <a:p>
            <a:pPr marL="914400" lvl="2" indent="0">
              <a:buNone/>
            </a:pPr>
            <a:r>
              <a:rPr lang="en-US" b="1" dirty="0"/>
              <a:t>Muscle relaxant drugs</a:t>
            </a:r>
            <a:r>
              <a:rPr lang="en-US" b="1" dirty="0">
                <a:solidFill>
                  <a:srgbClr val="FF0000"/>
                </a:solidFill>
              </a:rPr>
              <a:t>.</a:t>
            </a:r>
          </a:p>
          <a:p>
            <a:pPr marL="914400" lvl="2" indent="0">
              <a:buNone/>
            </a:pPr>
            <a:r>
              <a:rPr lang="en-US" b="1" dirty="0"/>
              <a:t>Endotracheal tube.</a:t>
            </a:r>
          </a:p>
          <a:p>
            <a:pPr marL="914400" lvl="2" indent="0">
              <a:buNone/>
            </a:pPr>
            <a:r>
              <a:rPr lang="en-US" b="1" dirty="0"/>
              <a:t>Antidotes.</a:t>
            </a: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809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AC144-6AA9-8C0E-1388-4B402D071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Induction and maintenance drugs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55B1E-4455-20F2-F51A-8EA21E0BA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1-VOLATILE ANESTHETICS </a:t>
            </a:r>
            <a:r>
              <a:rPr lang="en-US" b="1" dirty="0"/>
              <a:t>They vaporize in room air.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Agents used </a:t>
            </a:r>
            <a:r>
              <a:rPr lang="en-US" b="1" dirty="0"/>
              <a:t>are: </a:t>
            </a:r>
          </a:p>
          <a:p>
            <a:pPr marL="0" indent="0">
              <a:buNone/>
            </a:pPr>
            <a:r>
              <a:rPr lang="en-US" b="1" dirty="0"/>
              <a:t>Ether, Halothane, Enflurane , Isoflurane Trichloroethylene, Sevoflurane.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Ether</a:t>
            </a:r>
            <a:r>
              <a:rPr lang="en-US" b="1" dirty="0"/>
              <a:t> which is irritant, unpleasant, and flammable, is a commonly used agent in developing countries.</a:t>
            </a:r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Enflurane</a:t>
            </a:r>
            <a:r>
              <a:rPr lang="en-US" b="1" dirty="0"/>
              <a:t> and isoflurane are noninflammable, nonexplosive, nonirritant, and stable. Here anesthesia is rapid with faster recovery.</a:t>
            </a:r>
          </a:p>
        </p:txBody>
      </p:sp>
    </p:spTree>
    <p:extLst>
      <p:ext uri="{BB962C8B-B14F-4D97-AF65-F5344CB8AC3E}">
        <p14:creationId xmlns:p14="http://schemas.microsoft.com/office/powerpoint/2010/main" val="4286069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52FD8-9F41-8050-FEB0-144C26B25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2-GASEOUS ANESTHETICS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3915B-7BFE-C378-3266-D77CD401F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FF0000"/>
                </a:solidFill>
              </a:rPr>
              <a:t>Nitrous oxide</a:t>
            </a:r>
            <a:r>
              <a:rPr lang="en-US" b="1" dirty="0"/>
              <a:t>: It is noninflammable, nonirritant, good analgesics but a weak anesthetic agent. It is given along with 30–50% oxygen for balanced anesthesia.</a:t>
            </a:r>
          </a:p>
          <a:p>
            <a:pPr>
              <a:buFont typeface="Wingdings" panose="05000000000000000000" pitchFamily="2" charset="2"/>
              <a:buChar char="q"/>
            </a:pPr>
            <a:endParaRPr lang="en-US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FF0000"/>
                </a:solidFill>
              </a:rPr>
              <a:t>Cyclopropane</a:t>
            </a:r>
            <a:r>
              <a:rPr lang="en-US" b="1" dirty="0"/>
              <a:t> is highly flammable.</a:t>
            </a:r>
          </a:p>
        </p:txBody>
      </p:sp>
    </p:spTree>
    <p:extLst>
      <p:ext uri="{BB962C8B-B14F-4D97-AF65-F5344CB8AC3E}">
        <p14:creationId xmlns:p14="http://schemas.microsoft.com/office/powerpoint/2010/main" val="3025400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BD8DB-93BE-BAA5-B48D-D01C9B979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3-INTRAVENOUS ANESTHETICS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0932D-8230-8C07-5906-F18479D341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b="1" dirty="0">
                <a:solidFill>
                  <a:srgbClr val="FF0000"/>
                </a:solidFill>
              </a:rPr>
              <a:t>Thiopentone</a:t>
            </a:r>
            <a:r>
              <a:rPr lang="en-US" b="1" dirty="0"/>
              <a:t>: It is ultrashort acting, and causes hypnosis during induction of anesthesia with rapid recovery.</a:t>
            </a:r>
          </a:p>
          <a:p>
            <a:pPr marL="514350" indent="-514350">
              <a:buFont typeface="+mj-lt"/>
              <a:buAutoNum type="alphaUcPeriod"/>
            </a:pPr>
            <a:r>
              <a:rPr lang="en-US" b="1" dirty="0">
                <a:solidFill>
                  <a:srgbClr val="FF0000"/>
                </a:solidFill>
              </a:rPr>
              <a:t>Ketamine</a:t>
            </a:r>
            <a:r>
              <a:rPr lang="en-US" b="1" dirty="0"/>
              <a:t>: It can lead to hypertension, apnea, and laryngospasm.</a:t>
            </a:r>
          </a:p>
          <a:p>
            <a:pPr marL="0" indent="0">
              <a:buNone/>
            </a:pPr>
            <a:endParaRPr lang="en-US" b="1" dirty="0"/>
          </a:p>
          <a:p>
            <a:pPr marL="514350" indent="-514350">
              <a:buFont typeface="+mj-lt"/>
              <a:buAutoNum type="alphaUcPeriod"/>
            </a:pPr>
            <a:r>
              <a:rPr lang="en-US" b="1" dirty="0">
                <a:solidFill>
                  <a:srgbClr val="FF0000"/>
                </a:solidFill>
              </a:rPr>
              <a:t>Propofol</a:t>
            </a:r>
            <a:r>
              <a:rPr lang="en-US" b="1" dirty="0"/>
              <a:t>: It is a widely used induction agent that has got predictable onset and recovery.</a:t>
            </a:r>
          </a:p>
          <a:p>
            <a:pPr marL="514350" indent="-514350">
              <a:buFont typeface="+mj-lt"/>
              <a:buAutoNum type="alphaUcPeriod"/>
            </a:pPr>
            <a:r>
              <a:rPr lang="en-US" b="1" dirty="0">
                <a:solidFill>
                  <a:srgbClr val="FF0000"/>
                </a:solidFill>
              </a:rPr>
              <a:t>Fentanyl</a:t>
            </a:r>
            <a:r>
              <a:rPr lang="en-US" b="1" dirty="0"/>
              <a:t>: It causes sedation, hypotension and is preferred in asthmatics. </a:t>
            </a:r>
          </a:p>
        </p:txBody>
      </p:sp>
    </p:spTree>
    <p:extLst>
      <p:ext uri="{BB962C8B-B14F-4D97-AF65-F5344CB8AC3E}">
        <p14:creationId xmlns:p14="http://schemas.microsoft.com/office/powerpoint/2010/main" val="3980523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30FF7-D919-79DE-ACD5-6E5D4CFA0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OXYGEN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177F5-C9AC-61B4-EC14-27BC4237F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77332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• </a:t>
            </a:r>
            <a:r>
              <a:rPr lang="en-US" b="1" dirty="0">
                <a:solidFill>
                  <a:srgbClr val="FF0000"/>
                </a:solidFill>
              </a:rPr>
              <a:t>Oxygen</a:t>
            </a:r>
            <a:r>
              <a:rPr lang="en-US" b="1" dirty="0"/>
              <a:t> is given through Boyle’s apparatus (</a:t>
            </a:r>
            <a:r>
              <a:rPr lang="en-US" b="1" dirty="0">
                <a:solidFill>
                  <a:srgbClr val="FF0000"/>
                </a:solidFill>
              </a:rPr>
              <a:t>33.3%). </a:t>
            </a:r>
          </a:p>
          <a:p>
            <a:pPr marL="0" indent="0">
              <a:buNone/>
            </a:pPr>
            <a:r>
              <a:rPr lang="en-US" b="1" dirty="0"/>
              <a:t>• Oxygen in high concentration is a respiratory depressant and also affects eyes. </a:t>
            </a:r>
          </a:p>
          <a:p>
            <a:pPr marL="0" indent="0">
              <a:buNone/>
            </a:pPr>
            <a:r>
              <a:rPr lang="en-US" b="1" dirty="0"/>
              <a:t>• A 5% CO2 mixture in oxygen is called as </a:t>
            </a:r>
            <a:r>
              <a:rPr lang="en-US" b="1" dirty="0">
                <a:solidFill>
                  <a:srgbClr val="FF0000"/>
                </a:solidFill>
              </a:rPr>
              <a:t>carbogen</a:t>
            </a:r>
            <a:r>
              <a:rPr lang="en-US" b="1" dirty="0"/>
              <a:t>.</a:t>
            </a:r>
          </a:p>
          <a:p>
            <a:pPr marL="0" indent="0">
              <a:buNone/>
            </a:pPr>
            <a:r>
              <a:rPr lang="en-US" b="1" dirty="0"/>
              <a:t> • Oxygen is available in </a:t>
            </a:r>
            <a:r>
              <a:rPr lang="en-US" b="1" dirty="0">
                <a:solidFill>
                  <a:srgbClr val="FF0000"/>
                </a:solidFill>
              </a:rPr>
              <a:t>black and white colored cylinders</a:t>
            </a:r>
            <a:r>
              <a:rPr lang="en-US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AC50CC-EB74-4A1E-38F8-94D5ABD4F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176" y="1690687"/>
            <a:ext cx="3277772" cy="357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63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C7F4-353E-9EA1-9DB1-6C8E512E0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MUSCLE RELAXANTS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3B61C-8CE1-9600-D9B1-E903941C8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1- </a:t>
            </a:r>
            <a:r>
              <a:rPr lang="en-US" b="1" dirty="0">
                <a:solidFill>
                  <a:srgbClr val="FF0000"/>
                </a:solidFill>
              </a:rPr>
              <a:t>Depolarizing</a:t>
            </a:r>
            <a:r>
              <a:rPr lang="en-US" b="1" dirty="0"/>
              <a:t> muscle relaxants: They act on the </a:t>
            </a:r>
            <a:r>
              <a:rPr lang="en-US" b="1" dirty="0">
                <a:solidFill>
                  <a:srgbClr val="FF0000"/>
                </a:solidFill>
              </a:rPr>
              <a:t>acetylcholine receptors</a:t>
            </a:r>
            <a:r>
              <a:rPr lang="en-US" b="1" dirty="0"/>
              <a:t>.</a:t>
            </a:r>
          </a:p>
          <a:p>
            <a:pPr marL="514350" indent="-514350">
              <a:buAutoNum type="alphaLcPeriod"/>
            </a:pPr>
            <a:r>
              <a:rPr lang="en-US" b="1" dirty="0" err="1"/>
              <a:t>Suxamethonium</a:t>
            </a:r>
            <a:r>
              <a:rPr lang="en-US" b="1" dirty="0"/>
              <a:t> chloride (</a:t>
            </a:r>
            <a:r>
              <a:rPr lang="en-US" b="1" dirty="0" err="1"/>
              <a:t>Scoline</a:t>
            </a:r>
            <a:r>
              <a:rPr lang="en-US" b="1" dirty="0"/>
              <a:t>). </a:t>
            </a:r>
          </a:p>
          <a:p>
            <a:pPr marL="0" indent="0">
              <a:buNone/>
            </a:pPr>
            <a:r>
              <a:rPr lang="en-US" b="1" dirty="0"/>
              <a:t>b. </a:t>
            </a:r>
            <a:r>
              <a:rPr lang="en-US" b="1" dirty="0" err="1"/>
              <a:t>Suxthonium</a:t>
            </a:r>
            <a:r>
              <a:rPr lang="en-US" b="1" dirty="0"/>
              <a:t> bromide.</a:t>
            </a:r>
          </a:p>
        </p:txBody>
      </p:sp>
    </p:spTree>
    <p:extLst>
      <p:ext uri="{BB962C8B-B14F-4D97-AF65-F5344CB8AC3E}">
        <p14:creationId xmlns:p14="http://schemas.microsoft.com/office/powerpoint/2010/main" val="2257854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040FE-B139-CB5C-6BA5-17469AA6B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2.Nondepolarizing Muscle Relaxants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BA849-F5BC-D16C-D987-CA48C62DA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They block the channels of entry of acetyl choline. They are long-acting relaxants. </a:t>
            </a:r>
          </a:p>
          <a:p>
            <a:pPr marL="514350" indent="-514350">
              <a:buAutoNum type="arabicPeriod"/>
            </a:pPr>
            <a:r>
              <a:rPr lang="en-US" b="1" dirty="0">
                <a:solidFill>
                  <a:srgbClr val="FF0000"/>
                </a:solidFill>
              </a:rPr>
              <a:t>Tubocurarine</a:t>
            </a:r>
            <a:r>
              <a:rPr lang="en-US" b="1" dirty="0"/>
              <a:t>: It lasts for 45 minutes.  </a:t>
            </a:r>
          </a:p>
          <a:p>
            <a:pPr marL="0" indent="0">
              <a:buNone/>
            </a:pPr>
            <a:r>
              <a:rPr lang="en-US" b="1" dirty="0"/>
              <a:t>2. </a:t>
            </a:r>
            <a:r>
              <a:rPr lang="en-US" b="1" dirty="0">
                <a:solidFill>
                  <a:srgbClr val="FF0000"/>
                </a:solidFill>
              </a:rPr>
              <a:t>Gallamine</a:t>
            </a:r>
            <a:r>
              <a:rPr lang="en-US" b="1" dirty="0"/>
              <a:t> :  It is cheaper. It is contraindicated in renal diseases. </a:t>
            </a:r>
          </a:p>
          <a:p>
            <a:pPr marL="0" indent="0">
              <a:buNone/>
            </a:pPr>
            <a:r>
              <a:rPr lang="en-US" b="1" dirty="0"/>
              <a:t>3. </a:t>
            </a:r>
            <a:r>
              <a:rPr lang="en-US" b="1" dirty="0" err="1">
                <a:solidFill>
                  <a:srgbClr val="FF0000"/>
                </a:solidFill>
              </a:rPr>
              <a:t>Pancuronium</a:t>
            </a:r>
            <a:r>
              <a:rPr lang="en-US" b="1" dirty="0">
                <a:solidFill>
                  <a:srgbClr val="FF0000"/>
                </a:solidFill>
              </a:rPr>
              <a:t> bromide </a:t>
            </a:r>
            <a:r>
              <a:rPr lang="en-US" b="1" dirty="0"/>
              <a:t>(</a:t>
            </a:r>
            <a:r>
              <a:rPr lang="en-US" b="1" dirty="0" err="1"/>
              <a:t>Pavulon</a:t>
            </a:r>
            <a:r>
              <a:rPr lang="en-US" b="1" dirty="0"/>
              <a:t>): It lasts for 45 minutes. </a:t>
            </a:r>
          </a:p>
          <a:p>
            <a:pPr marL="0" indent="0">
              <a:buNone/>
            </a:pPr>
            <a:r>
              <a:rPr lang="en-US" b="1" dirty="0"/>
              <a:t>4. </a:t>
            </a:r>
            <a:r>
              <a:rPr lang="en-US" b="1" dirty="0">
                <a:solidFill>
                  <a:srgbClr val="FF0000"/>
                </a:solidFill>
              </a:rPr>
              <a:t>Vecuronium bromide</a:t>
            </a:r>
            <a:r>
              <a:rPr lang="en-US" b="1" dirty="0"/>
              <a:t>: It is a steroid muscle relaxant. </a:t>
            </a:r>
          </a:p>
          <a:p>
            <a:pPr marL="0" indent="0">
              <a:buNone/>
            </a:pPr>
            <a:r>
              <a:rPr lang="en-US" b="1" dirty="0"/>
              <a:t>5. </a:t>
            </a:r>
            <a:r>
              <a:rPr lang="en-US" b="1" dirty="0">
                <a:solidFill>
                  <a:srgbClr val="FF0000"/>
                </a:solidFill>
              </a:rPr>
              <a:t>Rocuronium</a:t>
            </a:r>
            <a:r>
              <a:rPr lang="en-US" b="1" dirty="0"/>
              <a:t> is a short-acting steroid muscle relaxant. It starts its action in one minute. </a:t>
            </a:r>
          </a:p>
          <a:p>
            <a:pPr marL="0" indent="0">
              <a:buNone/>
            </a:pPr>
            <a:r>
              <a:rPr lang="en-US" b="1" dirty="0"/>
              <a:t>6. </a:t>
            </a:r>
            <a:r>
              <a:rPr lang="en-US" b="1" dirty="0">
                <a:solidFill>
                  <a:srgbClr val="FF0000"/>
                </a:solidFill>
              </a:rPr>
              <a:t>Atracurium</a:t>
            </a:r>
            <a:r>
              <a:rPr lang="en-US" b="1" dirty="0"/>
              <a:t>: It lasts for 20–30 minutes</a:t>
            </a:r>
          </a:p>
        </p:txBody>
      </p:sp>
    </p:spTree>
    <p:extLst>
      <p:ext uri="{BB962C8B-B14F-4D97-AF65-F5344CB8AC3E}">
        <p14:creationId xmlns:p14="http://schemas.microsoft.com/office/powerpoint/2010/main" val="29478324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1055</Words>
  <Application>Microsoft Office PowerPoint</Application>
  <PresentationFormat>Widescreen</PresentationFormat>
  <Paragraphs>155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Office Theme</vt:lpstr>
      <vt:lpstr>Anesthesia </vt:lpstr>
      <vt:lpstr>Types of anesthesia</vt:lpstr>
      <vt:lpstr>GENERAL ANESTHESIA (GA)</vt:lpstr>
      <vt:lpstr>Induction and maintenance drugs</vt:lpstr>
      <vt:lpstr>2-GASEOUS ANESTHETICS</vt:lpstr>
      <vt:lpstr>3-INTRAVENOUS ANESTHETICS</vt:lpstr>
      <vt:lpstr>OXYGEN</vt:lpstr>
      <vt:lpstr>MUSCLE RELAXANTS</vt:lpstr>
      <vt:lpstr>2.Nondepolarizing Muscle Relaxants</vt:lpstr>
      <vt:lpstr>REVERSAL AGENTS(Antidotes)</vt:lpstr>
      <vt:lpstr>Complications of Endotracheal tube</vt:lpstr>
      <vt:lpstr>COMPLICATIONS IN GENERAL ANESTHESIA</vt:lpstr>
      <vt:lpstr>REGIONAL ANESTHESIA</vt:lpstr>
      <vt:lpstr>TOPICAL ANESTHESIA</vt:lpstr>
      <vt:lpstr>INFILTRATION BLOCK</vt:lpstr>
      <vt:lpstr>NERVE BLOCK</vt:lpstr>
      <vt:lpstr>SPINAL ANESTHESIA</vt:lpstr>
      <vt:lpstr>Advantages</vt:lpstr>
      <vt:lpstr>EPIDURAL ANESTHESIA</vt:lpstr>
      <vt:lpstr>CAUDAL ANESTHESIA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Anesthesia </dc:title>
  <dc:creator>music only</dc:creator>
  <cp:lastModifiedBy>shivan mohamed</cp:lastModifiedBy>
  <cp:revision>34</cp:revision>
  <dcterms:created xsi:type="dcterms:W3CDTF">2024-01-15T13:50:22Z</dcterms:created>
  <dcterms:modified xsi:type="dcterms:W3CDTF">2024-03-10T14:25:33Z</dcterms:modified>
</cp:coreProperties>
</file>