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8" r:id="rId5"/>
    <p:sldId id="279" r:id="rId6"/>
    <p:sldId id="280" r:id="rId7"/>
    <p:sldId id="277" r:id="rId8"/>
    <p:sldId id="284" r:id="rId9"/>
    <p:sldId id="281" r:id="rId10"/>
    <p:sldId id="282" r:id="rId11"/>
    <p:sldId id="283" r:id="rId12"/>
    <p:sldId id="285" r:id="rId13"/>
    <p:sldId id="286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51749C-BFDC-9068-4F08-47D895690A89}" name="Heshu Jalal" initials="HJ" userId="S::heshu.jalal@tiu.edu.iq::357b1b57-2d0e-44f3-8d64-5194f61cec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5D6E9-AAA3-4472-B6E7-E5F633E2918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BC04-A053-4E89-AEE7-E7D4D233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ABDC-E423-474A-8312-49A31FC72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E30B4-F12D-6A80-C6A2-FADB2D91A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E8C1-62A8-522F-5884-0E8684C3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620B-5A20-7ED1-D3F9-282E64F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7295-09F2-9928-826D-88834919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E283-DE8B-26AC-2650-A80C152D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898AF-568B-C824-44C4-1F049A1A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06E5-38A9-9A32-79BE-16FFBAFC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F579-8403-0845-1019-E4561C39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B899-639B-DD2C-B870-4A7912F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99D1A-D8BB-2412-FB3A-40744830B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C493D-8205-DA3D-F18F-9CC1412E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4A86-205D-D266-0201-3E193B53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810B9-DC90-131C-5AE8-4DB400F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3A99-5163-A4FC-21BA-E2CEB90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8C9C-5F46-8D09-9956-74AA24C4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FA4D-F789-765A-AEC1-374B12A4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8FF4-A43A-DEBA-3CF0-60A82E31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8D2E7-2CB0-76BB-B409-9498607F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5013-1F81-5D20-CAB4-64C0A320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76A-E66D-7F04-D611-A486C5B5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95F97-A726-3477-C479-AA0AB50F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B3C5-10E4-8FAC-3D8A-BD826CA0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0A77-B3E7-38BA-804D-669D603F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4BEE-9ADF-B57C-99DF-119A99C2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EA7A-884F-9BF9-D112-C4463CD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D8AB-BE5C-48B5-8170-35305B432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E6276-CB1D-6327-796C-05BC347B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641DF-DCB6-7FEF-09E7-7A51155D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2C849-049F-7E69-DA66-1A1B329B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9C1FF-39C9-2C8E-E7EC-2A592D8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0C93-7908-CAEC-02E4-DAF86FE5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42372-B28B-8529-8B71-66C2055B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F0357-60F3-6CEB-E6DE-9B740710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F79FA-4B41-83A8-0E9F-416826BED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E1BB4-3A2D-0542-107A-FDA091EE8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63A40-C4A5-6222-B0C3-77232CC6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1CAEA-9E36-8ECE-9ED8-F36B0315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7BDC-88C1-02E0-D2DF-4431AB4A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D1C8-41E7-778C-CF65-68AF058D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A19C4-A470-302A-3EA2-B710E00B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47B7C-2FB4-FB68-350B-7E929D00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B5BD3-89E8-353B-2FB0-8E87A954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5B9A8-38D1-CE7C-58DF-55192A0D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031EB-ABF7-63CF-51E2-2600E728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91B68-2620-C6D7-B08B-4B6FA215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9273-37AB-6123-471B-62E97502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09AC-07A2-BF71-0978-E648BDDC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C3F40-056A-69C4-A9EB-7BD0A88DA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BB76A-929A-9A87-7CC4-055E2C5E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D7318-0F7C-3EB3-1C95-6B6C321E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0C4B-245B-4646-ED1C-9348AC02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CC1E-13EF-A29A-81BD-7768158F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DE22-9A5A-75F9-5073-7B60AC1B0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A99E-D31D-831F-1E29-5C23A136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5B87-BE37-C674-4B7A-7CA3CD07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DB846-1A97-5C1B-BA7B-BF9FF254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EC060-B2DF-1E66-4E50-8920019B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C962D-A7C1-C29F-31CD-41AE77F0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1F815-2931-BCE3-925E-67F6E42F2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5A40-57C1-F4E4-FCD0-645A7DBBA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CBF6-4DDB-4AE2-9E76-A3A6BA6BB84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E032-F545-16C6-7753-7467A2CE1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0EFA6-5BB5-1B54-20CC-651E90BC9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61BC9987-3157-18D2-26A9-6E1095901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r="-1" b="168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048D9-A585-4FDA-81FE-2CE27A7A4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Clostridium, </a:t>
            </a:r>
            <a:b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Other Anaerobes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51641-1E44-B3AC-9226-29253D8C7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 fontScale="85000" lnSpcReduction="20000"/>
          </a:bodyPr>
          <a:lstStyle/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Ms. Heshu J. Ahmed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PhD Candidate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Medical Bacteriology 423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Spring Semester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Week Seven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text and a book&#10;&#10;Description automatically generated with medium confidence">
            <a:extLst>
              <a:ext uri="{FF2B5EF4-FFF2-40B4-BE49-F238E27FC236}">
                <a16:creationId xmlns:a16="http://schemas.microsoft.com/office/drawing/2014/main" id="{F504C8CC-76AF-A94D-C75F-C8939D29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74" y="403759"/>
            <a:ext cx="2349570" cy="21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07F07-9851-2FBE-5292-3374B124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B523D-6049-7534-1AC3-4E0B7B4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97" y="1911493"/>
            <a:ext cx="7040948" cy="4847525"/>
          </a:xfrm>
        </p:spPr>
        <p:txBody>
          <a:bodyPr anchor="t"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Gangrene 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oxidation–reduction potential in a wound is sufficiently low,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perfringens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spores can germinate and then multiply, elaborating α-toxin. 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passes along the muscle bundles, producing rapidly spreading edema and necrosis as well as conditions that are favorable for growth of the anaerobes. 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disease progresses increased vascular permeability and systemic absorption of the toxin leads to shock. 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α-Toxin is the major cause of both local destruction and shock.</a:t>
            </a:r>
          </a:p>
        </p:txBody>
      </p:sp>
      <p:pic>
        <p:nvPicPr>
          <p:cNvPr id="5" name="Picture 4" descr="Close-up of a foot with a black and brown patch&#10;&#10;Description automatically generated">
            <a:extLst>
              <a:ext uri="{FF2B5EF4-FFF2-40B4-BE49-F238E27FC236}">
                <a16:creationId xmlns:a16="http://schemas.microsoft.com/office/drawing/2014/main" id="{B8E13D55-276E-73C1-F279-2C402ABDC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r="19031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3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25F18-8FFE-62F5-7BB7-C95F505A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EE1F1-D4F0-D7BE-C86D-69B8B5F25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Clostridial Food Poisoning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spores of some C perfringens strains are often particularly heat-resistant and can withstand temperatures of 100°C for an hour or more.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spores that survive initial cooking can convert to the vegetative form and multiply when food is not refrigerated or is rewarmed.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ingestion, the enterotoxin is released into the upper gastrointestinal tract, causing a fluid outpouring in which the ileum is most severely involved.</a:t>
            </a:r>
          </a:p>
        </p:txBody>
      </p:sp>
    </p:spTree>
    <p:extLst>
      <p:ext uri="{BB962C8B-B14F-4D97-AF65-F5344CB8AC3E}">
        <p14:creationId xmlns:p14="http://schemas.microsoft.com/office/powerpoint/2010/main" val="559975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ell structure&#10;&#10;Description automatically generated">
            <a:extLst>
              <a:ext uri="{FF2B5EF4-FFF2-40B4-BE49-F238E27FC236}">
                <a16:creationId xmlns:a16="http://schemas.microsoft.com/office/drawing/2014/main" id="{9D934D54-F69A-3079-E4E2-E3BB65520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05" y="418289"/>
            <a:ext cx="9523378" cy="6254407"/>
          </a:xfrm>
        </p:spPr>
      </p:pic>
    </p:spTree>
    <p:extLst>
      <p:ext uri="{BB962C8B-B14F-4D97-AF65-F5344CB8AC3E}">
        <p14:creationId xmlns:p14="http://schemas.microsoft.com/office/powerpoint/2010/main" val="280808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786F2-D7ED-3AA0-D51D-426779B4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Manifestations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3C6BD-AE74-1DC1-F423-59F165D1F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26" y="2071316"/>
            <a:ext cx="7412475" cy="45956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Infant Botulism </a:t>
            </a:r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syndrome associated with </a:t>
            </a:r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botulinum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occurs in infants between the ages of 3 weeks and 8 months.</a:t>
            </a:r>
          </a:p>
          <a:p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organism is apparently introduced on weaning or with dietary supplements, especially honey, which is virtually impossible to sterilize. </a:t>
            </a:r>
          </a:p>
          <a:p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Ingested spores yield vegetative bacteria, which multiply and produce small amounts of toxin in the infant’s colon. </a:t>
            </a:r>
          </a:p>
          <a:p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infant shows constipation, poor muscle tone, lethargy, and feeding problems and may have ophthalmic and other paralyses similar to those in foodborne botulism. </a:t>
            </a:r>
          </a:p>
          <a:p>
            <a:pPr marL="0" indent="0">
              <a:buNone/>
            </a:pP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Wound Botulism </a:t>
            </a:r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rarely, wounds infected with other organisms may allow </a:t>
            </a:r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botulinum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grow. </a:t>
            </a:r>
          </a:p>
          <a:p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Wound botulism in parenteral users of cocaine and maxillary sinus botulism in intranasal users of cocaine has been reported. </a:t>
            </a:r>
          </a:p>
          <a:p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Botulism without an obvious food or wound source is occasionally reported in individuals beyond infancy. It 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aby in diaper holding a hand&#10;&#10;Description automatically generated">
            <a:extLst>
              <a:ext uri="{FF2B5EF4-FFF2-40B4-BE49-F238E27FC236}">
                <a16:creationId xmlns:a16="http://schemas.microsoft.com/office/drawing/2014/main" id="{EB228C86-D927-C6BD-302B-9292369F0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r="16981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5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459763FC-0D54-F3B6-6982-2342EB29B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695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95B59-49F3-FECA-E41C-2AC19249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9753-F781-1703-59DF-F29072F6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Sherris Medical Microbiology: An Introduction to Infectious Diseases.</a:t>
            </a:r>
          </a:p>
          <a:p>
            <a:pPr>
              <a:lnSpc>
                <a:spcPct val="150000"/>
              </a:lnSpc>
            </a:pP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Jawetz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Melnick &amp;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Adelberg's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Medical Microbiology by Geo. F. Brooks, Karen C. Carroll, and Janet S.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Butel</a:t>
            </a:r>
            <a:endParaRPr lang="en-US" sz="22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Prescott's Microbiology by Joanne Willey, Linda Sherwood, and Christopher J. Woolverton</a:t>
            </a:r>
          </a:p>
        </p:txBody>
      </p:sp>
    </p:spTree>
    <p:extLst>
      <p:ext uri="{BB962C8B-B14F-4D97-AF65-F5344CB8AC3E}">
        <p14:creationId xmlns:p14="http://schemas.microsoft.com/office/powerpoint/2010/main" val="64991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AF56F-B37C-1527-1128-5779800C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1062-17ED-B123-1CAB-14006845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Anaerobic infections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Clostridium Tetanus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Clostridium botulinum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pathogenesis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Manifestations</a:t>
            </a: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b="0" i="0" u="none" strike="noStrike" baseline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8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C1FC-3AA7-589A-8038-BB81AA63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5780-FBC7-E49A-170D-F1438EA9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1. </a:t>
            </a:r>
            <a:r>
              <a:rPr lang="en-US" sz="160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Anaerobic Infections Pathogenesis</a:t>
            </a:r>
            <a:r>
              <a:rPr lang="en-US" sz="240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2. </a:t>
            </a:r>
            <a:r>
              <a:rPr lang="en-US" sz="1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Manifestations of Clostridial Infections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1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Assessing pathogenesis of species</a:t>
            </a:r>
          </a:p>
        </p:txBody>
      </p:sp>
    </p:spTree>
    <p:extLst>
      <p:ext uri="{BB962C8B-B14F-4D97-AF65-F5344CB8AC3E}">
        <p14:creationId xmlns:p14="http://schemas.microsoft.com/office/powerpoint/2010/main" val="72798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06BD8-9A06-E34E-F062-2F63E748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ANAEROBIC INFECTIONS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2A965-351F-083B-DB00-6ED49927D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our constant immersion in air, anaerobes are able to colonize the many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oxygen deficient or oxygen-free microenvironments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body.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conditions 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by the presence of resident microbiota whose growth reduces oxygen and decreases the local oxidation–reduction potential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sites include the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sebaceous glands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skin, the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gingival crevices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gums, the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lymphoid tissue of the throat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lumina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intestinal and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urogenital tracts.</a:t>
            </a:r>
          </a:p>
        </p:txBody>
      </p:sp>
    </p:spTree>
    <p:extLst>
      <p:ext uri="{BB962C8B-B14F-4D97-AF65-F5344CB8AC3E}">
        <p14:creationId xmlns:p14="http://schemas.microsoft.com/office/powerpoint/2010/main" val="379703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able with a list of different types of blood&#10;&#10;Description automatically generated">
            <a:extLst>
              <a:ext uri="{FF2B5EF4-FFF2-40B4-BE49-F238E27FC236}">
                <a16:creationId xmlns:a16="http://schemas.microsoft.com/office/drawing/2014/main" id="{92F357F6-EFFB-0CA7-63B7-644898E63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77" y="643466"/>
            <a:ext cx="1051144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6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318C-3433-A86A-2ED7-CCEA75DA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5B1CB-9048-902C-2D4F-29C63085F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anaerobic microbiota normally lives in a harmless commensal relationship with the host. However, when displaced from their environment on the mucosal surface into normally sterile tissues, these organisms may cause life-threatening infections. 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occur as the result of:</a:t>
            </a:r>
          </a:p>
          <a:p>
            <a:pPr lvl="1" algn="just">
              <a:lnSpc>
                <a:spcPct val="150000"/>
              </a:lnSpc>
            </a:pP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trauma (gunshot, surgery), </a:t>
            </a:r>
          </a:p>
          <a:p>
            <a:pPr lvl="1" algn="just">
              <a:lnSpc>
                <a:spcPct val="150000"/>
              </a:lnSpc>
            </a:pP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(diverticulosis, cancer), </a:t>
            </a:r>
          </a:p>
          <a:p>
            <a:pPr lvl="1" algn="just">
              <a:lnSpc>
                <a:spcPct val="150000"/>
              </a:lnSpc>
            </a:pP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isolated events (aspiration). 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factors such as malignancy or impaired blood supply increase the probability that the dislodged flora will eventually produce an infection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5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198E1-9CFB-7E00-4567-6031F081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genus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ABBE-A069-AE2D-DA9E-0B11CB154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2071316"/>
            <a:ext cx="7012668" cy="4119172"/>
          </a:xfrm>
        </p:spPr>
        <p:txBody>
          <a:bodyPr anchor="t">
            <a:normAutofit/>
          </a:bodyPr>
          <a:lstStyle/>
          <a:p>
            <a:pPr algn="just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clostridia are large, spore-forming, gram-positive bacilli.</a:t>
            </a:r>
          </a:p>
          <a:p>
            <a:pPr algn="just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Clostridia have spores that are resistant to heat, desiccation, and disinfectants. </a:t>
            </a:r>
          </a:p>
          <a:p>
            <a:pPr algn="just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able to survive for years in the environment and return to the vegetative form when placed in a favorable environment. </a:t>
            </a:r>
          </a:p>
          <a:p>
            <a:pPr algn="just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histotoxic group including </a:t>
            </a:r>
            <a:r>
              <a:rPr lang="en-US" sz="1800" b="0" i="1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Clostridium perfringens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five other species produces hemolysins at the site of acute infections that have lytic effects on a wide variety of cells. </a:t>
            </a:r>
          </a:p>
          <a:p>
            <a:pPr algn="just"/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neurotoxic group including </a:t>
            </a:r>
            <a:r>
              <a:rPr lang="en-US" sz="1800" b="0" i="1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Clostridium tetani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0" i="1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Clostridium botulinum </a:t>
            </a:r>
            <a:r>
              <a:rPr lang="en-US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roduces neurotoxins that exert their effect at neural sites remote from the bacteria.</a:t>
            </a:r>
          </a:p>
          <a:p>
            <a:pPr algn="just"/>
            <a:r>
              <a:rPr lang="en-US" sz="1800" b="0" i="1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Clostridium difficile </a:t>
            </a:r>
            <a:r>
              <a:rPr lang="en-US" sz="1800" b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produces enterotoxins </a:t>
            </a:r>
            <a:r>
              <a:rPr lang="en-US" sz="18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disease in the intestinal tract.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lose-up of a bunch of bacteria&#10;&#10;Description automatically generated">
            <a:extLst>
              <a:ext uri="{FF2B5EF4-FFF2-40B4-BE49-F238E27FC236}">
                <a16:creationId xmlns:a16="http://schemas.microsoft.com/office/drawing/2014/main" id="{A9D22429-C353-2285-945B-9983F764F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r="18471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0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a microscopic view of bacteria&#10;&#10;Description automatically generated">
            <a:extLst>
              <a:ext uri="{FF2B5EF4-FFF2-40B4-BE49-F238E27FC236}">
                <a16:creationId xmlns:a16="http://schemas.microsoft.com/office/drawing/2014/main" id="{C3A3254F-FF2F-9392-9500-8E7018FECB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7" r="11350" b="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77241-625A-B870-DEE3-9FE98C8C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i="1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lang="en-US" sz="400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BOTULINUM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91047-0BF1-B96E-19F6-4FDF8347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630" y="2370671"/>
            <a:ext cx="6127423" cy="4228092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botulinum is a large gram-positive rod much like the rest of the clostridia.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spores resist boiling for long periods, and moist heat at 121°C is required for certain destruction.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Germination of spores and growth of C botulinum can occur in a variety of alkaline or neutral foodstuffs when conditions are sufficiently anaerobic.</a:t>
            </a:r>
          </a:p>
        </p:txBody>
      </p:sp>
    </p:spTree>
    <p:extLst>
      <p:ext uri="{BB962C8B-B14F-4D97-AF65-F5344CB8AC3E}">
        <p14:creationId xmlns:p14="http://schemas.microsoft.com/office/powerpoint/2010/main" val="22549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76AC4-25B9-57DB-44FA-01AD0155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PERFRINGENS 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1498B-3C09-8215-6CC7-C7795CE32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3" y="2071315"/>
            <a:ext cx="7059802" cy="4621715"/>
          </a:xfrm>
        </p:spPr>
        <p:txBody>
          <a:bodyPr anchor="t"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perfringens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large, gram-positive, nonmotile rod with square ends. 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grows overnight under anaerobic conditions, producing hemolytic colonies on blood agar. 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broth containing </a:t>
            </a:r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fermentable carbohydrate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growth of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perfringens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accompanied by the production of large amounts of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and carbon dioxide gas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can also be produced in necrotic tissues; hence the term gas gangrene. </a:t>
            </a:r>
          </a:p>
          <a:p>
            <a:pPr algn="just">
              <a:lnSpc>
                <a:spcPct val="150000"/>
              </a:lnSpc>
            </a:pP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perfringens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multiple exotoxins that have different pathogenic significance type (A to E).</a:t>
            </a:r>
          </a:p>
        </p:txBody>
      </p:sp>
      <p:pic>
        <p:nvPicPr>
          <p:cNvPr id="5" name="Picture 4" descr="A close-up of green pills&#10;&#10;Description automatically generated">
            <a:extLst>
              <a:ext uri="{FF2B5EF4-FFF2-40B4-BE49-F238E27FC236}">
                <a16:creationId xmlns:a16="http://schemas.microsoft.com/office/drawing/2014/main" id="{1E38E8BD-6B05-FC08-57BD-7BEB99A44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" r="-2" b="1718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4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6213</TotalTime>
  <Words>846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Garamond</vt:lpstr>
      <vt:lpstr>Times New Roman</vt:lpstr>
      <vt:lpstr>Office Theme</vt:lpstr>
      <vt:lpstr>Clostridium,  and Other Anaerobes</vt:lpstr>
      <vt:lpstr>Outline</vt:lpstr>
      <vt:lpstr>Objectives</vt:lpstr>
      <vt:lpstr>ANAEROBIC INFECTIONS </vt:lpstr>
      <vt:lpstr>PowerPoint Presentation</vt:lpstr>
      <vt:lpstr>Pathogenesis</vt:lpstr>
      <vt:lpstr>Clostridium genus</vt:lpstr>
      <vt:lpstr>CLOSTRIDIUM BOTULINUM</vt:lpstr>
      <vt:lpstr>CLOSTRIDIUM PERFRINGENS </vt:lpstr>
      <vt:lpstr>Pathogenesis</vt:lpstr>
      <vt:lpstr>Pathogenesis</vt:lpstr>
      <vt:lpstr>PowerPoint Presentation</vt:lpstr>
      <vt:lpstr>Manifestations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Reminders!!</dc:title>
  <dc:creator>Heshu Jalal</dc:creator>
  <cp:lastModifiedBy>Heshu Jalal</cp:lastModifiedBy>
  <cp:revision>34</cp:revision>
  <dcterms:created xsi:type="dcterms:W3CDTF">2024-01-28T18:34:39Z</dcterms:created>
  <dcterms:modified xsi:type="dcterms:W3CDTF">2024-04-22T07:52:59Z</dcterms:modified>
</cp:coreProperties>
</file>