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86" r:id="rId2"/>
    <p:sldId id="292" r:id="rId3"/>
    <p:sldId id="256" r:id="rId4"/>
    <p:sldId id="257" r:id="rId5"/>
    <p:sldId id="258" r:id="rId6"/>
    <p:sldId id="259" r:id="rId7"/>
    <p:sldId id="287" r:id="rId8"/>
    <p:sldId id="260" r:id="rId9"/>
    <p:sldId id="261" r:id="rId10"/>
    <p:sldId id="288" r:id="rId11"/>
    <p:sldId id="262" r:id="rId12"/>
    <p:sldId id="263" r:id="rId13"/>
    <p:sldId id="264" r:id="rId14"/>
    <p:sldId id="265" r:id="rId15"/>
    <p:sldId id="266" r:id="rId16"/>
    <p:sldId id="289" r:id="rId17"/>
    <p:sldId id="268" r:id="rId18"/>
    <p:sldId id="269" r:id="rId19"/>
    <p:sldId id="291" r:id="rId20"/>
    <p:sldId id="270" r:id="rId21"/>
    <p:sldId id="271" r:id="rId22"/>
    <p:sldId id="272" r:id="rId23"/>
    <p:sldId id="273" r:id="rId24"/>
    <p:sldId id="274" r:id="rId25"/>
    <p:sldId id="275" r:id="rId26"/>
    <p:sldId id="276" r:id="rId27"/>
    <p:sldId id="277" r:id="rId28"/>
    <p:sldId id="278" r:id="rId29"/>
    <p:sldId id="279" r:id="rId30"/>
    <p:sldId id="280" r:id="rId31"/>
    <p:sldId id="283" r:id="rId32"/>
    <p:sldId id="284" r:id="rId33"/>
    <p:sldId id="285" r:id="rId34"/>
    <p:sldId id="293" r:id="rId35"/>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BEC00F-7F68-271E-97AC-B85257B89DD7}" v="16" dt="2024-04-14T14:15:35.9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61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10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351830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3514476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737253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540046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3349403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9FF99BD-075F-4761-A995-6FC574BD25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B21A54-9BA3-4EA9-B460-5A829ADD90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14" y="576072"/>
            <a:ext cx="13485571" cy="707745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2">
            <a:extLst>
              <a:ext uri="{FF2B5EF4-FFF2-40B4-BE49-F238E27FC236}">
                <a16:creationId xmlns:a16="http://schemas.microsoft.com/office/drawing/2014/main" id="{3A9386EE-37C2-4256-1E1C-BED066AEC11D}"/>
              </a:ext>
            </a:extLst>
          </p:cNvPr>
          <p:cNvSpPr/>
          <p:nvPr/>
        </p:nvSpPr>
        <p:spPr>
          <a:xfrm>
            <a:off x="645404" y="1133378"/>
            <a:ext cx="12348969" cy="1666399"/>
          </a:xfrm>
          <a:prstGeom prst="rect">
            <a:avLst/>
          </a:prstGeom>
          <a:noFill/>
          <a:ln/>
        </p:spPr>
        <p:txBody>
          <a:bodyPr wrap="square" lIns="91440" tIns="45720" rIns="91440" bIns="45720" rtlCol="0" anchor="t"/>
          <a:lstStyle/>
          <a:p>
            <a:pPr marL="0" indent="0" algn="ctr">
              <a:lnSpc>
                <a:spcPts val="6561"/>
              </a:lnSpc>
              <a:buNone/>
            </a:pPr>
            <a:r>
              <a:rPr lang="en-US" sz="2800" b="1" dirty="0">
                <a:solidFill>
                  <a:srgbClr val="272525"/>
                </a:solidFill>
              </a:rPr>
              <a:t>Tishk International University (TIU) Vernacular architecture</a:t>
            </a:r>
            <a:endParaRPr lang="en-US" sz="2800" b="1">
              <a:solidFill>
                <a:srgbClr val="272525"/>
              </a:solidFill>
            </a:endParaRPr>
          </a:p>
        </p:txBody>
      </p:sp>
      <p:sp>
        <p:nvSpPr>
          <p:cNvPr id="7" name="Text 3">
            <a:extLst>
              <a:ext uri="{FF2B5EF4-FFF2-40B4-BE49-F238E27FC236}">
                <a16:creationId xmlns:a16="http://schemas.microsoft.com/office/drawing/2014/main" id="{E4F47677-09FE-A92B-7EFC-77E23EC5C848}"/>
              </a:ext>
            </a:extLst>
          </p:cNvPr>
          <p:cNvSpPr/>
          <p:nvPr/>
        </p:nvSpPr>
        <p:spPr>
          <a:xfrm>
            <a:off x="2536756" y="3765113"/>
            <a:ext cx="11005676" cy="355402"/>
          </a:xfrm>
          <a:prstGeom prst="rect">
            <a:avLst/>
          </a:prstGeom>
          <a:noFill/>
          <a:ln/>
        </p:spPr>
        <p:txBody>
          <a:bodyPr wrap="none" lIns="91440" tIns="45720" rIns="91440" bIns="45720" rtlCol="0" anchor="t"/>
          <a:lstStyle/>
          <a:p>
            <a:pPr marL="0" indent="0">
              <a:lnSpc>
                <a:spcPts val="2799"/>
              </a:lnSpc>
              <a:buNone/>
            </a:pPr>
            <a:r>
              <a:rPr lang="en-US" sz="2800" b="1">
                <a:solidFill>
                  <a:srgbClr val="272525"/>
                </a:solidFill>
              </a:rPr>
              <a:t>Vernacular Architecture</a:t>
            </a:r>
          </a:p>
        </p:txBody>
      </p:sp>
      <p:sp>
        <p:nvSpPr>
          <p:cNvPr id="10" name="Text 4">
            <a:extLst>
              <a:ext uri="{FF2B5EF4-FFF2-40B4-BE49-F238E27FC236}">
                <a16:creationId xmlns:a16="http://schemas.microsoft.com/office/drawing/2014/main" id="{F67BD05F-701C-5FB1-0790-C399AB12D4FF}"/>
              </a:ext>
            </a:extLst>
          </p:cNvPr>
          <p:cNvSpPr/>
          <p:nvPr/>
        </p:nvSpPr>
        <p:spPr>
          <a:xfrm>
            <a:off x="2453629" y="4370427"/>
            <a:ext cx="9266356" cy="355402"/>
          </a:xfrm>
          <a:prstGeom prst="rect">
            <a:avLst/>
          </a:prstGeom>
          <a:noFill/>
          <a:ln/>
        </p:spPr>
        <p:txBody>
          <a:bodyPr wrap="none" lIns="91440" tIns="45720" rIns="91440" bIns="45720" rtlCol="0" anchor="t"/>
          <a:lstStyle/>
          <a:p>
            <a:pPr marL="0" indent="0">
              <a:lnSpc>
                <a:spcPts val="2799"/>
              </a:lnSpc>
              <a:buNone/>
            </a:pPr>
            <a:r>
              <a:rPr lang="en-US" sz="2800" b="1">
                <a:solidFill>
                  <a:srgbClr val="272525"/>
                </a:solidFill>
              </a:rPr>
              <a:t>Lecturer : </a:t>
            </a:r>
            <a:r>
              <a:rPr lang="en-US" sz="2800" b="1" err="1">
                <a:solidFill>
                  <a:srgbClr val="272525"/>
                </a:solidFill>
              </a:rPr>
              <a:t>Darbaz</a:t>
            </a:r>
            <a:r>
              <a:rPr lang="en-US" sz="2800" b="1">
                <a:solidFill>
                  <a:srgbClr val="272525"/>
                </a:solidFill>
              </a:rPr>
              <a:t> </a:t>
            </a:r>
            <a:r>
              <a:rPr lang="en-US" sz="2800" b="1" err="1">
                <a:solidFill>
                  <a:srgbClr val="272525"/>
                </a:solidFill>
              </a:rPr>
              <a:t>Pirot</a:t>
            </a:r>
            <a:endParaRPr lang="en-US" sz="2800" b="1" err="1">
              <a:solidFill>
                <a:srgbClr val="272525"/>
              </a:solidFill>
              <a:cs typeface="Calibri"/>
            </a:endParaRPr>
          </a:p>
        </p:txBody>
      </p:sp>
      <p:sp>
        <p:nvSpPr>
          <p:cNvPr id="14" name="Text 5">
            <a:extLst>
              <a:ext uri="{FF2B5EF4-FFF2-40B4-BE49-F238E27FC236}">
                <a16:creationId xmlns:a16="http://schemas.microsoft.com/office/drawing/2014/main" id="{F0F15B3A-8B7A-2368-DBAD-58CBDF877420}"/>
              </a:ext>
            </a:extLst>
          </p:cNvPr>
          <p:cNvSpPr/>
          <p:nvPr/>
        </p:nvSpPr>
        <p:spPr>
          <a:xfrm>
            <a:off x="2536756" y="4975741"/>
            <a:ext cx="11005676" cy="355402"/>
          </a:xfrm>
          <a:prstGeom prst="rect">
            <a:avLst/>
          </a:prstGeom>
          <a:noFill/>
          <a:ln/>
        </p:spPr>
        <p:txBody>
          <a:bodyPr wrap="none" lIns="91440" tIns="45720" rIns="91440" bIns="45720" rtlCol="0" anchor="t"/>
          <a:lstStyle/>
          <a:p>
            <a:pPr>
              <a:lnSpc>
                <a:spcPts val="2799"/>
              </a:lnSpc>
            </a:pPr>
            <a:r>
              <a:rPr lang="en-US" sz="2800" b="1" dirty="0">
                <a:solidFill>
                  <a:srgbClr val="272525"/>
                </a:solidFill>
              </a:rPr>
              <a:t>2023-2024</a:t>
            </a:r>
          </a:p>
        </p:txBody>
      </p:sp>
      <p:sp>
        <p:nvSpPr>
          <p:cNvPr id="16" name="Text 6">
            <a:extLst>
              <a:ext uri="{FF2B5EF4-FFF2-40B4-BE49-F238E27FC236}">
                <a16:creationId xmlns:a16="http://schemas.microsoft.com/office/drawing/2014/main" id="{680924F9-F4AA-58A4-A7EE-AA39FBDABD55}"/>
              </a:ext>
            </a:extLst>
          </p:cNvPr>
          <p:cNvSpPr/>
          <p:nvPr/>
        </p:nvSpPr>
        <p:spPr>
          <a:xfrm>
            <a:off x="2453629" y="5581055"/>
            <a:ext cx="9266356" cy="355402"/>
          </a:xfrm>
          <a:prstGeom prst="rect">
            <a:avLst/>
          </a:prstGeom>
          <a:noFill/>
          <a:ln/>
        </p:spPr>
        <p:txBody>
          <a:bodyPr wrap="none" lIns="91440" tIns="45720" rIns="91440" bIns="45720" rtlCol="0" anchor="t"/>
          <a:lstStyle/>
          <a:p>
            <a:pPr>
              <a:lnSpc>
                <a:spcPts val="2799"/>
              </a:lnSpc>
            </a:pPr>
            <a:r>
              <a:rPr lang="en-US" sz="2800" b="1" dirty="0">
                <a:solidFill>
                  <a:srgbClr val="272525"/>
                </a:solidFill>
              </a:rPr>
              <a:t>Lecture 3: </a:t>
            </a:r>
            <a:r>
              <a:rPr lang="en-US" sz="2800" dirty="0">
                <a:solidFill>
                  <a:srgbClr val="000000"/>
                </a:solidFill>
              </a:rPr>
              <a:t> </a:t>
            </a:r>
            <a:r>
              <a:rPr lang="en-US" sz="2800" b="1" dirty="0">
                <a:solidFill>
                  <a:srgbClr val="000000"/>
                </a:solidFill>
              </a:rPr>
              <a:t>Vernacular architecture Asia</a:t>
            </a:r>
            <a:endParaRPr lang="en-US" sz="2800" b="1" dirty="0">
              <a:solidFill>
                <a:srgbClr val="000000"/>
              </a:solidFill>
              <a:cs typeface="Calibri"/>
            </a:endParaRPr>
          </a:p>
          <a:p>
            <a:pPr indent="0">
              <a:lnSpc>
                <a:spcPts val="2799"/>
              </a:lnSpc>
              <a:buNone/>
            </a:pPr>
            <a:endParaRPr lang="en-US" sz="2800" b="1" dirty="0">
              <a:solidFill>
                <a:srgbClr val="272525"/>
              </a:solidFill>
              <a:cs typeface="Calibri"/>
            </a:endParaRPr>
          </a:p>
        </p:txBody>
      </p:sp>
    </p:spTree>
    <p:extLst>
      <p:ext uri="{BB962C8B-B14F-4D97-AF65-F5344CB8AC3E}">
        <p14:creationId xmlns:p14="http://schemas.microsoft.com/office/powerpoint/2010/main" val="534583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
        <p:nvSpPr>
          <p:cNvPr id="4" name="Text 2"/>
          <p:cNvSpPr/>
          <p:nvPr/>
        </p:nvSpPr>
        <p:spPr>
          <a:xfrm>
            <a:off x="2160" y="4402"/>
            <a:ext cx="9130385" cy="625361"/>
          </a:xfrm>
          <a:prstGeom prst="rect">
            <a:avLst/>
          </a:prstGeom>
          <a:noFill/>
          <a:ln/>
        </p:spPr>
        <p:txBody>
          <a:bodyPr wrap="none" lIns="91440" tIns="45720" rIns="91440" bIns="45720" rtlCol="0" anchor="t"/>
          <a:lstStyle/>
          <a:p>
            <a:pPr marL="0" indent="0" algn="ctr">
              <a:lnSpc>
                <a:spcPts val="5468"/>
              </a:lnSpc>
              <a:buNone/>
            </a:pPr>
            <a:r>
              <a:rPr lang="en-US" sz="4374" b="1" kern="0" spc="-131">
                <a:solidFill>
                  <a:srgbClr val="000000"/>
                </a:solidFill>
                <a:latin typeface="Inter" pitchFamily="34" charset="0"/>
                <a:ea typeface="Inter" pitchFamily="34" charset="-122"/>
                <a:cs typeface="Inter" pitchFamily="34" charset="-120"/>
              </a:rPr>
              <a:t>Adobe Homes of Shibam, Yemen</a:t>
            </a:r>
            <a:endParaRPr lang="en-US" sz="4374"/>
          </a:p>
        </p:txBody>
      </p:sp>
      <p:sp>
        <p:nvSpPr>
          <p:cNvPr id="6" name="Text 4"/>
          <p:cNvSpPr/>
          <p:nvPr/>
        </p:nvSpPr>
        <p:spPr>
          <a:xfrm>
            <a:off x="381722" y="1151455"/>
            <a:ext cx="8294293" cy="6849336"/>
          </a:xfrm>
          <a:prstGeom prst="rect">
            <a:avLst/>
          </a:prstGeom>
          <a:noFill/>
          <a:ln/>
        </p:spPr>
        <p:txBody>
          <a:bodyPr wrap="square" lIns="91440" tIns="45720" rIns="91440" bIns="45720" rtlCol="0" anchor="t"/>
          <a:lstStyle/>
          <a:p>
            <a:pPr algn="just">
              <a:lnSpc>
                <a:spcPct val="150000"/>
              </a:lnSpc>
            </a:pPr>
            <a:r>
              <a:rPr lang="en-US" sz="2800" kern="0" spc="-35" dirty="0">
                <a:solidFill>
                  <a:srgbClr val="272525"/>
                </a:solidFill>
                <a:latin typeface="Inter"/>
                <a:ea typeface="Inter"/>
                <a:cs typeface="Inter" pitchFamily="34" charset="-120"/>
              </a:rPr>
              <a:t>The </a:t>
            </a:r>
            <a:r>
              <a:rPr lang="en-US" sz="2800" b="1" kern="0" spc="-35" dirty="0">
                <a:solidFill>
                  <a:srgbClr val="272525"/>
                </a:solidFill>
                <a:latin typeface="Inter"/>
                <a:ea typeface="Inter"/>
                <a:cs typeface="Inter" pitchFamily="34" charset="-120"/>
              </a:rPr>
              <a:t>adobe brick walls</a:t>
            </a:r>
            <a:r>
              <a:rPr lang="en-US" sz="2800" kern="0" spc="-35" dirty="0">
                <a:solidFill>
                  <a:srgbClr val="272525"/>
                </a:solidFill>
                <a:latin typeface="Inter"/>
                <a:ea typeface="Inter"/>
                <a:cs typeface="Inter" pitchFamily="34" charset="-120"/>
              </a:rPr>
              <a:t>, crafted from the river's clay mud, are designed to </a:t>
            </a:r>
            <a:r>
              <a:rPr lang="en-US" sz="2800" b="1" kern="0" spc="-35" dirty="0">
                <a:solidFill>
                  <a:srgbClr val="272525"/>
                </a:solidFill>
                <a:latin typeface="Inter"/>
                <a:ea typeface="Inter"/>
                <a:cs typeface="Inter" pitchFamily="34" charset="-120"/>
              </a:rPr>
              <a:t>get thinner towards the top of the building</a:t>
            </a:r>
            <a:r>
              <a:rPr lang="en-US" sz="2800" kern="0" spc="-35" dirty="0">
                <a:solidFill>
                  <a:srgbClr val="272525"/>
                </a:solidFill>
                <a:latin typeface="Inter"/>
                <a:ea typeface="Inter"/>
                <a:cs typeface="Inter" pitchFamily="34" charset="-120"/>
              </a:rPr>
              <a:t>. </a:t>
            </a:r>
            <a:r>
              <a:rPr lang="en-US" sz="2800" b="1" kern="0" spc="-35" dirty="0">
                <a:solidFill>
                  <a:srgbClr val="272525"/>
                </a:solidFill>
                <a:latin typeface="Inter"/>
                <a:ea typeface="Inter"/>
                <a:cs typeface="Inter" pitchFamily="34" charset="-120"/>
              </a:rPr>
              <a:t>This ingenious design reduces the pressure on the lower walls, ensuring stability. </a:t>
            </a:r>
            <a:endParaRPr lang="en-US" sz="2800" b="1" dirty="0">
              <a:solidFill>
                <a:srgbClr val="000000"/>
              </a:solidFill>
              <a:latin typeface="Inter"/>
              <a:ea typeface="Inter"/>
              <a:cs typeface="Calibri" panose="020F0502020204030204"/>
            </a:endParaRPr>
          </a:p>
          <a:p>
            <a:pPr algn="just">
              <a:lnSpc>
                <a:spcPct val="150000"/>
              </a:lnSpc>
            </a:pPr>
            <a:endParaRPr lang="en-US" sz="2800" b="1" kern="0" spc="-35" dirty="0">
              <a:solidFill>
                <a:srgbClr val="272525"/>
              </a:solidFill>
              <a:latin typeface="Inter"/>
              <a:ea typeface="Inter"/>
              <a:cs typeface="Inter" pitchFamily="34" charset="-120"/>
            </a:endParaRPr>
          </a:p>
          <a:p>
            <a:pPr marL="0" indent="0" algn="just">
              <a:lnSpc>
                <a:spcPct val="150000"/>
              </a:lnSpc>
              <a:buNone/>
            </a:pPr>
            <a:r>
              <a:rPr lang="en-US" sz="2800" kern="0" spc="-35" dirty="0">
                <a:solidFill>
                  <a:srgbClr val="272525"/>
                </a:solidFill>
                <a:latin typeface="Inter"/>
                <a:ea typeface="Inter"/>
                <a:cs typeface="Inter" pitchFamily="34" charset="-120"/>
              </a:rPr>
              <a:t>To protect these historic structures from water damage, residents apply a</a:t>
            </a:r>
            <a:r>
              <a:rPr lang="en-US" sz="2800" b="1" kern="0" spc="-35" dirty="0">
                <a:solidFill>
                  <a:srgbClr val="272525"/>
                </a:solidFill>
                <a:latin typeface="Inter"/>
                <a:ea typeface="Inter"/>
                <a:cs typeface="Inter" pitchFamily="34" charset="-120"/>
              </a:rPr>
              <a:t> </a:t>
            </a:r>
            <a:r>
              <a:rPr lang="en-US" sz="2800" i="1" kern="0" spc="-35" dirty="0">
                <a:solidFill>
                  <a:srgbClr val="272525"/>
                </a:solidFill>
                <a:latin typeface="Inter"/>
                <a:ea typeface="Inter"/>
                <a:cs typeface="Inter" pitchFamily="34" charset="-120"/>
              </a:rPr>
              <a:t>whitewash</a:t>
            </a:r>
            <a:r>
              <a:rPr lang="en-US" sz="2800" kern="0" spc="-35" dirty="0">
                <a:solidFill>
                  <a:srgbClr val="272525"/>
                </a:solidFill>
                <a:latin typeface="Inter"/>
                <a:ea typeface="Inter"/>
                <a:cs typeface="Inter" pitchFamily="34" charset="-120"/>
              </a:rPr>
              <a:t> to the rooftops and the exterior facades of the buildings. This protective covering is</a:t>
            </a:r>
            <a:r>
              <a:rPr lang="en-US" sz="2800" b="1" kern="0" spc="-35" dirty="0">
                <a:solidFill>
                  <a:srgbClr val="272525"/>
                </a:solidFill>
                <a:latin typeface="Inter"/>
                <a:ea typeface="Inter"/>
                <a:cs typeface="Inter" pitchFamily="34" charset="-120"/>
              </a:rPr>
              <a:t> made from crushed limestone, which serves as a shield against the elements.</a:t>
            </a:r>
            <a:endParaRPr lang="en-US" sz="2800" b="1">
              <a:latin typeface="Inter"/>
              <a:ea typeface="Inter"/>
              <a:cs typeface="Calibri" panose="020F0502020204030204"/>
            </a:endParaRPr>
          </a:p>
        </p:txBody>
      </p:sp>
      <p:pic>
        <p:nvPicPr>
          <p:cNvPr id="7" name="Picture 6" descr="Mudbrick-made tower houses of Shibam, Hadramaut (Print #12015198">
            <a:extLst>
              <a:ext uri="{FF2B5EF4-FFF2-40B4-BE49-F238E27FC236}">
                <a16:creationId xmlns:a16="http://schemas.microsoft.com/office/drawing/2014/main" id="{C75D0074-909F-7525-22FA-76D8BAABE100}"/>
              </a:ext>
            </a:extLst>
          </p:cNvPr>
          <p:cNvPicPr>
            <a:picLocks noChangeAspect="1"/>
          </p:cNvPicPr>
          <p:nvPr/>
        </p:nvPicPr>
        <p:blipFill>
          <a:blip r:embed="rId3"/>
          <a:stretch>
            <a:fillRect/>
          </a:stretch>
        </p:blipFill>
        <p:spPr>
          <a:xfrm>
            <a:off x="9135374" y="4313"/>
            <a:ext cx="5469148" cy="8220973"/>
          </a:xfrm>
          <a:prstGeom prst="rect">
            <a:avLst/>
          </a:prstGeom>
        </p:spPr>
      </p:pic>
    </p:spTree>
    <p:extLst>
      <p:ext uri="{BB962C8B-B14F-4D97-AF65-F5344CB8AC3E}">
        <p14:creationId xmlns:p14="http://schemas.microsoft.com/office/powerpoint/2010/main" val="3765115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
        <p:nvSpPr>
          <p:cNvPr id="4" name="Text 2"/>
          <p:cNvSpPr/>
          <p:nvPr/>
        </p:nvSpPr>
        <p:spPr>
          <a:xfrm>
            <a:off x="2160" y="20223"/>
            <a:ext cx="14677839" cy="1388745"/>
          </a:xfrm>
          <a:prstGeom prst="rect">
            <a:avLst/>
          </a:prstGeom>
          <a:noFill/>
          <a:ln/>
        </p:spPr>
        <p:txBody>
          <a:bodyPr wrap="square" lIns="91440" tIns="45720" rIns="91440" bIns="45720" rtlCol="0" anchor="t"/>
          <a:lstStyle/>
          <a:p>
            <a:pPr marL="0" indent="0" algn="ctr">
              <a:lnSpc>
                <a:spcPts val="5468"/>
              </a:lnSpc>
              <a:buNone/>
            </a:pPr>
            <a:r>
              <a:rPr lang="en-US" sz="4374" b="1" kern="0" spc="-131">
                <a:solidFill>
                  <a:srgbClr val="000000"/>
                </a:solidFill>
                <a:latin typeface="Inter" pitchFamily="34" charset="0"/>
                <a:ea typeface="Inter" pitchFamily="34" charset="-122"/>
                <a:cs typeface="Inter" pitchFamily="34" charset="-120"/>
              </a:rPr>
              <a:t>The adobe beehive homes of Harran, Turkey</a:t>
            </a:r>
            <a:endParaRPr lang="en-US" sz="4374"/>
          </a:p>
        </p:txBody>
      </p:sp>
      <p:sp>
        <p:nvSpPr>
          <p:cNvPr id="6" name="Text 3"/>
          <p:cNvSpPr/>
          <p:nvPr/>
        </p:nvSpPr>
        <p:spPr>
          <a:xfrm>
            <a:off x="174688" y="4702721"/>
            <a:ext cx="3895468" cy="295428"/>
          </a:xfrm>
          <a:prstGeom prst="rect">
            <a:avLst/>
          </a:prstGeom>
          <a:noFill/>
          <a:ln/>
        </p:spPr>
        <p:txBody>
          <a:bodyPr wrap="none" lIns="91440" tIns="45720" rIns="91440" bIns="45720" rtlCol="0" anchor="t"/>
          <a:lstStyle/>
          <a:p>
            <a:pPr marL="0" indent="0" algn="ctr">
              <a:lnSpc>
                <a:spcPts val="2734"/>
              </a:lnSpc>
              <a:buNone/>
            </a:pPr>
            <a:r>
              <a:rPr lang="en-US" sz="2800" b="1" kern="0" spc="-66">
                <a:solidFill>
                  <a:srgbClr val="000000"/>
                </a:solidFill>
                <a:latin typeface="Inter"/>
                <a:ea typeface="Inter" pitchFamily="34" charset="-122"/>
                <a:cs typeface="Inter" pitchFamily="34" charset="-120"/>
              </a:rPr>
              <a:t>Western Asia</a:t>
            </a:r>
            <a:endParaRPr lang="en-US" sz="2800">
              <a:latin typeface="Inter"/>
              <a:ea typeface="Calibri"/>
              <a:cs typeface="Calibri"/>
            </a:endParaRPr>
          </a:p>
        </p:txBody>
      </p:sp>
      <p:sp>
        <p:nvSpPr>
          <p:cNvPr id="7" name="Text 4"/>
          <p:cNvSpPr/>
          <p:nvPr/>
        </p:nvSpPr>
        <p:spPr>
          <a:xfrm>
            <a:off x="278205" y="5148634"/>
            <a:ext cx="4072265" cy="2612051"/>
          </a:xfrm>
          <a:prstGeom prst="rect">
            <a:avLst/>
          </a:prstGeom>
          <a:noFill/>
          <a:ln/>
        </p:spPr>
        <p:txBody>
          <a:bodyPr wrap="square" lIns="91440" tIns="45720" rIns="91440" bIns="45720" rtlCol="0" anchor="t"/>
          <a:lstStyle/>
          <a:p>
            <a:pPr marL="0" indent="0" algn="just">
              <a:lnSpc>
                <a:spcPct val="150000"/>
              </a:lnSpc>
              <a:buNone/>
            </a:pPr>
            <a:r>
              <a:rPr lang="en-US" sz="2800" kern="0" spc="-35" dirty="0">
                <a:solidFill>
                  <a:srgbClr val="272525"/>
                </a:solidFill>
                <a:latin typeface="Inter"/>
                <a:ea typeface="Inter"/>
                <a:cs typeface="Inter" pitchFamily="34" charset="-120"/>
              </a:rPr>
              <a:t>The adobe beehive homes of Harran, Turkey, are a distinctive feature of this region in </a:t>
            </a:r>
            <a:r>
              <a:rPr lang="en-US" sz="2800" b="1" kern="0" spc="-35" dirty="0">
                <a:solidFill>
                  <a:srgbClr val="272525"/>
                </a:solidFill>
                <a:latin typeface="Inter"/>
                <a:ea typeface="Inter"/>
                <a:cs typeface="Inter" pitchFamily="34" charset="-120"/>
              </a:rPr>
              <a:t>Western Asia.</a:t>
            </a:r>
            <a:endParaRPr lang="en-US" sz="2800" b="1" dirty="0">
              <a:latin typeface="Inter"/>
              <a:ea typeface="Inter"/>
              <a:cs typeface="Calibri"/>
            </a:endParaRPr>
          </a:p>
        </p:txBody>
      </p:sp>
      <p:pic>
        <p:nvPicPr>
          <p:cNvPr id="8" name="Image 1" descr="preencoded.png"/>
          <p:cNvPicPr>
            <a:picLocks noChangeAspect="1"/>
          </p:cNvPicPr>
          <p:nvPr/>
        </p:nvPicPr>
        <p:blipFill>
          <a:blip r:embed="rId3"/>
          <a:stretch>
            <a:fillRect/>
          </a:stretch>
        </p:blipFill>
        <p:spPr>
          <a:xfrm>
            <a:off x="4752737" y="1646275"/>
            <a:ext cx="4797003" cy="2968692"/>
          </a:xfrm>
          <a:prstGeom prst="rect">
            <a:avLst/>
          </a:prstGeom>
        </p:spPr>
      </p:pic>
      <p:sp>
        <p:nvSpPr>
          <p:cNvPr id="9" name="Text 5"/>
          <p:cNvSpPr/>
          <p:nvPr/>
        </p:nvSpPr>
        <p:spPr>
          <a:xfrm>
            <a:off x="4752737" y="4823611"/>
            <a:ext cx="4808487" cy="640483"/>
          </a:xfrm>
          <a:prstGeom prst="rect">
            <a:avLst/>
          </a:prstGeom>
          <a:noFill/>
          <a:ln/>
        </p:spPr>
        <p:txBody>
          <a:bodyPr wrap="none" lIns="91440" tIns="45720" rIns="91440" bIns="45720" rtlCol="0" anchor="t"/>
          <a:lstStyle/>
          <a:p>
            <a:pPr marL="0" indent="0" algn="ctr">
              <a:lnSpc>
                <a:spcPts val="2734"/>
              </a:lnSpc>
              <a:buNone/>
            </a:pPr>
            <a:r>
              <a:rPr lang="en-US" sz="2800" b="1" kern="0" spc="-66">
                <a:solidFill>
                  <a:srgbClr val="000000"/>
                </a:solidFill>
                <a:latin typeface="Inter"/>
                <a:ea typeface="Inter" pitchFamily="34" charset="-122"/>
                <a:cs typeface="Inter" pitchFamily="34" charset="-120"/>
              </a:rPr>
              <a:t>Architectural Heritage</a:t>
            </a:r>
            <a:endParaRPr lang="en-US" sz="2800">
              <a:latin typeface="Inter"/>
              <a:ea typeface="Calibri"/>
              <a:cs typeface="Calibri"/>
            </a:endParaRPr>
          </a:p>
        </p:txBody>
      </p:sp>
      <p:sp>
        <p:nvSpPr>
          <p:cNvPr id="10" name="Text 6"/>
          <p:cNvSpPr/>
          <p:nvPr/>
        </p:nvSpPr>
        <p:spPr>
          <a:xfrm>
            <a:off x="4752737" y="5252270"/>
            <a:ext cx="4710739" cy="2049616"/>
          </a:xfrm>
          <a:prstGeom prst="rect">
            <a:avLst/>
          </a:prstGeom>
          <a:noFill/>
          <a:ln/>
        </p:spPr>
        <p:txBody>
          <a:bodyPr wrap="square" lIns="91440" tIns="45720" rIns="91440" bIns="45720" rtlCol="0" anchor="t"/>
          <a:lstStyle/>
          <a:p>
            <a:pPr marL="0" indent="0" algn="just">
              <a:lnSpc>
                <a:spcPct val="150000"/>
              </a:lnSpc>
              <a:buNone/>
            </a:pPr>
            <a:r>
              <a:rPr lang="en-US" sz="2800" kern="0" spc="-35" dirty="0">
                <a:solidFill>
                  <a:srgbClr val="272525"/>
                </a:solidFill>
                <a:latin typeface="Inter"/>
                <a:ea typeface="Inter"/>
                <a:cs typeface="Inter" pitchFamily="34" charset="-120"/>
              </a:rPr>
              <a:t>These unique structures are a testament to the </a:t>
            </a:r>
            <a:r>
              <a:rPr lang="en-US" sz="2800" b="1" kern="0" spc="-35" dirty="0">
                <a:solidFill>
                  <a:srgbClr val="272525"/>
                </a:solidFill>
                <a:latin typeface="Inter"/>
                <a:ea typeface="Inter"/>
                <a:cs typeface="Inter" pitchFamily="34" charset="-120"/>
              </a:rPr>
              <a:t>architectural heritage of Harran, Turkey.</a:t>
            </a:r>
            <a:endParaRPr lang="en-US" sz="2800" b="1" dirty="0">
              <a:latin typeface="Inter"/>
              <a:ea typeface="Inter"/>
              <a:cs typeface="Calibri"/>
            </a:endParaRPr>
          </a:p>
        </p:txBody>
      </p:sp>
      <p:sp>
        <p:nvSpPr>
          <p:cNvPr id="12" name="Text 7"/>
          <p:cNvSpPr/>
          <p:nvPr/>
        </p:nvSpPr>
        <p:spPr>
          <a:xfrm>
            <a:off x="10124536" y="4840861"/>
            <a:ext cx="4387877" cy="312682"/>
          </a:xfrm>
          <a:prstGeom prst="rect">
            <a:avLst/>
          </a:prstGeom>
          <a:noFill/>
          <a:ln/>
        </p:spPr>
        <p:txBody>
          <a:bodyPr wrap="none" lIns="91440" tIns="45720" rIns="91440" bIns="45720" rtlCol="0" anchor="t"/>
          <a:lstStyle/>
          <a:p>
            <a:pPr marL="0" indent="0" algn="ctr">
              <a:lnSpc>
                <a:spcPts val="2734"/>
              </a:lnSpc>
              <a:buNone/>
            </a:pPr>
            <a:r>
              <a:rPr lang="en-US" sz="2800" b="1" kern="0" spc="-66">
                <a:solidFill>
                  <a:srgbClr val="000000"/>
                </a:solidFill>
                <a:latin typeface="Inter"/>
                <a:ea typeface="Inter" pitchFamily="34" charset="-122"/>
                <a:cs typeface="Inter" pitchFamily="34" charset="-120"/>
              </a:rPr>
              <a:t>Cultural Significance</a:t>
            </a:r>
            <a:endParaRPr lang="en-US" sz="2800">
              <a:latin typeface="Inter"/>
              <a:ea typeface="Calibri"/>
              <a:cs typeface="Calibri"/>
            </a:endParaRPr>
          </a:p>
        </p:txBody>
      </p:sp>
      <p:sp>
        <p:nvSpPr>
          <p:cNvPr id="13" name="Text 8"/>
          <p:cNvSpPr/>
          <p:nvPr/>
        </p:nvSpPr>
        <p:spPr>
          <a:xfrm>
            <a:off x="10124535" y="5321281"/>
            <a:ext cx="4382936" cy="2808740"/>
          </a:xfrm>
          <a:prstGeom prst="rect">
            <a:avLst/>
          </a:prstGeom>
          <a:noFill/>
          <a:ln/>
        </p:spPr>
        <p:txBody>
          <a:bodyPr wrap="square" lIns="91440" tIns="45720" rIns="91440" bIns="45720" rtlCol="0" anchor="t"/>
          <a:lstStyle/>
          <a:p>
            <a:pPr marL="0" indent="0" algn="just">
              <a:lnSpc>
                <a:spcPct val="150000"/>
              </a:lnSpc>
              <a:buNone/>
            </a:pPr>
            <a:r>
              <a:rPr lang="en-US" sz="2800" kern="0" spc="-35" dirty="0">
                <a:solidFill>
                  <a:srgbClr val="272525"/>
                </a:solidFill>
                <a:latin typeface="Inter"/>
                <a:ea typeface="Inter"/>
                <a:cs typeface="Inter" pitchFamily="34" charset="-120"/>
              </a:rPr>
              <a:t>The beehive homes hold significant </a:t>
            </a:r>
            <a:r>
              <a:rPr lang="en-US" sz="2800" b="1" kern="0" spc="-35" dirty="0">
                <a:solidFill>
                  <a:srgbClr val="272525"/>
                </a:solidFill>
                <a:latin typeface="Inter"/>
                <a:ea typeface="Inter"/>
                <a:cs typeface="Inter" pitchFamily="34" charset="-120"/>
              </a:rPr>
              <a:t>cultural importance in the history of Western Asia.</a:t>
            </a:r>
            <a:endParaRPr lang="en-US" sz="2800" b="1" dirty="0">
              <a:latin typeface="Inter"/>
              <a:ea typeface="Inter"/>
              <a:cs typeface="Calibri"/>
            </a:endParaRPr>
          </a:p>
        </p:txBody>
      </p:sp>
      <p:pic>
        <p:nvPicPr>
          <p:cNvPr id="14" name="Picture 13" descr="Harran beehive houses | Vernacular architecture, Architecture, Traditional  architecture">
            <a:extLst>
              <a:ext uri="{FF2B5EF4-FFF2-40B4-BE49-F238E27FC236}">
                <a16:creationId xmlns:a16="http://schemas.microsoft.com/office/drawing/2014/main" id="{F6988620-3A7E-06F3-5C50-846DB6577829}"/>
              </a:ext>
            </a:extLst>
          </p:cNvPr>
          <p:cNvPicPr>
            <a:picLocks noChangeAspect="1"/>
          </p:cNvPicPr>
          <p:nvPr/>
        </p:nvPicPr>
        <p:blipFill>
          <a:blip r:embed="rId4"/>
          <a:stretch>
            <a:fillRect/>
          </a:stretch>
        </p:blipFill>
        <p:spPr>
          <a:xfrm>
            <a:off x="181155" y="1671368"/>
            <a:ext cx="3899140" cy="2920042"/>
          </a:xfrm>
          <a:prstGeom prst="rect">
            <a:avLst/>
          </a:prstGeom>
        </p:spPr>
      </p:pic>
      <p:pic>
        <p:nvPicPr>
          <p:cNvPr id="15" name="Picture 14" descr="PDF] Thermal Analysis of the Domed Vernacular Houses of Harran, Turkey |  Semantic Scholar">
            <a:extLst>
              <a:ext uri="{FF2B5EF4-FFF2-40B4-BE49-F238E27FC236}">
                <a16:creationId xmlns:a16="http://schemas.microsoft.com/office/drawing/2014/main" id="{0486BC04-440B-0928-6865-BA838488A96B}"/>
              </a:ext>
            </a:extLst>
          </p:cNvPr>
          <p:cNvPicPr>
            <a:picLocks noChangeAspect="1"/>
          </p:cNvPicPr>
          <p:nvPr/>
        </p:nvPicPr>
        <p:blipFill>
          <a:blip r:embed="rId5"/>
          <a:stretch>
            <a:fillRect/>
          </a:stretch>
        </p:blipFill>
        <p:spPr>
          <a:xfrm>
            <a:off x="10067027" y="1624253"/>
            <a:ext cx="4433977" cy="303152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
        <p:nvSpPr>
          <p:cNvPr id="4" name="Text 2"/>
          <p:cNvSpPr/>
          <p:nvPr/>
        </p:nvSpPr>
        <p:spPr>
          <a:xfrm>
            <a:off x="2037993" y="-9245"/>
            <a:ext cx="10554414" cy="819403"/>
          </a:xfrm>
          <a:prstGeom prst="rect">
            <a:avLst/>
          </a:prstGeom>
          <a:noFill/>
          <a:ln/>
        </p:spPr>
        <p:txBody>
          <a:bodyPr wrap="square" rtlCol="0" anchor="t"/>
          <a:lstStyle/>
          <a:p>
            <a:pPr marL="0" indent="0">
              <a:lnSpc>
                <a:spcPts val="5468"/>
              </a:lnSpc>
              <a:buNone/>
            </a:pPr>
            <a:r>
              <a:rPr lang="en-US" sz="4374" b="1" kern="0" spc="-131">
                <a:solidFill>
                  <a:srgbClr val="000000"/>
                </a:solidFill>
                <a:latin typeface="Inter" pitchFamily="34" charset="0"/>
                <a:ea typeface="Inter" pitchFamily="34" charset="-122"/>
                <a:cs typeface="Inter" pitchFamily="34" charset="-120"/>
              </a:rPr>
              <a:t>The Adobe Beehive Homes of Harran, Turkey</a:t>
            </a:r>
            <a:endParaRPr lang="en-US" sz="4374"/>
          </a:p>
        </p:txBody>
      </p:sp>
      <p:sp>
        <p:nvSpPr>
          <p:cNvPr id="5" name="Text 3"/>
          <p:cNvSpPr/>
          <p:nvPr/>
        </p:nvSpPr>
        <p:spPr>
          <a:xfrm>
            <a:off x="312710" y="865251"/>
            <a:ext cx="4793566" cy="329935"/>
          </a:xfrm>
          <a:prstGeom prst="rect">
            <a:avLst/>
          </a:prstGeom>
          <a:noFill/>
          <a:ln/>
        </p:spPr>
        <p:txBody>
          <a:bodyPr wrap="none" lIns="91440" tIns="45720" rIns="91440" bIns="45720" rtlCol="0" anchor="t"/>
          <a:lstStyle/>
          <a:p>
            <a:pPr marL="0" indent="0" algn="ctr">
              <a:lnSpc>
                <a:spcPts val="2734"/>
              </a:lnSpc>
              <a:buNone/>
            </a:pPr>
            <a:r>
              <a:rPr lang="en-US" sz="2800" b="1" kern="0" spc="-66">
                <a:solidFill>
                  <a:srgbClr val="000000"/>
                </a:solidFill>
                <a:latin typeface="Inter"/>
                <a:ea typeface="Inter" pitchFamily="34" charset="-122"/>
                <a:cs typeface="Inter" pitchFamily="34" charset="-120"/>
              </a:rPr>
              <a:t>Unique Architecture</a:t>
            </a:r>
            <a:endParaRPr lang="en-US" sz="2800">
              <a:latin typeface="Inter"/>
              <a:ea typeface="Calibri"/>
              <a:cs typeface="Calibri"/>
            </a:endParaRPr>
          </a:p>
        </p:txBody>
      </p:sp>
      <p:sp>
        <p:nvSpPr>
          <p:cNvPr id="6" name="Text 4"/>
          <p:cNvSpPr/>
          <p:nvPr/>
        </p:nvSpPr>
        <p:spPr>
          <a:xfrm>
            <a:off x="226446" y="2193734"/>
            <a:ext cx="4967894" cy="4948057"/>
          </a:xfrm>
          <a:prstGeom prst="rect">
            <a:avLst/>
          </a:prstGeom>
          <a:noFill/>
          <a:ln/>
        </p:spPr>
        <p:txBody>
          <a:bodyPr wrap="square" lIns="91440" tIns="45720" rIns="91440" bIns="45720" rtlCol="0" anchor="t"/>
          <a:lstStyle/>
          <a:p>
            <a:pPr marL="0" indent="0" algn="just">
              <a:lnSpc>
                <a:spcPct val="150000"/>
              </a:lnSpc>
              <a:buNone/>
            </a:pPr>
            <a:r>
              <a:rPr lang="en-US" sz="2800" kern="0" spc="-35" dirty="0">
                <a:solidFill>
                  <a:srgbClr val="272525"/>
                </a:solidFill>
                <a:latin typeface="Inter"/>
                <a:ea typeface="Inter"/>
                <a:cs typeface="Inter" pitchFamily="34" charset="-120"/>
              </a:rPr>
              <a:t>These are beehive homes in Harran, located in Western Asia. Characterized by their distinctive shape, </a:t>
            </a:r>
            <a:r>
              <a:rPr lang="en-US" sz="2800" b="1" kern="0" spc="-35" dirty="0">
                <a:solidFill>
                  <a:srgbClr val="272525"/>
                </a:solidFill>
                <a:latin typeface="Inter"/>
                <a:ea typeface="Inter"/>
                <a:cs typeface="Inter" pitchFamily="34" charset="-120"/>
              </a:rPr>
              <a:t>beehive homes are a prime example of vernacular</a:t>
            </a:r>
            <a:r>
              <a:rPr lang="en-US" sz="2800" kern="0" spc="-35" dirty="0">
                <a:solidFill>
                  <a:srgbClr val="272525"/>
                </a:solidFill>
                <a:latin typeface="Inter"/>
                <a:ea typeface="Inter"/>
                <a:cs typeface="Inter" pitchFamily="34" charset="-120"/>
              </a:rPr>
              <a:t> architecture, designed to </a:t>
            </a:r>
            <a:r>
              <a:rPr lang="en-US" sz="2800" b="1" kern="0" spc="-35" dirty="0">
                <a:solidFill>
                  <a:srgbClr val="272525"/>
                </a:solidFill>
                <a:latin typeface="Inter"/>
                <a:ea typeface="Inter"/>
                <a:cs typeface="Inter" pitchFamily="34" charset="-120"/>
              </a:rPr>
              <a:t>stay cool in the desert heat.</a:t>
            </a:r>
            <a:endParaRPr lang="en-US" sz="2800" b="1" dirty="0">
              <a:latin typeface="Inter"/>
              <a:ea typeface="Inter"/>
              <a:cs typeface="Calibri" panose="020F0502020204030204"/>
            </a:endParaRPr>
          </a:p>
        </p:txBody>
      </p:sp>
      <p:sp>
        <p:nvSpPr>
          <p:cNvPr id="7" name="Text 5"/>
          <p:cNvSpPr/>
          <p:nvPr/>
        </p:nvSpPr>
        <p:spPr>
          <a:xfrm>
            <a:off x="5743932" y="865251"/>
            <a:ext cx="4088547" cy="329934"/>
          </a:xfrm>
          <a:prstGeom prst="rect">
            <a:avLst/>
          </a:prstGeom>
          <a:noFill/>
          <a:ln/>
        </p:spPr>
        <p:txBody>
          <a:bodyPr wrap="none" lIns="91440" tIns="45720" rIns="91440" bIns="45720" rtlCol="0" anchor="t"/>
          <a:lstStyle/>
          <a:p>
            <a:pPr marL="0" indent="0" algn="ctr">
              <a:lnSpc>
                <a:spcPts val="2734"/>
              </a:lnSpc>
              <a:buNone/>
            </a:pPr>
            <a:r>
              <a:rPr lang="en-US" sz="2800" b="1" kern="0" spc="-66">
                <a:solidFill>
                  <a:srgbClr val="000000"/>
                </a:solidFill>
                <a:latin typeface="Inter"/>
                <a:ea typeface="Inter" pitchFamily="34" charset="-122"/>
                <a:cs typeface="Inter" pitchFamily="34" charset="-120"/>
              </a:rPr>
              <a:t>Climatic Adaptation</a:t>
            </a:r>
            <a:endParaRPr lang="en-US" sz="2800">
              <a:latin typeface="Inter"/>
              <a:ea typeface="Calibri"/>
              <a:cs typeface="Calibri"/>
            </a:endParaRPr>
          </a:p>
        </p:txBody>
      </p:sp>
      <p:sp>
        <p:nvSpPr>
          <p:cNvPr id="8" name="Text 6"/>
          <p:cNvSpPr/>
          <p:nvPr/>
        </p:nvSpPr>
        <p:spPr>
          <a:xfrm>
            <a:off x="5692173" y="2055713"/>
            <a:ext cx="4139758" cy="5213756"/>
          </a:xfrm>
          <a:prstGeom prst="rect">
            <a:avLst/>
          </a:prstGeom>
          <a:noFill/>
          <a:ln/>
        </p:spPr>
        <p:txBody>
          <a:bodyPr wrap="square" lIns="91440" tIns="45720" rIns="91440" bIns="45720" rtlCol="0" anchor="t"/>
          <a:lstStyle/>
          <a:p>
            <a:pPr marL="0" indent="0" algn="just">
              <a:lnSpc>
                <a:spcPct val="150000"/>
              </a:lnSpc>
              <a:buNone/>
            </a:pPr>
            <a:r>
              <a:rPr lang="en-US" sz="2800" kern="0" spc="-35" dirty="0">
                <a:solidFill>
                  <a:srgbClr val="272525"/>
                </a:solidFill>
                <a:latin typeface="Inter"/>
                <a:ea typeface="Inter"/>
                <a:cs typeface="Inter" pitchFamily="34" charset="-120"/>
              </a:rPr>
              <a:t>Their thick </a:t>
            </a:r>
            <a:r>
              <a:rPr lang="en-US" sz="2800" b="1" kern="0" spc="-35" dirty="0">
                <a:solidFill>
                  <a:srgbClr val="272525"/>
                </a:solidFill>
                <a:latin typeface="Inter"/>
                <a:ea typeface="Inter"/>
                <a:cs typeface="Inter" pitchFamily="34" charset="-120"/>
              </a:rPr>
              <a:t>mud brick</a:t>
            </a:r>
            <a:r>
              <a:rPr lang="en-US" sz="2800" kern="0" spc="-35" dirty="0">
                <a:solidFill>
                  <a:srgbClr val="272525"/>
                </a:solidFill>
                <a:latin typeface="Inter"/>
                <a:ea typeface="Inter"/>
                <a:cs typeface="Inter" pitchFamily="34" charset="-120"/>
              </a:rPr>
              <a:t> (adobe) </a:t>
            </a:r>
            <a:r>
              <a:rPr lang="en-US" sz="2800" b="1" kern="0" spc="-35" dirty="0">
                <a:solidFill>
                  <a:srgbClr val="272525"/>
                </a:solidFill>
                <a:latin typeface="Inter"/>
                <a:ea typeface="Inter"/>
                <a:cs typeface="Inter" pitchFamily="34" charset="-120"/>
              </a:rPr>
              <a:t>walls trap the cool air and keep the sun out</a:t>
            </a:r>
            <a:r>
              <a:rPr lang="en-US" sz="2800" kern="0" spc="-35" dirty="0">
                <a:solidFill>
                  <a:srgbClr val="272525"/>
                </a:solidFill>
                <a:latin typeface="Inter"/>
                <a:ea typeface="Inter"/>
                <a:cs typeface="Inter" pitchFamily="34" charset="-120"/>
              </a:rPr>
              <a:t>, while having </a:t>
            </a:r>
            <a:r>
              <a:rPr lang="en-US" sz="2800" b="1" kern="0" spc="-35" dirty="0">
                <a:solidFill>
                  <a:srgbClr val="272525"/>
                </a:solidFill>
                <a:latin typeface="Inter"/>
                <a:ea typeface="Inter"/>
                <a:cs typeface="Inter" pitchFamily="34" charset="-120"/>
              </a:rPr>
              <a:t>few windows</a:t>
            </a:r>
            <a:r>
              <a:rPr lang="en-US" sz="2800" kern="0" spc="-35" dirty="0">
                <a:solidFill>
                  <a:srgbClr val="272525"/>
                </a:solidFill>
                <a:latin typeface="Inter"/>
                <a:ea typeface="Inter"/>
                <a:cs typeface="Inter" pitchFamily="34" charset="-120"/>
              </a:rPr>
              <a:t>. This design helps </a:t>
            </a:r>
            <a:r>
              <a:rPr lang="en-US" sz="2800" b="1" kern="0" spc="-35" dirty="0">
                <a:solidFill>
                  <a:srgbClr val="272525"/>
                </a:solidFill>
                <a:latin typeface="Inter"/>
                <a:ea typeface="Inter"/>
                <a:cs typeface="Inter" pitchFamily="34" charset="-120"/>
              </a:rPr>
              <a:t>maintain a consistent</a:t>
            </a:r>
            <a:r>
              <a:rPr lang="en-US" sz="2800" kern="0" spc="-35" dirty="0">
                <a:solidFill>
                  <a:srgbClr val="272525"/>
                </a:solidFill>
                <a:latin typeface="Inter"/>
                <a:ea typeface="Inter"/>
                <a:cs typeface="Inter" pitchFamily="34" charset="-120"/>
              </a:rPr>
              <a:t> and </a:t>
            </a:r>
            <a:r>
              <a:rPr lang="en-US" sz="2800" b="1" kern="0" spc="-35" dirty="0">
                <a:solidFill>
                  <a:srgbClr val="272525"/>
                </a:solidFill>
                <a:latin typeface="Inter"/>
                <a:ea typeface="Inter"/>
                <a:cs typeface="Inter" pitchFamily="34" charset="-120"/>
              </a:rPr>
              <a:t>comfortable interior temperature.</a:t>
            </a:r>
            <a:endParaRPr lang="en-US" sz="2800" b="1">
              <a:latin typeface="Inter"/>
              <a:ea typeface="Inter"/>
              <a:cs typeface="Calibri"/>
            </a:endParaRPr>
          </a:p>
        </p:txBody>
      </p:sp>
      <p:sp>
        <p:nvSpPr>
          <p:cNvPr id="9" name="Text 7"/>
          <p:cNvSpPr/>
          <p:nvPr/>
        </p:nvSpPr>
        <p:spPr>
          <a:xfrm>
            <a:off x="10623065" y="727228"/>
            <a:ext cx="3153595" cy="416197"/>
          </a:xfrm>
          <a:prstGeom prst="rect">
            <a:avLst/>
          </a:prstGeom>
          <a:noFill/>
          <a:ln/>
        </p:spPr>
        <p:txBody>
          <a:bodyPr wrap="none" lIns="91440" tIns="45720" rIns="91440" bIns="45720" rtlCol="0" anchor="t"/>
          <a:lstStyle/>
          <a:p>
            <a:pPr marL="0" indent="0" algn="ctr">
              <a:lnSpc>
                <a:spcPts val="2734"/>
              </a:lnSpc>
              <a:buNone/>
            </a:pPr>
            <a:r>
              <a:rPr lang="en-US" sz="2800" b="1" kern="0" spc="-66">
                <a:solidFill>
                  <a:srgbClr val="000000"/>
                </a:solidFill>
                <a:latin typeface="Inter"/>
                <a:ea typeface="Inter" pitchFamily="34" charset="-122"/>
                <a:cs typeface="Inter" pitchFamily="34" charset="-120"/>
              </a:rPr>
              <a:t>Efficient Design</a:t>
            </a:r>
            <a:endParaRPr lang="en-US" sz="2800">
              <a:latin typeface="Inter"/>
              <a:ea typeface="Calibri"/>
              <a:cs typeface="Calibri"/>
            </a:endParaRPr>
          </a:p>
        </p:txBody>
      </p:sp>
      <p:sp>
        <p:nvSpPr>
          <p:cNvPr id="10" name="Text 8"/>
          <p:cNvSpPr/>
          <p:nvPr/>
        </p:nvSpPr>
        <p:spPr>
          <a:xfrm>
            <a:off x="10157238" y="1141310"/>
            <a:ext cx="4139757" cy="6880375"/>
          </a:xfrm>
          <a:prstGeom prst="rect">
            <a:avLst/>
          </a:prstGeom>
          <a:noFill/>
          <a:ln/>
        </p:spPr>
        <p:txBody>
          <a:bodyPr wrap="square" lIns="91440" tIns="45720" rIns="91440" bIns="45720" rtlCol="0" anchor="t"/>
          <a:lstStyle/>
          <a:p>
            <a:pPr marL="0" indent="0" algn="just">
              <a:lnSpc>
                <a:spcPct val="150000"/>
              </a:lnSpc>
              <a:buNone/>
            </a:pPr>
            <a:r>
              <a:rPr lang="en-US" sz="2800" b="1" kern="0" spc="-35" dirty="0">
                <a:solidFill>
                  <a:srgbClr val="272525"/>
                </a:solidFill>
                <a:latin typeface="Inter"/>
                <a:ea typeface="Inter"/>
                <a:cs typeface="Inter" pitchFamily="34" charset="-120"/>
              </a:rPr>
              <a:t>The high domes are not just for show;</a:t>
            </a:r>
            <a:r>
              <a:rPr lang="en-US" sz="2800" kern="0" spc="-35" dirty="0">
                <a:solidFill>
                  <a:srgbClr val="272525"/>
                </a:solidFill>
                <a:latin typeface="Inter"/>
                <a:ea typeface="Inter"/>
                <a:cs typeface="Inter" pitchFamily="34" charset="-120"/>
              </a:rPr>
              <a:t> they </a:t>
            </a:r>
            <a:r>
              <a:rPr lang="en-US" sz="2800" b="1" kern="0" spc="-35" dirty="0">
                <a:solidFill>
                  <a:srgbClr val="272525"/>
                </a:solidFill>
                <a:latin typeface="Inter"/>
                <a:ea typeface="Inter"/>
                <a:cs typeface="Inter" pitchFamily="34" charset="-120"/>
              </a:rPr>
              <a:t>collect the hot air,</a:t>
            </a:r>
            <a:r>
              <a:rPr lang="en-US" sz="2800" kern="0" spc="-35" dirty="0">
                <a:solidFill>
                  <a:srgbClr val="272525"/>
                </a:solidFill>
                <a:latin typeface="Inter"/>
                <a:ea typeface="Inter"/>
                <a:cs typeface="Inter" pitchFamily="34" charset="-120"/>
              </a:rPr>
              <a:t> moving it away from the </a:t>
            </a:r>
            <a:r>
              <a:rPr lang="en-US" sz="2800" b="1" kern="0" spc="-35" dirty="0">
                <a:solidFill>
                  <a:srgbClr val="272525"/>
                </a:solidFill>
                <a:latin typeface="Inter"/>
                <a:ea typeface="Inter"/>
                <a:cs typeface="Inter" pitchFamily="34" charset="-120"/>
              </a:rPr>
              <a:t>living spaces</a:t>
            </a:r>
            <a:r>
              <a:rPr lang="en-US" sz="2800" kern="0" spc="-35" dirty="0">
                <a:solidFill>
                  <a:srgbClr val="272525"/>
                </a:solidFill>
                <a:latin typeface="Inter"/>
                <a:ea typeface="Inter"/>
                <a:cs typeface="Inter" pitchFamily="34" charset="-120"/>
              </a:rPr>
              <a:t>. Remarkably, the interior </a:t>
            </a:r>
            <a:r>
              <a:rPr lang="en-US" sz="2800" b="1" kern="0" spc="-35" dirty="0">
                <a:solidFill>
                  <a:srgbClr val="272525"/>
                </a:solidFill>
                <a:latin typeface="Inter"/>
                <a:ea typeface="Inter"/>
                <a:cs typeface="Inter" pitchFamily="34" charset="-120"/>
              </a:rPr>
              <a:t>remains around 24°C, </a:t>
            </a:r>
            <a:r>
              <a:rPr lang="en-US" sz="2800" kern="0" spc="-35" dirty="0">
                <a:solidFill>
                  <a:srgbClr val="272525"/>
                </a:solidFill>
                <a:latin typeface="Inter"/>
                <a:ea typeface="Inter"/>
                <a:cs typeface="Inter" pitchFamily="34" charset="-120"/>
              </a:rPr>
              <a:t>a stark contrast to the outside temperature extremes ranging from </a:t>
            </a:r>
            <a:r>
              <a:rPr lang="en-US" sz="2800" b="1" kern="0" spc="-35" dirty="0">
                <a:solidFill>
                  <a:srgbClr val="272525"/>
                </a:solidFill>
                <a:latin typeface="Inter"/>
                <a:ea typeface="Inter"/>
                <a:cs typeface="Inter" pitchFamily="34" charset="-120"/>
              </a:rPr>
              <a:t>35°C to 0°C.</a:t>
            </a:r>
            <a:endParaRPr lang="en-US" sz="2800" b="1" dirty="0">
              <a:latin typeface="Inter"/>
              <a:ea typeface="Inter"/>
              <a:cs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
        <p:nvSpPr>
          <p:cNvPr id="4" name="Text 2"/>
          <p:cNvSpPr/>
          <p:nvPr/>
        </p:nvSpPr>
        <p:spPr>
          <a:xfrm>
            <a:off x="2160" y="162051"/>
            <a:ext cx="14502288" cy="694373"/>
          </a:xfrm>
          <a:prstGeom prst="rect">
            <a:avLst/>
          </a:prstGeom>
          <a:noFill/>
          <a:ln/>
        </p:spPr>
        <p:txBody>
          <a:bodyPr wrap="none" lIns="91440" tIns="45720" rIns="91440" bIns="45720" rtlCol="0" anchor="t"/>
          <a:lstStyle/>
          <a:p>
            <a:pPr algn="ctr">
              <a:lnSpc>
                <a:spcPts val="5468"/>
              </a:lnSpc>
            </a:pPr>
            <a:r>
              <a:rPr lang="en-US" sz="4350" b="1" kern="0" spc="-131" dirty="0">
                <a:solidFill>
                  <a:srgbClr val="000000"/>
                </a:solidFill>
                <a:latin typeface="Inter"/>
                <a:ea typeface="Inter"/>
                <a:cs typeface="Inter" pitchFamily="34" charset="-120"/>
              </a:rPr>
              <a:t>Iranian home Southern</a:t>
            </a:r>
            <a:r>
              <a:rPr lang="en-US" sz="4350" b="1" kern="0" spc="-131" dirty="0">
                <a:solidFill>
                  <a:srgbClr val="000000"/>
                </a:solidFill>
                <a:latin typeface="Inter" pitchFamily="34" charset="0"/>
                <a:ea typeface="Inter"/>
                <a:cs typeface="Inter" pitchFamily="34" charset="-120"/>
              </a:rPr>
              <a:t> Asia</a:t>
            </a:r>
            <a:endParaRPr lang="en-US" sz="4350" dirty="0">
              <a:ea typeface="Inter"/>
            </a:endParaRPr>
          </a:p>
        </p:txBody>
      </p:sp>
      <p:pic>
        <p:nvPicPr>
          <p:cNvPr id="5" name="Image 0" descr="preencoded.png"/>
          <p:cNvPicPr>
            <a:picLocks noChangeAspect="1"/>
          </p:cNvPicPr>
          <p:nvPr/>
        </p:nvPicPr>
        <p:blipFill>
          <a:blip r:embed="rId3"/>
          <a:stretch>
            <a:fillRect/>
          </a:stretch>
        </p:blipFill>
        <p:spPr>
          <a:xfrm>
            <a:off x="88424" y="765926"/>
            <a:ext cx="4175783" cy="2606264"/>
          </a:xfrm>
          <a:prstGeom prst="rect">
            <a:avLst/>
          </a:prstGeom>
        </p:spPr>
      </p:pic>
      <p:sp>
        <p:nvSpPr>
          <p:cNvPr id="6" name="Text 3"/>
          <p:cNvSpPr/>
          <p:nvPr/>
        </p:nvSpPr>
        <p:spPr>
          <a:xfrm>
            <a:off x="347216" y="3477317"/>
            <a:ext cx="4578828" cy="226416"/>
          </a:xfrm>
          <a:prstGeom prst="rect">
            <a:avLst/>
          </a:prstGeom>
          <a:noFill/>
          <a:ln/>
        </p:spPr>
        <p:txBody>
          <a:bodyPr wrap="none" lIns="91440" tIns="45720" rIns="91440" bIns="45720" rtlCol="0" anchor="t"/>
          <a:lstStyle/>
          <a:p>
            <a:pPr marL="0" indent="0" algn="ctr">
              <a:lnSpc>
                <a:spcPts val="2734"/>
              </a:lnSpc>
              <a:buNone/>
            </a:pPr>
            <a:r>
              <a:rPr lang="en-US" sz="2800" b="1" kern="0" spc="-66">
                <a:solidFill>
                  <a:srgbClr val="000000"/>
                </a:solidFill>
                <a:latin typeface="Inter"/>
                <a:ea typeface="Inter" pitchFamily="34" charset="-122"/>
                <a:cs typeface="Inter" pitchFamily="34" charset="-120"/>
              </a:rPr>
              <a:t>Earthen Materials</a:t>
            </a:r>
            <a:endParaRPr lang="en-US" sz="2800">
              <a:latin typeface="Inter"/>
              <a:ea typeface="Calibri"/>
              <a:cs typeface="Calibri"/>
            </a:endParaRPr>
          </a:p>
        </p:txBody>
      </p:sp>
      <p:sp>
        <p:nvSpPr>
          <p:cNvPr id="7" name="Text 4"/>
          <p:cNvSpPr/>
          <p:nvPr/>
        </p:nvSpPr>
        <p:spPr>
          <a:xfrm>
            <a:off x="191941" y="3819713"/>
            <a:ext cx="4279298" cy="3805931"/>
          </a:xfrm>
          <a:prstGeom prst="rect">
            <a:avLst/>
          </a:prstGeom>
          <a:noFill/>
          <a:ln/>
        </p:spPr>
        <p:txBody>
          <a:bodyPr wrap="square" lIns="91440" tIns="45720" rIns="91440" bIns="45720" rtlCol="0" anchor="t"/>
          <a:lstStyle/>
          <a:p>
            <a:pPr marL="0" indent="0" algn="just">
              <a:lnSpc>
                <a:spcPct val="150000"/>
              </a:lnSpc>
              <a:buNone/>
            </a:pPr>
            <a:r>
              <a:rPr lang="en-US" sz="2700" kern="0" spc="-35" dirty="0">
                <a:solidFill>
                  <a:srgbClr val="272525"/>
                </a:solidFill>
                <a:latin typeface="Inter"/>
                <a:ea typeface="Inter"/>
                <a:cs typeface="Inter" pitchFamily="34" charset="-120"/>
              </a:rPr>
              <a:t>The major materials used for constructing various structures in </a:t>
            </a:r>
            <a:r>
              <a:rPr lang="en-US" sz="2700" b="1" kern="0" spc="-35" dirty="0">
                <a:solidFill>
                  <a:srgbClr val="272525"/>
                </a:solidFill>
                <a:latin typeface="Inter"/>
                <a:ea typeface="Inter"/>
                <a:cs typeface="Inter" pitchFamily="34" charset="-120"/>
              </a:rPr>
              <a:t>Iran are mud and brick</a:t>
            </a:r>
            <a:r>
              <a:rPr lang="en-US" sz="2700" kern="0" spc="-35" dirty="0">
                <a:solidFill>
                  <a:srgbClr val="272525"/>
                </a:solidFill>
                <a:latin typeface="Inter"/>
                <a:ea typeface="Inter"/>
                <a:cs typeface="Inter" pitchFamily="34" charset="-120"/>
              </a:rPr>
              <a:t> because the earth can be found everywhere quite easily and inexpensively.</a:t>
            </a:r>
            <a:endParaRPr lang="en-US" sz="2700">
              <a:latin typeface="Inter"/>
              <a:ea typeface="Inter"/>
              <a:cs typeface="Calibri"/>
            </a:endParaRPr>
          </a:p>
        </p:txBody>
      </p:sp>
      <p:pic>
        <p:nvPicPr>
          <p:cNvPr id="8" name="Image 1" descr="preencoded.png"/>
          <p:cNvPicPr>
            <a:picLocks noChangeAspect="1"/>
          </p:cNvPicPr>
          <p:nvPr/>
        </p:nvPicPr>
        <p:blipFill>
          <a:blip r:embed="rId4"/>
          <a:stretch>
            <a:fillRect/>
          </a:stretch>
        </p:blipFill>
        <p:spPr>
          <a:xfrm>
            <a:off x="5132299" y="800432"/>
            <a:ext cx="4037878" cy="2502866"/>
          </a:xfrm>
          <a:prstGeom prst="rect">
            <a:avLst/>
          </a:prstGeom>
        </p:spPr>
      </p:pic>
      <p:sp>
        <p:nvSpPr>
          <p:cNvPr id="9" name="Text 5"/>
          <p:cNvSpPr/>
          <p:nvPr/>
        </p:nvSpPr>
        <p:spPr>
          <a:xfrm>
            <a:off x="5132300" y="3408425"/>
            <a:ext cx="3990736" cy="295428"/>
          </a:xfrm>
          <a:prstGeom prst="rect">
            <a:avLst/>
          </a:prstGeom>
          <a:noFill/>
          <a:ln/>
        </p:spPr>
        <p:txBody>
          <a:bodyPr wrap="none" rtlCol="0" anchor="t"/>
          <a:lstStyle/>
          <a:p>
            <a:pPr marL="0" indent="0" algn="l">
              <a:lnSpc>
                <a:spcPts val="2734"/>
              </a:lnSpc>
              <a:buNone/>
            </a:pPr>
            <a:r>
              <a:rPr lang="en-US" sz="2800" b="1" kern="0" spc="-66">
                <a:solidFill>
                  <a:srgbClr val="000000"/>
                </a:solidFill>
                <a:latin typeface="Inter" pitchFamily="34" charset="0"/>
                <a:ea typeface="Inter" pitchFamily="34" charset="-122"/>
                <a:cs typeface="Inter" pitchFamily="34" charset="-120"/>
              </a:rPr>
              <a:t>Vernacular Architecture</a:t>
            </a:r>
            <a:endParaRPr lang="en-US" sz="2800"/>
          </a:p>
        </p:txBody>
      </p:sp>
      <p:sp>
        <p:nvSpPr>
          <p:cNvPr id="10" name="Text 6"/>
          <p:cNvSpPr/>
          <p:nvPr/>
        </p:nvSpPr>
        <p:spPr>
          <a:xfrm>
            <a:off x="4666474" y="3647304"/>
            <a:ext cx="5435355" cy="4575403"/>
          </a:xfrm>
          <a:prstGeom prst="rect">
            <a:avLst/>
          </a:prstGeom>
          <a:noFill/>
          <a:ln/>
        </p:spPr>
        <p:txBody>
          <a:bodyPr wrap="square" lIns="91440" tIns="45720" rIns="91440" bIns="45720" rtlCol="0" anchor="t"/>
          <a:lstStyle/>
          <a:p>
            <a:pPr marL="0" indent="0" algn="just">
              <a:lnSpc>
                <a:spcPct val="150000"/>
              </a:lnSpc>
              <a:buNone/>
            </a:pPr>
            <a:r>
              <a:rPr lang="en-US" sz="2800" kern="0" spc="-35" dirty="0">
                <a:solidFill>
                  <a:srgbClr val="272525"/>
                </a:solidFill>
                <a:latin typeface="Inter"/>
                <a:ea typeface="Inter"/>
                <a:cs typeface="Inter" pitchFamily="34" charset="-120"/>
              </a:rPr>
              <a:t>The common factors creating the vernacular architecture </a:t>
            </a:r>
            <a:r>
              <a:rPr lang="en-US" sz="2800" b="1" kern="0" spc="-35" dirty="0">
                <a:solidFill>
                  <a:srgbClr val="272525"/>
                </a:solidFill>
                <a:latin typeface="Inter"/>
                <a:ea typeface="Inter"/>
                <a:cs typeface="Inter" pitchFamily="34" charset="-120"/>
              </a:rPr>
              <a:t>in Iranian are climate (harshly hot or cold)</a:t>
            </a:r>
            <a:r>
              <a:rPr lang="en-US" sz="2800" kern="0" spc="-35" dirty="0">
                <a:solidFill>
                  <a:srgbClr val="272525"/>
                </a:solidFill>
                <a:latin typeface="Inter"/>
                <a:ea typeface="Inter"/>
                <a:cs typeface="Inter" pitchFamily="34" charset="-120"/>
              </a:rPr>
              <a:t> and accessible constructional materials. </a:t>
            </a:r>
            <a:r>
              <a:rPr lang="en-US" sz="2800" b="1" kern="0" spc="-35" dirty="0">
                <a:solidFill>
                  <a:srgbClr val="272525"/>
                </a:solidFill>
                <a:latin typeface="Inter"/>
                <a:ea typeface="Inter"/>
                <a:cs typeface="Inter" pitchFamily="34" charset="-120"/>
              </a:rPr>
              <a:t>Ceilings are mostly built in the form of domes and vaults.</a:t>
            </a:r>
            <a:endParaRPr lang="en-US" sz="2800" b="1" dirty="0">
              <a:latin typeface="Inter"/>
              <a:ea typeface="Inter"/>
              <a:cs typeface="Calibri" panose="020F0502020204030204"/>
            </a:endParaRPr>
          </a:p>
        </p:txBody>
      </p:sp>
      <p:sp>
        <p:nvSpPr>
          <p:cNvPr id="12" name="Text 7"/>
          <p:cNvSpPr/>
          <p:nvPr/>
        </p:nvSpPr>
        <p:spPr>
          <a:xfrm>
            <a:off x="10849155" y="3477436"/>
            <a:ext cx="2785943" cy="347186"/>
          </a:xfrm>
          <a:prstGeom prst="rect">
            <a:avLst/>
          </a:prstGeom>
          <a:noFill/>
          <a:ln/>
        </p:spPr>
        <p:txBody>
          <a:bodyPr wrap="none" lIns="91440" tIns="45720" rIns="91440" bIns="45720" rtlCol="0" anchor="t"/>
          <a:lstStyle/>
          <a:p>
            <a:pPr marL="0" indent="0" algn="l">
              <a:lnSpc>
                <a:spcPts val="2734"/>
              </a:lnSpc>
              <a:buNone/>
            </a:pPr>
            <a:r>
              <a:rPr lang="en-US" sz="2800" b="1" kern="0" spc="-66">
                <a:solidFill>
                  <a:srgbClr val="000000"/>
                </a:solidFill>
                <a:latin typeface="Inter"/>
                <a:ea typeface="Inter" pitchFamily="34" charset="-122"/>
                <a:cs typeface="Inter" pitchFamily="34" charset="-120"/>
              </a:rPr>
              <a:t>Adaptation to Climate</a:t>
            </a:r>
            <a:endParaRPr lang="en-US" sz="2800">
              <a:latin typeface="Inter"/>
              <a:ea typeface="Calibri"/>
              <a:cs typeface="Calibri"/>
            </a:endParaRPr>
          </a:p>
        </p:txBody>
      </p:sp>
      <p:sp>
        <p:nvSpPr>
          <p:cNvPr id="13" name="Text 8"/>
          <p:cNvSpPr/>
          <p:nvPr/>
        </p:nvSpPr>
        <p:spPr>
          <a:xfrm>
            <a:off x="10297063" y="4009613"/>
            <a:ext cx="4210408" cy="3692072"/>
          </a:xfrm>
          <a:prstGeom prst="rect">
            <a:avLst/>
          </a:prstGeom>
          <a:noFill/>
          <a:ln/>
        </p:spPr>
        <p:txBody>
          <a:bodyPr wrap="square" lIns="91440" tIns="45720" rIns="91440" bIns="45720" rtlCol="0" anchor="t"/>
          <a:lstStyle/>
          <a:p>
            <a:pPr marL="0" indent="0" algn="just">
              <a:lnSpc>
                <a:spcPct val="150000"/>
              </a:lnSpc>
              <a:buNone/>
            </a:pPr>
            <a:r>
              <a:rPr lang="en-US" sz="2800" kern="0" spc="-35" dirty="0">
                <a:solidFill>
                  <a:srgbClr val="272525"/>
                </a:solidFill>
                <a:latin typeface="Inter"/>
                <a:ea typeface="Inter"/>
                <a:cs typeface="Inter" pitchFamily="34" charset="-120"/>
              </a:rPr>
              <a:t>Walls in Iranian homes are usually </a:t>
            </a:r>
            <a:r>
              <a:rPr lang="en-US" sz="2800" b="1" kern="0" spc="-35">
                <a:solidFill>
                  <a:srgbClr val="272525"/>
                </a:solidFill>
                <a:latin typeface="Inter"/>
                <a:ea typeface="Inter"/>
                <a:cs typeface="Inter" pitchFamily="34" charset="-120"/>
              </a:rPr>
              <a:t>thick,</a:t>
            </a:r>
            <a:r>
              <a:rPr lang="en-US" sz="2800" b="1" kern="0" spc="-35" dirty="0">
                <a:solidFill>
                  <a:srgbClr val="272525"/>
                </a:solidFill>
                <a:latin typeface="Inter"/>
                <a:ea typeface="Inter"/>
                <a:cs typeface="Inter" pitchFamily="34" charset="-120"/>
              </a:rPr>
              <a:t> and windows have to be made in small sizes</a:t>
            </a:r>
            <a:r>
              <a:rPr lang="en-US" sz="2800" kern="0" spc="-35" dirty="0">
                <a:solidFill>
                  <a:srgbClr val="272525"/>
                </a:solidFill>
                <a:latin typeface="Inter"/>
                <a:ea typeface="Inter"/>
                <a:cs typeface="Inter" pitchFamily="34" charset="-120"/>
              </a:rPr>
              <a:t> to </a:t>
            </a:r>
            <a:r>
              <a:rPr lang="en-US" sz="2800" b="1" kern="0" spc="-35" dirty="0">
                <a:solidFill>
                  <a:srgbClr val="272525"/>
                </a:solidFill>
                <a:latin typeface="Inter"/>
                <a:ea typeface="Inter"/>
                <a:cs typeface="Inter" pitchFamily="34" charset="-120"/>
              </a:rPr>
              <a:t>adapt to the harshly hot or cold climate.</a:t>
            </a:r>
            <a:endParaRPr lang="en-US" sz="2800" b="1">
              <a:latin typeface="Inter"/>
              <a:ea typeface="Inter"/>
              <a:cs typeface="Calibri"/>
            </a:endParaRPr>
          </a:p>
        </p:txBody>
      </p:sp>
      <p:pic>
        <p:nvPicPr>
          <p:cNvPr id="14" name="Picture 13" descr="Traditional Adobe in Iran">
            <a:extLst>
              <a:ext uri="{FF2B5EF4-FFF2-40B4-BE49-F238E27FC236}">
                <a16:creationId xmlns:a16="http://schemas.microsoft.com/office/drawing/2014/main" id="{916F4D16-DD73-C3AE-16BF-E58C6BD6A817}"/>
              </a:ext>
            </a:extLst>
          </p:cNvPr>
          <p:cNvPicPr>
            <a:picLocks noChangeAspect="1"/>
          </p:cNvPicPr>
          <p:nvPr/>
        </p:nvPicPr>
        <p:blipFill>
          <a:blip r:embed="rId5"/>
          <a:stretch>
            <a:fillRect/>
          </a:stretch>
        </p:blipFill>
        <p:spPr>
          <a:xfrm>
            <a:off x="10848109" y="948219"/>
            <a:ext cx="3408218" cy="246180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
        <p:nvSpPr>
          <p:cNvPr id="4" name="Text 2"/>
          <p:cNvSpPr/>
          <p:nvPr/>
        </p:nvSpPr>
        <p:spPr>
          <a:xfrm>
            <a:off x="3987563" y="-5245"/>
            <a:ext cx="6128028" cy="694373"/>
          </a:xfrm>
          <a:prstGeom prst="rect">
            <a:avLst/>
          </a:prstGeom>
          <a:noFill/>
          <a:ln/>
        </p:spPr>
        <p:txBody>
          <a:bodyPr wrap="none" rtlCol="0" anchor="t"/>
          <a:lstStyle/>
          <a:p>
            <a:pPr marL="0" indent="0">
              <a:lnSpc>
                <a:spcPts val="5468"/>
              </a:lnSpc>
              <a:buNone/>
            </a:pPr>
            <a:r>
              <a:rPr lang="en-US" sz="4374" b="1" kern="0" spc="-131">
                <a:solidFill>
                  <a:srgbClr val="000000"/>
                </a:solidFill>
                <a:latin typeface="Inter" pitchFamily="34" charset="0"/>
                <a:ea typeface="Inter" pitchFamily="34" charset="-122"/>
                <a:cs typeface="Inter" pitchFamily="34" charset="-120"/>
              </a:rPr>
              <a:t>Tulou residences, China</a:t>
            </a:r>
            <a:endParaRPr lang="en-US" sz="4374"/>
          </a:p>
        </p:txBody>
      </p:sp>
      <p:pic>
        <p:nvPicPr>
          <p:cNvPr id="5" name="Image 0" descr="preencoded.png"/>
          <p:cNvPicPr>
            <a:picLocks noChangeAspect="1"/>
          </p:cNvPicPr>
          <p:nvPr/>
        </p:nvPicPr>
        <p:blipFill>
          <a:blip r:embed="rId3"/>
          <a:stretch>
            <a:fillRect/>
          </a:stretch>
        </p:blipFill>
        <p:spPr>
          <a:xfrm>
            <a:off x="588756" y="822918"/>
            <a:ext cx="4227541" cy="2606266"/>
          </a:xfrm>
          <a:prstGeom prst="rect">
            <a:avLst/>
          </a:prstGeom>
        </p:spPr>
      </p:pic>
      <p:sp>
        <p:nvSpPr>
          <p:cNvPr id="6" name="Text 3"/>
          <p:cNvSpPr/>
          <p:nvPr/>
        </p:nvSpPr>
        <p:spPr>
          <a:xfrm>
            <a:off x="588756" y="3517055"/>
            <a:ext cx="4232275" cy="347186"/>
          </a:xfrm>
          <a:prstGeom prst="rect">
            <a:avLst/>
          </a:prstGeom>
          <a:noFill/>
          <a:ln/>
        </p:spPr>
        <p:txBody>
          <a:bodyPr wrap="none" lIns="91440" tIns="45720" rIns="91440" bIns="45720" rtlCol="0" anchor="t"/>
          <a:lstStyle/>
          <a:p>
            <a:pPr marL="0" indent="0" algn="l">
              <a:lnSpc>
                <a:spcPts val="2734"/>
              </a:lnSpc>
              <a:buNone/>
            </a:pPr>
            <a:r>
              <a:rPr lang="en-US" sz="2800" b="1" kern="0" spc="-66">
                <a:solidFill>
                  <a:srgbClr val="000000"/>
                </a:solidFill>
                <a:latin typeface="Inter"/>
                <a:ea typeface="Inter" pitchFamily="34" charset="-122"/>
                <a:cs typeface="Inter" pitchFamily="34" charset="-120"/>
              </a:rPr>
              <a:t>Vernacular Architecture</a:t>
            </a:r>
            <a:endParaRPr lang="en-US" sz="2800">
              <a:latin typeface="Inter"/>
              <a:ea typeface="Calibri"/>
              <a:cs typeface="Calibri"/>
            </a:endParaRPr>
          </a:p>
        </p:txBody>
      </p:sp>
      <p:sp>
        <p:nvSpPr>
          <p:cNvPr id="7" name="Text 4"/>
          <p:cNvSpPr/>
          <p:nvPr/>
        </p:nvSpPr>
        <p:spPr>
          <a:xfrm>
            <a:off x="157435" y="4325277"/>
            <a:ext cx="5141941" cy="2822521"/>
          </a:xfrm>
          <a:prstGeom prst="rect">
            <a:avLst/>
          </a:prstGeom>
          <a:noFill/>
          <a:ln/>
        </p:spPr>
        <p:txBody>
          <a:bodyPr wrap="square" lIns="91440" tIns="45720" rIns="91440" bIns="45720" rtlCol="0" anchor="t"/>
          <a:lstStyle/>
          <a:p>
            <a:pPr marL="0" indent="0" algn="just">
              <a:lnSpc>
                <a:spcPct val="150000"/>
              </a:lnSpc>
              <a:buNone/>
            </a:pPr>
            <a:r>
              <a:rPr lang="en-US" sz="2800" kern="0" spc="-35" dirty="0">
                <a:solidFill>
                  <a:srgbClr val="272525"/>
                </a:solidFill>
                <a:latin typeface="Inter"/>
                <a:ea typeface="Inter"/>
                <a:cs typeface="Inter" pitchFamily="34" charset="-120"/>
              </a:rPr>
              <a:t>The Tulou residences of </a:t>
            </a:r>
            <a:r>
              <a:rPr lang="en-US" sz="2800" b="1" kern="0" spc="-35" dirty="0">
                <a:solidFill>
                  <a:srgbClr val="272525"/>
                </a:solidFill>
                <a:latin typeface="Inter"/>
                <a:ea typeface="Inter"/>
                <a:cs typeface="Inter" pitchFamily="34" charset="-120"/>
              </a:rPr>
              <a:t>China are a stunning example of vernacular architecture,</a:t>
            </a:r>
            <a:r>
              <a:rPr lang="en-US" sz="2800" kern="0" spc="-35" dirty="0">
                <a:solidFill>
                  <a:srgbClr val="272525"/>
                </a:solidFill>
                <a:latin typeface="Inter"/>
                <a:ea typeface="Inter"/>
                <a:cs typeface="Inter" pitchFamily="34" charset="-120"/>
              </a:rPr>
              <a:t> </a:t>
            </a:r>
            <a:r>
              <a:rPr lang="en-US" sz="2800" b="1" kern="0" spc="-35" dirty="0">
                <a:solidFill>
                  <a:srgbClr val="272525"/>
                </a:solidFill>
                <a:latin typeface="Inter"/>
                <a:ea typeface="Inter"/>
                <a:cs typeface="Inter" pitchFamily="34" charset="-120"/>
              </a:rPr>
              <a:t>deeply rooted in the cultural and historical context of</a:t>
            </a:r>
            <a:r>
              <a:rPr lang="en-US" sz="2800" kern="0" spc="-35" dirty="0">
                <a:solidFill>
                  <a:srgbClr val="272525"/>
                </a:solidFill>
                <a:latin typeface="Inter"/>
                <a:ea typeface="Inter"/>
                <a:cs typeface="Inter" pitchFamily="34" charset="-120"/>
              </a:rPr>
              <a:t> Eastern Asia.</a:t>
            </a:r>
            <a:endParaRPr lang="en-US" sz="2800" dirty="0">
              <a:latin typeface="Inter"/>
              <a:ea typeface="Inter"/>
              <a:cs typeface="Calibri"/>
            </a:endParaRPr>
          </a:p>
        </p:txBody>
      </p:sp>
      <p:pic>
        <p:nvPicPr>
          <p:cNvPr id="8" name="Image 1" descr="preencoded.png"/>
          <p:cNvPicPr>
            <a:picLocks noChangeAspect="1"/>
          </p:cNvPicPr>
          <p:nvPr/>
        </p:nvPicPr>
        <p:blipFill>
          <a:blip r:embed="rId4"/>
          <a:stretch>
            <a:fillRect/>
          </a:stretch>
        </p:blipFill>
        <p:spPr>
          <a:xfrm>
            <a:off x="5598127" y="736654"/>
            <a:ext cx="4175901" cy="2589130"/>
          </a:xfrm>
          <a:prstGeom prst="rect">
            <a:avLst/>
          </a:prstGeom>
        </p:spPr>
      </p:pic>
      <p:sp>
        <p:nvSpPr>
          <p:cNvPr id="9" name="Text 5"/>
          <p:cNvSpPr/>
          <p:nvPr/>
        </p:nvSpPr>
        <p:spPr>
          <a:xfrm>
            <a:off x="5598126" y="3620692"/>
            <a:ext cx="4183649" cy="502460"/>
          </a:xfrm>
          <a:prstGeom prst="rect">
            <a:avLst/>
          </a:prstGeom>
          <a:noFill/>
          <a:ln/>
        </p:spPr>
        <p:txBody>
          <a:bodyPr wrap="none" lIns="91440" tIns="45720" rIns="91440" bIns="45720" rtlCol="0" anchor="t"/>
          <a:lstStyle/>
          <a:p>
            <a:pPr marL="0" indent="0" algn="ctr">
              <a:lnSpc>
                <a:spcPts val="2734"/>
              </a:lnSpc>
              <a:buNone/>
            </a:pPr>
            <a:r>
              <a:rPr lang="en-US" sz="2800" b="1" kern="0" spc="-66">
                <a:solidFill>
                  <a:srgbClr val="000000"/>
                </a:solidFill>
                <a:latin typeface="Inter"/>
                <a:ea typeface="Inter" pitchFamily="34" charset="-122"/>
                <a:cs typeface="Inter" pitchFamily="34" charset="-120"/>
              </a:rPr>
              <a:t>Eastern Asia Heritage</a:t>
            </a:r>
            <a:endParaRPr lang="en-US" sz="2800">
              <a:latin typeface="Inter"/>
              <a:ea typeface="Calibri"/>
              <a:cs typeface="Calibri"/>
            </a:endParaRPr>
          </a:p>
        </p:txBody>
      </p:sp>
      <p:sp>
        <p:nvSpPr>
          <p:cNvPr id="10" name="Text 6"/>
          <p:cNvSpPr/>
          <p:nvPr/>
        </p:nvSpPr>
        <p:spPr>
          <a:xfrm>
            <a:off x="5667137" y="4049350"/>
            <a:ext cx="4486452" cy="4054380"/>
          </a:xfrm>
          <a:prstGeom prst="rect">
            <a:avLst/>
          </a:prstGeom>
          <a:noFill/>
          <a:ln/>
        </p:spPr>
        <p:txBody>
          <a:bodyPr wrap="square" lIns="91440" tIns="45720" rIns="91440" bIns="45720" rtlCol="0" anchor="t"/>
          <a:lstStyle/>
          <a:p>
            <a:pPr marL="0" indent="0" algn="just">
              <a:lnSpc>
                <a:spcPct val="150000"/>
              </a:lnSpc>
              <a:buNone/>
            </a:pPr>
            <a:r>
              <a:rPr lang="en-US" sz="2800" b="1" kern="0" spc="-35" dirty="0">
                <a:solidFill>
                  <a:srgbClr val="272525"/>
                </a:solidFill>
                <a:latin typeface="Inter"/>
                <a:ea typeface="Inter"/>
                <a:cs typeface="Inter" pitchFamily="34" charset="-120"/>
              </a:rPr>
              <a:t>These traditional communal homes </a:t>
            </a:r>
            <a:r>
              <a:rPr lang="en-US" sz="2800" kern="0" spc="-35" dirty="0">
                <a:solidFill>
                  <a:srgbClr val="272525"/>
                </a:solidFill>
                <a:latin typeface="Inter"/>
                <a:ea typeface="Inter"/>
                <a:cs typeface="Inter" pitchFamily="34" charset="-120"/>
              </a:rPr>
              <a:t>are not just residences but also a </a:t>
            </a:r>
            <a:r>
              <a:rPr lang="en-US" sz="2800" b="1" kern="0" spc="-35" dirty="0">
                <a:solidFill>
                  <a:srgbClr val="272525"/>
                </a:solidFill>
                <a:latin typeface="Inter"/>
                <a:ea typeface="Inter"/>
                <a:cs typeface="Inter" pitchFamily="34" charset="-120"/>
              </a:rPr>
              <a:t>testament to the unique way of life that has been preserved in Eastern Asia.</a:t>
            </a:r>
            <a:endParaRPr lang="en-US" sz="2800" b="1">
              <a:latin typeface="Inter"/>
              <a:ea typeface="Inter"/>
              <a:cs typeface="Calibri"/>
            </a:endParaRPr>
          </a:p>
        </p:txBody>
      </p:sp>
      <p:pic>
        <p:nvPicPr>
          <p:cNvPr id="11" name="Image 2" descr="preencoded.png"/>
          <p:cNvPicPr>
            <a:picLocks noChangeAspect="1"/>
          </p:cNvPicPr>
          <p:nvPr/>
        </p:nvPicPr>
        <p:blipFill>
          <a:blip r:embed="rId5"/>
          <a:stretch>
            <a:fillRect/>
          </a:stretch>
        </p:blipFill>
        <p:spPr>
          <a:xfrm>
            <a:off x="10521351" y="684895"/>
            <a:ext cx="4106890" cy="2537372"/>
          </a:xfrm>
          <a:prstGeom prst="rect">
            <a:avLst/>
          </a:prstGeom>
        </p:spPr>
      </p:pic>
      <p:sp>
        <p:nvSpPr>
          <p:cNvPr id="12" name="Text 7"/>
          <p:cNvSpPr/>
          <p:nvPr/>
        </p:nvSpPr>
        <p:spPr>
          <a:xfrm>
            <a:off x="10521352" y="3258383"/>
            <a:ext cx="4003748" cy="295428"/>
          </a:xfrm>
          <a:prstGeom prst="rect">
            <a:avLst/>
          </a:prstGeom>
          <a:noFill/>
          <a:ln/>
        </p:spPr>
        <p:txBody>
          <a:bodyPr wrap="none" lIns="91440" tIns="45720" rIns="91440" bIns="45720" rtlCol="0" anchor="t"/>
          <a:lstStyle/>
          <a:p>
            <a:pPr marL="0" indent="0" algn="ctr">
              <a:lnSpc>
                <a:spcPts val="2734"/>
              </a:lnSpc>
              <a:buNone/>
            </a:pPr>
            <a:r>
              <a:rPr lang="en-US" sz="2800" b="1" kern="0" spc="-66">
                <a:solidFill>
                  <a:srgbClr val="000000"/>
                </a:solidFill>
                <a:latin typeface="Inter"/>
                <a:ea typeface="Inter" pitchFamily="34" charset="-122"/>
                <a:cs typeface="Inter" pitchFamily="34" charset="-120"/>
              </a:rPr>
              <a:t>Communal Living</a:t>
            </a:r>
            <a:endParaRPr lang="en-US" sz="2800">
              <a:latin typeface="Inter"/>
              <a:ea typeface="Calibri"/>
              <a:cs typeface="Calibri"/>
            </a:endParaRPr>
          </a:p>
        </p:txBody>
      </p:sp>
      <p:sp>
        <p:nvSpPr>
          <p:cNvPr id="13" name="Text 8"/>
          <p:cNvSpPr/>
          <p:nvPr/>
        </p:nvSpPr>
        <p:spPr>
          <a:xfrm>
            <a:off x="10469593" y="3497260"/>
            <a:ext cx="4055131" cy="4727240"/>
          </a:xfrm>
          <a:prstGeom prst="rect">
            <a:avLst/>
          </a:prstGeom>
          <a:noFill/>
          <a:ln/>
        </p:spPr>
        <p:txBody>
          <a:bodyPr wrap="square" lIns="91440" tIns="45720" rIns="91440" bIns="45720" rtlCol="0" anchor="t"/>
          <a:lstStyle/>
          <a:p>
            <a:pPr marL="0" indent="0" algn="just">
              <a:lnSpc>
                <a:spcPct val="150000"/>
              </a:lnSpc>
              <a:buNone/>
            </a:pPr>
            <a:r>
              <a:rPr lang="en-US" sz="2800" b="1" kern="0" spc="-35" dirty="0">
                <a:solidFill>
                  <a:srgbClr val="272525"/>
                </a:solidFill>
                <a:latin typeface="Inter"/>
                <a:ea typeface="Inter"/>
                <a:cs typeface="Inter" pitchFamily="34" charset="-120"/>
              </a:rPr>
              <a:t>Reflecting the communal living of the region, </a:t>
            </a:r>
            <a:r>
              <a:rPr lang="en-US" sz="2800" kern="0" spc="-35" dirty="0">
                <a:solidFill>
                  <a:srgbClr val="272525"/>
                </a:solidFill>
                <a:latin typeface="Inter"/>
                <a:ea typeface="Inter"/>
                <a:cs typeface="Inter" pitchFamily="34" charset="-120"/>
              </a:rPr>
              <a:t>Tulou residences provide a glimpse into </a:t>
            </a:r>
            <a:r>
              <a:rPr lang="en-US" sz="2800" b="1" kern="0" spc="-35" dirty="0">
                <a:solidFill>
                  <a:srgbClr val="272525"/>
                </a:solidFill>
                <a:latin typeface="Inter"/>
                <a:ea typeface="Inter"/>
                <a:cs typeface="Inter" pitchFamily="34" charset="-120"/>
              </a:rPr>
              <a:t>the social fabric</a:t>
            </a:r>
            <a:r>
              <a:rPr lang="en-US" sz="2800" kern="0" spc="-35" dirty="0">
                <a:solidFill>
                  <a:srgbClr val="272525"/>
                </a:solidFill>
                <a:latin typeface="Inter"/>
                <a:ea typeface="Inter"/>
                <a:cs typeface="Inter" pitchFamily="34" charset="-120"/>
              </a:rPr>
              <a:t> that has defined </a:t>
            </a:r>
            <a:r>
              <a:rPr lang="en-US" sz="2800" b="1" kern="0" spc="-35" dirty="0">
                <a:solidFill>
                  <a:srgbClr val="272525"/>
                </a:solidFill>
                <a:latin typeface="Inter"/>
                <a:ea typeface="Inter"/>
                <a:cs typeface="Inter" pitchFamily="34" charset="-120"/>
              </a:rPr>
              <a:t>communities in Eastern Asia.</a:t>
            </a:r>
            <a:endParaRPr lang="en-US" sz="2800" b="1">
              <a:latin typeface="Inter"/>
              <a:ea typeface="Inter"/>
              <a:cs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
        <p:nvSpPr>
          <p:cNvPr id="5" name="Text 2"/>
          <p:cNvSpPr/>
          <p:nvPr/>
        </p:nvSpPr>
        <p:spPr>
          <a:xfrm>
            <a:off x="-81201" y="-4551"/>
            <a:ext cx="8183758" cy="694373"/>
          </a:xfrm>
          <a:prstGeom prst="rect">
            <a:avLst/>
          </a:prstGeom>
          <a:noFill/>
          <a:ln/>
        </p:spPr>
        <p:txBody>
          <a:bodyPr wrap="none" lIns="91440" tIns="45720" rIns="91440" bIns="45720" rtlCol="0" anchor="t"/>
          <a:lstStyle/>
          <a:p>
            <a:pPr marL="0" indent="0" algn="ctr">
              <a:lnSpc>
                <a:spcPts val="5468"/>
              </a:lnSpc>
              <a:buNone/>
            </a:pPr>
            <a:r>
              <a:rPr lang="en-US" sz="4374" b="1" kern="0" spc="-131">
                <a:solidFill>
                  <a:srgbClr val="000000"/>
                </a:solidFill>
                <a:latin typeface="Inter" pitchFamily="34" charset="0"/>
                <a:ea typeface="Inter" pitchFamily="34" charset="-122"/>
                <a:cs typeface="Inter" pitchFamily="34" charset="-120"/>
              </a:rPr>
              <a:t>Tulou Residences in China</a:t>
            </a:r>
            <a:endParaRPr lang="en-US" sz="4374"/>
          </a:p>
        </p:txBody>
      </p:sp>
      <p:sp>
        <p:nvSpPr>
          <p:cNvPr id="6" name="Text 3"/>
          <p:cNvSpPr/>
          <p:nvPr/>
        </p:nvSpPr>
        <p:spPr>
          <a:xfrm>
            <a:off x="419132" y="885055"/>
            <a:ext cx="7305072" cy="6711315"/>
          </a:xfrm>
          <a:prstGeom prst="rect">
            <a:avLst/>
          </a:prstGeom>
          <a:noFill/>
          <a:ln/>
        </p:spPr>
        <p:txBody>
          <a:bodyPr wrap="square" lIns="91440" tIns="45720" rIns="91440" bIns="45720" rtlCol="0" anchor="t"/>
          <a:lstStyle/>
          <a:p>
            <a:pPr algn="just">
              <a:lnSpc>
                <a:spcPct val="150000"/>
              </a:lnSpc>
            </a:pPr>
            <a:r>
              <a:rPr lang="en-US" sz="2800" b="1" kern="0" spc="-35" dirty="0">
                <a:solidFill>
                  <a:srgbClr val="272525"/>
                </a:solidFill>
                <a:latin typeface="Inter"/>
                <a:ea typeface="Inter"/>
                <a:cs typeface="Inter" pitchFamily="34" charset="-120"/>
              </a:rPr>
              <a:t>Eastern Asia</a:t>
            </a:r>
            <a:r>
              <a:rPr lang="en-US" sz="2800" kern="0" spc="-35" dirty="0">
                <a:solidFill>
                  <a:srgbClr val="272525"/>
                </a:solidFill>
                <a:latin typeface="Inter"/>
                <a:ea typeface="Inter"/>
                <a:cs typeface="Inter" pitchFamily="34" charset="-120"/>
              </a:rPr>
              <a:t> is home to the unique </a:t>
            </a:r>
            <a:r>
              <a:rPr lang="en-US" sz="2800" b="1" kern="0" spc="-35" dirty="0">
                <a:solidFill>
                  <a:srgbClr val="272525"/>
                </a:solidFill>
                <a:latin typeface="Inter"/>
                <a:ea typeface="Inter"/>
                <a:cs typeface="Inter" pitchFamily="34" charset="-120"/>
              </a:rPr>
              <a:t>Tulou residences</a:t>
            </a:r>
            <a:r>
              <a:rPr lang="en-US" sz="2800" kern="0" spc="-35" dirty="0">
                <a:solidFill>
                  <a:srgbClr val="272525"/>
                </a:solidFill>
                <a:latin typeface="Inter"/>
                <a:ea typeface="Inter"/>
                <a:cs typeface="Inter" pitchFamily="34" charset="-120"/>
              </a:rPr>
              <a:t>, which were built by the </a:t>
            </a:r>
            <a:r>
              <a:rPr lang="en-US" sz="2800" b="1" kern="0" spc="-35" dirty="0">
                <a:solidFill>
                  <a:srgbClr val="272525"/>
                </a:solidFill>
                <a:latin typeface="Inter"/>
                <a:ea typeface="Inter"/>
                <a:cs typeface="Inter" pitchFamily="34" charset="-120"/>
              </a:rPr>
              <a:t>Hakka people</a:t>
            </a:r>
            <a:r>
              <a:rPr lang="en-US" sz="2800" kern="0" spc="-35" dirty="0">
                <a:solidFill>
                  <a:srgbClr val="272525"/>
                </a:solidFill>
                <a:latin typeface="Inter"/>
                <a:ea typeface="Inter"/>
                <a:cs typeface="Inter" pitchFamily="34" charset="-120"/>
              </a:rPr>
              <a:t>. These architectural marvels are characterized by their </a:t>
            </a:r>
            <a:r>
              <a:rPr lang="en-US" sz="2800" b="1" i="1" kern="0" spc="-35" dirty="0">
                <a:solidFill>
                  <a:srgbClr val="272525"/>
                </a:solidFill>
                <a:latin typeface="Inter"/>
                <a:ea typeface="Inter"/>
                <a:cs typeface="Inter" pitchFamily="34" charset="-120"/>
              </a:rPr>
              <a:t>compounded earth and wooden beams</a:t>
            </a:r>
            <a:r>
              <a:rPr lang="en-US" sz="2800" b="1" kern="0" spc="-35" dirty="0">
                <a:solidFill>
                  <a:srgbClr val="272525"/>
                </a:solidFill>
                <a:latin typeface="Inter"/>
                <a:ea typeface="Inter"/>
                <a:cs typeface="Inter" pitchFamily="34" charset="-120"/>
              </a:rPr>
              <a:t> that form thick, cylindrical walls reaching several stories high.</a:t>
            </a:r>
            <a:r>
              <a:rPr lang="en-US" sz="2800" kern="0" spc="-35" dirty="0">
                <a:solidFill>
                  <a:srgbClr val="272525"/>
                </a:solidFill>
                <a:latin typeface="Inter"/>
                <a:ea typeface="Inter"/>
                <a:cs typeface="Inter" pitchFamily="34" charset="-120"/>
              </a:rPr>
              <a:t> </a:t>
            </a:r>
            <a:endParaRPr lang="en-US" sz="2800" b="1">
              <a:solidFill>
                <a:srgbClr val="000000"/>
              </a:solidFill>
              <a:latin typeface="Inter"/>
              <a:ea typeface="Inter"/>
              <a:cs typeface="Calibri"/>
            </a:endParaRPr>
          </a:p>
          <a:p>
            <a:pPr marL="0" indent="0" algn="just">
              <a:lnSpc>
                <a:spcPct val="150000"/>
              </a:lnSpc>
              <a:buNone/>
            </a:pPr>
            <a:r>
              <a:rPr lang="en-US" sz="2800" kern="0" spc="-35" dirty="0">
                <a:solidFill>
                  <a:srgbClr val="272525"/>
                </a:solidFill>
                <a:latin typeface="Inter"/>
                <a:ea typeface="Inter"/>
                <a:cs typeface="Inter" pitchFamily="34" charset="-120"/>
              </a:rPr>
              <a:t>This construction was a </a:t>
            </a:r>
            <a:r>
              <a:rPr lang="en-US" sz="2800" b="1" kern="0" spc="-35" dirty="0">
                <a:solidFill>
                  <a:srgbClr val="272525"/>
                </a:solidFill>
                <a:latin typeface="Inter"/>
                <a:ea typeface="Inter"/>
                <a:cs typeface="Inter" pitchFamily="34" charset="-120"/>
              </a:rPr>
              <a:t>strategic choice in a once-necessary effort to protect the interior from attack.</a:t>
            </a:r>
            <a:endParaRPr lang="en-US" sz="2800" b="1">
              <a:latin typeface="Inter"/>
              <a:ea typeface="Inter"/>
              <a:cs typeface="Calibri"/>
            </a:endParaRPr>
          </a:p>
        </p:txBody>
      </p:sp>
      <p:pic>
        <p:nvPicPr>
          <p:cNvPr id="7" name="Picture 6" descr="Fujian Tulou, Giant Communal Homes In China. : r/interestingasfuck">
            <a:extLst>
              <a:ext uri="{FF2B5EF4-FFF2-40B4-BE49-F238E27FC236}">
                <a16:creationId xmlns:a16="http://schemas.microsoft.com/office/drawing/2014/main" id="{C7D5BE32-5C1A-CE0D-055F-405EE81F66E7}"/>
              </a:ext>
            </a:extLst>
          </p:cNvPr>
          <p:cNvPicPr>
            <a:picLocks noChangeAspect="1"/>
          </p:cNvPicPr>
          <p:nvPr/>
        </p:nvPicPr>
        <p:blipFill>
          <a:blip r:embed="rId3"/>
          <a:stretch>
            <a:fillRect/>
          </a:stretch>
        </p:blipFill>
        <p:spPr>
          <a:xfrm>
            <a:off x="8048446" y="2157"/>
            <a:ext cx="6573328" cy="822528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
        <p:nvSpPr>
          <p:cNvPr id="5" name="Text 2"/>
          <p:cNvSpPr/>
          <p:nvPr/>
        </p:nvSpPr>
        <p:spPr>
          <a:xfrm>
            <a:off x="1212761" y="-56310"/>
            <a:ext cx="6717268" cy="694373"/>
          </a:xfrm>
          <a:prstGeom prst="rect">
            <a:avLst/>
          </a:prstGeom>
          <a:noFill/>
          <a:ln/>
        </p:spPr>
        <p:txBody>
          <a:bodyPr wrap="none" rtlCol="0" anchor="t"/>
          <a:lstStyle/>
          <a:p>
            <a:pPr marL="0" indent="0">
              <a:lnSpc>
                <a:spcPts val="5468"/>
              </a:lnSpc>
              <a:buNone/>
            </a:pPr>
            <a:r>
              <a:rPr lang="en-US" sz="4374" b="1" kern="0" spc="-131">
                <a:solidFill>
                  <a:srgbClr val="000000"/>
                </a:solidFill>
                <a:latin typeface="Inter" pitchFamily="34" charset="0"/>
                <a:ea typeface="Inter" pitchFamily="34" charset="-122"/>
                <a:cs typeface="Inter" pitchFamily="34" charset="-120"/>
              </a:rPr>
              <a:t>Tulou Residences in China</a:t>
            </a:r>
            <a:endParaRPr lang="en-US" sz="4374"/>
          </a:p>
        </p:txBody>
      </p:sp>
      <p:sp>
        <p:nvSpPr>
          <p:cNvPr id="8" name="Text 5"/>
          <p:cNvSpPr/>
          <p:nvPr/>
        </p:nvSpPr>
        <p:spPr>
          <a:xfrm>
            <a:off x="332867" y="4662850"/>
            <a:ext cx="8392000" cy="3208993"/>
          </a:xfrm>
          <a:prstGeom prst="rect">
            <a:avLst/>
          </a:prstGeom>
          <a:noFill/>
          <a:ln/>
        </p:spPr>
        <p:txBody>
          <a:bodyPr wrap="square" lIns="91440" tIns="45720" rIns="91440" bIns="45720" rtlCol="0" anchor="t"/>
          <a:lstStyle/>
          <a:p>
            <a:pPr marL="0" indent="0" algn="just">
              <a:lnSpc>
                <a:spcPct val="150000"/>
              </a:lnSpc>
              <a:buNone/>
            </a:pPr>
            <a:r>
              <a:rPr lang="en-US" sz="2600" kern="0" spc="-35">
                <a:solidFill>
                  <a:srgbClr val="272525"/>
                </a:solidFill>
                <a:latin typeface="Inter"/>
                <a:ea typeface="Inter"/>
                <a:cs typeface="Inter" pitchFamily="34" charset="-120"/>
              </a:rPr>
              <a:t>Each Tulou structure is not just a building; it is a self-contained community. It houses </a:t>
            </a:r>
            <a:r>
              <a:rPr lang="en-US" sz="2600" b="1" kern="0" spc="-35">
                <a:solidFill>
                  <a:srgbClr val="272525"/>
                </a:solidFill>
                <a:latin typeface="Inter"/>
                <a:ea typeface="Inter"/>
                <a:cs typeface="Inter" pitchFamily="34" charset="-120"/>
              </a:rPr>
              <a:t>hundreds of people</a:t>
            </a:r>
            <a:r>
              <a:rPr lang="en-US" sz="2600" kern="0" spc="-35">
                <a:solidFill>
                  <a:srgbClr val="272525"/>
                </a:solidFill>
                <a:latin typeface="Inter"/>
                <a:ea typeface="Inter"/>
                <a:cs typeface="Inter" pitchFamily="34" charset="-120"/>
              </a:rPr>
              <a:t>—an entire </a:t>
            </a:r>
            <a:r>
              <a:rPr lang="en-US" sz="2600" b="1" kern="0" spc="-35">
                <a:solidFill>
                  <a:srgbClr val="272525"/>
                </a:solidFill>
                <a:latin typeface="Inter"/>
                <a:ea typeface="Inter"/>
                <a:cs typeface="Inter" pitchFamily="34" charset="-120"/>
              </a:rPr>
              <a:t>clan</a:t>
            </a:r>
            <a:r>
              <a:rPr lang="en-US" sz="2600" kern="0" spc="-35">
                <a:solidFill>
                  <a:srgbClr val="272525"/>
                </a:solidFill>
                <a:latin typeface="Inter"/>
                <a:ea typeface="Inter"/>
                <a:cs typeface="Inter" pitchFamily="34" charset="-120"/>
              </a:rPr>
              <a:t>—and functions as a </a:t>
            </a:r>
            <a:r>
              <a:rPr lang="en-US" sz="2600" b="1" kern="0" spc="-35">
                <a:solidFill>
                  <a:srgbClr val="272525"/>
                </a:solidFill>
                <a:latin typeface="Inter"/>
                <a:ea typeface="Inter"/>
                <a:cs typeface="Inter" pitchFamily="34" charset="-120"/>
              </a:rPr>
              <a:t>small village</a:t>
            </a:r>
            <a:r>
              <a:rPr lang="en-US" sz="2600" kern="0" spc="-35">
                <a:solidFill>
                  <a:srgbClr val="272525"/>
                </a:solidFill>
                <a:latin typeface="Inter"/>
                <a:ea typeface="Inter"/>
                <a:cs typeface="Inter" pitchFamily="34" charset="-120"/>
              </a:rPr>
              <a:t>. The large, open interior provides space for </a:t>
            </a:r>
            <a:r>
              <a:rPr lang="en-US" sz="2600" b="1" kern="0" spc="-35">
                <a:solidFill>
                  <a:srgbClr val="272525"/>
                </a:solidFill>
                <a:latin typeface="Inter"/>
                <a:ea typeface="Inter"/>
                <a:cs typeface="Inter" pitchFamily="34" charset="-120"/>
              </a:rPr>
              <a:t>communal activities</a:t>
            </a:r>
            <a:r>
              <a:rPr lang="en-US" sz="2600" kern="0" spc="-35">
                <a:solidFill>
                  <a:srgbClr val="272525"/>
                </a:solidFill>
                <a:latin typeface="Inter"/>
                <a:ea typeface="Inter"/>
                <a:cs typeface="Inter" pitchFamily="34" charset="-120"/>
              </a:rPr>
              <a:t>, reinforcing the sense of unity and shared purpose among the residents.</a:t>
            </a:r>
            <a:endParaRPr lang="en-US" sz="2600">
              <a:latin typeface="Inter"/>
              <a:ea typeface="Inter"/>
              <a:cs typeface="Calibri"/>
            </a:endParaRPr>
          </a:p>
        </p:txBody>
      </p:sp>
      <p:sp>
        <p:nvSpPr>
          <p:cNvPr id="9" name="Text 4">
            <a:extLst>
              <a:ext uri="{FF2B5EF4-FFF2-40B4-BE49-F238E27FC236}">
                <a16:creationId xmlns:a16="http://schemas.microsoft.com/office/drawing/2014/main" id="{9ABA1EEA-01B1-AA01-14F1-0E04D55BC487}"/>
              </a:ext>
            </a:extLst>
          </p:cNvPr>
          <p:cNvSpPr/>
          <p:nvPr/>
        </p:nvSpPr>
        <p:spPr>
          <a:xfrm>
            <a:off x="212099" y="772624"/>
            <a:ext cx="8719804" cy="3795588"/>
          </a:xfrm>
          <a:prstGeom prst="rect">
            <a:avLst/>
          </a:prstGeom>
          <a:noFill/>
          <a:ln/>
        </p:spPr>
        <p:txBody>
          <a:bodyPr wrap="square" lIns="91440" tIns="45720" rIns="91440" bIns="45720" rtlCol="0" anchor="t"/>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just">
              <a:lnSpc>
                <a:spcPct val="150000"/>
              </a:lnSpc>
              <a:buNone/>
            </a:pPr>
            <a:r>
              <a:rPr lang="en-US" sz="2600" kern="0" spc="-35">
                <a:solidFill>
                  <a:srgbClr val="272525"/>
                </a:solidFill>
                <a:latin typeface="Inter"/>
                <a:ea typeface="Inter"/>
                <a:cs typeface="Inter" pitchFamily="34" charset="-120"/>
              </a:rPr>
              <a:t>The design of Tulou residences is distinctive for its defensive features. The </a:t>
            </a:r>
            <a:r>
              <a:rPr lang="en-US" sz="2600" b="1" kern="0" spc="-35">
                <a:solidFill>
                  <a:srgbClr val="272525"/>
                </a:solidFill>
                <a:latin typeface="Inter"/>
                <a:ea typeface="Inter"/>
                <a:cs typeface="Inter" pitchFamily="34" charset="-120"/>
              </a:rPr>
              <a:t>outward facing walls</a:t>
            </a:r>
            <a:r>
              <a:rPr lang="en-US" sz="2600" kern="0" spc="-35">
                <a:solidFill>
                  <a:srgbClr val="272525"/>
                </a:solidFill>
                <a:latin typeface="Inter"/>
                <a:ea typeface="Inter"/>
                <a:cs typeface="Inter" pitchFamily="34" charset="-120"/>
              </a:rPr>
              <a:t> have only </a:t>
            </a:r>
            <a:r>
              <a:rPr lang="en-US" sz="2600" b="1" kern="0" spc="-35">
                <a:solidFill>
                  <a:srgbClr val="272525"/>
                </a:solidFill>
                <a:latin typeface="Inter"/>
                <a:ea typeface="Inter"/>
                <a:cs typeface="Inter" pitchFamily="34" charset="-120"/>
              </a:rPr>
              <a:t>one entrance</a:t>
            </a:r>
            <a:r>
              <a:rPr lang="en-US" sz="2600" kern="0" spc="-35">
                <a:solidFill>
                  <a:srgbClr val="272525"/>
                </a:solidFill>
                <a:latin typeface="Inter"/>
                <a:ea typeface="Inter"/>
                <a:cs typeface="Inter" pitchFamily="34" charset="-120"/>
              </a:rPr>
              <a:t> and are devoid of windows, a deliberate design to safeguard the inhabitants. Conversely, all </a:t>
            </a:r>
            <a:r>
              <a:rPr lang="en-US" sz="2600" b="1" kern="0" spc="-35">
                <a:solidFill>
                  <a:srgbClr val="272525"/>
                </a:solidFill>
                <a:latin typeface="Inter"/>
                <a:ea typeface="Inter"/>
                <a:cs typeface="Inter" pitchFamily="34" charset="-120"/>
              </a:rPr>
              <a:t>balconies, doorways, and openings face inwards</a:t>
            </a:r>
            <a:r>
              <a:rPr lang="en-US" sz="2600" kern="0" spc="-35">
                <a:solidFill>
                  <a:srgbClr val="272525"/>
                </a:solidFill>
                <a:latin typeface="Inter"/>
                <a:ea typeface="Inter"/>
                <a:cs typeface="Inter" pitchFamily="34" charset="-120"/>
              </a:rPr>
              <a:t>, creating an additional layer of protection from potential danger.</a:t>
            </a:r>
            <a:endParaRPr lang="en-US" sz="2600">
              <a:latin typeface="Inter"/>
              <a:ea typeface="Inter"/>
              <a:cs typeface="Calibri"/>
            </a:endParaRPr>
          </a:p>
        </p:txBody>
      </p:sp>
      <p:pic>
        <p:nvPicPr>
          <p:cNvPr id="6" name="Picture 5" descr="Buildings | Free Full-Text | The Geo-Distribution and Spatial  Characteristics of Tulou Dwellings in Chaozhou, Guangdong, China">
            <a:extLst>
              <a:ext uri="{FF2B5EF4-FFF2-40B4-BE49-F238E27FC236}">
                <a16:creationId xmlns:a16="http://schemas.microsoft.com/office/drawing/2014/main" id="{6FD59781-DFAD-166D-9089-9C0B8095ABCD}"/>
              </a:ext>
            </a:extLst>
          </p:cNvPr>
          <p:cNvPicPr>
            <a:picLocks noChangeAspect="1"/>
          </p:cNvPicPr>
          <p:nvPr/>
        </p:nvPicPr>
        <p:blipFill>
          <a:blip r:embed="rId3"/>
          <a:stretch>
            <a:fillRect/>
          </a:stretch>
        </p:blipFill>
        <p:spPr>
          <a:xfrm>
            <a:off x="9014604" y="137033"/>
            <a:ext cx="5486400" cy="7972786"/>
          </a:xfrm>
          <a:prstGeom prst="rect">
            <a:avLst/>
          </a:prstGeom>
        </p:spPr>
      </p:pic>
    </p:spTree>
    <p:extLst>
      <p:ext uri="{BB962C8B-B14F-4D97-AF65-F5344CB8AC3E}">
        <p14:creationId xmlns:p14="http://schemas.microsoft.com/office/powerpoint/2010/main" val="3172472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5" name="Text 2"/>
          <p:cNvSpPr/>
          <p:nvPr/>
        </p:nvSpPr>
        <p:spPr>
          <a:xfrm>
            <a:off x="5064" y="230254"/>
            <a:ext cx="9133871" cy="1614640"/>
          </a:xfrm>
          <a:prstGeom prst="rect">
            <a:avLst/>
          </a:prstGeom>
          <a:noFill/>
          <a:ln/>
        </p:spPr>
        <p:txBody>
          <a:bodyPr wrap="square" lIns="91440" tIns="45720" rIns="91440" bIns="45720" rtlCol="0" anchor="t"/>
          <a:lstStyle/>
          <a:p>
            <a:pPr marL="0" indent="0" algn="ctr">
              <a:lnSpc>
                <a:spcPts val="6561"/>
              </a:lnSpc>
              <a:buNone/>
            </a:pPr>
            <a:r>
              <a:rPr lang="en-US" sz="5249" b="1" kern="0" spc="-157">
                <a:solidFill>
                  <a:srgbClr val="000000"/>
                </a:solidFill>
                <a:latin typeface="Inter" pitchFamily="34" charset="0"/>
                <a:ea typeface="Inter" pitchFamily="34" charset="-122"/>
                <a:cs typeface="Inter" pitchFamily="34" charset="-120"/>
              </a:rPr>
              <a:t>The Factors Influencing Vernacular Architecture</a:t>
            </a:r>
            <a:endParaRPr lang="en-US" sz="5249"/>
          </a:p>
        </p:txBody>
      </p:sp>
      <p:sp>
        <p:nvSpPr>
          <p:cNvPr id="6" name="Text 3"/>
          <p:cNvSpPr/>
          <p:nvPr/>
        </p:nvSpPr>
        <p:spPr>
          <a:xfrm>
            <a:off x="436384" y="2920022"/>
            <a:ext cx="8271230" cy="3302164"/>
          </a:xfrm>
          <a:prstGeom prst="rect">
            <a:avLst/>
          </a:prstGeom>
          <a:noFill/>
          <a:ln/>
        </p:spPr>
        <p:txBody>
          <a:bodyPr wrap="square" lIns="91440" tIns="45720" rIns="91440" bIns="45720" rtlCol="0" anchor="t"/>
          <a:lstStyle/>
          <a:p>
            <a:pPr marL="0" indent="0" algn="just">
              <a:lnSpc>
                <a:spcPct val="150000"/>
              </a:lnSpc>
              <a:buNone/>
            </a:pPr>
            <a:r>
              <a:rPr lang="en-US" sz="2800" kern="0" spc="-35" dirty="0">
                <a:solidFill>
                  <a:srgbClr val="272525"/>
                </a:solidFill>
                <a:latin typeface="Inter"/>
                <a:ea typeface="Inter"/>
                <a:cs typeface="Inter" pitchFamily="34" charset="-120"/>
              </a:rPr>
              <a:t>Exploring the rich tapestry of vernacular architecture around the globe reveals a variety of factors that shape its development. These influences are </a:t>
            </a:r>
            <a:r>
              <a:rPr lang="en-US" sz="2800" b="1" kern="0" spc="-35" dirty="0">
                <a:solidFill>
                  <a:srgbClr val="272525"/>
                </a:solidFill>
                <a:latin typeface="Inter"/>
                <a:ea typeface="Inter"/>
                <a:cs typeface="Inter" pitchFamily="34" charset="-120"/>
              </a:rPr>
              <a:t>deeply rooted in the cultural, environmental, and social experiences unique to each region.</a:t>
            </a:r>
            <a:endParaRPr lang="en-US" sz="2800" b="1" dirty="0">
              <a:latin typeface="Inter"/>
              <a:ea typeface="Inter"/>
              <a:cs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5" name="Text 2"/>
          <p:cNvSpPr/>
          <p:nvPr/>
        </p:nvSpPr>
        <p:spPr>
          <a:xfrm>
            <a:off x="5491464" y="1925"/>
            <a:ext cx="9136657" cy="815143"/>
          </a:xfrm>
          <a:prstGeom prst="rect">
            <a:avLst/>
          </a:prstGeom>
          <a:noFill/>
          <a:ln/>
        </p:spPr>
        <p:txBody>
          <a:bodyPr wrap="none" lIns="91440" tIns="45720" rIns="91440" bIns="45720" rtlCol="0" anchor="t"/>
          <a:lstStyle/>
          <a:p>
            <a:pPr marL="742950" indent="-742950" algn="ctr">
              <a:lnSpc>
                <a:spcPts val="5468"/>
              </a:lnSpc>
              <a:buAutoNum type="arabicPeriod"/>
            </a:pPr>
            <a:r>
              <a:rPr lang="en-US" sz="4350" b="1" kern="0" spc="-131" dirty="0">
                <a:solidFill>
                  <a:srgbClr val="000000"/>
                </a:solidFill>
                <a:ea typeface="Inter"/>
              </a:rPr>
              <a:t>CLIMATE</a:t>
            </a:r>
            <a:endParaRPr lang="en-US" sz="4374" dirty="0">
              <a:cs typeface="Calibri" panose="020F0502020204030204"/>
            </a:endParaRPr>
          </a:p>
        </p:txBody>
      </p:sp>
      <p:sp>
        <p:nvSpPr>
          <p:cNvPr id="6" name="Text 3"/>
          <p:cNvSpPr/>
          <p:nvPr/>
        </p:nvSpPr>
        <p:spPr>
          <a:xfrm>
            <a:off x="5846865" y="960543"/>
            <a:ext cx="8122863" cy="6982130"/>
          </a:xfrm>
          <a:prstGeom prst="rect">
            <a:avLst/>
          </a:prstGeom>
          <a:noFill/>
          <a:ln/>
        </p:spPr>
        <p:txBody>
          <a:bodyPr wrap="square" lIns="91440" tIns="45720" rIns="91440" bIns="45720" rtlCol="0" anchor="t"/>
          <a:lstStyle/>
          <a:p>
            <a:pPr marL="342900" indent="-342900" algn="just">
              <a:lnSpc>
                <a:spcPct val="150000"/>
              </a:lnSpc>
              <a:buSzPct val="100000"/>
              <a:buChar char="•"/>
            </a:pPr>
            <a:r>
              <a:rPr lang="en-US" sz="2800" b="1" kern="0" spc="-35" dirty="0">
                <a:solidFill>
                  <a:srgbClr val="272525"/>
                </a:solidFill>
                <a:latin typeface="Inter"/>
                <a:ea typeface="Inter"/>
                <a:cs typeface="Inter" pitchFamily="34" charset="-120"/>
              </a:rPr>
              <a:t>Buildings in cold climates</a:t>
            </a:r>
            <a:r>
              <a:rPr lang="en-US" sz="2800" kern="0" spc="-35" dirty="0">
                <a:solidFill>
                  <a:srgbClr val="272525"/>
                </a:solidFill>
                <a:latin typeface="Inter"/>
                <a:ea typeface="Inter"/>
                <a:cs typeface="Inter" pitchFamily="34" charset="-120"/>
              </a:rPr>
              <a:t> are characterized by a high </a:t>
            </a:r>
            <a:r>
              <a:rPr lang="en-US" sz="2800" b="1" kern="0" spc="-35" dirty="0">
                <a:solidFill>
                  <a:srgbClr val="272525"/>
                </a:solidFill>
                <a:latin typeface="Inter"/>
                <a:ea typeface="Inter"/>
                <a:cs typeface="Inter" pitchFamily="34" charset="-120"/>
              </a:rPr>
              <a:t>thermal mass or significant amounts of insulation.</a:t>
            </a:r>
            <a:r>
              <a:rPr lang="en-US" sz="2800" kern="0" spc="-35" dirty="0">
                <a:solidFill>
                  <a:srgbClr val="272525"/>
                </a:solidFill>
                <a:latin typeface="Inter"/>
                <a:ea typeface="Inter"/>
                <a:cs typeface="Inter" pitchFamily="34" charset="-120"/>
              </a:rPr>
              <a:t> They are usually sealed in order to </a:t>
            </a:r>
            <a:r>
              <a:rPr lang="en-US" sz="2800" b="1" kern="0" spc="-35" dirty="0">
                <a:solidFill>
                  <a:srgbClr val="272525"/>
                </a:solidFill>
                <a:latin typeface="Inter"/>
                <a:ea typeface="Inter"/>
                <a:cs typeface="Inter" pitchFamily="34" charset="-120"/>
              </a:rPr>
              <a:t>prevent heat loss</a:t>
            </a:r>
            <a:r>
              <a:rPr lang="en-US" sz="2800" kern="0" spc="-35" dirty="0">
                <a:solidFill>
                  <a:srgbClr val="272525"/>
                </a:solidFill>
                <a:latin typeface="Inter"/>
                <a:ea typeface="Inter"/>
                <a:cs typeface="Inter" pitchFamily="34" charset="-120"/>
              </a:rPr>
              <a:t>, and openings such as </a:t>
            </a:r>
            <a:r>
              <a:rPr lang="en-US" sz="2800" b="1" kern="0" spc="-35" dirty="0">
                <a:solidFill>
                  <a:srgbClr val="272525"/>
                </a:solidFill>
                <a:latin typeface="Inter"/>
                <a:ea typeface="Inter"/>
                <a:cs typeface="Inter" pitchFamily="34" charset="-120"/>
              </a:rPr>
              <a:t>windows tend to be small or non-existent.</a:t>
            </a:r>
            <a:endParaRPr lang="en-US" sz="2800" b="1">
              <a:ea typeface="Calibri"/>
              <a:cs typeface="Calibri"/>
            </a:endParaRPr>
          </a:p>
          <a:p>
            <a:pPr marL="342900" indent="-342900" algn="just">
              <a:lnSpc>
                <a:spcPct val="150000"/>
              </a:lnSpc>
              <a:buSzPct val="100000"/>
              <a:buFont typeface="Arial"/>
              <a:buChar char="•"/>
            </a:pPr>
            <a:r>
              <a:rPr lang="en-US" sz="2800" kern="0" spc="-35" dirty="0">
                <a:solidFill>
                  <a:srgbClr val="272525"/>
                </a:solidFill>
                <a:ea typeface="Inter"/>
              </a:rPr>
              <a:t>One of the mos</a:t>
            </a:r>
            <a:r>
              <a:rPr lang="en-US" sz="2800" b="1" kern="0" spc="-35" dirty="0">
                <a:solidFill>
                  <a:srgbClr val="272525"/>
                </a:solidFill>
                <a:ea typeface="Inter"/>
              </a:rPr>
              <a:t>t significant influences on vernacular architecture is the macro climate</a:t>
            </a:r>
            <a:r>
              <a:rPr lang="en-US" sz="2800" kern="0" spc="-35" dirty="0">
                <a:solidFill>
                  <a:srgbClr val="272525"/>
                </a:solidFill>
                <a:ea typeface="Inter"/>
              </a:rPr>
              <a:t> of the area in which the building is constructed. Accordingly, the design of the vernacular buildings</a:t>
            </a:r>
            <a:r>
              <a:rPr lang="en-US" sz="2800" kern="0" spc="-35" dirty="0">
                <a:solidFill>
                  <a:srgbClr val="272525"/>
                </a:solidFill>
                <a:latin typeface="Arial"/>
                <a:cs typeface="Arial"/>
              </a:rPr>
              <a:t> </a:t>
            </a:r>
            <a:r>
              <a:rPr lang="en-US" sz="2800" b="1" kern="0" spc="-35" dirty="0">
                <a:solidFill>
                  <a:srgbClr val="272525"/>
                </a:solidFill>
                <a:ea typeface="Inter"/>
              </a:rPr>
              <a:t>varies depending on the climate type.</a:t>
            </a:r>
            <a:endParaRPr lang="en-US" sz="2800" b="1" kern="0" spc="-35">
              <a:solidFill>
                <a:srgbClr val="272525"/>
              </a:solidFill>
              <a:ea typeface="Inter"/>
              <a:cs typeface="Calibri"/>
            </a:endParaRPr>
          </a:p>
          <a:p>
            <a:pPr marL="342900" indent="-342900" algn="just">
              <a:lnSpc>
                <a:spcPct val="150000"/>
              </a:lnSpc>
              <a:buSzPct val="100000"/>
              <a:buFont typeface="Arial"/>
              <a:buChar char="•"/>
            </a:pPr>
            <a:endParaRPr lang="en-US" sz="2800" kern="0" spc="-35" dirty="0">
              <a:solidFill>
                <a:srgbClr val="000000"/>
              </a:solidFill>
              <a:latin typeface="Arial"/>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5" name="Text 2"/>
          <p:cNvSpPr/>
          <p:nvPr/>
        </p:nvSpPr>
        <p:spPr>
          <a:xfrm>
            <a:off x="5491464" y="1925"/>
            <a:ext cx="9136657" cy="815143"/>
          </a:xfrm>
          <a:prstGeom prst="rect">
            <a:avLst/>
          </a:prstGeom>
          <a:noFill/>
          <a:ln/>
        </p:spPr>
        <p:txBody>
          <a:bodyPr wrap="none" lIns="91440" tIns="45720" rIns="91440" bIns="45720" rtlCol="0" anchor="t"/>
          <a:lstStyle/>
          <a:p>
            <a:pPr marL="0" indent="0" algn="ctr">
              <a:lnSpc>
                <a:spcPts val="5468"/>
              </a:lnSpc>
              <a:buNone/>
            </a:pPr>
            <a:r>
              <a:rPr lang="en-US" sz="4374" b="1" kern="0" spc="-131">
                <a:solidFill>
                  <a:srgbClr val="000000"/>
                </a:solidFill>
                <a:latin typeface="Inter" pitchFamily="34" charset="0"/>
                <a:ea typeface="Inter" pitchFamily="34" charset="-122"/>
                <a:cs typeface="Inter" pitchFamily="34" charset="-120"/>
              </a:rPr>
              <a:t>CLIMATE</a:t>
            </a:r>
            <a:endParaRPr lang="en-US" sz="4374"/>
          </a:p>
        </p:txBody>
      </p:sp>
      <p:sp>
        <p:nvSpPr>
          <p:cNvPr id="6" name="Text 3"/>
          <p:cNvSpPr/>
          <p:nvPr/>
        </p:nvSpPr>
        <p:spPr>
          <a:xfrm>
            <a:off x="5553568" y="1426369"/>
            <a:ext cx="8830229" cy="4635745"/>
          </a:xfrm>
          <a:prstGeom prst="rect">
            <a:avLst/>
          </a:prstGeom>
          <a:noFill/>
          <a:ln/>
        </p:spPr>
        <p:txBody>
          <a:bodyPr wrap="square" lIns="91440" tIns="45720" rIns="91440" bIns="45720" rtlCol="0" anchor="t"/>
          <a:lstStyle/>
          <a:p>
            <a:pPr algn="just">
              <a:lnSpc>
                <a:spcPct val="150000"/>
              </a:lnSpc>
              <a:buSzPct val="100000"/>
            </a:pPr>
            <a:endParaRPr lang="en-US" sz="2800" kern="0" spc="-35">
              <a:solidFill>
                <a:srgbClr val="272525"/>
              </a:solidFill>
              <a:latin typeface="Arial"/>
              <a:ea typeface="Inter"/>
              <a:cs typeface="Arial"/>
            </a:endParaRPr>
          </a:p>
          <a:p>
            <a:pPr marL="342900" indent="-342900" algn="just">
              <a:lnSpc>
                <a:spcPct val="150000"/>
              </a:lnSpc>
              <a:buSzPct val="100000"/>
              <a:buFont typeface="Arial"/>
              <a:buChar char="•"/>
            </a:pPr>
            <a:r>
              <a:rPr lang="en-US" sz="2800" b="1" kern="0" spc="-35" dirty="0">
                <a:solidFill>
                  <a:srgbClr val="272525"/>
                </a:solidFill>
                <a:latin typeface="Arial"/>
                <a:cs typeface="Arial"/>
              </a:rPr>
              <a:t>Cold climates region:</a:t>
            </a:r>
            <a:r>
              <a:rPr lang="en-US" sz="2800" kern="0" spc="-35" dirty="0">
                <a:solidFill>
                  <a:srgbClr val="272525"/>
                </a:solidFill>
                <a:latin typeface="Arial"/>
                <a:cs typeface="Arial"/>
              </a:rPr>
              <a:t> This area's architectural design is heavily influenced by the need to </a:t>
            </a:r>
            <a:r>
              <a:rPr lang="en-US" sz="2800" b="1" kern="0" spc="-35" dirty="0">
                <a:solidFill>
                  <a:srgbClr val="272525"/>
                </a:solidFill>
                <a:latin typeface="Arial"/>
                <a:cs typeface="Arial"/>
              </a:rPr>
              <a:t>retain  (saving)heat and minimize energy consumption</a:t>
            </a:r>
            <a:r>
              <a:rPr lang="en-US" sz="2800" kern="0" spc="-35" dirty="0">
                <a:solidFill>
                  <a:srgbClr val="272525"/>
                </a:solidFill>
                <a:latin typeface="Arial"/>
                <a:cs typeface="Arial"/>
              </a:rPr>
              <a:t> due to the </a:t>
            </a:r>
            <a:r>
              <a:rPr lang="en-US" sz="2800" b="1" kern="0" spc="-35" dirty="0">
                <a:solidFill>
                  <a:srgbClr val="272525"/>
                </a:solidFill>
                <a:latin typeface="Arial"/>
                <a:cs typeface="Arial"/>
              </a:rPr>
              <a:t>harsh weather conditions</a:t>
            </a:r>
            <a:r>
              <a:rPr lang="en-US" sz="2800" kern="0" spc="-35" dirty="0">
                <a:solidFill>
                  <a:srgbClr val="272525"/>
                </a:solidFill>
                <a:latin typeface="Arial"/>
                <a:cs typeface="Arial"/>
              </a:rPr>
              <a:t>.</a:t>
            </a:r>
            <a:endParaRPr lang="en-US" sz="2800" kern="0" spc="-35" dirty="0">
              <a:solidFill>
                <a:srgbClr val="000000"/>
              </a:solidFill>
              <a:latin typeface="Arial"/>
              <a:cs typeface="Arial"/>
            </a:endParaRPr>
          </a:p>
          <a:p>
            <a:pPr marL="342900" indent="-342900" algn="just">
              <a:lnSpc>
                <a:spcPct val="150000"/>
              </a:lnSpc>
              <a:buSzPct val="100000"/>
              <a:buFont typeface="Arial"/>
              <a:buChar char="•"/>
            </a:pPr>
            <a:endParaRPr lang="en-US" sz="2800" kern="0" spc="-35">
              <a:solidFill>
                <a:srgbClr val="272525"/>
              </a:solidFill>
              <a:latin typeface="Arial"/>
              <a:cs typeface="Arial"/>
            </a:endParaRPr>
          </a:p>
          <a:p>
            <a:pPr marL="342900" indent="-342900" algn="just">
              <a:lnSpc>
                <a:spcPct val="150000"/>
              </a:lnSpc>
              <a:buSzPct val="100000"/>
              <a:buChar char="•"/>
            </a:pPr>
            <a:endParaRPr lang="en-US" sz="2800" kern="0" spc="-35">
              <a:solidFill>
                <a:srgbClr val="272525"/>
              </a:solidFill>
              <a:latin typeface="Inter"/>
              <a:ea typeface="Inter"/>
            </a:endParaRPr>
          </a:p>
        </p:txBody>
      </p:sp>
    </p:spTree>
    <p:extLst>
      <p:ext uri="{BB962C8B-B14F-4D97-AF65-F5344CB8AC3E}">
        <p14:creationId xmlns:p14="http://schemas.microsoft.com/office/powerpoint/2010/main" val="2774508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9FF99BD-075F-4761-A995-6FC574BD25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B21A54-9BA3-4EA9-B460-5A829ADD90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14" y="576072"/>
            <a:ext cx="13485571" cy="707745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FA8F714-B9D8-488A-8CCA-E9948FF913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159" y="772161"/>
            <a:ext cx="13086080" cy="6685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767395" y="1814058"/>
            <a:ext cx="8213947" cy="4585871"/>
          </a:xfrm>
          <a:prstGeom prst="rect">
            <a:avLst/>
          </a:prstGeom>
        </p:spPr>
        <p:txBody>
          <a:bodyPr wrap="square" lIns="91440" tIns="45720" rIns="91440" bIns="45720" anchor="t">
            <a:spAutoFit/>
          </a:bodyPr>
          <a:lstStyle/>
          <a:p>
            <a:pPr defTabSz="676656">
              <a:spcAft>
                <a:spcPts val="600"/>
              </a:spcAft>
            </a:pPr>
            <a:r>
              <a:rPr lang="en-US" sz="2800" b="1" kern="1200" dirty="0">
                <a:latin typeface="+mn-lt"/>
                <a:ea typeface="+mn-ea"/>
                <a:cs typeface="+mn-cs"/>
              </a:rPr>
              <a:t>CONTENT</a:t>
            </a:r>
            <a:r>
              <a:rPr lang="en-US" sz="2800" b="1" dirty="0"/>
              <a:t> </a:t>
            </a:r>
            <a:endParaRPr lang="en-US" sz="2800" b="1" kern="1200" dirty="0">
              <a:latin typeface="+mn-lt"/>
              <a:cs typeface="Calibri"/>
            </a:endParaRPr>
          </a:p>
          <a:p>
            <a:pPr defTabSz="676656">
              <a:spcAft>
                <a:spcPts val="600"/>
              </a:spcAft>
            </a:pPr>
            <a:endParaRPr lang="en-US" sz="2800" kern="1200">
              <a:latin typeface="+mn-lt"/>
              <a:cs typeface="Calibri"/>
            </a:endParaRPr>
          </a:p>
          <a:p>
            <a:pPr defTabSz="676656">
              <a:spcAft>
                <a:spcPts val="600"/>
              </a:spcAft>
            </a:pPr>
            <a:r>
              <a:rPr lang="en-US" sz="2800" kern="1200" dirty="0">
                <a:latin typeface="+mn-lt"/>
                <a:ea typeface="+mn-ea"/>
                <a:cs typeface="+mn-cs"/>
              </a:rPr>
              <a:t>• Vernacular architecture Asia</a:t>
            </a:r>
            <a:endParaRPr lang="en-US" sz="2800" kern="1200" dirty="0">
              <a:latin typeface="+mn-lt"/>
              <a:cs typeface="Calibri"/>
            </a:endParaRPr>
          </a:p>
          <a:p>
            <a:pPr defTabSz="676656">
              <a:spcAft>
                <a:spcPts val="600"/>
              </a:spcAft>
            </a:pPr>
            <a:endParaRPr lang="en-US" sz="2800" kern="1200">
              <a:latin typeface="+mn-lt"/>
              <a:cs typeface="Calibri"/>
            </a:endParaRPr>
          </a:p>
          <a:p>
            <a:pPr defTabSz="676656">
              <a:spcAft>
                <a:spcPts val="600"/>
              </a:spcAft>
            </a:pPr>
            <a:r>
              <a:rPr lang="en-US" sz="2800" dirty="0"/>
              <a:t> </a:t>
            </a:r>
            <a:r>
              <a:rPr lang="en-US" sz="2800" kern="1200" dirty="0">
                <a:latin typeface="+mn-lt"/>
                <a:ea typeface="+mn-ea"/>
                <a:cs typeface="+mn-cs"/>
              </a:rPr>
              <a:t>• The factors influencing vernacular architecture </a:t>
            </a:r>
            <a:endParaRPr lang="en-US" sz="2800" kern="1200" dirty="0">
              <a:latin typeface="+mn-lt"/>
              <a:cs typeface="Calibri"/>
            </a:endParaRPr>
          </a:p>
          <a:p>
            <a:pPr defTabSz="676656">
              <a:spcAft>
                <a:spcPts val="600"/>
              </a:spcAft>
            </a:pPr>
            <a:endParaRPr lang="en-US" sz="2800" kern="1200">
              <a:latin typeface="+mn-lt"/>
              <a:cs typeface="Calibri"/>
            </a:endParaRPr>
          </a:p>
          <a:p>
            <a:pPr defTabSz="676656">
              <a:spcAft>
                <a:spcPts val="600"/>
              </a:spcAft>
            </a:pPr>
            <a:r>
              <a:rPr lang="en-US" sz="2800" dirty="0"/>
              <a:t> </a:t>
            </a:r>
            <a:r>
              <a:rPr lang="en-US" sz="2800" kern="1200" dirty="0">
                <a:latin typeface="+mn-lt"/>
                <a:ea typeface="+mn-ea"/>
                <a:cs typeface="+mn-cs"/>
              </a:rPr>
              <a:t>• Techniques in vernacular buildings</a:t>
            </a:r>
            <a:endParaRPr lang="en-US" sz="2800" dirty="0">
              <a:cs typeface="Calibri"/>
            </a:endParaRPr>
          </a:p>
          <a:p>
            <a:pPr defTabSz="676656">
              <a:spcAft>
                <a:spcPts val="600"/>
              </a:spcAft>
            </a:pPr>
            <a:endParaRPr lang="en-US" sz="2800" dirty="0">
              <a:cs typeface="Calibri"/>
            </a:endParaRPr>
          </a:p>
          <a:p>
            <a:pPr defTabSz="676656">
              <a:spcAft>
                <a:spcPts val="600"/>
              </a:spcAft>
            </a:pPr>
            <a:endParaRPr lang="en-US" sz="2800" dirty="0">
              <a:cs typeface="Calibri"/>
            </a:endParaRPr>
          </a:p>
        </p:txBody>
      </p:sp>
      <p:pic>
        <p:nvPicPr>
          <p:cNvPr id="3" name="Picture 2" descr="Contemporary Vernacular -The shifting definitions – ANT design">
            <a:extLst>
              <a:ext uri="{FF2B5EF4-FFF2-40B4-BE49-F238E27FC236}">
                <a16:creationId xmlns:a16="http://schemas.microsoft.com/office/drawing/2014/main" id="{FC462DD9-66A2-905B-0783-16755495EB55}"/>
              </a:ext>
            </a:extLst>
          </p:cNvPr>
          <p:cNvPicPr>
            <a:picLocks noChangeAspect="1"/>
          </p:cNvPicPr>
          <p:nvPr/>
        </p:nvPicPr>
        <p:blipFill>
          <a:blip r:embed="rId2"/>
          <a:stretch>
            <a:fillRect/>
          </a:stretch>
        </p:blipFill>
        <p:spPr>
          <a:xfrm>
            <a:off x="8801178" y="2055022"/>
            <a:ext cx="5044567" cy="4285859"/>
          </a:xfrm>
          <a:prstGeom prst="rect">
            <a:avLst/>
          </a:prstGeom>
        </p:spPr>
      </p:pic>
    </p:spTree>
    <p:extLst>
      <p:ext uri="{BB962C8B-B14F-4D97-AF65-F5344CB8AC3E}">
        <p14:creationId xmlns:p14="http://schemas.microsoft.com/office/powerpoint/2010/main" val="8655482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
        <p:nvSpPr>
          <p:cNvPr id="4" name="Text 2"/>
          <p:cNvSpPr/>
          <p:nvPr/>
        </p:nvSpPr>
        <p:spPr>
          <a:xfrm>
            <a:off x="2159" y="245954"/>
            <a:ext cx="9006852" cy="694373"/>
          </a:xfrm>
          <a:prstGeom prst="rect">
            <a:avLst/>
          </a:prstGeom>
          <a:noFill/>
          <a:ln/>
        </p:spPr>
        <p:txBody>
          <a:bodyPr wrap="none" lIns="91440" tIns="45720" rIns="91440" bIns="45720" rtlCol="0" anchor="t"/>
          <a:lstStyle/>
          <a:p>
            <a:pPr marL="0" indent="0" algn="ctr">
              <a:lnSpc>
                <a:spcPts val="5468"/>
              </a:lnSpc>
              <a:buNone/>
            </a:pPr>
            <a:r>
              <a:rPr lang="en-US" sz="4374" b="1" kern="0" spc="-131">
                <a:solidFill>
                  <a:srgbClr val="000000"/>
                </a:solidFill>
                <a:latin typeface="Inter" pitchFamily="34" charset="0"/>
                <a:ea typeface="Inter" pitchFamily="34" charset="-122"/>
                <a:cs typeface="Inter" pitchFamily="34" charset="-120"/>
              </a:rPr>
              <a:t>Adapting Architecture to Climate</a:t>
            </a:r>
            <a:endParaRPr lang="en-US" sz="4374"/>
          </a:p>
        </p:txBody>
      </p:sp>
      <p:sp>
        <p:nvSpPr>
          <p:cNvPr id="5" name="Text 3"/>
          <p:cNvSpPr/>
          <p:nvPr/>
        </p:nvSpPr>
        <p:spPr>
          <a:xfrm>
            <a:off x="133274" y="1281150"/>
            <a:ext cx="8156358" cy="5936351"/>
          </a:xfrm>
          <a:prstGeom prst="rect">
            <a:avLst/>
          </a:prstGeom>
          <a:noFill/>
          <a:ln/>
        </p:spPr>
        <p:txBody>
          <a:bodyPr wrap="square" lIns="91440" tIns="45720" rIns="91440" bIns="45720" rtlCol="0" anchor="t"/>
          <a:lstStyle/>
          <a:p>
            <a:pPr marL="342900" indent="-342900" algn="just">
              <a:lnSpc>
                <a:spcPct val="150000"/>
              </a:lnSpc>
              <a:buSzPct val="100000"/>
              <a:buChar char="•"/>
            </a:pPr>
            <a:r>
              <a:rPr lang="en-US" sz="2800" b="1" kern="0" spc="-35" dirty="0">
                <a:solidFill>
                  <a:srgbClr val="272525"/>
                </a:solidFill>
                <a:latin typeface="Inter"/>
                <a:ea typeface="Inter"/>
                <a:cs typeface="Inter" pitchFamily="34" charset="-120"/>
              </a:rPr>
              <a:t>Warm climate region:</a:t>
            </a:r>
            <a:r>
              <a:rPr lang="en-US" sz="2800" kern="0" spc="-35" dirty="0">
                <a:solidFill>
                  <a:srgbClr val="272525"/>
                </a:solidFill>
                <a:latin typeface="Inter"/>
                <a:ea typeface="Inter"/>
                <a:cs typeface="Inter" pitchFamily="34" charset="-120"/>
              </a:rPr>
              <a:t> Buildings are typically made of </a:t>
            </a:r>
            <a:r>
              <a:rPr lang="en-US" sz="2800" b="1" kern="0" spc="-35" dirty="0">
                <a:solidFill>
                  <a:srgbClr val="272525"/>
                </a:solidFill>
                <a:latin typeface="Inter"/>
                <a:ea typeface="Inter"/>
                <a:cs typeface="Inter" pitchFamily="34" charset="-120"/>
              </a:rPr>
              <a:t>lighter materials</a:t>
            </a:r>
            <a:r>
              <a:rPr lang="en-US" sz="2800" kern="0" spc="-35" dirty="0">
                <a:solidFill>
                  <a:srgbClr val="272525"/>
                </a:solidFill>
                <a:latin typeface="Inter"/>
                <a:ea typeface="Inter"/>
                <a:cs typeface="Inter" pitchFamily="34" charset="-120"/>
              </a:rPr>
              <a:t> and designed to enhance </a:t>
            </a:r>
            <a:r>
              <a:rPr lang="en-US" sz="2800" b="1" kern="0" spc="-35" dirty="0">
                <a:solidFill>
                  <a:srgbClr val="272525"/>
                </a:solidFill>
                <a:latin typeface="Inter"/>
                <a:ea typeface="Inter"/>
                <a:cs typeface="Inter" pitchFamily="34" charset="-120"/>
              </a:rPr>
              <a:t>cross-ventilation through various openings.</a:t>
            </a:r>
          </a:p>
          <a:p>
            <a:pPr marL="342900" indent="-342900" algn="just">
              <a:lnSpc>
                <a:spcPct val="150000"/>
              </a:lnSpc>
              <a:buSzPct val="100000"/>
              <a:buChar char="•"/>
            </a:pPr>
            <a:endParaRPr lang="en-US" sz="2800" kern="0" spc="-35">
              <a:solidFill>
                <a:srgbClr val="272525"/>
              </a:solidFill>
              <a:latin typeface="Inter"/>
              <a:ea typeface="Inter"/>
              <a:cs typeface="Calibri"/>
            </a:endParaRPr>
          </a:p>
          <a:p>
            <a:pPr marL="342900" indent="-342900" algn="just">
              <a:lnSpc>
                <a:spcPct val="150000"/>
              </a:lnSpc>
              <a:buSzPct val="100000"/>
              <a:buFont typeface="Arial"/>
              <a:buChar char="•"/>
            </a:pPr>
            <a:r>
              <a:rPr lang="en-US" sz="2800" b="1" kern="0" spc="-35" dirty="0">
                <a:solidFill>
                  <a:srgbClr val="272525"/>
                </a:solidFill>
                <a:latin typeface="Arial"/>
                <a:ea typeface="Inter"/>
                <a:cs typeface="Arial"/>
              </a:rPr>
              <a:t>Continental climate region:</a:t>
            </a:r>
            <a:r>
              <a:rPr lang="en-US" sz="2800" kern="0" spc="-35" dirty="0">
                <a:solidFill>
                  <a:srgbClr val="272525"/>
                </a:solidFill>
                <a:latin typeface="Arial"/>
                <a:ea typeface="Inter"/>
                <a:cs typeface="Arial"/>
              </a:rPr>
              <a:t> Structures </a:t>
            </a:r>
            <a:r>
              <a:rPr lang="en-US" sz="2800" b="1" kern="0" spc="-35" dirty="0">
                <a:solidFill>
                  <a:srgbClr val="272525"/>
                </a:solidFill>
                <a:latin typeface="Arial"/>
                <a:ea typeface="Inter"/>
                <a:cs typeface="Arial"/>
              </a:rPr>
              <a:t>must withstand significant temperature fluctuations</a:t>
            </a:r>
            <a:r>
              <a:rPr lang="en-US" sz="2800" kern="0" spc="-35" dirty="0">
                <a:solidFill>
                  <a:srgbClr val="272525"/>
                </a:solidFill>
                <a:latin typeface="Arial"/>
                <a:ea typeface="Inter"/>
                <a:cs typeface="Arial"/>
              </a:rPr>
              <a:t> and are </a:t>
            </a:r>
            <a:r>
              <a:rPr lang="en-US" sz="2800" b="1" kern="0" spc="-35" dirty="0">
                <a:solidFill>
                  <a:srgbClr val="272525"/>
                </a:solidFill>
                <a:latin typeface="Arial"/>
                <a:ea typeface="Inter"/>
                <a:cs typeface="Arial"/>
              </a:rPr>
              <a:t>often seasonally adapted by occupants.</a:t>
            </a:r>
            <a:endParaRPr lang="en-US" sz="2800" b="1" kern="0" spc="-35">
              <a:solidFill>
                <a:srgbClr val="000000"/>
              </a:solidFill>
              <a:latin typeface="Arial"/>
              <a:ea typeface="Inter"/>
              <a:cs typeface="Arial"/>
            </a:endParaRPr>
          </a:p>
          <a:p>
            <a:pPr marL="342900" indent="-342900" algn="just">
              <a:lnSpc>
                <a:spcPct val="150000"/>
              </a:lnSpc>
              <a:buSzPct val="100000"/>
              <a:buChar char="•"/>
            </a:pPr>
            <a:endParaRPr lang="en-US" sz="2800" kern="0" spc="-35">
              <a:solidFill>
                <a:srgbClr val="272525"/>
              </a:solidFill>
              <a:latin typeface="Inter"/>
              <a:ea typeface="Inter"/>
              <a:cs typeface="Calibri"/>
            </a:endParaRPr>
          </a:p>
        </p:txBody>
      </p:sp>
      <p:pic>
        <p:nvPicPr>
          <p:cNvPr id="7" name="Picture 6" descr="The Climate Zones Of The World - WorldAtlas">
            <a:extLst>
              <a:ext uri="{FF2B5EF4-FFF2-40B4-BE49-F238E27FC236}">
                <a16:creationId xmlns:a16="http://schemas.microsoft.com/office/drawing/2014/main" id="{28DD5B36-8A10-877D-ED6C-CE1265A4A09F}"/>
              </a:ext>
            </a:extLst>
          </p:cNvPr>
          <p:cNvPicPr>
            <a:picLocks noChangeAspect="1"/>
          </p:cNvPicPr>
          <p:nvPr/>
        </p:nvPicPr>
        <p:blipFill>
          <a:blip r:embed="rId3"/>
          <a:stretch>
            <a:fillRect/>
          </a:stretch>
        </p:blipFill>
        <p:spPr>
          <a:xfrm>
            <a:off x="8399519" y="2443623"/>
            <a:ext cx="4885158" cy="3177450"/>
          </a:xfrm>
          <a:prstGeom prst="rect">
            <a:avLst/>
          </a:prstGeom>
        </p:spPr>
      </p:pic>
      <p:pic>
        <p:nvPicPr>
          <p:cNvPr id="8" name="Picture 7" descr="Global distribution of Continental climate zones">
            <a:extLst>
              <a:ext uri="{FF2B5EF4-FFF2-40B4-BE49-F238E27FC236}">
                <a16:creationId xmlns:a16="http://schemas.microsoft.com/office/drawing/2014/main" id="{0A9B4E5D-CA1A-358E-4313-8A2B7E74AD17}"/>
              </a:ext>
            </a:extLst>
          </p:cNvPr>
          <p:cNvPicPr>
            <a:picLocks noChangeAspect="1"/>
          </p:cNvPicPr>
          <p:nvPr/>
        </p:nvPicPr>
        <p:blipFill>
          <a:blip r:embed="rId4"/>
          <a:stretch>
            <a:fillRect/>
          </a:stretch>
        </p:blipFill>
        <p:spPr>
          <a:xfrm>
            <a:off x="8395308" y="5731250"/>
            <a:ext cx="4889372" cy="2416801"/>
          </a:xfrm>
          <a:prstGeom prst="rect">
            <a:avLst/>
          </a:prstGeom>
        </p:spPr>
      </p:pic>
      <p:pic>
        <p:nvPicPr>
          <p:cNvPr id="6" name="Picture 5">
            <a:extLst>
              <a:ext uri="{FF2B5EF4-FFF2-40B4-BE49-F238E27FC236}">
                <a16:creationId xmlns:a16="http://schemas.microsoft.com/office/drawing/2014/main" id="{D2FB7A48-FC99-BBA3-078E-8316D513C44A}"/>
              </a:ext>
            </a:extLst>
          </p:cNvPr>
          <p:cNvPicPr>
            <a:picLocks noChangeAspect="1"/>
          </p:cNvPicPr>
          <p:nvPr/>
        </p:nvPicPr>
        <p:blipFill>
          <a:blip r:embed="rId5"/>
          <a:stretch>
            <a:fillRect/>
          </a:stretch>
        </p:blipFill>
        <p:spPr>
          <a:xfrm>
            <a:off x="8402128" y="322262"/>
            <a:ext cx="6228272" cy="221944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
        <p:nvSpPr>
          <p:cNvPr id="4" name="Text 2"/>
          <p:cNvSpPr/>
          <p:nvPr/>
        </p:nvSpPr>
        <p:spPr>
          <a:xfrm>
            <a:off x="2160" y="164688"/>
            <a:ext cx="8980192" cy="1378113"/>
          </a:xfrm>
          <a:prstGeom prst="rect">
            <a:avLst/>
          </a:prstGeom>
          <a:noFill/>
          <a:ln/>
        </p:spPr>
        <p:txBody>
          <a:bodyPr wrap="square" lIns="91440" tIns="45720" rIns="91440" bIns="45720" rtlCol="0" anchor="t"/>
          <a:lstStyle/>
          <a:p>
            <a:pPr marL="0" indent="0" algn="ctr">
              <a:lnSpc>
                <a:spcPts val="5468"/>
              </a:lnSpc>
              <a:buNone/>
            </a:pPr>
            <a:r>
              <a:rPr lang="en-US" sz="4374" b="1" kern="0" spc="-131">
                <a:solidFill>
                  <a:srgbClr val="000000"/>
                </a:solidFill>
                <a:latin typeface="Inter" pitchFamily="34" charset="0"/>
                <a:ea typeface="Inter" pitchFamily="34" charset="-122"/>
                <a:cs typeface="Inter" pitchFamily="34" charset="-120"/>
              </a:rPr>
              <a:t>Adapting Architecture to Climate: Hot Dry Regions</a:t>
            </a:r>
            <a:endParaRPr lang="en-US" sz="4374"/>
          </a:p>
        </p:txBody>
      </p:sp>
      <p:sp>
        <p:nvSpPr>
          <p:cNvPr id="9" name="TextBox 8">
            <a:extLst>
              <a:ext uri="{FF2B5EF4-FFF2-40B4-BE49-F238E27FC236}">
                <a16:creationId xmlns:a16="http://schemas.microsoft.com/office/drawing/2014/main" id="{7972EAC9-B718-066D-2B38-AE8610405690}"/>
              </a:ext>
            </a:extLst>
          </p:cNvPr>
          <p:cNvSpPr txBox="1"/>
          <p:nvPr/>
        </p:nvSpPr>
        <p:spPr>
          <a:xfrm>
            <a:off x="267418" y="1608827"/>
            <a:ext cx="9206389" cy="64888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50000"/>
              </a:lnSpc>
            </a:pPr>
            <a:r>
              <a:rPr lang="en-US" sz="2800" dirty="0"/>
              <a:t>Very high daytime temperatures, with very little precipitation, characterize these areas.​ </a:t>
            </a:r>
            <a:r>
              <a:rPr lang="en-US" sz="2800" b="1" dirty="0"/>
              <a:t>In response, Mediterranean vernacular</a:t>
            </a:r>
            <a:r>
              <a:rPr lang="en-US" sz="2800" dirty="0"/>
              <a:t>, and that of much of the </a:t>
            </a:r>
            <a:r>
              <a:rPr lang="en-US" sz="2800" b="1" dirty="0"/>
              <a:t>Middle East</a:t>
            </a:r>
            <a:r>
              <a:rPr lang="en-US" sz="2800" dirty="0"/>
              <a:t>, often includes a </a:t>
            </a:r>
            <a:r>
              <a:rPr lang="en-US" sz="2800" b="1" dirty="0"/>
              <a:t>courtyard </a:t>
            </a:r>
            <a:r>
              <a:rPr lang="en-US" sz="2800" dirty="0"/>
              <a:t>with ​a feature such as a </a:t>
            </a:r>
            <a:r>
              <a:rPr lang="en-US" sz="2800" b="1" dirty="0"/>
              <a:t>fountain or pond.​ </a:t>
            </a:r>
            <a:r>
              <a:rPr lang="en-US" sz="2800" dirty="0"/>
              <a:t>The presence of water serves to cool the air - air cooled by water mist and </a:t>
            </a:r>
            <a:r>
              <a:rPr lang="en-US" sz="2800" b="1" dirty="0"/>
              <a:t>evaporation​ is drawn through the​ building by natural ventilation</a:t>
            </a:r>
            <a:r>
              <a:rPr lang="en-US" sz="2800" dirty="0"/>
              <a:t> encouraged by the building's design.​ Hot dry region architecture leverages these elements to c</a:t>
            </a:r>
            <a:r>
              <a:rPr lang="en-US" sz="2800" b="1" dirty="0"/>
              <a:t>reate a comfortable living environment </a:t>
            </a:r>
            <a:r>
              <a:rPr lang="en-US" sz="2800" dirty="0"/>
              <a:t>despite the​ harsh climate.​ </a:t>
            </a:r>
            <a:endParaRPr lang="en-US" sz="2800" dirty="0">
              <a:cs typeface="Calibri"/>
            </a:endParaRPr>
          </a:p>
        </p:txBody>
      </p:sp>
      <p:pic>
        <p:nvPicPr>
          <p:cNvPr id="5" name="Picture 4" descr="Desert climate - Wikipedia">
            <a:extLst>
              <a:ext uri="{FF2B5EF4-FFF2-40B4-BE49-F238E27FC236}">
                <a16:creationId xmlns:a16="http://schemas.microsoft.com/office/drawing/2014/main" id="{FF65CF5C-80A2-9D22-E7E6-1379E76A5903}"/>
              </a:ext>
            </a:extLst>
          </p:cNvPr>
          <p:cNvPicPr>
            <a:picLocks noChangeAspect="1"/>
          </p:cNvPicPr>
          <p:nvPr/>
        </p:nvPicPr>
        <p:blipFill>
          <a:blip r:embed="rId3"/>
          <a:stretch>
            <a:fillRect/>
          </a:stretch>
        </p:blipFill>
        <p:spPr>
          <a:xfrm>
            <a:off x="9685156" y="4470"/>
            <a:ext cx="4870815" cy="2230111"/>
          </a:xfrm>
          <a:prstGeom prst="rect">
            <a:avLst/>
          </a:prstGeom>
        </p:spPr>
      </p:pic>
      <p:pic>
        <p:nvPicPr>
          <p:cNvPr id="6" name="Picture 5" descr="ගොනුව:Wadi Rum Desert, Jordan, Arid Dry Climate.jpg - විකිපීඩියා">
            <a:extLst>
              <a:ext uri="{FF2B5EF4-FFF2-40B4-BE49-F238E27FC236}">
                <a16:creationId xmlns:a16="http://schemas.microsoft.com/office/drawing/2014/main" id="{1F768A7A-978C-F194-7937-A06DE3088858}"/>
              </a:ext>
            </a:extLst>
          </p:cNvPr>
          <p:cNvPicPr>
            <a:picLocks noChangeAspect="1"/>
          </p:cNvPicPr>
          <p:nvPr/>
        </p:nvPicPr>
        <p:blipFill>
          <a:blip r:embed="rId4"/>
          <a:stretch>
            <a:fillRect/>
          </a:stretch>
        </p:blipFill>
        <p:spPr>
          <a:xfrm>
            <a:off x="9685156" y="4968028"/>
            <a:ext cx="4909618" cy="3266405"/>
          </a:xfrm>
          <a:prstGeom prst="rect">
            <a:avLst/>
          </a:prstGeom>
        </p:spPr>
      </p:pic>
      <p:pic>
        <p:nvPicPr>
          <p:cNvPr id="7" name="Picture 6" descr="EXCLUSIVE: Rudaw gets inside look at Erbil... | Rudaw.net">
            <a:extLst>
              <a:ext uri="{FF2B5EF4-FFF2-40B4-BE49-F238E27FC236}">
                <a16:creationId xmlns:a16="http://schemas.microsoft.com/office/drawing/2014/main" id="{04CC4E92-282A-F211-A1F8-B38E56BBFEC2}"/>
              </a:ext>
            </a:extLst>
          </p:cNvPr>
          <p:cNvPicPr>
            <a:picLocks noChangeAspect="1"/>
          </p:cNvPicPr>
          <p:nvPr/>
        </p:nvPicPr>
        <p:blipFill>
          <a:blip r:embed="rId5"/>
          <a:stretch>
            <a:fillRect/>
          </a:stretch>
        </p:blipFill>
        <p:spPr>
          <a:xfrm>
            <a:off x="10242468" y="2407000"/>
            <a:ext cx="3455718" cy="214494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FFFFFF">
              <a:alpha val="85000"/>
            </a:srgbClr>
          </a:solidFill>
          <a:ln/>
        </p:spPr>
      </p:sp>
      <p:sp>
        <p:nvSpPr>
          <p:cNvPr id="6" name="Text 3"/>
          <p:cNvSpPr/>
          <p:nvPr/>
        </p:nvSpPr>
        <p:spPr>
          <a:xfrm>
            <a:off x="2159" y="424984"/>
            <a:ext cx="10080709" cy="694373"/>
          </a:xfrm>
          <a:prstGeom prst="rect">
            <a:avLst/>
          </a:prstGeom>
          <a:noFill/>
          <a:ln/>
        </p:spPr>
        <p:txBody>
          <a:bodyPr wrap="none" lIns="91440" tIns="45720" rIns="91440" bIns="45720" rtlCol="0" anchor="t"/>
          <a:lstStyle/>
          <a:p>
            <a:pPr marL="0" indent="0" algn="ctr">
              <a:lnSpc>
                <a:spcPts val="5468"/>
              </a:lnSpc>
              <a:buNone/>
            </a:pPr>
            <a:r>
              <a:rPr lang="en-US" sz="4374" b="1" kern="0" spc="-131">
                <a:solidFill>
                  <a:srgbClr val="000000"/>
                </a:solidFill>
                <a:latin typeface="Inter" pitchFamily="34" charset="0"/>
                <a:ea typeface="Inter" pitchFamily="34" charset="-122"/>
                <a:cs typeface="Inter" pitchFamily="34" charset="-120"/>
              </a:rPr>
              <a:t>Architectural Features in Arid Climates</a:t>
            </a:r>
            <a:endParaRPr lang="en-US" sz="4374"/>
          </a:p>
        </p:txBody>
      </p:sp>
      <p:sp>
        <p:nvSpPr>
          <p:cNvPr id="10" name="TextBox 9">
            <a:extLst>
              <a:ext uri="{FF2B5EF4-FFF2-40B4-BE49-F238E27FC236}">
                <a16:creationId xmlns:a16="http://schemas.microsoft.com/office/drawing/2014/main" id="{B2E501C1-2840-5C83-371F-8C722A0E809C}"/>
              </a:ext>
            </a:extLst>
          </p:cNvPr>
          <p:cNvSpPr txBox="1"/>
          <p:nvPr/>
        </p:nvSpPr>
        <p:spPr>
          <a:xfrm>
            <a:off x="181155" y="1539815"/>
            <a:ext cx="9784962" cy="39035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just">
              <a:lnSpc>
                <a:spcPct val="150000"/>
              </a:lnSpc>
            </a:pPr>
            <a:r>
              <a:rPr lang="en-US" sz="2800" dirty="0"/>
              <a:t>Buildings in arid desert climates are designed with </a:t>
            </a:r>
            <a:r>
              <a:rPr lang="en-US" sz="2800" b="1" dirty="0"/>
              <a:t>high thermal mass </a:t>
            </a:r>
            <a:r>
              <a:rPr lang="en-US" sz="2800" dirty="0"/>
              <a:t>to maintain </a:t>
            </a:r>
            <a:r>
              <a:rPr lang="en-US" sz="2800" b="1" dirty="0"/>
              <a:t>cooler internal temperatures</a:t>
            </a:r>
            <a:r>
              <a:rPr lang="en-US" sz="2800" dirty="0"/>
              <a:t>.​</a:t>
            </a:r>
            <a:endParaRPr lang="en-US" dirty="0">
              <a:ea typeface="Calibri" panose="020F0502020204030204"/>
              <a:cs typeface="Calibri" panose="020F0502020204030204"/>
            </a:endParaRPr>
          </a:p>
          <a:p>
            <a:pPr lvl="1" algn="just">
              <a:lnSpc>
                <a:spcPct val="150000"/>
              </a:lnSpc>
            </a:pPr>
            <a:r>
              <a:rPr lang="en-US" sz="2800" dirty="0"/>
              <a:t> Such structures often </a:t>
            </a:r>
            <a:r>
              <a:rPr lang="en-US" sz="2800" b="1" dirty="0"/>
              <a:t>feature small windows,</a:t>
            </a:r>
            <a:r>
              <a:rPr lang="en-US" sz="2800" dirty="0"/>
              <a:t> which help in </a:t>
            </a:r>
            <a:r>
              <a:rPr lang="en-US" sz="2800" b="1" dirty="0"/>
              <a:t>reducing heat intake </a:t>
            </a:r>
            <a:r>
              <a:rPr lang="en-US" sz="2800" dirty="0"/>
              <a:t>from the </a:t>
            </a:r>
            <a:r>
              <a:rPr lang="en-US" sz="2800" b="1" dirty="0"/>
              <a:t>harsh sun.</a:t>
            </a:r>
            <a:r>
              <a:rPr lang="en-US" sz="2800" dirty="0"/>
              <a:t>​</a:t>
            </a:r>
            <a:endParaRPr lang="en-US" sz="2800">
              <a:ea typeface="Calibri" panose="020F0502020204030204"/>
              <a:cs typeface="Calibri"/>
            </a:endParaRPr>
          </a:p>
          <a:p>
            <a:pPr lvl="1" algn="just">
              <a:lnSpc>
                <a:spcPct val="150000"/>
              </a:lnSpc>
            </a:pPr>
            <a:r>
              <a:rPr lang="en-US" sz="2800" dirty="0"/>
              <a:t> Interestingly, </a:t>
            </a:r>
            <a:r>
              <a:rPr lang="en-US" sz="2800" b="1" dirty="0"/>
              <a:t>many include chimneys</a:t>
            </a:r>
            <a:r>
              <a:rPr lang="en-US" sz="2800" dirty="0"/>
              <a:t>—</a:t>
            </a:r>
            <a:r>
              <a:rPr lang="en-US" sz="2800" b="1" dirty="0"/>
              <a:t>not for fires,</a:t>
            </a:r>
            <a:r>
              <a:rPr lang="en-US" sz="2800" dirty="0"/>
              <a:t> but to draw air through the living spaces for </a:t>
            </a:r>
            <a:r>
              <a:rPr lang="en-US" sz="2800" b="1" dirty="0"/>
              <a:t>natural ventilation.</a:t>
            </a:r>
            <a:r>
              <a:rPr lang="en-US" sz="2800" dirty="0"/>
              <a:t>​</a:t>
            </a:r>
            <a:endParaRPr lang="en-US" sz="2800">
              <a:ea typeface="Calibri" panose="020F0502020204030204"/>
              <a:cs typeface="Calibri"/>
            </a:endParaRPr>
          </a:p>
        </p:txBody>
      </p:sp>
      <p:pic>
        <p:nvPicPr>
          <p:cNvPr id="7" name="Picture 6" descr="Arid and Semi-arid Region Landforms - Geology (U.S. National Park Service)">
            <a:extLst>
              <a:ext uri="{FF2B5EF4-FFF2-40B4-BE49-F238E27FC236}">
                <a16:creationId xmlns:a16="http://schemas.microsoft.com/office/drawing/2014/main" id="{2215AC67-5E4F-AFD5-B748-7E781281AD9E}"/>
              </a:ext>
            </a:extLst>
          </p:cNvPr>
          <p:cNvPicPr>
            <a:picLocks noChangeAspect="1"/>
          </p:cNvPicPr>
          <p:nvPr/>
        </p:nvPicPr>
        <p:blipFill>
          <a:blip r:embed="rId4"/>
          <a:stretch>
            <a:fillRect/>
          </a:stretch>
        </p:blipFill>
        <p:spPr>
          <a:xfrm>
            <a:off x="10079666" y="4486"/>
            <a:ext cx="4550733" cy="2649167"/>
          </a:xfrm>
          <a:prstGeom prst="rect">
            <a:avLst/>
          </a:prstGeom>
        </p:spPr>
      </p:pic>
      <p:pic>
        <p:nvPicPr>
          <p:cNvPr id="8" name="Picture 7" descr="PDF] TRADITIONAL SUSTAINABLE SOLUTIONS IN IRANIAN DESERT ARCHITECTURE TO  SOLVE THE ENERGY PROBLEM | Semantic Scholar">
            <a:extLst>
              <a:ext uri="{FF2B5EF4-FFF2-40B4-BE49-F238E27FC236}">
                <a16:creationId xmlns:a16="http://schemas.microsoft.com/office/drawing/2014/main" id="{2BCC4F6E-C82C-6742-20BD-B4136F2E60AC}"/>
              </a:ext>
            </a:extLst>
          </p:cNvPr>
          <p:cNvPicPr>
            <a:picLocks noChangeAspect="1"/>
          </p:cNvPicPr>
          <p:nvPr/>
        </p:nvPicPr>
        <p:blipFill rotWithShape="1">
          <a:blip r:embed="rId5"/>
          <a:srcRect r="-389" b="7042"/>
          <a:stretch/>
        </p:blipFill>
        <p:spPr>
          <a:xfrm>
            <a:off x="10079666" y="4777589"/>
            <a:ext cx="4550777" cy="349072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
        <p:nvSpPr>
          <p:cNvPr id="4" name="Text 2"/>
          <p:cNvSpPr/>
          <p:nvPr/>
        </p:nvSpPr>
        <p:spPr>
          <a:xfrm>
            <a:off x="2160" y="13117"/>
            <a:ext cx="14576016" cy="728878"/>
          </a:xfrm>
          <a:prstGeom prst="rect">
            <a:avLst/>
          </a:prstGeom>
          <a:noFill/>
          <a:ln/>
        </p:spPr>
        <p:txBody>
          <a:bodyPr wrap="none" lIns="91440" tIns="45720" rIns="91440" bIns="45720" rtlCol="0" anchor="t"/>
          <a:lstStyle/>
          <a:p>
            <a:pPr marL="0" indent="0" algn="ctr">
              <a:lnSpc>
                <a:spcPts val="5468"/>
              </a:lnSpc>
              <a:buNone/>
            </a:pPr>
            <a:r>
              <a:rPr lang="en-US" sz="4374" b="1" kern="0" spc="-131">
                <a:solidFill>
                  <a:srgbClr val="000000"/>
                </a:solidFill>
                <a:latin typeface="Inter" pitchFamily="34" charset="0"/>
                <a:ea typeface="Inter" pitchFamily="34" charset="-122"/>
                <a:cs typeface="Inter" pitchFamily="34" charset="-120"/>
              </a:rPr>
              <a:t>Regional Architectural Adaptations</a:t>
            </a:r>
            <a:endParaRPr lang="en-US" sz="4374"/>
          </a:p>
        </p:txBody>
      </p:sp>
      <p:sp>
        <p:nvSpPr>
          <p:cNvPr id="11" name="TextBox 10">
            <a:extLst>
              <a:ext uri="{FF2B5EF4-FFF2-40B4-BE49-F238E27FC236}">
                <a16:creationId xmlns:a16="http://schemas.microsoft.com/office/drawing/2014/main" id="{3F818955-CEDD-3AB4-F8AA-C807A0D15C60}"/>
              </a:ext>
            </a:extLst>
          </p:cNvPr>
          <p:cNvSpPr txBox="1"/>
          <p:nvPr/>
        </p:nvSpPr>
        <p:spPr>
          <a:xfrm>
            <a:off x="370936" y="832450"/>
            <a:ext cx="10714810" cy="71351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gn="just">
              <a:lnSpc>
                <a:spcPct val="150000"/>
              </a:lnSpc>
              <a:buFont typeface="Arial"/>
              <a:buChar char="•"/>
            </a:pPr>
            <a:r>
              <a:rPr lang="en-US" sz="2800" b="1" dirty="0"/>
              <a:t>High precipitation</a:t>
            </a:r>
            <a:r>
              <a:rPr lang="en-US" sz="2800" dirty="0"/>
              <a:t> region: Dwellings on stilts are a common sight in regions with </a:t>
            </a:r>
            <a:r>
              <a:rPr lang="en-US" sz="2800" b="1" dirty="0"/>
              <a:t>frequent flooding or rainy monsoon seasons</a:t>
            </a:r>
            <a:r>
              <a:rPr lang="en-US" sz="2800" dirty="0"/>
              <a:t>, as buildings take different forms to adapt to precipitation levels.​ </a:t>
            </a:r>
            <a:endParaRPr lang="en-US">
              <a:cs typeface="Calibri" panose="020F0502020204030204"/>
            </a:endParaRPr>
          </a:p>
          <a:p>
            <a:pPr marL="457200" indent="-457200" algn="just">
              <a:lnSpc>
                <a:spcPct val="150000"/>
              </a:lnSpc>
              <a:buFont typeface="Arial"/>
              <a:buChar char="•"/>
            </a:pPr>
            <a:r>
              <a:rPr lang="en-US" sz="2800" b="1" dirty="0"/>
              <a:t>Flat roofs</a:t>
            </a:r>
            <a:r>
              <a:rPr lang="en-US" sz="2800" dirty="0"/>
              <a:t> become a r</a:t>
            </a:r>
            <a:r>
              <a:rPr lang="en-US" sz="2800" b="1" dirty="0"/>
              <a:t>arity in areas with high levels of precipitation</a:t>
            </a:r>
            <a:r>
              <a:rPr lang="en-US" sz="2800" dirty="0"/>
              <a:t>, as the architectural design must accommodate for the weather conditions.​ </a:t>
            </a:r>
            <a:endParaRPr lang="en-US" dirty="0">
              <a:cs typeface="Calibri" panose="020F0502020204030204"/>
            </a:endParaRPr>
          </a:p>
          <a:p>
            <a:pPr marL="457200" indent="-457200" algn="just">
              <a:lnSpc>
                <a:spcPct val="150000"/>
              </a:lnSpc>
              <a:buFont typeface="Arial"/>
              <a:buChar char="•"/>
            </a:pPr>
            <a:r>
              <a:rPr lang="en-US" sz="2800" b="1" dirty="0"/>
              <a:t>High wind</a:t>
            </a:r>
            <a:r>
              <a:rPr lang="en-US" sz="2800" dirty="0"/>
              <a:t> region: Specialized buildings designed to </a:t>
            </a:r>
            <a:r>
              <a:rPr lang="en-US" sz="2800" b="1" dirty="0"/>
              <a:t>withstand high</a:t>
            </a:r>
            <a:r>
              <a:rPr lang="en-US" sz="2800" dirty="0"/>
              <a:t> winds are a testament to the ingenuity of construction in such areas.​ </a:t>
            </a:r>
            <a:endParaRPr lang="en-US">
              <a:cs typeface="Calibri" panose="020F0502020204030204"/>
            </a:endParaRPr>
          </a:p>
          <a:p>
            <a:pPr marL="457200" indent="-457200" algn="just">
              <a:lnSpc>
                <a:spcPct val="150000"/>
              </a:lnSpc>
              <a:buFont typeface="Arial"/>
              <a:buChar char="•"/>
            </a:pPr>
            <a:r>
              <a:rPr lang="en-US" sz="2800" b="1" dirty="0"/>
              <a:t>Orientation of buildings</a:t>
            </a:r>
            <a:r>
              <a:rPr lang="en-US" sz="2800" dirty="0"/>
              <a:t> is crucial, with structures often positioned to present minimal area to the direction of</a:t>
            </a:r>
            <a:r>
              <a:rPr lang="en-US" sz="2800" b="1" dirty="0"/>
              <a:t> prevailing winds,</a:t>
            </a:r>
            <a:r>
              <a:rPr lang="en-US" sz="2800" dirty="0"/>
              <a:t> reflecting the impact of wind on architectural decisions.​</a:t>
            </a:r>
            <a:endParaRPr lang="en-US" dirty="0">
              <a:cs typeface="Calibri"/>
            </a:endParaRPr>
          </a:p>
        </p:txBody>
      </p:sp>
      <p:pic>
        <p:nvPicPr>
          <p:cNvPr id="5" name="Picture 4" descr="How are houses built in rainy places? - Quora">
            <a:extLst>
              <a:ext uri="{FF2B5EF4-FFF2-40B4-BE49-F238E27FC236}">
                <a16:creationId xmlns:a16="http://schemas.microsoft.com/office/drawing/2014/main" id="{16F57DB3-F0BB-923B-3E61-18E4B766252C}"/>
              </a:ext>
            </a:extLst>
          </p:cNvPr>
          <p:cNvPicPr>
            <a:picLocks noChangeAspect="1"/>
          </p:cNvPicPr>
          <p:nvPr/>
        </p:nvPicPr>
        <p:blipFill>
          <a:blip r:embed="rId3"/>
          <a:stretch>
            <a:fillRect/>
          </a:stretch>
        </p:blipFill>
        <p:spPr>
          <a:xfrm>
            <a:off x="11089759" y="1178694"/>
            <a:ext cx="3540640" cy="2522954"/>
          </a:xfrm>
          <a:prstGeom prst="rect">
            <a:avLst/>
          </a:prstGeom>
        </p:spPr>
      </p:pic>
      <p:pic>
        <p:nvPicPr>
          <p:cNvPr id="6" name="Picture 5" descr="Diagram of a roofing system&#10;&#10;Description automatically generated">
            <a:extLst>
              <a:ext uri="{FF2B5EF4-FFF2-40B4-BE49-F238E27FC236}">
                <a16:creationId xmlns:a16="http://schemas.microsoft.com/office/drawing/2014/main" id="{2CF0CD50-B25D-BB9E-8B5C-D823BA9A235E}"/>
              </a:ext>
            </a:extLst>
          </p:cNvPr>
          <p:cNvPicPr>
            <a:picLocks noChangeAspect="1"/>
          </p:cNvPicPr>
          <p:nvPr/>
        </p:nvPicPr>
        <p:blipFill>
          <a:blip r:embed="rId4"/>
          <a:stretch>
            <a:fillRect/>
          </a:stretch>
        </p:blipFill>
        <p:spPr>
          <a:xfrm>
            <a:off x="11003672" y="4644301"/>
            <a:ext cx="3574591" cy="283251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
        <p:nvSpPr>
          <p:cNvPr id="5" name="Text 2"/>
          <p:cNvSpPr/>
          <p:nvPr/>
        </p:nvSpPr>
        <p:spPr>
          <a:xfrm>
            <a:off x="5947460" y="267579"/>
            <a:ext cx="8557106" cy="1781547"/>
          </a:xfrm>
          <a:prstGeom prst="rect">
            <a:avLst/>
          </a:prstGeom>
          <a:noFill/>
          <a:ln/>
        </p:spPr>
        <p:txBody>
          <a:bodyPr wrap="square" lIns="91440" tIns="45720" rIns="91440" bIns="45720" rtlCol="0" anchor="t"/>
          <a:lstStyle/>
          <a:p>
            <a:pPr marL="0" indent="0" algn="ctr">
              <a:lnSpc>
                <a:spcPts val="5468"/>
              </a:lnSpc>
              <a:buNone/>
            </a:pPr>
            <a:r>
              <a:rPr lang="en-US" sz="4374" b="1" kern="0" spc="-131">
                <a:solidFill>
                  <a:srgbClr val="000000"/>
                </a:solidFill>
                <a:latin typeface="Inter" pitchFamily="34" charset="0"/>
                <a:ea typeface="Inter" pitchFamily="34" charset="-122"/>
                <a:cs typeface="Inter" pitchFamily="34" charset="-120"/>
              </a:rPr>
              <a:t>Are Such Specializations of Each Region Designed?</a:t>
            </a:r>
            <a:endParaRPr lang="en-US" sz="4374"/>
          </a:p>
        </p:txBody>
      </p:sp>
      <p:sp>
        <p:nvSpPr>
          <p:cNvPr id="9" name="TextBox 8">
            <a:extLst>
              <a:ext uri="{FF2B5EF4-FFF2-40B4-BE49-F238E27FC236}">
                <a16:creationId xmlns:a16="http://schemas.microsoft.com/office/drawing/2014/main" id="{BB625892-607E-5429-CB4A-E0DA07204E4C}"/>
              </a:ext>
            </a:extLst>
          </p:cNvPr>
          <p:cNvSpPr txBox="1"/>
          <p:nvPr/>
        </p:nvSpPr>
        <p:spPr>
          <a:xfrm>
            <a:off x="5943600" y="2591789"/>
            <a:ext cx="8471363" cy="32571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gn="just">
              <a:lnSpc>
                <a:spcPct val="150000"/>
              </a:lnSpc>
              <a:buFont typeface="Arial"/>
              <a:buChar char="•"/>
            </a:pPr>
            <a:r>
              <a:rPr lang="en-US" sz="2800" dirty="0"/>
              <a:t>Specializations </a:t>
            </a:r>
            <a:r>
              <a:rPr lang="en-US" sz="2800" b="1" dirty="0"/>
              <a:t>not designed</a:t>
            </a:r>
            <a:r>
              <a:rPr lang="en-US" sz="2800" dirty="0"/>
              <a:t>: Such </a:t>
            </a:r>
            <a:r>
              <a:rPr lang="en-US" sz="2800" b="1" dirty="0"/>
              <a:t>specializations are not designed</a:t>
            </a:r>
            <a:r>
              <a:rPr lang="en-US" sz="2800" dirty="0"/>
              <a:t>,​</a:t>
            </a:r>
            <a:endParaRPr lang="en-US" dirty="0"/>
          </a:p>
          <a:p>
            <a:pPr marL="457200" indent="-457200" algn="just">
              <a:lnSpc>
                <a:spcPct val="150000"/>
              </a:lnSpc>
              <a:buFont typeface="Arial"/>
              <a:buChar char="•"/>
            </a:pPr>
            <a:r>
              <a:rPr lang="en-US" sz="2800" dirty="0"/>
              <a:t> Learnt </a:t>
            </a:r>
            <a:r>
              <a:rPr lang="en-US" sz="2800" b="1" dirty="0"/>
              <a:t>by trial and error</a:t>
            </a:r>
            <a:r>
              <a:rPr lang="en-US" sz="2800" dirty="0"/>
              <a:t>: but learnt by trial and error over generations </a:t>
            </a:r>
            <a:r>
              <a:rPr lang="en-US" sz="2800" b="1" dirty="0"/>
              <a:t>of building construction,​</a:t>
            </a:r>
            <a:endParaRPr lang="en-US" sz="2800" b="1" dirty="0">
              <a:cs typeface="Calibri" panose="020F0502020204030204"/>
            </a:endParaRPr>
          </a:p>
          <a:p>
            <a:pPr marL="457200" indent="-457200" algn="just">
              <a:lnSpc>
                <a:spcPct val="150000"/>
              </a:lnSpc>
              <a:buFont typeface="Arial"/>
              <a:buChar char="•"/>
            </a:pPr>
            <a:endParaRPr lang="en-US" sz="2800">
              <a:cs typeface="Calibri"/>
            </a:endParaRPr>
          </a:p>
        </p:txBody>
      </p:sp>
      <p:pic>
        <p:nvPicPr>
          <p:cNvPr id="6" name="Picture 5" descr="Windcatcher - Wikipedia">
            <a:extLst>
              <a:ext uri="{FF2B5EF4-FFF2-40B4-BE49-F238E27FC236}">
                <a16:creationId xmlns:a16="http://schemas.microsoft.com/office/drawing/2014/main" id="{32A8B987-703B-48E9-7EF7-83DC25EDB51C}"/>
              </a:ext>
            </a:extLst>
          </p:cNvPr>
          <p:cNvPicPr>
            <a:picLocks noChangeAspect="1"/>
          </p:cNvPicPr>
          <p:nvPr/>
        </p:nvPicPr>
        <p:blipFill>
          <a:blip r:embed="rId3"/>
          <a:stretch>
            <a:fillRect/>
          </a:stretch>
        </p:blipFill>
        <p:spPr>
          <a:xfrm>
            <a:off x="0" y="398531"/>
            <a:ext cx="5879804" cy="742190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
        <p:nvSpPr>
          <p:cNvPr id="4" name="Text 2"/>
          <p:cNvSpPr/>
          <p:nvPr/>
        </p:nvSpPr>
        <p:spPr>
          <a:xfrm>
            <a:off x="2159" y="287473"/>
            <a:ext cx="9678919" cy="694373"/>
          </a:xfrm>
          <a:prstGeom prst="rect">
            <a:avLst/>
          </a:prstGeom>
          <a:noFill/>
          <a:ln/>
        </p:spPr>
        <p:txBody>
          <a:bodyPr wrap="none" lIns="91440" tIns="45720" rIns="91440" bIns="45720" rtlCol="0" anchor="t"/>
          <a:lstStyle/>
          <a:p>
            <a:pPr marL="0" indent="0" algn="ctr">
              <a:lnSpc>
                <a:spcPts val="5468"/>
              </a:lnSpc>
              <a:buNone/>
            </a:pPr>
            <a:r>
              <a:rPr lang="en-US" sz="4374" b="1" kern="0" spc="-131">
                <a:solidFill>
                  <a:srgbClr val="000000"/>
                </a:solidFill>
                <a:latin typeface="Inter" pitchFamily="34" charset="0"/>
                <a:ea typeface="Inter" pitchFamily="34" charset="-122"/>
                <a:cs typeface="Inter" pitchFamily="34" charset="-120"/>
              </a:rPr>
              <a:t>2- CULTURE</a:t>
            </a:r>
            <a:endParaRPr lang="en-US" sz="4374"/>
          </a:p>
        </p:txBody>
      </p:sp>
      <p:sp>
        <p:nvSpPr>
          <p:cNvPr id="12" name="TextBox 11">
            <a:extLst>
              <a:ext uri="{FF2B5EF4-FFF2-40B4-BE49-F238E27FC236}">
                <a16:creationId xmlns:a16="http://schemas.microsoft.com/office/drawing/2014/main" id="{52B06CC2-A486-DB6D-8287-7EB0843F863D}"/>
              </a:ext>
            </a:extLst>
          </p:cNvPr>
          <p:cNvSpPr txBox="1"/>
          <p:nvPr/>
        </p:nvSpPr>
        <p:spPr>
          <a:xfrm>
            <a:off x="163902" y="1695091"/>
            <a:ext cx="9141794" cy="65343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800" dirty="0">
                <a:solidFill>
                  <a:srgbClr val="000000"/>
                </a:solidFill>
                <a:ea typeface="+mn-lt"/>
                <a:cs typeface="+mn-lt"/>
              </a:rPr>
              <a:t>Cultural factors play a crucial role in shaping vernacular architecture. The </a:t>
            </a:r>
            <a:r>
              <a:rPr lang="en-US" sz="2800" b="1" dirty="0">
                <a:solidFill>
                  <a:srgbClr val="000000"/>
                </a:solidFill>
                <a:ea typeface="+mn-lt"/>
                <a:cs typeface="+mn-lt"/>
              </a:rPr>
              <a:t>daily lifestyle</a:t>
            </a:r>
            <a:r>
              <a:rPr lang="en-US" sz="2800" dirty="0">
                <a:solidFill>
                  <a:srgbClr val="000000"/>
                </a:solidFill>
                <a:ea typeface="+mn-lt"/>
                <a:cs typeface="+mn-lt"/>
              </a:rPr>
              <a:t> and </a:t>
            </a:r>
            <a:r>
              <a:rPr lang="en-US" sz="2800" b="1" dirty="0">
                <a:solidFill>
                  <a:srgbClr val="000000"/>
                </a:solidFill>
                <a:ea typeface="+mn-lt"/>
                <a:cs typeface="+mn-lt"/>
              </a:rPr>
              <a:t>usage of shelters</a:t>
            </a:r>
            <a:r>
              <a:rPr lang="en-US" sz="2800" dirty="0">
                <a:solidFill>
                  <a:srgbClr val="000000"/>
                </a:solidFill>
                <a:ea typeface="+mn-lt"/>
                <a:cs typeface="+mn-lt"/>
              </a:rPr>
              <a:t> by </a:t>
            </a:r>
            <a:r>
              <a:rPr lang="en-US" sz="2800" b="1" dirty="0">
                <a:solidFill>
                  <a:srgbClr val="000000"/>
                </a:solidFill>
                <a:ea typeface="+mn-lt"/>
                <a:cs typeface="+mn-lt"/>
              </a:rPr>
              <a:t>inhabitants</a:t>
            </a:r>
            <a:r>
              <a:rPr lang="en-US" sz="2800" dirty="0">
                <a:solidFill>
                  <a:srgbClr val="000000"/>
                </a:solidFill>
                <a:ea typeface="+mn-lt"/>
                <a:cs typeface="+mn-lt"/>
              </a:rPr>
              <a:t>, including the </a:t>
            </a:r>
            <a:r>
              <a:rPr lang="en-US" sz="2800" b="1" dirty="0">
                <a:solidFill>
                  <a:srgbClr val="000000"/>
                </a:solidFill>
                <a:ea typeface="+mn-lt"/>
                <a:cs typeface="+mn-lt"/>
              </a:rPr>
              <a:t>size</a:t>
            </a:r>
            <a:r>
              <a:rPr lang="en-US" sz="2800" dirty="0">
                <a:solidFill>
                  <a:srgbClr val="000000"/>
                </a:solidFill>
                <a:ea typeface="+mn-lt"/>
                <a:cs typeface="+mn-lt"/>
              </a:rPr>
              <a:t> and dynamics of </a:t>
            </a:r>
            <a:r>
              <a:rPr lang="en-US" sz="2800" b="1" dirty="0">
                <a:solidFill>
                  <a:srgbClr val="000000"/>
                </a:solidFill>
                <a:ea typeface="+mn-lt"/>
                <a:cs typeface="+mn-lt"/>
              </a:rPr>
              <a:t>family units</a:t>
            </a:r>
            <a:r>
              <a:rPr lang="en-US" sz="2800" dirty="0">
                <a:solidFill>
                  <a:srgbClr val="000000"/>
                </a:solidFill>
                <a:ea typeface="+mn-lt"/>
                <a:cs typeface="+mn-lt"/>
              </a:rPr>
              <a:t>, </a:t>
            </a:r>
            <a:r>
              <a:rPr lang="en-US" sz="2800" b="1" dirty="0">
                <a:solidFill>
                  <a:srgbClr val="000000"/>
                </a:solidFill>
                <a:ea typeface="+mn-lt"/>
                <a:cs typeface="+mn-lt"/>
              </a:rPr>
              <a:t>influence </a:t>
            </a:r>
            <a:r>
              <a:rPr lang="en-US" sz="2800" dirty="0">
                <a:solidFill>
                  <a:srgbClr val="000000"/>
                </a:solidFill>
                <a:ea typeface="+mn-lt"/>
                <a:cs typeface="+mn-lt"/>
              </a:rPr>
              <a:t>the layout and s</a:t>
            </a:r>
            <a:r>
              <a:rPr lang="en-US" sz="2800" b="1" dirty="0">
                <a:solidFill>
                  <a:srgbClr val="000000"/>
                </a:solidFill>
                <a:ea typeface="+mn-lt"/>
                <a:cs typeface="+mn-lt"/>
              </a:rPr>
              <a:t>ize of dwellings</a:t>
            </a:r>
            <a:r>
              <a:rPr lang="en-US" sz="2800" dirty="0">
                <a:solidFill>
                  <a:srgbClr val="000000"/>
                </a:solidFill>
                <a:ea typeface="+mn-lt"/>
                <a:cs typeface="+mn-lt"/>
              </a:rPr>
              <a:t>. How spaces are shared, methods </a:t>
            </a:r>
            <a:r>
              <a:rPr lang="en-US" sz="2800" b="1" dirty="0">
                <a:solidFill>
                  <a:srgbClr val="000000"/>
                </a:solidFill>
                <a:ea typeface="+mn-lt"/>
                <a:cs typeface="+mn-lt"/>
              </a:rPr>
              <a:t>of food preparation</a:t>
            </a:r>
            <a:r>
              <a:rPr lang="en-US" sz="2800" dirty="0">
                <a:solidFill>
                  <a:srgbClr val="000000"/>
                </a:solidFill>
                <a:ea typeface="+mn-lt"/>
                <a:cs typeface="+mn-lt"/>
              </a:rPr>
              <a:t> and consumption, and the </a:t>
            </a:r>
            <a:r>
              <a:rPr lang="en-US" sz="2800" b="1" dirty="0">
                <a:solidFill>
                  <a:srgbClr val="000000"/>
                </a:solidFill>
                <a:ea typeface="+mn-lt"/>
                <a:cs typeface="+mn-lt"/>
              </a:rPr>
              <a:t>nature of social interactions</a:t>
            </a:r>
            <a:r>
              <a:rPr lang="en-US" sz="2800" dirty="0">
                <a:solidFill>
                  <a:srgbClr val="000000"/>
                </a:solidFill>
                <a:ea typeface="+mn-lt"/>
                <a:cs typeface="+mn-lt"/>
              </a:rPr>
              <a:t> all contribute to the architectural design.</a:t>
            </a:r>
            <a:endParaRPr lang="en-US" dirty="0">
              <a:ea typeface="Calibri" panose="020F0502020204030204"/>
              <a:cs typeface="Calibri" panose="020F0502020204030204"/>
            </a:endParaRPr>
          </a:p>
          <a:p>
            <a:pPr algn="just"/>
            <a:endParaRPr lang="en-US" sz="2800">
              <a:solidFill>
                <a:srgbClr val="000000"/>
              </a:solidFill>
              <a:ea typeface="+mn-lt"/>
              <a:cs typeface="+mn-lt"/>
            </a:endParaRPr>
          </a:p>
          <a:p>
            <a:pPr algn="just"/>
            <a:r>
              <a:rPr lang="en-US" sz="2800" dirty="0">
                <a:solidFill>
                  <a:srgbClr val="000000"/>
                </a:solidFill>
                <a:ea typeface="+mn-lt"/>
                <a:cs typeface="+mn-lt"/>
              </a:rPr>
              <a:t> Additionally, </a:t>
            </a:r>
            <a:r>
              <a:rPr lang="en-US" sz="2800" b="1" dirty="0">
                <a:solidFill>
                  <a:srgbClr val="000000"/>
                </a:solidFill>
                <a:ea typeface="+mn-lt"/>
                <a:cs typeface="+mn-lt"/>
              </a:rPr>
              <a:t>local customs</a:t>
            </a:r>
            <a:r>
              <a:rPr lang="en-US" sz="2800" dirty="0">
                <a:solidFill>
                  <a:srgbClr val="000000"/>
                </a:solidFill>
                <a:ea typeface="+mn-lt"/>
                <a:cs typeface="+mn-lt"/>
              </a:rPr>
              <a:t>, </a:t>
            </a:r>
            <a:r>
              <a:rPr lang="en-US" sz="2800" b="1" dirty="0">
                <a:solidFill>
                  <a:srgbClr val="000000"/>
                </a:solidFill>
                <a:ea typeface="+mn-lt"/>
                <a:cs typeface="+mn-lt"/>
              </a:rPr>
              <a:t>beliefs</a:t>
            </a:r>
            <a:r>
              <a:rPr lang="en-US" sz="2800" dirty="0">
                <a:solidFill>
                  <a:srgbClr val="000000"/>
                </a:solidFill>
                <a:ea typeface="+mn-lt"/>
                <a:cs typeface="+mn-lt"/>
              </a:rPr>
              <a:t>, and </a:t>
            </a:r>
            <a:r>
              <a:rPr lang="en-US" sz="2800" b="1" dirty="0">
                <a:solidFill>
                  <a:srgbClr val="000000"/>
                </a:solidFill>
                <a:ea typeface="+mn-lt"/>
                <a:cs typeface="+mn-lt"/>
              </a:rPr>
              <a:t>cultural practices</a:t>
            </a:r>
            <a:r>
              <a:rPr lang="en-US" sz="2800" dirty="0">
                <a:solidFill>
                  <a:srgbClr val="000000"/>
                </a:solidFill>
                <a:ea typeface="+mn-lt"/>
                <a:cs typeface="+mn-lt"/>
              </a:rPr>
              <a:t> greatly affect the appearance and </a:t>
            </a:r>
            <a:r>
              <a:rPr lang="en-US" sz="2800" b="1" dirty="0">
                <a:solidFill>
                  <a:srgbClr val="000000"/>
                </a:solidFill>
                <a:ea typeface="+mn-lt"/>
                <a:cs typeface="+mn-lt"/>
              </a:rPr>
              <a:t>decoration of vernacular</a:t>
            </a:r>
            <a:r>
              <a:rPr lang="en-US" sz="2800" dirty="0">
                <a:solidFill>
                  <a:srgbClr val="000000"/>
                </a:solidFill>
                <a:ea typeface="+mn-lt"/>
                <a:cs typeface="+mn-lt"/>
              </a:rPr>
              <a:t> buildings. The </a:t>
            </a:r>
            <a:r>
              <a:rPr lang="en-US" sz="2800" b="1" dirty="0">
                <a:solidFill>
                  <a:srgbClr val="000000"/>
                </a:solidFill>
                <a:ea typeface="+mn-lt"/>
                <a:cs typeface="+mn-lt"/>
              </a:rPr>
              <a:t>contrast between nomadic</a:t>
            </a:r>
            <a:r>
              <a:rPr lang="en-US" sz="2800" dirty="0">
                <a:solidFill>
                  <a:srgbClr val="000000"/>
                </a:solidFill>
                <a:ea typeface="+mn-lt"/>
                <a:cs typeface="+mn-lt"/>
              </a:rPr>
              <a:t> </a:t>
            </a:r>
            <a:r>
              <a:rPr lang="en-US" sz="2800" b="1" dirty="0">
                <a:solidFill>
                  <a:srgbClr val="000000"/>
                </a:solidFill>
                <a:ea typeface="+mn-lt"/>
                <a:cs typeface="+mn-lt"/>
              </a:rPr>
              <a:t>lifestyles</a:t>
            </a:r>
            <a:r>
              <a:rPr lang="en-US" sz="2800" dirty="0">
                <a:solidFill>
                  <a:srgbClr val="000000"/>
                </a:solidFill>
                <a:ea typeface="+mn-lt"/>
                <a:cs typeface="+mn-lt"/>
              </a:rPr>
              <a:t>, which necessitate </a:t>
            </a:r>
            <a:r>
              <a:rPr lang="en-US" sz="2800" b="1" dirty="0">
                <a:solidFill>
                  <a:srgbClr val="000000"/>
                </a:solidFill>
                <a:ea typeface="+mn-lt"/>
                <a:cs typeface="+mn-lt"/>
              </a:rPr>
              <a:t>simple and transportable</a:t>
            </a:r>
            <a:r>
              <a:rPr lang="en-US" sz="2800" dirty="0">
                <a:solidFill>
                  <a:srgbClr val="000000"/>
                </a:solidFill>
                <a:ea typeface="+mn-lt"/>
                <a:cs typeface="+mn-lt"/>
              </a:rPr>
              <a:t> constructions, and </a:t>
            </a:r>
            <a:r>
              <a:rPr lang="en-US" sz="2800" b="1" dirty="0">
                <a:solidFill>
                  <a:srgbClr val="000000"/>
                </a:solidFill>
                <a:ea typeface="+mn-lt"/>
                <a:cs typeface="+mn-lt"/>
              </a:rPr>
              <a:t>permanent settlements</a:t>
            </a:r>
            <a:r>
              <a:rPr lang="en-US" sz="2800" dirty="0">
                <a:solidFill>
                  <a:srgbClr val="000000"/>
                </a:solidFill>
                <a:ea typeface="+mn-lt"/>
                <a:cs typeface="+mn-lt"/>
              </a:rPr>
              <a:t> with </a:t>
            </a:r>
            <a:r>
              <a:rPr lang="en-US" sz="2800" b="1" dirty="0">
                <a:solidFill>
                  <a:srgbClr val="000000"/>
                </a:solidFill>
                <a:ea typeface="+mn-lt"/>
                <a:cs typeface="+mn-lt"/>
              </a:rPr>
              <a:t>more stable</a:t>
            </a:r>
            <a:r>
              <a:rPr lang="en-US" sz="2800" dirty="0">
                <a:solidFill>
                  <a:srgbClr val="000000"/>
                </a:solidFill>
                <a:ea typeface="+mn-lt"/>
                <a:cs typeface="+mn-lt"/>
              </a:rPr>
              <a:t> structures, further highlights the diversity in vernacular architecture driven by cultural nuances.</a:t>
            </a:r>
            <a:endParaRPr lang="en-US" dirty="0">
              <a:ea typeface="Calibri"/>
              <a:cs typeface="Calibri"/>
            </a:endParaRPr>
          </a:p>
        </p:txBody>
      </p:sp>
      <p:pic>
        <p:nvPicPr>
          <p:cNvPr id="5" name="Picture 4" descr="Traditional dwellings in the nomadic and herding communities of ...">
            <a:extLst>
              <a:ext uri="{FF2B5EF4-FFF2-40B4-BE49-F238E27FC236}">
                <a16:creationId xmlns:a16="http://schemas.microsoft.com/office/drawing/2014/main" id="{98439CAB-131B-A014-3ABB-8459DA973BAD}"/>
              </a:ext>
            </a:extLst>
          </p:cNvPr>
          <p:cNvPicPr>
            <a:picLocks noChangeAspect="1"/>
          </p:cNvPicPr>
          <p:nvPr/>
        </p:nvPicPr>
        <p:blipFill>
          <a:blip r:embed="rId3"/>
          <a:stretch>
            <a:fillRect/>
          </a:stretch>
        </p:blipFill>
        <p:spPr>
          <a:xfrm>
            <a:off x="9686260" y="0"/>
            <a:ext cx="4869712" cy="3242930"/>
          </a:xfrm>
          <a:prstGeom prst="rect">
            <a:avLst/>
          </a:prstGeom>
        </p:spPr>
      </p:pic>
      <p:pic>
        <p:nvPicPr>
          <p:cNvPr id="6" name="Picture 5" descr="Architecture of Norway - Wikipedia">
            <a:extLst>
              <a:ext uri="{FF2B5EF4-FFF2-40B4-BE49-F238E27FC236}">
                <a16:creationId xmlns:a16="http://schemas.microsoft.com/office/drawing/2014/main" id="{AB26C476-399F-9E6C-C44C-244B325F3EC9}"/>
              </a:ext>
            </a:extLst>
          </p:cNvPr>
          <p:cNvPicPr>
            <a:picLocks noChangeAspect="1"/>
          </p:cNvPicPr>
          <p:nvPr/>
        </p:nvPicPr>
        <p:blipFill>
          <a:blip r:embed="rId4"/>
          <a:stretch>
            <a:fillRect/>
          </a:stretch>
        </p:blipFill>
        <p:spPr>
          <a:xfrm>
            <a:off x="9686261" y="4500231"/>
            <a:ext cx="4997302" cy="372671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69011" y="-120770"/>
            <a:ext cx="14630400" cy="8229600"/>
          </a:xfrm>
          <a:prstGeom prst="rect">
            <a:avLst/>
          </a:prstGeom>
          <a:solidFill>
            <a:srgbClr val="FFFFFF"/>
          </a:solidFill>
          <a:ln/>
        </p:spPr>
      </p:sp>
      <p:sp>
        <p:nvSpPr>
          <p:cNvPr id="4" name="Text 2"/>
          <p:cNvSpPr/>
          <p:nvPr/>
        </p:nvSpPr>
        <p:spPr>
          <a:xfrm>
            <a:off x="2160" y="150111"/>
            <a:ext cx="10328643" cy="694373"/>
          </a:xfrm>
          <a:prstGeom prst="rect">
            <a:avLst/>
          </a:prstGeom>
          <a:noFill/>
          <a:ln/>
        </p:spPr>
        <p:txBody>
          <a:bodyPr wrap="none" lIns="91440" tIns="45720" rIns="91440" bIns="45720" rtlCol="0" anchor="t"/>
          <a:lstStyle/>
          <a:p>
            <a:pPr marL="0" indent="0" algn="ctr">
              <a:lnSpc>
                <a:spcPts val="5468"/>
              </a:lnSpc>
              <a:buNone/>
            </a:pPr>
            <a:r>
              <a:rPr lang="en-US" sz="4374" b="1" kern="0" spc="-131">
                <a:solidFill>
                  <a:srgbClr val="000000"/>
                </a:solidFill>
                <a:latin typeface="Inter" pitchFamily="34" charset="0"/>
                <a:ea typeface="Inter" pitchFamily="34" charset="-122"/>
                <a:cs typeface="Inter" pitchFamily="34" charset="-120"/>
              </a:rPr>
              <a:t>2-1- CULTURE : NOMADS</a:t>
            </a:r>
            <a:endParaRPr lang="en-US" sz="4374"/>
          </a:p>
        </p:txBody>
      </p:sp>
      <p:sp>
        <p:nvSpPr>
          <p:cNvPr id="10" name="TextBox 9">
            <a:extLst>
              <a:ext uri="{FF2B5EF4-FFF2-40B4-BE49-F238E27FC236}">
                <a16:creationId xmlns:a16="http://schemas.microsoft.com/office/drawing/2014/main" id="{7F426141-5AB0-4004-A38C-CA06FFC39089}"/>
              </a:ext>
            </a:extLst>
          </p:cNvPr>
          <p:cNvSpPr txBox="1"/>
          <p:nvPr/>
        </p:nvSpPr>
        <p:spPr>
          <a:xfrm>
            <a:off x="71017" y="1495680"/>
            <a:ext cx="10028108" cy="58424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50000"/>
              </a:lnSpc>
            </a:pPr>
            <a:r>
              <a:rPr lang="en-US" sz="2800" dirty="0"/>
              <a:t/>
            </a:r>
            <a:br>
              <a:rPr lang="en-US" sz="2800" dirty="0"/>
            </a:br>
            <a:r>
              <a:rPr lang="en-US" sz="2800" dirty="0"/>
              <a:t>Vernacular architecture worldwide has evolved to meet the need for </a:t>
            </a:r>
            <a:r>
              <a:rPr lang="en-US" sz="2800" b="1" dirty="0"/>
              <a:t>shelter, adapting to local climate and customs</a:t>
            </a:r>
            <a:r>
              <a:rPr lang="en-US" sz="2800" dirty="0"/>
              <a:t>. This includes </a:t>
            </a:r>
            <a:r>
              <a:rPr lang="en-US" sz="2800" b="1" dirty="0"/>
              <a:t>simple constructio</a:t>
            </a:r>
            <a:r>
              <a:rPr lang="en-US" sz="2800" dirty="0"/>
              <a:t>n methods and, in the case of </a:t>
            </a:r>
            <a:r>
              <a:rPr lang="en-US" sz="2800" b="1" dirty="0"/>
              <a:t>nomadic lifestyles,</a:t>
            </a:r>
            <a:r>
              <a:rPr lang="en-US" sz="2800" dirty="0"/>
              <a:t> the need for </a:t>
            </a:r>
            <a:r>
              <a:rPr lang="en-US" sz="2800" b="1" dirty="0"/>
              <a:t>transportable structures</a:t>
            </a:r>
            <a:r>
              <a:rPr lang="en-US" sz="2800" dirty="0"/>
              <a:t> like </a:t>
            </a:r>
            <a:r>
              <a:rPr lang="en-US" sz="2800" b="1" dirty="0"/>
              <a:t>huts and tents. </a:t>
            </a:r>
            <a:endParaRPr lang="en-US" b="1" dirty="0">
              <a:ea typeface="Calibri"/>
              <a:cs typeface="Calibri"/>
            </a:endParaRPr>
          </a:p>
          <a:p>
            <a:pPr algn="just">
              <a:lnSpc>
                <a:spcPct val="150000"/>
              </a:lnSpc>
            </a:pPr>
            <a:endParaRPr lang="en-US" sz="2800">
              <a:cs typeface="Calibri"/>
            </a:endParaRPr>
          </a:p>
          <a:p>
            <a:pPr algn="just">
              <a:lnSpc>
                <a:spcPct val="150000"/>
              </a:lnSpc>
            </a:pPr>
            <a:r>
              <a:rPr lang="en-US" sz="2800" dirty="0"/>
              <a:t>Nomadic cultures prioritize </a:t>
            </a:r>
            <a:r>
              <a:rPr lang="en-US" sz="2800" b="1" dirty="0"/>
              <a:t>simplicity and mobility </a:t>
            </a:r>
            <a:r>
              <a:rPr lang="en-US" sz="2800" dirty="0"/>
              <a:t>in their shelters, reflecting their </a:t>
            </a:r>
            <a:r>
              <a:rPr lang="en-US" sz="2800" b="1" dirty="0"/>
              <a:t>way of life and the need</a:t>
            </a:r>
            <a:r>
              <a:rPr lang="en-US" sz="2800" dirty="0"/>
              <a:t> to respond </a:t>
            </a:r>
            <a:r>
              <a:rPr lang="en-US" sz="2800" b="1" dirty="0"/>
              <a:t>effectively to</a:t>
            </a:r>
            <a:r>
              <a:rPr lang="en-US" sz="2800" dirty="0"/>
              <a:t> </a:t>
            </a:r>
            <a:r>
              <a:rPr lang="en-US" sz="2800" b="1" dirty="0"/>
              <a:t>environmental and cultural factors.</a:t>
            </a:r>
            <a:endParaRPr lang="en-US" b="1">
              <a:cs typeface="Calibri" panose="020F0502020204030204"/>
            </a:endParaRPr>
          </a:p>
        </p:txBody>
      </p:sp>
      <p:pic>
        <p:nvPicPr>
          <p:cNvPr id="5" name="Picture 4" descr="No photo description available.">
            <a:extLst>
              <a:ext uri="{FF2B5EF4-FFF2-40B4-BE49-F238E27FC236}">
                <a16:creationId xmlns:a16="http://schemas.microsoft.com/office/drawing/2014/main" id="{25CC1CE6-DBA9-1306-A627-5D4F43910A11}"/>
              </a:ext>
            </a:extLst>
          </p:cNvPr>
          <p:cNvPicPr>
            <a:picLocks noChangeAspect="1"/>
          </p:cNvPicPr>
          <p:nvPr/>
        </p:nvPicPr>
        <p:blipFill>
          <a:blip r:embed="rId3"/>
          <a:stretch>
            <a:fillRect/>
          </a:stretch>
        </p:blipFill>
        <p:spPr>
          <a:xfrm>
            <a:off x="10281685" y="1200363"/>
            <a:ext cx="4412510" cy="2947450"/>
          </a:xfrm>
          <a:prstGeom prst="rect">
            <a:avLst/>
          </a:prstGeom>
        </p:spPr>
      </p:pic>
      <p:pic>
        <p:nvPicPr>
          <p:cNvPr id="6" name="Picture 5" descr="Fulani Dwelling (Domed House) from Nigeria. These people heard animals and  are generally … | Natural architecture, Vernacular architecture,  Traditional architecture">
            <a:extLst>
              <a:ext uri="{FF2B5EF4-FFF2-40B4-BE49-F238E27FC236}">
                <a16:creationId xmlns:a16="http://schemas.microsoft.com/office/drawing/2014/main" id="{AD1E8796-0436-F002-93BC-D14A57FECCAB}"/>
              </a:ext>
            </a:extLst>
          </p:cNvPr>
          <p:cNvPicPr>
            <a:picLocks noChangeAspect="1"/>
          </p:cNvPicPr>
          <p:nvPr/>
        </p:nvPicPr>
        <p:blipFill>
          <a:blip r:embed="rId4"/>
          <a:stretch>
            <a:fillRect/>
          </a:stretch>
        </p:blipFill>
        <p:spPr>
          <a:xfrm>
            <a:off x="10281684" y="5119641"/>
            <a:ext cx="4412511" cy="316837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5" name="Text 2"/>
          <p:cNvSpPr/>
          <p:nvPr/>
        </p:nvSpPr>
        <p:spPr>
          <a:xfrm>
            <a:off x="67655" y="106899"/>
            <a:ext cx="9072485" cy="1580131"/>
          </a:xfrm>
          <a:prstGeom prst="rect">
            <a:avLst/>
          </a:prstGeom>
          <a:noFill/>
          <a:ln/>
        </p:spPr>
        <p:txBody>
          <a:bodyPr wrap="square" lIns="91440" tIns="45720" rIns="91440" bIns="45720" rtlCol="0" anchor="t"/>
          <a:lstStyle/>
          <a:p>
            <a:pPr marL="0" indent="0" algn="ctr">
              <a:lnSpc>
                <a:spcPts val="5468"/>
              </a:lnSpc>
              <a:buNone/>
            </a:pPr>
            <a:r>
              <a:rPr lang="en-US" sz="4374" b="1" kern="0" spc="-131">
                <a:solidFill>
                  <a:srgbClr val="000000"/>
                </a:solidFill>
                <a:latin typeface="Inter" pitchFamily="34" charset="0"/>
                <a:ea typeface="Inter" pitchFamily="34" charset="-122"/>
                <a:cs typeface="Inter" pitchFamily="34" charset="-120"/>
              </a:rPr>
              <a:t>Nomadic Dwellings: Adaptation and Reuse</a:t>
            </a:r>
            <a:endParaRPr lang="en-US" sz="4374"/>
          </a:p>
        </p:txBody>
      </p:sp>
      <p:sp>
        <p:nvSpPr>
          <p:cNvPr id="6" name="Text 3"/>
          <p:cNvSpPr/>
          <p:nvPr/>
        </p:nvSpPr>
        <p:spPr>
          <a:xfrm>
            <a:off x="-2245" y="2359562"/>
            <a:ext cx="9067957" cy="4687674"/>
          </a:xfrm>
          <a:prstGeom prst="rect">
            <a:avLst/>
          </a:prstGeom>
          <a:noFill/>
          <a:ln/>
        </p:spPr>
        <p:txBody>
          <a:bodyPr wrap="square" lIns="91440" tIns="45720" rIns="91440" bIns="45720" rtlCol="0" anchor="t"/>
          <a:lstStyle/>
          <a:p>
            <a:pPr marL="342900" indent="-342900" algn="just">
              <a:lnSpc>
                <a:spcPts val="3149"/>
              </a:lnSpc>
              <a:buSzPct val="100000"/>
              <a:buChar char="•"/>
            </a:pPr>
            <a:r>
              <a:rPr lang="en-US" sz="2800" b="1" kern="0" spc="-35" dirty="0">
                <a:solidFill>
                  <a:srgbClr val="272525"/>
                </a:solidFill>
                <a:latin typeface="Inter"/>
                <a:ea typeface="Inter"/>
                <a:cs typeface="Inter" pitchFamily="34" charset="-120"/>
              </a:rPr>
              <a:t>Adaptation to the environment:</a:t>
            </a:r>
            <a:r>
              <a:rPr lang="en-US" sz="2800" kern="0" spc="-35" dirty="0">
                <a:solidFill>
                  <a:srgbClr val="272525"/>
                </a:solidFill>
                <a:latin typeface="Inter"/>
                <a:ea typeface="Inter"/>
                <a:cs typeface="Inter" pitchFamily="34" charset="-120"/>
              </a:rPr>
              <a:t> Nomadic groups often construct temporary homes using </a:t>
            </a:r>
            <a:r>
              <a:rPr lang="en-US" sz="2800" b="1" kern="0" spc="-35" dirty="0">
                <a:solidFill>
                  <a:srgbClr val="272525"/>
                </a:solidFill>
                <a:latin typeface="Inter"/>
                <a:ea typeface="Inter"/>
                <a:cs typeface="Inter" pitchFamily="34" charset="-120"/>
              </a:rPr>
              <a:t>materials readily available in their surroundings,</a:t>
            </a:r>
            <a:r>
              <a:rPr lang="en-US" sz="2800" kern="0" spc="-35" dirty="0">
                <a:solidFill>
                  <a:srgbClr val="272525"/>
                </a:solidFill>
                <a:latin typeface="Inter"/>
                <a:ea typeface="Inter"/>
                <a:cs typeface="Inter" pitchFamily="34" charset="-120"/>
              </a:rPr>
              <a:t> such as</a:t>
            </a:r>
            <a:r>
              <a:rPr lang="en-US" sz="2800" b="1" kern="0" spc="-35" dirty="0">
                <a:solidFill>
                  <a:srgbClr val="272525"/>
                </a:solidFill>
                <a:latin typeface="Inter"/>
                <a:ea typeface="Inter"/>
                <a:cs typeface="Inter" pitchFamily="34" charset="-120"/>
              </a:rPr>
              <a:t> </a:t>
            </a:r>
            <a:r>
              <a:rPr lang="en-US" sz="2800" b="1" u="sng" kern="0" spc="-35" dirty="0">
                <a:solidFill>
                  <a:srgbClr val="272525"/>
                </a:solidFill>
                <a:latin typeface="Inter"/>
                <a:ea typeface="Inter"/>
                <a:cs typeface="Inter" pitchFamily="34" charset="-120"/>
              </a:rPr>
              <a:t>palm fronds</a:t>
            </a:r>
            <a:r>
              <a:rPr lang="en-US" sz="2800" b="1" kern="0" spc="-35" dirty="0">
                <a:solidFill>
                  <a:srgbClr val="272525"/>
                </a:solidFill>
                <a:latin typeface="Inter"/>
                <a:ea typeface="Inter"/>
                <a:cs typeface="Inter" pitchFamily="34" charset="-120"/>
              </a:rPr>
              <a:t>, </a:t>
            </a:r>
            <a:r>
              <a:rPr lang="en-US" sz="2800" b="1" u="sng" kern="0" spc="-35" dirty="0">
                <a:solidFill>
                  <a:srgbClr val="272525"/>
                </a:solidFill>
                <a:latin typeface="Inter"/>
                <a:ea typeface="Inter"/>
                <a:cs typeface="Inter" pitchFamily="34" charset="-120"/>
              </a:rPr>
              <a:t>leaves</a:t>
            </a:r>
            <a:r>
              <a:rPr lang="en-US" sz="2800" b="1" kern="0" spc="-35" dirty="0">
                <a:solidFill>
                  <a:srgbClr val="272525"/>
                </a:solidFill>
                <a:latin typeface="Inter"/>
                <a:ea typeface="Inter"/>
                <a:cs typeface="Inter" pitchFamily="34" charset="-120"/>
              </a:rPr>
              <a:t>, </a:t>
            </a:r>
            <a:r>
              <a:rPr lang="en-US" sz="2800" b="1" u="sng" kern="0" spc="-35" dirty="0">
                <a:solidFill>
                  <a:srgbClr val="272525"/>
                </a:solidFill>
                <a:latin typeface="Inter"/>
                <a:ea typeface="Inter"/>
                <a:cs typeface="Inter" pitchFamily="34" charset="-120"/>
              </a:rPr>
              <a:t>animal skins</a:t>
            </a:r>
            <a:r>
              <a:rPr lang="en-US" sz="2800" b="1" kern="0" spc="-35" dirty="0">
                <a:solidFill>
                  <a:srgbClr val="272525"/>
                </a:solidFill>
                <a:latin typeface="Inter"/>
                <a:ea typeface="Inter"/>
                <a:cs typeface="Inter" pitchFamily="34" charset="-120"/>
              </a:rPr>
              <a:t>, and </a:t>
            </a:r>
            <a:r>
              <a:rPr lang="en-US" sz="2800" b="1" u="sng" kern="0" spc="-35" dirty="0">
                <a:solidFill>
                  <a:srgbClr val="272525"/>
                </a:solidFill>
                <a:latin typeface="Inter"/>
                <a:ea typeface="Inter"/>
                <a:cs typeface="Inter" pitchFamily="34" charset="-120"/>
              </a:rPr>
              <a:t>reeds</a:t>
            </a:r>
            <a:r>
              <a:rPr lang="en-US" sz="2800" b="1" kern="0" spc="-35" dirty="0">
                <a:solidFill>
                  <a:srgbClr val="272525"/>
                </a:solidFill>
                <a:latin typeface="Inter"/>
                <a:ea typeface="Inter"/>
                <a:cs typeface="Inter" pitchFamily="34" charset="-120"/>
              </a:rPr>
              <a:t>.</a:t>
            </a:r>
            <a:endParaRPr lang="en-US" b="1">
              <a:cs typeface="Calibri"/>
            </a:endParaRPr>
          </a:p>
          <a:p>
            <a:pPr marL="342900" indent="-342900" algn="just">
              <a:lnSpc>
                <a:spcPts val="3149"/>
              </a:lnSpc>
              <a:buSzPct val="100000"/>
              <a:buChar char="•"/>
            </a:pPr>
            <a:endParaRPr lang="en-US" sz="2800" b="1" kern="0" spc="-35" dirty="0">
              <a:solidFill>
                <a:srgbClr val="272525"/>
              </a:solidFill>
              <a:latin typeface="Inter"/>
              <a:ea typeface="Inter"/>
            </a:endParaRPr>
          </a:p>
          <a:p>
            <a:pPr marL="342900" indent="-342900" algn="just">
              <a:lnSpc>
                <a:spcPts val="3149"/>
              </a:lnSpc>
              <a:buSzPct val="100000"/>
              <a:buFontTx/>
              <a:buChar char="•"/>
            </a:pPr>
            <a:endParaRPr lang="en-US" sz="2800" kern="0" spc="-35">
              <a:solidFill>
                <a:srgbClr val="272525"/>
              </a:solidFill>
              <a:ea typeface="Inter"/>
              <a:cs typeface="+mn-lt"/>
            </a:endParaRPr>
          </a:p>
          <a:p>
            <a:pPr marL="342900" indent="-342900" algn="just">
              <a:lnSpc>
                <a:spcPts val="3149"/>
              </a:lnSpc>
              <a:buSzPct val="100000"/>
              <a:buFont typeface="Arial"/>
              <a:buChar char="•"/>
            </a:pPr>
            <a:r>
              <a:rPr lang="en-US" sz="2800" b="1" kern="0" spc="-35" dirty="0">
                <a:solidFill>
                  <a:srgbClr val="272525"/>
                </a:solidFill>
                <a:ea typeface="+mn-lt"/>
                <a:cs typeface="+mn-lt"/>
              </a:rPr>
              <a:t>Resourcefulness in motion (movement):</a:t>
            </a:r>
            <a:r>
              <a:rPr lang="en-US" sz="2800" kern="0" spc="-35" dirty="0">
                <a:solidFill>
                  <a:srgbClr val="272525"/>
                </a:solidFill>
                <a:ea typeface="+mn-lt"/>
                <a:cs typeface="+mn-lt"/>
              </a:rPr>
              <a:t> Some cultures practice the reuse of materials, </a:t>
            </a:r>
            <a:r>
              <a:rPr lang="en-US" sz="2800" b="1" kern="0" spc="-35" dirty="0">
                <a:solidFill>
                  <a:srgbClr val="272525"/>
                </a:solidFill>
                <a:ea typeface="+mn-lt"/>
                <a:cs typeface="+mn-lt"/>
              </a:rPr>
              <a:t>carrying them </a:t>
            </a:r>
            <a:r>
              <a:rPr lang="en-US" sz="2800" kern="0" spc="-35" dirty="0">
                <a:solidFill>
                  <a:srgbClr val="272525"/>
                </a:solidFill>
                <a:ea typeface="+mn-lt"/>
                <a:cs typeface="+mn-lt"/>
              </a:rPr>
              <a:t>along during their</a:t>
            </a:r>
            <a:r>
              <a:rPr lang="en-US" sz="2800" b="1" kern="0" spc="-35" dirty="0">
                <a:solidFill>
                  <a:srgbClr val="272525"/>
                </a:solidFill>
                <a:ea typeface="+mn-lt"/>
                <a:cs typeface="+mn-lt"/>
              </a:rPr>
              <a:t> travels to</a:t>
            </a:r>
            <a:r>
              <a:rPr lang="en-US" sz="2800" kern="0" spc="-35" dirty="0">
                <a:solidFill>
                  <a:srgbClr val="272525"/>
                </a:solidFill>
                <a:ea typeface="+mn-lt"/>
                <a:cs typeface="+mn-lt"/>
              </a:rPr>
              <a:t> establish their dwellings wherever they move.</a:t>
            </a:r>
            <a:endParaRPr lang="en-US" sz="2800" kern="0" spc="-35" dirty="0">
              <a:solidFill>
                <a:srgbClr val="272525"/>
              </a:solidFill>
              <a:latin typeface="Inter"/>
              <a:ea typeface="Inte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
        <p:nvSpPr>
          <p:cNvPr id="4" name="Text 2"/>
          <p:cNvSpPr/>
          <p:nvPr/>
        </p:nvSpPr>
        <p:spPr>
          <a:xfrm>
            <a:off x="39073" y="-53910"/>
            <a:ext cx="14630737" cy="768801"/>
          </a:xfrm>
          <a:prstGeom prst="rect">
            <a:avLst/>
          </a:prstGeom>
          <a:noFill/>
          <a:ln/>
        </p:spPr>
        <p:txBody>
          <a:bodyPr wrap="none" lIns="91440" tIns="45720" rIns="91440" bIns="45720" rtlCol="0" anchor="t"/>
          <a:lstStyle/>
          <a:p>
            <a:pPr marL="0" indent="0" algn="ctr">
              <a:lnSpc>
                <a:spcPts val="5468"/>
              </a:lnSpc>
              <a:buNone/>
            </a:pPr>
            <a:r>
              <a:rPr lang="en-US" sz="4374" b="1" kern="0" spc="-131">
                <a:solidFill>
                  <a:srgbClr val="000000"/>
                </a:solidFill>
                <a:latin typeface="Inter" pitchFamily="34" charset="0"/>
                <a:ea typeface="Inter" pitchFamily="34" charset="-122"/>
                <a:cs typeface="Inter" pitchFamily="34" charset="-120"/>
              </a:rPr>
              <a:t>2-2- CULTURE : PERMANENT DWELLING</a:t>
            </a:r>
            <a:endParaRPr lang="en-US" sz="4374">
              <a:ea typeface="Calibri" panose="020F0502020204030204"/>
              <a:cs typeface="Calibri" panose="020F0502020204030204"/>
            </a:endParaRPr>
          </a:p>
        </p:txBody>
      </p:sp>
      <p:sp>
        <p:nvSpPr>
          <p:cNvPr id="5" name="Text 3"/>
          <p:cNvSpPr/>
          <p:nvPr/>
        </p:nvSpPr>
        <p:spPr>
          <a:xfrm>
            <a:off x="283621" y="719753"/>
            <a:ext cx="8912443" cy="7510322"/>
          </a:xfrm>
          <a:prstGeom prst="rect">
            <a:avLst/>
          </a:prstGeom>
          <a:noFill/>
          <a:ln/>
        </p:spPr>
        <p:txBody>
          <a:bodyPr wrap="square" lIns="91440" tIns="45720" rIns="91440" bIns="45720" rtlCol="0" anchor="t"/>
          <a:lstStyle/>
          <a:p>
            <a:pPr marL="342900" indent="-342900" algn="just">
              <a:lnSpc>
                <a:spcPct val="150000"/>
              </a:lnSpc>
              <a:buFont typeface="Arial"/>
              <a:buChar char="•"/>
            </a:pPr>
            <a:r>
              <a:rPr lang="en-US" sz="2500" kern="0" spc="-35" dirty="0">
                <a:solidFill>
                  <a:srgbClr val="272525"/>
                </a:solidFill>
                <a:ea typeface="Inter"/>
              </a:rPr>
              <a:t>To meet the needs of a permanent dwelling, there is a set of properties that characterized the buildings, as a following required to construct them is a one-time cost.</a:t>
            </a:r>
            <a:endParaRPr lang="en-US" sz="2500" kern="0" spc="-35" dirty="0">
              <a:solidFill>
                <a:srgbClr val="272525"/>
              </a:solidFill>
              <a:ea typeface="Inter"/>
              <a:cs typeface="Calibri" panose="020F0502020204030204"/>
            </a:endParaRPr>
          </a:p>
          <a:p>
            <a:pPr marL="342900" indent="-342900" algn="just">
              <a:lnSpc>
                <a:spcPct val="150000"/>
              </a:lnSpc>
              <a:buFont typeface="Arial"/>
              <a:buChar char="•"/>
            </a:pPr>
            <a:r>
              <a:rPr lang="en-US" sz="2500" kern="0" spc="-35" dirty="0">
                <a:solidFill>
                  <a:srgbClr val="272525"/>
                </a:solidFill>
                <a:ea typeface="Inter"/>
              </a:rPr>
              <a:t>Materials used will become</a:t>
            </a:r>
            <a:r>
              <a:rPr lang="en-US" sz="2500" b="1" kern="0" spc="-35" dirty="0">
                <a:solidFill>
                  <a:srgbClr val="272525"/>
                </a:solidFill>
                <a:ea typeface="Inter"/>
              </a:rPr>
              <a:t> heavier, more solid and more durable</a:t>
            </a:r>
            <a:r>
              <a:rPr lang="en-US" sz="2500" kern="0" spc="-35" dirty="0">
                <a:solidFill>
                  <a:srgbClr val="272525"/>
                </a:solidFill>
                <a:ea typeface="Inter"/>
              </a:rPr>
              <a:t>.</a:t>
            </a:r>
            <a:endParaRPr lang="en-US" sz="2500" kern="0" spc="-35" dirty="0">
              <a:solidFill>
                <a:srgbClr val="272525"/>
              </a:solidFill>
              <a:ea typeface="Inter"/>
              <a:cs typeface="Calibri"/>
            </a:endParaRPr>
          </a:p>
          <a:p>
            <a:pPr marL="342900" indent="-342900" algn="just">
              <a:lnSpc>
                <a:spcPct val="150000"/>
              </a:lnSpc>
              <a:buFont typeface="Arial"/>
              <a:buChar char="•"/>
            </a:pPr>
            <a:r>
              <a:rPr lang="en-US" sz="2500" kern="0" spc="-35" dirty="0">
                <a:solidFill>
                  <a:srgbClr val="272525"/>
                </a:solidFill>
                <a:ea typeface="Inter"/>
              </a:rPr>
              <a:t>They may also become more </a:t>
            </a:r>
            <a:r>
              <a:rPr lang="en-US" sz="2500" b="1" kern="0" spc="-35" dirty="0">
                <a:solidFill>
                  <a:srgbClr val="272525"/>
                </a:solidFill>
                <a:ea typeface="Inter"/>
              </a:rPr>
              <a:t>complicated and more expensive</a:t>
            </a:r>
            <a:r>
              <a:rPr lang="en-US" sz="2500" kern="0" spc="-35" dirty="0">
                <a:solidFill>
                  <a:srgbClr val="272525"/>
                </a:solidFill>
                <a:ea typeface="Inter"/>
              </a:rPr>
              <a:t>, as the </a:t>
            </a:r>
            <a:r>
              <a:rPr lang="en-US" sz="2500" b="1" kern="0" spc="-35" dirty="0">
                <a:solidFill>
                  <a:srgbClr val="272525"/>
                </a:solidFill>
                <a:ea typeface="Inter"/>
              </a:rPr>
              <a:t>Permanent dwellings</a:t>
            </a:r>
            <a:r>
              <a:rPr lang="en-US" sz="2500" kern="0" spc="-35" dirty="0">
                <a:solidFill>
                  <a:srgbClr val="272525"/>
                </a:solidFill>
                <a:ea typeface="Inter"/>
              </a:rPr>
              <a:t> often offer a greater degree of </a:t>
            </a:r>
            <a:r>
              <a:rPr lang="en-US" sz="2500" b="1" kern="0" spc="-35" dirty="0">
                <a:solidFill>
                  <a:srgbClr val="272525"/>
                </a:solidFill>
                <a:ea typeface="Inter"/>
              </a:rPr>
              <a:t>protection</a:t>
            </a:r>
            <a:r>
              <a:rPr lang="en-US" sz="2500" kern="0" spc="-35" dirty="0">
                <a:solidFill>
                  <a:srgbClr val="272525"/>
                </a:solidFill>
                <a:ea typeface="Inter"/>
              </a:rPr>
              <a:t> and </a:t>
            </a:r>
            <a:r>
              <a:rPr lang="en-US" sz="2500" b="1" kern="0" spc="-35" dirty="0">
                <a:solidFill>
                  <a:srgbClr val="272525"/>
                </a:solidFill>
                <a:ea typeface="Inter"/>
              </a:rPr>
              <a:t>shelter from the elements.</a:t>
            </a:r>
            <a:r>
              <a:rPr lang="en-US" sz="2500" kern="0" spc="-35" dirty="0">
                <a:solidFill>
                  <a:srgbClr val="272525"/>
                </a:solidFill>
                <a:ea typeface="Inter"/>
              </a:rPr>
              <a:t> </a:t>
            </a:r>
            <a:endParaRPr lang="en-US" sz="2500" kern="0" spc="-35" dirty="0">
              <a:solidFill>
                <a:srgbClr val="272525"/>
              </a:solidFill>
              <a:ea typeface="Inter"/>
              <a:cs typeface="Calibri"/>
            </a:endParaRPr>
          </a:p>
          <a:p>
            <a:pPr marL="342900" indent="-342900" algn="just">
              <a:lnSpc>
                <a:spcPct val="150000"/>
              </a:lnSpc>
              <a:buFont typeface="Arial"/>
              <a:buChar char="•"/>
            </a:pPr>
            <a:r>
              <a:rPr lang="en-US" sz="2500" kern="0" spc="-35" dirty="0">
                <a:solidFill>
                  <a:srgbClr val="272525"/>
                </a:solidFill>
                <a:ea typeface="Inter"/>
              </a:rPr>
              <a:t>In some cases, however, where dwellings are subjected to severe weather conditions such as </a:t>
            </a:r>
            <a:r>
              <a:rPr lang="en-US" sz="2500" b="1" kern="0" spc="-35" dirty="0">
                <a:solidFill>
                  <a:srgbClr val="272525"/>
                </a:solidFill>
                <a:ea typeface="Inter"/>
              </a:rPr>
              <a:t>frequent flooding or high winds</a:t>
            </a:r>
            <a:r>
              <a:rPr lang="en-US" sz="2500" kern="0" spc="-35" dirty="0">
                <a:solidFill>
                  <a:srgbClr val="272525"/>
                </a:solidFill>
                <a:ea typeface="Inter"/>
              </a:rPr>
              <a:t>.</a:t>
            </a:r>
            <a:endParaRPr lang="en-US" sz="2500" kern="0" spc="-35" dirty="0">
              <a:solidFill>
                <a:srgbClr val="272525"/>
              </a:solidFill>
              <a:ea typeface="Inter"/>
              <a:cs typeface="Calibri" panose="020F0502020204030204"/>
            </a:endParaRPr>
          </a:p>
          <a:p>
            <a:pPr marL="342900" indent="-342900" algn="just">
              <a:lnSpc>
                <a:spcPct val="150000"/>
              </a:lnSpc>
              <a:buFont typeface="Arial"/>
              <a:buChar char="•"/>
            </a:pPr>
            <a:r>
              <a:rPr lang="en-US" sz="2500" kern="0" spc="-35" dirty="0">
                <a:solidFill>
                  <a:srgbClr val="272525"/>
                </a:solidFill>
                <a:ea typeface="Inter"/>
              </a:rPr>
              <a:t>Dwellings' architecture come to reflect a </a:t>
            </a:r>
            <a:r>
              <a:rPr lang="en-US" sz="2500" b="1" kern="0" spc="-35" dirty="0">
                <a:solidFill>
                  <a:srgbClr val="272525"/>
                </a:solidFill>
                <a:ea typeface="Inter"/>
              </a:rPr>
              <a:t>very specific geographical locale</a:t>
            </a:r>
            <a:endParaRPr lang="en-US" sz="2500" b="1" kern="0" spc="-35" dirty="0">
              <a:solidFill>
                <a:srgbClr val="272525"/>
              </a:solidFill>
              <a:ea typeface="Inter"/>
              <a:cs typeface="Calibri" panose="020F0502020204030204"/>
            </a:endParaRPr>
          </a:p>
          <a:p>
            <a:pPr marL="342900" indent="-342900" algn="just">
              <a:lnSpc>
                <a:spcPts val="3149"/>
              </a:lnSpc>
              <a:buFont typeface="Arial"/>
              <a:buChar char="•"/>
            </a:pPr>
            <a:endParaRPr lang="en-US" sz="2800" kern="0" spc="-35">
              <a:solidFill>
                <a:srgbClr val="272525"/>
              </a:solidFill>
              <a:ea typeface="Inter"/>
            </a:endParaRPr>
          </a:p>
          <a:p>
            <a:pPr marL="342900" indent="-342900" algn="just">
              <a:lnSpc>
                <a:spcPts val="3149"/>
              </a:lnSpc>
              <a:buFont typeface="Arial"/>
              <a:buChar char="•"/>
            </a:pPr>
            <a:endParaRPr lang="en-US" sz="2600" b="1" kern="0" spc="-35">
              <a:solidFill>
                <a:srgbClr val="272525"/>
              </a:solidFill>
              <a:latin typeface="Arial"/>
              <a:ea typeface="Inter" pitchFamily="34" charset="-122"/>
              <a:cs typeface="Arial"/>
            </a:endParaRPr>
          </a:p>
          <a:p>
            <a:pPr marL="342900" indent="-342900" algn="just">
              <a:lnSpc>
                <a:spcPts val="3149"/>
              </a:lnSpc>
              <a:buFont typeface="Arial"/>
              <a:buChar char="•"/>
            </a:pPr>
            <a:endParaRPr lang="en-US" sz="2600" b="1" kern="0" spc="-35">
              <a:solidFill>
                <a:srgbClr val="272525"/>
              </a:solidFill>
              <a:latin typeface="Arial"/>
              <a:ea typeface="Inter" pitchFamily="34" charset="-122"/>
              <a:cs typeface="Arial"/>
            </a:endParaRPr>
          </a:p>
          <a:p>
            <a:pPr marL="0" indent="0" algn="just">
              <a:lnSpc>
                <a:spcPts val="2799"/>
              </a:lnSpc>
              <a:buNone/>
            </a:pPr>
            <a:endParaRPr lang="en-US" sz="2600" kern="0" spc="-35">
              <a:solidFill>
                <a:srgbClr val="272525"/>
              </a:solidFill>
              <a:latin typeface="Inter" pitchFamily="34" charset="0"/>
              <a:ea typeface="Inter" pitchFamily="34" charset="-122"/>
              <a:cs typeface="Calibri" panose="020F0502020204030204"/>
            </a:endParaRPr>
          </a:p>
        </p:txBody>
      </p:sp>
      <p:pic>
        <p:nvPicPr>
          <p:cNvPr id="10" name="Picture 9" descr="Gamcheon Cultural Village, Busan - things to do 2024 - CK Travels">
            <a:extLst>
              <a:ext uri="{FF2B5EF4-FFF2-40B4-BE49-F238E27FC236}">
                <a16:creationId xmlns:a16="http://schemas.microsoft.com/office/drawing/2014/main" id="{57973A76-F950-2595-8AAC-CFBFE2A13993}"/>
              </a:ext>
            </a:extLst>
          </p:cNvPr>
          <p:cNvPicPr>
            <a:picLocks noChangeAspect="1"/>
          </p:cNvPicPr>
          <p:nvPr/>
        </p:nvPicPr>
        <p:blipFill>
          <a:blip r:embed="rId3"/>
          <a:stretch>
            <a:fillRect/>
          </a:stretch>
        </p:blipFill>
        <p:spPr>
          <a:xfrm>
            <a:off x="9296400" y="1585994"/>
            <a:ext cx="5279572" cy="3707783"/>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
        <p:nvSpPr>
          <p:cNvPr id="4" name="Text 2"/>
          <p:cNvSpPr/>
          <p:nvPr/>
        </p:nvSpPr>
        <p:spPr>
          <a:xfrm>
            <a:off x="-3458" y="-3394"/>
            <a:ext cx="14530990" cy="1505703"/>
          </a:xfrm>
          <a:prstGeom prst="rect">
            <a:avLst/>
          </a:prstGeom>
          <a:noFill/>
          <a:ln/>
        </p:spPr>
        <p:txBody>
          <a:bodyPr wrap="square" lIns="91440" tIns="45720" rIns="91440" bIns="45720" rtlCol="0" anchor="t"/>
          <a:lstStyle/>
          <a:p>
            <a:pPr marL="0" indent="0" algn="ctr">
              <a:lnSpc>
                <a:spcPts val="5468"/>
              </a:lnSpc>
              <a:buNone/>
            </a:pPr>
            <a:r>
              <a:rPr lang="en-US" sz="4374" b="1" kern="0" spc="-131">
                <a:solidFill>
                  <a:srgbClr val="000000"/>
                </a:solidFill>
                <a:latin typeface="Inter" pitchFamily="34" charset="0"/>
                <a:ea typeface="Inter" pitchFamily="34" charset="-122"/>
                <a:cs typeface="Inter" pitchFamily="34" charset="-120"/>
              </a:rPr>
              <a:t>3- ENVIRONMENT, CONSTRUCTION ELEMENTS AND MATERIALS</a:t>
            </a:r>
            <a:endParaRPr lang="en-US" sz="4374"/>
          </a:p>
        </p:txBody>
      </p:sp>
      <p:sp>
        <p:nvSpPr>
          <p:cNvPr id="5" name="Text 3"/>
          <p:cNvSpPr/>
          <p:nvPr/>
        </p:nvSpPr>
        <p:spPr>
          <a:xfrm>
            <a:off x="2393394" y="2052975"/>
            <a:ext cx="10199013" cy="1601291"/>
          </a:xfrm>
          <a:prstGeom prst="rect">
            <a:avLst/>
          </a:prstGeom>
          <a:noFill/>
          <a:ln/>
        </p:spPr>
        <p:txBody>
          <a:bodyPr wrap="none" lIns="91440" tIns="45720" rIns="91440" bIns="45720" rtlCol="0" anchor="t"/>
          <a:lstStyle/>
          <a:p>
            <a:pPr marL="342900" indent="-342900" algn="l">
              <a:lnSpc>
                <a:spcPts val="3149"/>
              </a:lnSpc>
              <a:buSzPct val="100000"/>
              <a:buChar char="•"/>
            </a:pPr>
            <a:endParaRPr lang="en-US" sz="1750" kern="0" spc="-35">
              <a:solidFill>
                <a:srgbClr val="272525"/>
              </a:solidFill>
              <a:latin typeface="Inter" pitchFamily="34" charset="0"/>
              <a:ea typeface="Inter" pitchFamily="34" charset="-122"/>
              <a:cs typeface="Inter" pitchFamily="34" charset="-120"/>
            </a:endParaRPr>
          </a:p>
        </p:txBody>
      </p:sp>
      <p:sp>
        <p:nvSpPr>
          <p:cNvPr id="6" name="Text 4"/>
          <p:cNvSpPr/>
          <p:nvPr/>
        </p:nvSpPr>
        <p:spPr>
          <a:xfrm>
            <a:off x="564594" y="1329498"/>
            <a:ext cx="13202226" cy="6583734"/>
          </a:xfrm>
          <a:prstGeom prst="rect">
            <a:avLst/>
          </a:prstGeom>
          <a:noFill/>
          <a:ln/>
        </p:spPr>
        <p:txBody>
          <a:bodyPr wrap="square" lIns="91440" tIns="45720" rIns="91440" bIns="45720" rtlCol="0" anchor="t"/>
          <a:lstStyle/>
          <a:p>
            <a:pPr marL="342900" indent="-342900" algn="just">
              <a:lnSpc>
                <a:spcPct val="150000"/>
              </a:lnSpc>
              <a:buSzPct val="100000"/>
              <a:buChar char="•"/>
            </a:pPr>
            <a:r>
              <a:rPr lang="en-US" sz="2800" kern="0" spc="-35" dirty="0">
                <a:solidFill>
                  <a:srgbClr val="272525"/>
                </a:solidFill>
                <a:ea typeface="Inter"/>
              </a:rPr>
              <a:t>Areas abundant in </a:t>
            </a:r>
            <a:r>
              <a:rPr lang="en-US" sz="2800" b="1" kern="0" spc="-35" dirty="0">
                <a:solidFill>
                  <a:srgbClr val="272525"/>
                </a:solidFill>
                <a:ea typeface="Inter"/>
              </a:rPr>
              <a:t>trees typically develop </a:t>
            </a:r>
            <a:r>
              <a:rPr lang="en-US" sz="2800" kern="0" spc="-35" dirty="0">
                <a:solidFill>
                  <a:srgbClr val="272525"/>
                </a:solidFill>
                <a:ea typeface="Inter"/>
              </a:rPr>
              <a:t>a </a:t>
            </a:r>
            <a:r>
              <a:rPr lang="en-US" sz="2800" b="1" kern="0" spc="-35" dirty="0">
                <a:solidFill>
                  <a:srgbClr val="272525"/>
                </a:solidFill>
                <a:ea typeface="Inter"/>
              </a:rPr>
              <a:t>wooden vernacular</a:t>
            </a:r>
            <a:r>
              <a:rPr lang="en-US" sz="2800" kern="0" spc="-35" dirty="0">
                <a:solidFill>
                  <a:srgbClr val="272525"/>
                </a:solidFill>
                <a:ea typeface="Inter"/>
              </a:rPr>
              <a:t>, whereas regions </a:t>
            </a:r>
            <a:r>
              <a:rPr lang="en-US" sz="2800" b="1" kern="0" spc="-35" dirty="0">
                <a:solidFill>
                  <a:srgbClr val="272525"/>
                </a:solidFill>
                <a:ea typeface="Inter"/>
              </a:rPr>
              <a:t>lacking timber</a:t>
            </a:r>
            <a:r>
              <a:rPr lang="en-US" sz="2800" kern="0" spc="-35" dirty="0">
                <a:solidFill>
                  <a:srgbClr val="272525"/>
                </a:solidFill>
                <a:ea typeface="Inter"/>
              </a:rPr>
              <a:t> may resort to </a:t>
            </a:r>
            <a:r>
              <a:rPr lang="en-US" sz="2800" b="1" kern="0" spc="-35" dirty="0">
                <a:solidFill>
                  <a:srgbClr val="272525"/>
                </a:solidFill>
                <a:ea typeface="Inter"/>
              </a:rPr>
              <a:t>mud or stone.</a:t>
            </a:r>
            <a:endParaRPr lang="en-US" sz="2800" b="1" kern="0" spc="-35">
              <a:solidFill>
                <a:srgbClr val="272525"/>
              </a:solidFill>
              <a:ea typeface="Inter"/>
              <a:cs typeface="Calibri"/>
            </a:endParaRPr>
          </a:p>
          <a:p>
            <a:pPr marL="342900" indent="-342900" algn="just">
              <a:lnSpc>
                <a:spcPct val="150000"/>
              </a:lnSpc>
              <a:buSzPct val="100000"/>
              <a:buFont typeface="Arial"/>
              <a:buChar char="•"/>
            </a:pPr>
            <a:r>
              <a:rPr lang="en-US" sz="2800" kern="0" spc="-35" dirty="0">
                <a:solidFill>
                  <a:srgbClr val="272525"/>
                </a:solidFill>
                <a:ea typeface="Inter"/>
              </a:rPr>
              <a:t>The </a:t>
            </a:r>
            <a:r>
              <a:rPr lang="en-US" sz="2800" b="1" kern="0" spc="-35" dirty="0">
                <a:solidFill>
                  <a:srgbClr val="272525"/>
                </a:solidFill>
                <a:ea typeface="Inter"/>
              </a:rPr>
              <a:t>local environment heavily </a:t>
            </a:r>
            <a:r>
              <a:rPr lang="en-US" sz="2800" kern="0" spc="-35" dirty="0">
                <a:solidFill>
                  <a:srgbClr val="272525"/>
                </a:solidFill>
                <a:ea typeface="Inter"/>
              </a:rPr>
              <a:t>influences the construction </a:t>
            </a:r>
            <a:r>
              <a:rPr lang="en-US" sz="2800" b="1" kern="0" spc="-35" dirty="0">
                <a:solidFill>
                  <a:srgbClr val="272525"/>
                </a:solidFill>
                <a:ea typeface="Inter"/>
              </a:rPr>
              <a:t>materials utilized</a:t>
            </a:r>
            <a:r>
              <a:rPr lang="en-US" sz="2800" kern="0" spc="-35" dirty="0">
                <a:solidFill>
                  <a:srgbClr val="272525"/>
                </a:solidFill>
                <a:ea typeface="Inter"/>
              </a:rPr>
              <a:t> in a region.</a:t>
            </a:r>
            <a:endParaRPr lang="en-US" sz="2800" kern="0" spc="-35" dirty="0">
              <a:solidFill>
                <a:srgbClr val="272525"/>
              </a:solidFill>
              <a:ea typeface="Inter"/>
              <a:cs typeface="Calibri"/>
            </a:endParaRPr>
          </a:p>
          <a:p>
            <a:pPr marL="342900" indent="-342900" algn="just">
              <a:lnSpc>
                <a:spcPct val="150000"/>
              </a:lnSpc>
              <a:buSzPct val="100000"/>
              <a:buFont typeface="Arial"/>
              <a:buChar char="•"/>
            </a:pPr>
            <a:r>
              <a:rPr lang="en-US" sz="2800" kern="0" spc="-35" dirty="0">
                <a:solidFill>
                  <a:srgbClr val="272525"/>
                </a:solidFill>
                <a:ea typeface="Inter"/>
              </a:rPr>
              <a:t>In the Far East, </a:t>
            </a:r>
            <a:r>
              <a:rPr lang="en-US" sz="2800" b="1" kern="0" spc="-35" dirty="0">
                <a:solidFill>
                  <a:srgbClr val="272525"/>
                </a:solidFill>
                <a:ea typeface="Inter"/>
              </a:rPr>
              <a:t>timber is </a:t>
            </a:r>
            <a:r>
              <a:rPr lang="en-US" sz="2800" kern="0" spc="-35" dirty="0">
                <a:solidFill>
                  <a:srgbClr val="272525"/>
                </a:solidFill>
                <a:ea typeface="Inter"/>
              </a:rPr>
              <a:t>a prevalent building material, providing a d</a:t>
            </a:r>
            <a:r>
              <a:rPr lang="en-US" sz="2800" b="1" kern="0" spc="-35" dirty="0">
                <a:solidFill>
                  <a:srgbClr val="272525"/>
                </a:solidFill>
                <a:ea typeface="Inter"/>
              </a:rPr>
              <a:t>istinct aesthetic to vernacular architecture.</a:t>
            </a:r>
            <a:endParaRPr lang="en-US" sz="2800" b="1" kern="0" spc="-35">
              <a:solidFill>
                <a:srgbClr val="272525"/>
              </a:solidFill>
              <a:ea typeface="Inter"/>
              <a:cs typeface="Calibri"/>
            </a:endParaRPr>
          </a:p>
          <a:p>
            <a:pPr marL="342900" indent="-342900" algn="just">
              <a:lnSpc>
                <a:spcPct val="150000"/>
              </a:lnSpc>
              <a:buSzPct val="100000"/>
              <a:buFont typeface="Arial"/>
              <a:buChar char="•"/>
            </a:pPr>
            <a:r>
              <a:rPr lang="en-US" sz="2800" kern="0" spc="-35" dirty="0">
                <a:solidFill>
                  <a:srgbClr val="272525"/>
                </a:solidFill>
                <a:ea typeface="Inter"/>
              </a:rPr>
              <a:t>It is common to use </a:t>
            </a:r>
            <a:r>
              <a:rPr lang="en-US" sz="2800" b="1" kern="0" spc="-35" dirty="0">
                <a:solidFill>
                  <a:srgbClr val="272525"/>
                </a:solidFill>
                <a:ea typeface="Inter"/>
              </a:rPr>
              <a:t>bamboo in tropical climates </a:t>
            </a:r>
            <a:r>
              <a:rPr lang="en-US" sz="2800" kern="0" spc="-35" dirty="0">
                <a:solidFill>
                  <a:srgbClr val="272525"/>
                </a:solidFill>
                <a:ea typeface="Inter"/>
              </a:rPr>
              <a:t>as it is both v</a:t>
            </a:r>
            <a:r>
              <a:rPr lang="en-US" sz="2800" b="1" kern="0" spc="-35" dirty="0">
                <a:solidFill>
                  <a:srgbClr val="272525"/>
                </a:solidFill>
                <a:ea typeface="Inter"/>
              </a:rPr>
              <a:t>ersatile (different type) and readily available.</a:t>
            </a:r>
            <a:endParaRPr lang="en-US" sz="2800" b="1" kern="0" spc="-35">
              <a:solidFill>
                <a:srgbClr val="272525"/>
              </a:solidFill>
              <a:ea typeface="Inter"/>
              <a:cs typeface="Calibri"/>
            </a:endParaRPr>
          </a:p>
          <a:p>
            <a:pPr marL="342900" indent="-342900" algn="just">
              <a:lnSpc>
                <a:spcPct val="150000"/>
              </a:lnSpc>
              <a:buSzPct val="100000"/>
              <a:buFont typeface="Arial"/>
              <a:buChar char="•"/>
            </a:pPr>
            <a:r>
              <a:rPr lang="en-US" sz="2800" kern="0" spc="-35" dirty="0">
                <a:solidFill>
                  <a:srgbClr val="272525"/>
                </a:solidFill>
                <a:ea typeface="Inter"/>
              </a:rPr>
              <a:t>Key </a:t>
            </a:r>
            <a:r>
              <a:rPr lang="en-US" sz="2800" b="1" kern="0" spc="-35" dirty="0">
                <a:solidFill>
                  <a:srgbClr val="272525"/>
                </a:solidFill>
                <a:ea typeface="Inter"/>
              </a:rPr>
              <a:t>building materials </a:t>
            </a:r>
            <a:r>
              <a:rPr lang="en-US" sz="2800" kern="0" spc="-35" dirty="0">
                <a:solidFill>
                  <a:srgbClr val="272525"/>
                </a:solidFill>
                <a:ea typeface="Inter"/>
              </a:rPr>
              <a:t>that have s</a:t>
            </a:r>
            <a:r>
              <a:rPr lang="en-US" sz="2800" b="1" kern="0" spc="-35" dirty="0">
                <a:solidFill>
                  <a:srgbClr val="272525"/>
                </a:solidFill>
                <a:ea typeface="Inter"/>
              </a:rPr>
              <a:t>ignificantly shaped the form</a:t>
            </a:r>
            <a:r>
              <a:rPr lang="en-US" sz="2800" kern="0" spc="-35" dirty="0">
                <a:solidFill>
                  <a:srgbClr val="272525"/>
                </a:solidFill>
                <a:ea typeface="Inter"/>
              </a:rPr>
              <a:t> of vernacular buildings include </a:t>
            </a:r>
            <a:r>
              <a:rPr lang="en-US" sz="2800" b="1" kern="0" spc="-35" dirty="0">
                <a:solidFill>
                  <a:srgbClr val="272525"/>
                </a:solidFill>
                <a:ea typeface="Inter"/>
              </a:rPr>
              <a:t>clay, stone, and various local woods.</a:t>
            </a:r>
            <a:endParaRPr lang="en-US" sz="2800" b="1" kern="0" spc="-35">
              <a:solidFill>
                <a:srgbClr val="272525"/>
              </a:solidFill>
              <a:ea typeface="Inter"/>
              <a:cs typeface="Calibri"/>
            </a:endParaRPr>
          </a:p>
          <a:p>
            <a:pPr marL="342900" indent="-342900">
              <a:lnSpc>
                <a:spcPct val="150000"/>
              </a:lnSpc>
              <a:buSzPct val="100000"/>
              <a:buFont typeface="Arial"/>
              <a:buChar char="•"/>
            </a:pPr>
            <a:endParaRPr lang="en-US" sz="2800" b="1" kern="0" spc="-35" dirty="0">
              <a:solidFill>
                <a:srgbClr val="272525"/>
              </a:solidFill>
              <a:latin typeface="Arial"/>
              <a:cs typeface="Arial"/>
            </a:endParaRPr>
          </a:p>
          <a:p>
            <a:pPr marL="342900" indent="-342900">
              <a:lnSpc>
                <a:spcPct val="150000"/>
              </a:lnSpc>
              <a:buSzPct val="100000"/>
              <a:buFont typeface="Arial"/>
              <a:buChar char="•"/>
            </a:pPr>
            <a:endParaRPr lang="en-US" sz="2800" kern="0" spc="-35">
              <a:solidFill>
                <a:srgbClr val="272525"/>
              </a:solidFill>
              <a:latin typeface="Arial"/>
              <a:cs typeface="Arial"/>
            </a:endParaRPr>
          </a:p>
          <a:p>
            <a:pPr marL="342900" indent="-342900">
              <a:lnSpc>
                <a:spcPct val="150000"/>
              </a:lnSpc>
              <a:buSzPct val="100000"/>
              <a:buFont typeface="Arial"/>
              <a:buChar char="•"/>
            </a:pPr>
            <a:endParaRPr lang="en-US" sz="2800" kern="0" spc="-35">
              <a:solidFill>
                <a:srgbClr val="272525"/>
              </a:solidFill>
              <a:latin typeface="Arial"/>
              <a:cs typeface="Arial"/>
            </a:endParaRPr>
          </a:p>
          <a:p>
            <a:pPr marL="342900" indent="-342900">
              <a:lnSpc>
                <a:spcPct val="150000"/>
              </a:lnSpc>
              <a:buSzPct val="100000"/>
              <a:buChar char="•"/>
            </a:pPr>
            <a:endParaRPr lang="en-US" sz="2800" kern="0" spc="-35">
              <a:solidFill>
                <a:srgbClr val="272525"/>
              </a:solidFill>
              <a:latin typeface="Inter"/>
              <a:ea typeface="Inte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5" name="Text 2"/>
          <p:cNvSpPr/>
          <p:nvPr/>
        </p:nvSpPr>
        <p:spPr>
          <a:xfrm>
            <a:off x="833199" y="900883"/>
            <a:ext cx="7477601" cy="1666399"/>
          </a:xfrm>
          <a:prstGeom prst="rect">
            <a:avLst/>
          </a:prstGeom>
          <a:noFill/>
          <a:ln/>
        </p:spPr>
        <p:txBody>
          <a:bodyPr wrap="square" rtlCol="0" anchor="t"/>
          <a:lstStyle/>
          <a:p>
            <a:pPr marL="0" indent="0">
              <a:lnSpc>
                <a:spcPts val="6561"/>
              </a:lnSpc>
              <a:buNone/>
            </a:pPr>
            <a:r>
              <a:rPr lang="en-US" sz="5249" b="1" kern="0" spc="-157">
                <a:solidFill>
                  <a:srgbClr val="000000"/>
                </a:solidFill>
                <a:latin typeface="Inter" pitchFamily="34" charset="0"/>
                <a:ea typeface="Inter" pitchFamily="34" charset="-122"/>
                <a:cs typeface="Inter" pitchFamily="34" charset="-120"/>
              </a:rPr>
              <a:t>Exploring Vernacular Architecture in Asia</a:t>
            </a:r>
            <a:endParaRPr lang="en-US" sz="5249"/>
          </a:p>
        </p:txBody>
      </p:sp>
      <p:sp>
        <p:nvSpPr>
          <p:cNvPr id="6" name="Text 3"/>
          <p:cNvSpPr/>
          <p:nvPr/>
        </p:nvSpPr>
        <p:spPr>
          <a:xfrm>
            <a:off x="833199" y="2710758"/>
            <a:ext cx="7477601" cy="5037791"/>
          </a:xfrm>
          <a:prstGeom prst="rect">
            <a:avLst/>
          </a:prstGeom>
          <a:noFill/>
          <a:ln/>
        </p:spPr>
        <p:txBody>
          <a:bodyPr wrap="square" lIns="91440" tIns="45720" rIns="91440" bIns="45720" rtlCol="0" anchor="t"/>
          <a:lstStyle/>
          <a:p>
            <a:pPr algn="just">
              <a:lnSpc>
                <a:spcPct val="150000"/>
              </a:lnSpc>
            </a:pPr>
            <a:r>
              <a:rPr lang="en-US" sz="2800" kern="0" spc="-35" dirty="0">
                <a:solidFill>
                  <a:srgbClr val="272525"/>
                </a:solidFill>
                <a:latin typeface="Inter"/>
                <a:ea typeface="Inter"/>
                <a:cs typeface="Inter" pitchFamily="34" charset="-120"/>
              </a:rPr>
              <a:t>This section delves into the unique characteristics of </a:t>
            </a:r>
            <a:r>
              <a:rPr lang="en-US" sz="2800" b="1" kern="0" spc="-35" dirty="0">
                <a:solidFill>
                  <a:srgbClr val="272525"/>
                </a:solidFill>
                <a:latin typeface="Inter"/>
                <a:ea typeface="Inter"/>
                <a:cs typeface="Inter" pitchFamily="34" charset="-120"/>
              </a:rPr>
              <a:t>vernacular architecture across Asia,</a:t>
            </a:r>
            <a:r>
              <a:rPr lang="en-US" sz="2800" kern="0" spc="-35" dirty="0">
                <a:solidFill>
                  <a:srgbClr val="272525"/>
                </a:solidFill>
                <a:latin typeface="Inter"/>
                <a:ea typeface="Inter"/>
                <a:cs typeface="Inter" pitchFamily="34" charset="-120"/>
              </a:rPr>
              <a:t> examining the various factors that influence its </a:t>
            </a:r>
            <a:r>
              <a:rPr lang="en-US" sz="2800" b="1" kern="0" spc="-35" dirty="0">
                <a:solidFill>
                  <a:srgbClr val="272525"/>
                </a:solidFill>
                <a:latin typeface="Inter"/>
                <a:ea typeface="Inter"/>
                <a:cs typeface="Inter" pitchFamily="34" charset="-120"/>
              </a:rPr>
              <a:t>design and construction.</a:t>
            </a:r>
            <a:r>
              <a:rPr lang="en-US" sz="2800" kern="0" spc="-35" dirty="0">
                <a:solidFill>
                  <a:srgbClr val="272525"/>
                </a:solidFill>
                <a:latin typeface="Inter"/>
                <a:ea typeface="Inter"/>
                <a:cs typeface="Inter" pitchFamily="34" charset="-120"/>
              </a:rPr>
              <a:t> Drawing from global experiences, and explore the </a:t>
            </a:r>
            <a:r>
              <a:rPr lang="en-US" sz="2800" b="1" kern="0" spc="-35" dirty="0">
                <a:solidFill>
                  <a:srgbClr val="272525"/>
                </a:solidFill>
                <a:latin typeface="Inter"/>
                <a:ea typeface="Inter"/>
                <a:cs typeface="Inter" pitchFamily="34" charset="-120"/>
              </a:rPr>
              <a:t>techniques employed in these traditional buildings .</a:t>
            </a:r>
            <a:endParaRPr lang="en-US" sz="2800" b="1">
              <a:latin typeface="Inter"/>
              <a:ea typeface="Inter"/>
              <a:cs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
        <p:nvSpPr>
          <p:cNvPr id="4" name="Text 2"/>
          <p:cNvSpPr/>
          <p:nvPr/>
        </p:nvSpPr>
        <p:spPr>
          <a:xfrm>
            <a:off x="-77886" y="2136"/>
            <a:ext cx="14664787" cy="779433"/>
          </a:xfrm>
          <a:prstGeom prst="rect">
            <a:avLst/>
          </a:prstGeom>
          <a:noFill/>
          <a:ln/>
        </p:spPr>
        <p:txBody>
          <a:bodyPr wrap="none" lIns="91440" tIns="45720" rIns="91440" bIns="45720" rtlCol="0" anchor="t"/>
          <a:lstStyle/>
          <a:p>
            <a:pPr marL="0" indent="0" algn="ctr">
              <a:lnSpc>
                <a:spcPts val="5468"/>
              </a:lnSpc>
              <a:buNone/>
            </a:pPr>
            <a:r>
              <a:rPr lang="en-US" sz="4374" b="1" kern="0" spc="-131">
                <a:solidFill>
                  <a:srgbClr val="000000"/>
                </a:solidFill>
                <a:latin typeface="Inter" pitchFamily="34" charset="0"/>
                <a:ea typeface="Inter" pitchFamily="34" charset="-122"/>
                <a:cs typeface="Inter" pitchFamily="34" charset="-120"/>
              </a:rPr>
              <a:t>Material to Give Added Strength</a:t>
            </a:r>
            <a:endParaRPr lang="en-US" sz="4374"/>
          </a:p>
        </p:txBody>
      </p:sp>
      <p:sp>
        <p:nvSpPr>
          <p:cNvPr id="5" name="Text 3"/>
          <p:cNvSpPr/>
          <p:nvPr/>
        </p:nvSpPr>
        <p:spPr>
          <a:xfrm>
            <a:off x="2393394" y="2374225"/>
            <a:ext cx="10199013" cy="399812"/>
          </a:xfrm>
          <a:prstGeom prst="rect">
            <a:avLst/>
          </a:prstGeom>
          <a:noFill/>
          <a:ln/>
        </p:spPr>
        <p:txBody>
          <a:bodyPr wrap="none" lIns="91440" tIns="45720" rIns="91440" bIns="45720" rtlCol="0" anchor="t"/>
          <a:lstStyle/>
          <a:p>
            <a:pPr marL="342900" indent="-342900" algn="l">
              <a:lnSpc>
                <a:spcPts val="3149"/>
              </a:lnSpc>
              <a:buSzPct val="100000"/>
              <a:buChar char="•"/>
            </a:pPr>
            <a:endParaRPr lang="en-US" sz="1750" kern="0" spc="-35">
              <a:solidFill>
                <a:srgbClr val="272525"/>
              </a:solidFill>
              <a:latin typeface="Inter"/>
            </a:endParaRPr>
          </a:p>
        </p:txBody>
      </p:sp>
      <p:sp>
        <p:nvSpPr>
          <p:cNvPr id="6" name="Text 4"/>
          <p:cNvSpPr/>
          <p:nvPr/>
        </p:nvSpPr>
        <p:spPr>
          <a:xfrm>
            <a:off x="713450" y="630022"/>
            <a:ext cx="12942213" cy="7328012"/>
          </a:xfrm>
          <a:prstGeom prst="rect">
            <a:avLst/>
          </a:prstGeom>
          <a:noFill/>
          <a:ln/>
        </p:spPr>
        <p:txBody>
          <a:bodyPr wrap="square" lIns="91440" tIns="45720" rIns="91440" bIns="45720" rtlCol="0" anchor="t"/>
          <a:lstStyle/>
          <a:p>
            <a:pPr marL="342900" indent="-342900" algn="just">
              <a:lnSpc>
                <a:spcPct val="150000"/>
              </a:lnSpc>
              <a:buSzPct val="100000"/>
              <a:buFont typeface="Arial"/>
              <a:buChar char="•"/>
            </a:pPr>
            <a:r>
              <a:rPr lang="en-US" sz="2800" b="1" kern="0" spc="-35" dirty="0">
                <a:solidFill>
                  <a:srgbClr val="272525"/>
                </a:solidFill>
                <a:ea typeface="+mn-lt"/>
                <a:cs typeface="+mn-lt"/>
              </a:rPr>
              <a:t>Adobe - (mud brick)-</a:t>
            </a:r>
            <a:r>
              <a:rPr lang="en-US" sz="2800" kern="0" spc="-35" dirty="0">
                <a:solidFill>
                  <a:srgbClr val="272525"/>
                </a:solidFill>
                <a:ea typeface="+mn-lt"/>
                <a:cs typeface="+mn-lt"/>
              </a:rPr>
              <a:t> are made of earth with a fairly high clay content and straw.)</a:t>
            </a:r>
            <a:endParaRPr lang="en-US" dirty="0"/>
          </a:p>
          <a:p>
            <a:pPr marL="342900" indent="-342900" algn="just">
              <a:lnSpc>
                <a:spcPct val="150000"/>
              </a:lnSpc>
              <a:buSzPct val="100000"/>
              <a:buFont typeface="Arial"/>
              <a:buChar char="•"/>
            </a:pPr>
            <a:r>
              <a:rPr lang="en-US" sz="2800" b="1" kern="0" spc="-35" err="1">
                <a:solidFill>
                  <a:srgbClr val="272525"/>
                </a:solidFill>
                <a:latin typeface="Inter"/>
                <a:ea typeface="Inter"/>
                <a:cs typeface="Inter" pitchFamily="34" charset="-120"/>
              </a:rPr>
              <a:t>Badgirs</a:t>
            </a:r>
            <a:r>
              <a:rPr lang="en-US" sz="2800" kern="0" spc="-35" dirty="0">
                <a:solidFill>
                  <a:srgbClr val="272525"/>
                </a:solidFill>
                <a:latin typeface="Inter"/>
                <a:ea typeface="Inter"/>
                <a:cs typeface="Inter" pitchFamily="34" charset="-120"/>
              </a:rPr>
              <a:t> </a:t>
            </a:r>
            <a:r>
              <a:rPr lang="en-US" sz="2800" b="1" kern="0" spc="-35" dirty="0">
                <a:solidFill>
                  <a:srgbClr val="272525"/>
                </a:solidFill>
                <a:ea typeface="Inter"/>
              </a:rPr>
              <a:t>(wind catchers)-</a:t>
            </a:r>
            <a:r>
              <a:rPr lang="en-US" sz="2800" kern="0" spc="-35" dirty="0">
                <a:solidFill>
                  <a:srgbClr val="272525"/>
                </a:solidFill>
                <a:latin typeface="Inter"/>
                <a:ea typeface="Inter"/>
                <a:cs typeface="Inter" pitchFamily="34" charset="-120"/>
              </a:rPr>
              <a:t> a type of </a:t>
            </a:r>
            <a:r>
              <a:rPr lang="en-US" sz="2800" b="1" kern="0" spc="-35" dirty="0">
                <a:solidFill>
                  <a:srgbClr val="272525"/>
                </a:solidFill>
                <a:latin typeface="Inter"/>
                <a:ea typeface="Inter"/>
                <a:cs typeface="Inter" pitchFamily="34" charset="-120"/>
              </a:rPr>
              <a:t>chimney used</a:t>
            </a:r>
            <a:r>
              <a:rPr lang="en-US" sz="2800" kern="0" spc="-35" dirty="0">
                <a:solidFill>
                  <a:srgbClr val="272525"/>
                </a:solidFill>
                <a:latin typeface="Inter"/>
                <a:ea typeface="Inter"/>
                <a:cs typeface="Inter" pitchFamily="34" charset="-120"/>
              </a:rPr>
              <a:t> to provide </a:t>
            </a:r>
            <a:r>
              <a:rPr lang="en-US" sz="2800" b="1" kern="0" spc="-35" dirty="0">
                <a:solidFill>
                  <a:srgbClr val="272525"/>
                </a:solidFill>
                <a:latin typeface="Inter"/>
                <a:ea typeface="Inter"/>
                <a:cs typeface="Inter" pitchFamily="34" charset="-120"/>
              </a:rPr>
              <a:t>natural ventilation</a:t>
            </a:r>
            <a:r>
              <a:rPr lang="en-US" sz="2800" kern="0" spc="-35" dirty="0">
                <a:solidFill>
                  <a:srgbClr val="272525"/>
                </a:solidFill>
                <a:latin typeface="Inter"/>
                <a:ea typeface="Inter"/>
                <a:cs typeface="Inter" pitchFamily="34" charset="-120"/>
              </a:rPr>
              <a:t>, commonly found in Iran, Iraq and other parts of the Middle-East</a:t>
            </a:r>
          </a:p>
          <a:p>
            <a:pPr marL="342900" indent="-342900" algn="just">
              <a:lnSpc>
                <a:spcPct val="150000"/>
              </a:lnSpc>
              <a:buSzPct val="100000"/>
              <a:buFont typeface="Arial"/>
              <a:buChar char="•"/>
            </a:pPr>
            <a:r>
              <a:rPr lang="en-US" sz="2800" b="1" kern="0" spc="-35" dirty="0">
                <a:solidFill>
                  <a:srgbClr val="272525"/>
                </a:solidFill>
                <a:latin typeface="Arial"/>
                <a:cs typeface="Arial"/>
              </a:rPr>
              <a:t>Cob</a:t>
            </a:r>
            <a:r>
              <a:rPr lang="en-US" sz="2800" kern="0" spc="-35" dirty="0">
                <a:solidFill>
                  <a:srgbClr val="272525"/>
                </a:solidFill>
                <a:latin typeface="Arial"/>
                <a:cs typeface="Arial"/>
              </a:rPr>
              <a:t> - a type of plaster made from </a:t>
            </a:r>
            <a:r>
              <a:rPr lang="en-US" sz="2800" b="1" kern="0" spc="-35" dirty="0">
                <a:solidFill>
                  <a:srgbClr val="272525"/>
                </a:solidFill>
                <a:latin typeface="Arial"/>
                <a:cs typeface="Arial"/>
              </a:rPr>
              <a:t>subsoil with the addition of fibrous</a:t>
            </a:r>
          </a:p>
          <a:p>
            <a:pPr marL="342900" indent="-342900" algn="just">
              <a:lnSpc>
                <a:spcPct val="150000"/>
              </a:lnSpc>
              <a:buSzPct val="100000"/>
              <a:buFont typeface="Arial"/>
              <a:buChar char="•"/>
            </a:pPr>
            <a:r>
              <a:rPr lang="en-US" sz="2800" b="1" kern="0" spc="-35" dirty="0" err="1">
                <a:solidFill>
                  <a:srgbClr val="272525"/>
                </a:solidFill>
                <a:latin typeface="Arial"/>
                <a:cs typeface="Arial"/>
              </a:rPr>
              <a:t>Mashrabiya</a:t>
            </a:r>
            <a:r>
              <a:rPr lang="en-US" sz="2800" kern="0" spc="-35" dirty="0">
                <a:solidFill>
                  <a:srgbClr val="272525"/>
                </a:solidFill>
                <a:latin typeface="Arial"/>
                <a:cs typeface="Arial"/>
              </a:rPr>
              <a:t> - (also known as </a:t>
            </a:r>
            <a:r>
              <a:rPr lang="en-US" sz="2800" kern="0" spc="-35" dirty="0" err="1">
                <a:solidFill>
                  <a:srgbClr val="272525"/>
                </a:solidFill>
                <a:latin typeface="Arial"/>
                <a:cs typeface="Arial"/>
              </a:rPr>
              <a:t>shanashol</a:t>
            </a:r>
            <a:r>
              <a:rPr lang="en-US" sz="2800" kern="0" spc="-35" dirty="0">
                <a:solidFill>
                  <a:srgbClr val="272525"/>
                </a:solidFill>
                <a:latin typeface="Arial"/>
                <a:cs typeface="Arial"/>
              </a:rPr>
              <a:t> in Iraq) - a type of oriel window with </a:t>
            </a:r>
            <a:r>
              <a:rPr lang="en-US" sz="2800" b="1" kern="0" spc="-35" dirty="0">
                <a:solidFill>
                  <a:srgbClr val="272525"/>
                </a:solidFill>
                <a:latin typeface="Arial"/>
                <a:cs typeface="Arial"/>
              </a:rPr>
              <a:t>timber lattice-work,</a:t>
            </a:r>
            <a:r>
              <a:rPr lang="en-US" sz="2800" kern="0" spc="-35" dirty="0">
                <a:solidFill>
                  <a:srgbClr val="272525"/>
                </a:solidFill>
                <a:latin typeface="Arial"/>
                <a:cs typeface="Arial"/>
              </a:rPr>
              <a:t> designed to allow </a:t>
            </a:r>
            <a:r>
              <a:rPr lang="en-US" sz="2800" b="1" kern="0" spc="-35" dirty="0">
                <a:solidFill>
                  <a:srgbClr val="272525"/>
                </a:solidFill>
                <a:latin typeface="Arial"/>
                <a:cs typeface="Arial"/>
              </a:rPr>
              <a:t>ventilation, </a:t>
            </a:r>
            <a:r>
              <a:rPr lang="en-US" sz="2800" kern="0" spc="-35" dirty="0">
                <a:solidFill>
                  <a:srgbClr val="272525"/>
                </a:solidFill>
                <a:latin typeface="Arial"/>
                <a:cs typeface="Arial"/>
              </a:rPr>
              <a:t>commonly found in Iraq and Egypt in upper-class homes.</a:t>
            </a:r>
            <a:endParaRPr lang="en-US" sz="2800" kern="0" spc="-35" dirty="0">
              <a:solidFill>
                <a:srgbClr val="000000"/>
              </a:solidFill>
              <a:latin typeface="Arial"/>
              <a:cs typeface="Arial"/>
            </a:endParaRPr>
          </a:p>
          <a:p>
            <a:pPr marL="342900" indent="-342900" algn="just">
              <a:lnSpc>
                <a:spcPct val="150000"/>
              </a:lnSpc>
              <a:buSzPct val="100000"/>
              <a:buFont typeface="Arial"/>
              <a:buChar char="•"/>
            </a:pPr>
            <a:r>
              <a:rPr lang="en-US" sz="2800" b="1" kern="0" spc="-35" dirty="0">
                <a:solidFill>
                  <a:srgbClr val="272525"/>
                </a:solidFill>
                <a:latin typeface="Arial"/>
                <a:cs typeface="Arial"/>
              </a:rPr>
              <a:t>Mud bricks</a:t>
            </a:r>
            <a:r>
              <a:rPr lang="en-US" sz="2800" kern="0" spc="-35" dirty="0">
                <a:solidFill>
                  <a:srgbClr val="272525"/>
                </a:solidFill>
                <a:latin typeface="Arial"/>
                <a:cs typeface="Arial"/>
              </a:rPr>
              <a:t> - sand mixed with water and vegetable matter such as straw.</a:t>
            </a:r>
            <a:endParaRPr lang="en-US" sz="2800" kern="0" spc="-35" dirty="0">
              <a:solidFill>
                <a:srgbClr val="000000"/>
              </a:solidFill>
              <a:latin typeface="Arial"/>
              <a:cs typeface="Arial"/>
            </a:endParaRPr>
          </a:p>
          <a:p>
            <a:pPr marL="342900" indent="-342900" algn="just">
              <a:lnSpc>
                <a:spcPct val="150000"/>
              </a:lnSpc>
              <a:buSzPct val="100000"/>
              <a:buFont typeface="Arial"/>
              <a:buChar char="•"/>
            </a:pPr>
            <a:r>
              <a:rPr lang="en-US" sz="2800" b="1" kern="0" spc="-35" dirty="0">
                <a:solidFill>
                  <a:srgbClr val="272525"/>
                </a:solidFill>
                <a:latin typeface="Arial"/>
                <a:cs typeface="Arial"/>
              </a:rPr>
              <a:t>Rammed earth</a:t>
            </a:r>
            <a:r>
              <a:rPr lang="en-US" sz="2800" kern="0" spc="-35" dirty="0">
                <a:solidFill>
                  <a:srgbClr val="272525"/>
                </a:solidFill>
                <a:latin typeface="Arial"/>
                <a:cs typeface="Arial"/>
              </a:rPr>
              <a:t> often used in foundations</a:t>
            </a:r>
          </a:p>
          <a:p>
            <a:pPr marL="342900" indent="-342900" algn="just">
              <a:lnSpc>
                <a:spcPct val="150000"/>
              </a:lnSpc>
              <a:buSzPct val="100000"/>
              <a:buFont typeface="Arial"/>
              <a:buChar char="•"/>
            </a:pPr>
            <a:r>
              <a:rPr lang="en-US" sz="2800" b="1" kern="0" spc="-35" dirty="0">
                <a:solidFill>
                  <a:srgbClr val="272525"/>
                </a:solidFill>
                <a:latin typeface="Arial"/>
                <a:cs typeface="Arial"/>
              </a:rPr>
              <a:t>Thatch</a:t>
            </a:r>
            <a:r>
              <a:rPr lang="en-US" sz="2800" kern="0" spc="-35" dirty="0">
                <a:solidFill>
                  <a:srgbClr val="272525"/>
                </a:solidFill>
                <a:latin typeface="Arial"/>
                <a:cs typeface="Arial"/>
              </a:rPr>
              <a:t> - dry vegetation used as roofing material</a:t>
            </a:r>
          </a:p>
          <a:p>
            <a:pPr marL="342900" indent="-342900" algn="just">
              <a:lnSpc>
                <a:spcPct val="150000"/>
              </a:lnSpc>
              <a:buSzPct val="100000"/>
              <a:buFont typeface="Arial"/>
              <a:buChar char="•"/>
            </a:pPr>
            <a:r>
              <a:rPr lang="en-US" sz="2800" b="1" kern="0" spc="-35" err="1">
                <a:solidFill>
                  <a:srgbClr val="272525"/>
                </a:solidFill>
                <a:latin typeface="Arial"/>
                <a:cs typeface="Arial"/>
              </a:rPr>
              <a:t>Wychert</a:t>
            </a:r>
            <a:r>
              <a:rPr lang="en-US" sz="2800" b="1" kern="0" spc="-35">
                <a:solidFill>
                  <a:srgbClr val="272525"/>
                </a:solidFill>
                <a:latin typeface="Arial"/>
                <a:cs typeface="Arial"/>
              </a:rPr>
              <a:t> (</a:t>
            </a:r>
            <a:r>
              <a:rPr lang="en-US" sz="2800" b="1" kern="0" spc="-35" err="1">
                <a:solidFill>
                  <a:srgbClr val="272525"/>
                </a:solidFill>
                <a:latin typeface="Arial"/>
                <a:cs typeface="Arial"/>
              </a:rPr>
              <a:t>witchert</a:t>
            </a:r>
            <a:r>
              <a:rPr lang="en-US" sz="2800" b="1" kern="0" spc="-35">
                <a:solidFill>
                  <a:srgbClr val="272525"/>
                </a:solidFill>
                <a:latin typeface="Arial"/>
                <a:cs typeface="Arial"/>
              </a:rPr>
              <a:t>)</a:t>
            </a:r>
            <a:r>
              <a:rPr lang="en-US" sz="2800" b="1" kern="0" spc="-35" dirty="0">
                <a:solidFill>
                  <a:srgbClr val="272525"/>
                </a:solidFill>
                <a:latin typeface="Arial"/>
                <a:cs typeface="Arial"/>
              </a:rPr>
              <a:t>- </a:t>
            </a:r>
            <a:r>
              <a:rPr lang="en-US" sz="2800" kern="0" spc="-35" dirty="0">
                <a:solidFill>
                  <a:srgbClr val="272525"/>
                </a:solidFill>
                <a:latin typeface="Arial"/>
                <a:cs typeface="Arial"/>
              </a:rPr>
              <a:t>a blend of white earth and clay</a:t>
            </a:r>
            <a:endParaRPr lang="en-US" sz="2800" kern="0" spc="-35" dirty="0">
              <a:solidFill>
                <a:srgbClr val="000000"/>
              </a:solidFill>
              <a:latin typeface="Arial"/>
              <a:cs typeface="Arial"/>
            </a:endParaRPr>
          </a:p>
          <a:p>
            <a:pPr marL="342900" indent="-342900">
              <a:lnSpc>
                <a:spcPct val="150000"/>
              </a:lnSpc>
              <a:buSzPct val="100000"/>
              <a:buFont typeface="Arial"/>
              <a:buChar char="•"/>
            </a:pPr>
            <a:endParaRPr lang="en-US" sz="2800" kern="0" spc="-35">
              <a:solidFill>
                <a:srgbClr val="272525"/>
              </a:solidFill>
              <a:latin typeface="Arial"/>
              <a:cs typeface="Arial"/>
            </a:endParaRPr>
          </a:p>
          <a:p>
            <a:pPr marL="342900" indent="-342900">
              <a:lnSpc>
                <a:spcPct val="150000"/>
              </a:lnSpc>
              <a:buSzPct val="100000"/>
              <a:buFont typeface="Arial"/>
              <a:buChar char="•"/>
            </a:pPr>
            <a:endParaRPr lang="en-US" sz="2800" kern="0" spc="-35">
              <a:solidFill>
                <a:srgbClr val="272525"/>
              </a:solidFill>
              <a:latin typeface="Arial"/>
              <a:cs typeface="Arial"/>
            </a:endParaRPr>
          </a:p>
          <a:p>
            <a:pPr marL="342900" indent="-342900">
              <a:lnSpc>
                <a:spcPct val="150000"/>
              </a:lnSpc>
              <a:buSzPct val="100000"/>
              <a:buFont typeface="Arial"/>
              <a:buChar char="•"/>
            </a:pPr>
            <a:endParaRPr lang="en-US" sz="2800" kern="0" spc="-35">
              <a:solidFill>
                <a:srgbClr val="272525"/>
              </a:solidFill>
              <a:latin typeface="Arial"/>
              <a:cs typeface="Arial"/>
            </a:endParaRPr>
          </a:p>
          <a:p>
            <a:pPr marL="342900" indent="-342900">
              <a:lnSpc>
                <a:spcPct val="150000"/>
              </a:lnSpc>
              <a:buSzPct val="100000"/>
              <a:buFont typeface="Arial"/>
              <a:buChar char="•"/>
            </a:pPr>
            <a:endParaRPr lang="en-US" sz="2800" kern="0" spc="-35">
              <a:solidFill>
                <a:srgbClr val="272525"/>
              </a:solidFill>
              <a:latin typeface="Arial"/>
              <a:cs typeface="Arial"/>
            </a:endParaRPr>
          </a:p>
          <a:p>
            <a:pPr marL="342900" indent="-342900">
              <a:lnSpc>
                <a:spcPct val="150000"/>
              </a:lnSpc>
              <a:buSzPct val="100000"/>
              <a:buFont typeface="Arial"/>
              <a:buChar char="•"/>
            </a:pPr>
            <a:endParaRPr lang="en-US" sz="2800" kern="0" spc="-35">
              <a:solidFill>
                <a:srgbClr val="272525"/>
              </a:solidFill>
              <a:latin typeface="Arial"/>
              <a:cs typeface="Arial"/>
            </a:endParaRPr>
          </a:p>
          <a:p>
            <a:pPr marL="342900" indent="-342900">
              <a:lnSpc>
                <a:spcPct val="150000"/>
              </a:lnSpc>
              <a:buSzPct val="100000"/>
              <a:buChar char="•"/>
            </a:pPr>
            <a:endParaRPr lang="en-US" sz="2800" kern="0" spc="-35">
              <a:solidFill>
                <a:srgbClr val="272525"/>
              </a:solidFill>
              <a:latin typeface="Inter"/>
              <a:ea typeface="Inter"/>
              <a:cs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
        <p:nvSpPr>
          <p:cNvPr id="4" name="Text 2"/>
          <p:cNvSpPr/>
          <p:nvPr/>
        </p:nvSpPr>
        <p:spPr>
          <a:xfrm>
            <a:off x="2160" y="-121482"/>
            <a:ext cx="11002987" cy="1198964"/>
          </a:xfrm>
          <a:prstGeom prst="rect">
            <a:avLst/>
          </a:prstGeom>
          <a:noFill/>
          <a:ln/>
        </p:spPr>
        <p:txBody>
          <a:bodyPr wrap="square" rtlCol="0" anchor="t"/>
          <a:lstStyle/>
          <a:p>
            <a:pPr marL="0" indent="0">
              <a:lnSpc>
                <a:spcPts val="5468"/>
              </a:lnSpc>
              <a:buNone/>
            </a:pPr>
            <a:r>
              <a:rPr lang="en-US" sz="4374" b="1" kern="0" spc="-131">
                <a:solidFill>
                  <a:srgbClr val="000000"/>
                </a:solidFill>
                <a:latin typeface="Inter" pitchFamily="34" charset="0"/>
                <a:ea typeface="Inter" pitchFamily="34" charset="-122"/>
                <a:cs typeface="Inter" pitchFamily="34" charset="-120"/>
              </a:rPr>
              <a:t>Roof Construction Techniques in Vernacular Architecture</a:t>
            </a:r>
            <a:endParaRPr lang="en-US" sz="4374"/>
          </a:p>
        </p:txBody>
      </p:sp>
      <p:sp>
        <p:nvSpPr>
          <p:cNvPr id="6" name="Text 4"/>
          <p:cNvSpPr/>
          <p:nvPr/>
        </p:nvSpPr>
        <p:spPr>
          <a:xfrm>
            <a:off x="150526" y="1633891"/>
            <a:ext cx="11096162" cy="6217011"/>
          </a:xfrm>
          <a:prstGeom prst="rect">
            <a:avLst/>
          </a:prstGeom>
          <a:noFill/>
          <a:ln/>
        </p:spPr>
        <p:txBody>
          <a:bodyPr wrap="square" lIns="91440" tIns="45720" rIns="91440" bIns="45720" rtlCol="0" anchor="t"/>
          <a:lstStyle/>
          <a:p>
            <a:pPr marL="342900" indent="-342900" algn="just">
              <a:lnSpc>
                <a:spcPct val="150000"/>
              </a:lnSpc>
              <a:buSzPct val="100000"/>
              <a:buFont typeface="Arial"/>
              <a:buChar char="•"/>
            </a:pPr>
            <a:r>
              <a:rPr lang="en-US" sz="2800" b="1" kern="0" spc="-35" dirty="0">
                <a:solidFill>
                  <a:srgbClr val="272525"/>
                </a:solidFill>
                <a:latin typeface="Arial"/>
                <a:ea typeface="Inter"/>
                <a:cs typeface="Arial"/>
              </a:rPr>
              <a:t>Flat roofs:</a:t>
            </a:r>
            <a:r>
              <a:rPr lang="en-US" sz="2800" kern="0" spc="-35" dirty="0">
                <a:solidFill>
                  <a:srgbClr val="272525"/>
                </a:solidFill>
                <a:latin typeface="Arial"/>
                <a:ea typeface="Inter"/>
                <a:cs typeface="Arial"/>
              </a:rPr>
              <a:t> The simplest with timber beams resting</a:t>
            </a:r>
            <a:endParaRPr lang="en-US" sz="2800" kern="0" spc="-35" dirty="0">
              <a:solidFill>
                <a:srgbClr val="000000"/>
              </a:solidFill>
              <a:latin typeface="Arial"/>
              <a:ea typeface="Inter"/>
              <a:cs typeface="Arial"/>
            </a:endParaRPr>
          </a:p>
          <a:p>
            <a:pPr algn="just">
              <a:lnSpc>
                <a:spcPct val="150000"/>
              </a:lnSpc>
              <a:buSzPct val="100000"/>
            </a:pPr>
            <a:r>
              <a:rPr lang="en-US" sz="2800" kern="0" spc="-35" dirty="0">
                <a:solidFill>
                  <a:srgbClr val="272525"/>
                </a:solidFill>
                <a:latin typeface="Arial"/>
                <a:ea typeface="Inter"/>
                <a:cs typeface="Arial"/>
              </a:rPr>
              <a:t>on the two walls at the end. They are usually seen </a:t>
            </a:r>
            <a:endParaRPr lang="en-US" sz="2800" kern="0" spc="-35" dirty="0">
              <a:solidFill>
                <a:srgbClr val="000000"/>
              </a:solidFill>
              <a:latin typeface="Arial"/>
              <a:ea typeface="Inter"/>
              <a:cs typeface="Arial"/>
            </a:endParaRPr>
          </a:p>
          <a:p>
            <a:pPr algn="just">
              <a:lnSpc>
                <a:spcPct val="150000"/>
              </a:lnSpc>
              <a:buSzPct val="100000"/>
            </a:pPr>
            <a:r>
              <a:rPr lang="en-US" sz="2800" kern="0" spc="-35" dirty="0">
                <a:solidFill>
                  <a:srgbClr val="272525"/>
                </a:solidFill>
                <a:latin typeface="Arial"/>
                <a:ea typeface="Inter"/>
                <a:cs typeface="Arial"/>
              </a:rPr>
              <a:t>in r</a:t>
            </a:r>
            <a:r>
              <a:rPr lang="en-US" sz="2800" b="1" kern="0" spc="-35" dirty="0">
                <a:solidFill>
                  <a:srgbClr val="272525"/>
                </a:solidFill>
                <a:latin typeface="Arial"/>
                <a:ea typeface="Inter"/>
                <a:cs typeface="Arial"/>
              </a:rPr>
              <a:t>egions where precipitation is very low.</a:t>
            </a:r>
            <a:endParaRPr lang="en-US" sz="2800" b="1" kern="0" spc="-35" dirty="0">
              <a:solidFill>
                <a:srgbClr val="000000"/>
              </a:solidFill>
              <a:latin typeface="Arial"/>
              <a:ea typeface="Inter"/>
              <a:cs typeface="Arial"/>
            </a:endParaRPr>
          </a:p>
          <a:p>
            <a:pPr marL="342900" indent="-342900" algn="just">
              <a:lnSpc>
                <a:spcPct val="150000"/>
              </a:lnSpc>
              <a:buSzPct val="100000"/>
              <a:buChar char="•"/>
            </a:pPr>
            <a:r>
              <a:rPr lang="en-US" sz="2800" b="1" kern="0" spc="-35" dirty="0">
                <a:solidFill>
                  <a:srgbClr val="272525"/>
                </a:solidFill>
                <a:latin typeface="Inter"/>
                <a:ea typeface="Inter"/>
                <a:cs typeface="Inter" pitchFamily="34" charset="-120"/>
              </a:rPr>
              <a:t>Conical roofs:</a:t>
            </a:r>
            <a:r>
              <a:rPr lang="en-US" sz="2800" kern="0" spc="-35" dirty="0">
                <a:solidFill>
                  <a:srgbClr val="272525"/>
                </a:solidFill>
                <a:latin typeface="Inter"/>
                <a:ea typeface="Inter"/>
                <a:cs typeface="Inter" pitchFamily="34" charset="-120"/>
              </a:rPr>
              <a:t> Constructed in areas exposed to rains, conical roofs may be constructed to</a:t>
            </a:r>
            <a:r>
              <a:rPr lang="en-US" sz="2800" b="1" kern="0" spc="-35" dirty="0">
                <a:solidFill>
                  <a:srgbClr val="272525"/>
                </a:solidFill>
                <a:latin typeface="Inter"/>
                <a:ea typeface="Inter"/>
                <a:cs typeface="Inter" pitchFamily="34" charset="-120"/>
              </a:rPr>
              <a:t> radial poles raised on a cylindrical wall structure.</a:t>
            </a:r>
            <a:endParaRPr lang="en-US" sz="2800" b="1" dirty="0">
              <a:solidFill>
                <a:srgbClr val="000000"/>
              </a:solidFill>
              <a:latin typeface="Inter"/>
              <a:ea typeface="Inter"/>
              <a:cs typeface="Calibri"/>
            </a:endParaRPr>
          </a:p>
          <a:p>
            <a:pPr marL="342900" indent="-342900" algn="just">
              <a:lnSpc>
                <a:spcPct val="150000"/>
              </a:lnSpc>
              <a:buSzPct val="100000"/>
              <a:buFont typeface="Arial"/>
              <a:buChar char="•"/>
            </a:pPr>
            <a:r>
              <a:rPr lang="en-US" sz="2800" b="1" kern="0" spc="-35" dirty="0">
                <a:solidFill>
                  <a:srgbClr val="272525"/>
                </a:solidFill>
                <a:latin typeface="Arial"/>
                <a:cs typeface="Arial"/>
              </a:rPr>
              <a:t>Pitched roofs:</a:t>
            </a:r>
            <a:r>
              <a:rPr lang="en-US" sz="2800" kern="0" spc="-35" dirty="0">
                <a:solidFill>
                  <a:srgbClr val="272525"/>
                </a:solidFill>
                <a:latin typeface="Arial"/>
                <a:cs typeface="Arial"/>
              </a:rPr>
              <a:t> The most popular form of vernacular roof is the pitched roof s</a:t>
            </a:r>
            <a:r>
              <a:rPr lang="en-US" sz="2800" b="1" kern="0" spc="-35" dirty="0">
                <a:solidFill>
                  <a:srgbClr val="272525"/>
                </a:solidFill>
                <a:latin typeface="Arial"/>
                <a:cs typeface="Arial"/>
              </a:rPr>
              <a:t>loping on two sides with gables at each end</a:t>
            </a:r>
            <a:r>
              <a:rPr lang="en-US" sz="2800" kern="0" spc="-35" dirty="0">
                <a:solidFill>
                  <a:srgbClr val="272525"/>
                </a:solidFill>
                <a:latin typeface="Arial"/>
                <a:cs typeface="Arial"/>
              </a:rPr>
              <a:t>.</a:t>
            </a:r>
          </a:p>
          <a:p>
            <a:pPr marL="342900" indent="-342900" algn="just">
              <a:lnSpc>
                <a:spcPct val="150000"/>
              </a:lnSpc>
              <a:buSzPct val="100000"/>
              <a:buFont typeface="Arial"/>
              <a:buChar char="•"/>
            </a:pPr>
            <a:endParaRPr lang="en-US" sz="2800" kern="0" spc="-35" dirty="0">
              <a:solidFill>
                <a:srgbClr val="000000"/>
              </a:solidFill>
              <a:latin typeface="Arial"/>
              <a:cs typeface="Arial"/>
            </a:endParaRPr>
          </a:p>
        </p:txBody>
      </p:sp>
      <p:pic>
        <p:nvPicPr>
          <p:cNvPr id="9" name="Picture 8" descr="Sustainability | Free Full-Text | Natural Ventilation in Vernacular  Architecture of Sistan, Iran; Classification and CFD Study of Compound Rooms">
            <a:extLst>
              <a:ext uri="{FF2B5EF4-FFF2-40B4-BE49-F238E27FC236}">
                <a16:creationId xmlns:a16="http://schemas.microsoft.com/office/drawing/2014/main" id="{FA2980AE-500B-F6A0-9A91-9CB416CDDE05}"/>
              </a:ext>
            </a:extLst>
          </p:cNvPr>
          <p:cNvPicPr>
            <a:picLocks noChangeAspect="1"/>
          </p:cNvPicPr>
          <p:nvPr/>
        </p:nvPicPr>
        <p:blipFill>
          <a:blip r:embed="rId3"/>
          <a:stretch>
            <a:fillRect/>
          </a:stretch>
        </p:blipFill>
        <p:spPr>
          <a:xfrm>
            <a:off x="8824823" y="639355"/>
            <a:ext cx="5676180" cy="3138013"/>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
        <p:nvSpPr>
          <p:cNvPr id="4" name="Text 2"/>
          <p:cNvSpPr/>
          <p:nvPr/>
        </p:nvSpPr>
        <p:spPr>
          <a:xfrm>
            <a:off x="3953057" y="4415"/>
            <a:ext cx="4741307" cy="677120"/>
          </a:xfrm>
          <a:prstGeom prst="rect">
            <a:avLst/>
          </a:prstGeom>
          <a:noFill/>
          <a:ln/>
        </p:spPr>
        <p:txBody>
          <a:bodyPr wrap="none" rtlCol="0" anchor="t"/>
          <a:lstStyle/>
          <a:p>
            <a:pPr marL="0" indent="0">
              <a:lnSpc>
                <a:spcPts val="5468"/>
              </a:lnSpc>
              <a:buNone/>
            </a:pPr>
            <a:r>
              <a:rPr lang="en-US" sz="4374" b="1" kern="0" spc="-131">
                <a:solidFill>
                  <a:srgbClr val="000000"/>
                </a:solidFill>
                <a:latin typeface="Inter" pitchFamily="34" charset="0"/>
                <a:ea typeface="Inter" pitchFamily="34" charset="-122"/>
                <a:cs typeface="Inter" pitchFamily="34" charset="-120"/>
              </a:rPr>
              <a:t>From Rain and Sun</a:t>
            </a:r>
            <a:endParaRPr lang="en-US" sz="4374"/>
          </a:p>
        </p:txBody>
      </p:sp>
      <p:sp>
        <p:nvSpPr>
          <p:cNvPr id="7" name="Text 5"/>
          <p:cNvSpPr/>
          <p:nvPr/>
        </p:nvSpPr>
        <p:spPr>
          <a:xfrm>
            <a:off x="581848" y="1171489"/>
            <a:ext cx="10975390" cy="5909456"/>
          </a:xfrm>
          <a:prstGeom prst="rect">
            <a:avLst/>
          </a:prstGeom>
          <a:noFill/>
          <a:ln/>
        </p:spPr>
        <p:txBody>
          <a:bodyPr wrap="square" lIns="91440" tIns="45720" rIns="91440" bIns="45720" rtlCol="0" anchor="t"/>
          <a:lstStyle/>
          <a:p>
            <a:pPr marL="342900" indent="-342900" algn="just">
              <a:lnSpc>
                <a:spcPct val="150000"/>
              </a:lnSpc>
              <a:buSzPct val="100000"/>
              <a:buFont typeface="Arial,Sans-Serif"/>
              <a:buChar char="•"/>
            </a:pPr>
            <a:r>
              <a:rPr lang="en-US" sz="2800" b="1" kern="0" spc="-35" dirty="0">
                <a:solidFill>
                  <a:srgbClr val="272525"/>
                </a:solidFill>
                <a:latin typeface="Arial"/>
                <a:ea typeface="Inter"/>
                <a:cs typeface="Arial"/>
              </a:rPr>
              <a:t>Pitched roofs</a:t>
            </a:r>
            <a:r>
              <a:rPr lang="en-US" sz="2800" kern="0" spc="-35" dirty="0">
                <a:solidFill>
                  <a:srgbClr val="272525"/>
                </a:solidFill>
                <a:latin typeface="Arial"/>
                <a:ea typeface="Inter"/>
                <a:cs typeface="Arial"/>
              </a:rPr>
              <a:t> are found where </a:t>
            </a:r>
            <a:r>
              <a:rPr lang="en-US" sz="2800" b="1" kern="0" spc="-35" dirty="0">
                <a:solidFill>
                  <a:srgbClr val="272525"/>
                </a:solidFill>
                <a:latin typeface="Arial"/>
                <a:ea typeface="Inter"/>
                <a:cs typeface="Arial"/>
              </a:rPr>
              <a:t>wood is plentiful</a:t>
            </a:r>
            <a:endParaRPr lang="en-US" sz="2800" b="1" kern="0" spc="-35" dirty="0">
              <a:solidFill>
                <a:srgbClr val="000000"/>
              </a:solidFill>
              <a:latin typeface="Arial"/>
              <a:ea typeface="Inter"/>
              <a:cs typeface="Arial"/>
            </a:endParaRPr>
          </a:p>
          <a:p>
            <a:pPr marL="342900" indent="-342900" algn="just">
              <a:lnSpc>
                <a:spcPct val="150000"/>
              </a:lnSpc>
              <a:buFont typeface="Arial,Sans-Serif"/>
              <a:buChar char="•"/>
            </a:pPr>
            <a:r>
              <a:rPr lang="en-US" sz="2800" b="1" kern="0" spc="-35" dirty="0">
                <a:solidFill>
                  <a:srgbClr val="272525"/>
                </a:solidFill>
                <a:latin typeface="Arial"/>
                <a:ea typeface="Inter"/>
                <a:cs typeface="Arial"/>
              </a:rPr>
              <a:t>Pitched roofs</a:t>
            </a:r>
            <a:r>
              <a:rPr lang="en-US" sz="2800" kern="0" spc="-35" dirty="0">
                <a:solidFill>
                  <a:srgbClr val="272525"/>
                </a:solidFill>
                <a:latin typeface="Arial"/>
                <a:ea typeface="Inter"/>
                <a:cs typeface="Arial"/>
              </a:rPr>
              <a:t> sometimes have large overhangs to protect the wall</a:t>
            </a:r>
            <a:endParaRPr lang="en-US" sz="2800" kern="0" spc="-35" dirty="0">
              <a:solidFill>
                <a:srgbClr val="000000"/>
              </a:solidFill>
              <a:latin typeface="Arial"/>
              <a:ea typeface="Inter"/>
              <a:cs typeface="Arial"/>
            </a:endParaRPr>
          </a:p>
          <a:p>
            <a:pPr marL="342900" indent="-342900" algn="just">
              <a:lnSpc>
                <a:spcPct val="150000"/>
              </a:lnSpc>
              <a:buSzPct val="100000"/>
              <a:buChar char="•"/>
            </a:pPr>
            <a:r>
              <a:rPr lang="en-US" sz="2800" b="1" kern="0" spc="-35" dirty="0">
                <a:solidFill>
                  <a:srgbClr val="272525"/>
                </a:solidFill>
                <a:latin typeface="Inter"/>
                <a:ea typeface="Inter"/>
                <a:cs typeface="Inter" pitchFamily="34" charset="-120"/>
              </a:rPr>
              <a:t>Hipped roofs</a:t>
            </a:r>
            <a:r>
              <a:rPr lang="en-US" sz="2800" kern="0" spc="-35" dirty="0">
                <a:solidFill>
                  <a:srgbClr val="272525"/>
                </a:solidFill>
                <a:latin typeface="Inter"/>
                <a:ea typeface="Inter"/>
                <a:cs typeface="Inter" pitchFamily="34" charset="-120"/>
              </a:rPr>
              <a:t> are popular in courtyards and with rectangular building plans. Hipped roof allows all the walls of the building to be built to the same height before the construction of roof framework without the necessity of shaping a gable and wall.</a:t>
            </a:r>
          </a:p>
          <a:p>
            <a:pPr marL="342900" indent="-342900" algn="just">
              <a:lnSpc>
                <a:spcPct val="150000"/>
              </a:lnSpc>
              <a:buSzPct val="100000"/>
              <a:buFont typeface="Arial"/>
              <a:buChar char="•"/>
            </a:pPr>
            <a:r>
              <a:rPr lang="en-US" sz="2800" b="1" kern="0" spc="-35" dirty="0">
                <a:solidFill>
                  <a:srgbClr val="272525"/>
                </a:solidFill>
                <a:latin typeface="Arial"/>
                <a:ea typeface="Inter"/>
                <a:cs typeface="Arial"/>
              </a:rPr>
              <a:t>Vault roofing (dome or arched)</a:t>
            </a:r>
            <a:r>
              <a:rPr lang="en-US" sz="2800" kern="0" spc="-35" dirty="0">
                <a:solidFill>
                  <a:srgbClr val="272525"/>
                </a:solidFill>
                <a:latin typeface="Arial"/>
                <a:ea typeface="Inter"/>
                <a:cs typeface="Arial"/>
              </a:rPr>
              <a:t> is also popular in the </a:t>
            </a:r>
            <a:r>
              <a:rPr lang="en-US" sz="2800" b="1" kern="0" spc="-35" dirty="0">
                <a:solidFill>
                  <a:srgbClr val="272525"/>
                </a:solidFill>
                <a:latin typeface="Arial"/>
                <a:ea typeface="Inter"/>
                <a:cs typeface="Arial"/>
              </a:rPr>
              <a:t>middle eastern countries where it is hot and dry</a:t>
            </a:r>
            <a:endParaRPr lang="en-US" sz="2800" b="1" kern="0" spc="-35" dirty="0">
              <a:solidFill>
                <a:srgbClr val="000000"/>
              </a:solidFill>
              <a:latin typeface="Arial"/>
              <a:ea typeface="Inter"/>
              <a:cs typeface="Arial"/>
            </a:endParaRPr>
          </a:p>
          <a:p>
            <a:pPr marL="342900" indent="-342900" algn="just">
              <a:lnSpc>
                <a:spcPct val="150000"/>
              </a:lnSpc>
              <a:buSzPct val="100000"/>
              <a:buChar char="•"/>
            </a:pPr>
            <a:endParaRPr lang="en-US" sz="2800" kern="0" spc="-35">
              <a:solidFill>
                <a:srgbClr val="272525"/>
              </a:solidFill>
              <a:latin typeface="Inter"/>
              <a:ea typeface="Inter"/>
              <a:cs typeface="Calibri"/>
            </a:endParaRPr>
          </a:p>
        </p:txBody>
      </p:sp>
      <p:pic>
        <p:nvPicPr>
          <p:cNvPr id="9" name="Picture 8" descr="Hip Roof vs. Gable Roof: Roof Design Advantages &amp; Disadvantages - IKO">
            <a:extLst>
              <a:ext uri="{FF2B5EF4-FFF2-40B4-BE49-F238E27FC236}">
                <a16:creationId xmlns:a16="http://schemas.microsoft.com/office/drawing/2014/main" id="{B82CFA03-BB6B-79B5-5408-00221CA6017E}"/>
              </a:ext>
            </a:extLst>
          </p:cNvPr>
          <p:cNvPicPr>
            <a:picLocks noChangeAspect="1"/>
          </p:cNvPicPr>
          <p:nvPr/>
        </p:nvPicPr>
        <p:blipFill>
          <a:blip r:embed="rId3"/>
          <a:stretch>
            <a:fillRect/>
          </a:stretch>
        </p:blipFill>
        <p:spPr>
          <a:xfrm>
            <a:off x="11619781" y="519060"/>
            <a:ext cx="2743200" cy="2602230"/>
          </a:xfrm>
          <a:prstGeom prst="rect">
            <a:avLst/>
          </a:prstGeom>
        </p:spPr>
      </p:pic>
      <p:pic>
        <p:nvPicPr>
          <p:cNvPr id="11" name="Picture 10" descr="Guide to Types of Roof | Find Out Yours | Roofing Megastore">
            <a:extLst>
              <a:ext uri="{FF2B5EF4-FFF2-40B4-BE49-F238E27FC236}">
                <a16:creationId xmlns:a16="http://schemas.microsoft.com/office/drawing/2014/main" id="{11056C45-96DB-1C7B-A0BD-A1C841D65078}"/>
              </a:ext>
            </a:extLst>
          </p:cNvPr>
          <p:cNvPicPr>
            <a:picLocks noChangeAspect="1"/>
          </p:cNvPicPr>
          <p:nvPr/>
        </p:nvPicPr>
        <p:blipFill>
          <a:blip r:embed="rId4"/>
          <a:stretch>
            <a:fillRect/>
          </a:stretch>
        </p:blipFill>
        <p:spPr>
          <a:xfrm>
            <a:off x="11619781" y="3485072"/>
            <a:ext cx="2743200" cy="27432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34506" y="-1777042"/>
            <a:ext cx="14630400" cy="8229957"/>
          </a:xfrm>
          <a:prstGeom prst="rect">
            <a:avLst/>
          </a:prstGeom>
          <a:solidFill>
            <a:srgbClr val="FFFFFF"/>
          </a:solidFill>
          <a:ln/>
        </p:spPr>
      </p:sp>
      <p:sp>
        <p:nvSpPr>
          <p:cNvPr id="4" name="Text 2"/>
          <p:cNvSpPr/>
          <p:nvPr/>
        </p:nvSpPr>
        <p:spPr>
          <a:xfrm>
            <a:off x="-449" y="-1719889"/>
            <a:ext cx="14631297" cy="815592"/>
          </a:xfrm>
          <a:prstGeom prst="rect">
            <a:avLst/>
          </a:prstGeom>
          <a:noFill/>
          <a:ln/>
        </p:spPr>
        <p:txBody>
          <a:bodyPr wrap="square" lIns="91440" tIns="45720" rIns="91440" bIns="45720" rtlCol="0" anchor="t"/>
          <a:lstStyle/>
          <a:p>
            <a:pPr marL="0" indent="0" algn="ctr">
              <a:lnSpc>
                <a:spcPts val="5452"/>
              </a:lnSpc>
              <a:buNone/>
            </a:pPr>
            <a:r>
              <a:rPr lang="en-US" sz="4362" b="1" kern="0" spc="-131">
                <a:solidFill>
                  <a:srgbClr val="000000"/>
                </a:solidFill>
                <a:latin typeface="Inter" pitchFamily="34" charset="0"/>
                <a:ea typeface="Inter" pitchFamily="34" charset="-122"/>
                <a:cs typeface="Inter" pitchFamily="34" charset="-120"/>
              </a:rPr>
              <a:t>Floors Construction Techniques in Vernacular Architecture</a:t>
            </a:r>
            <a:endParaRPr lang="en-US" sz="4362"/>
          </a:p>
        </p:txBody>
      </p:sp>
      <p:sp>
        <p:nvSpPr>
          <p:cNvPr id="15" name="TextBox 14">
            <a:extLst>
              <a:ext uri="{FF2B5EF4-FFF2-40B4-BE49-F238E27FC236}">
                <a16:creationId xmlns:a16="http://schemas.microsoft.com/office/drawing/2014/main" id="{6EF29AA1-9973-2744-D7AD-40EB11627AF6}"/>
              </a:ext>
            </a:extLst>
          </p:cNvPr>
          <p:cNvSpPr txBox="1"/>
          <p:nvPr/>
        </p:nvSpPr>
        <p:spPr>
          <a:xfrm>
            <a:off x="8627" y="-892835"/>
            <a:ext cx="14526882" cy="64758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50000"/>
              </a:lnSpc>
              <a:buFont typeface="Arial"/>
              <a:buChar char="•"/>
            </a:pPr>
            <a:r>
              <a:rPr lang="en-US" sz="2800" b="1" dirty="0">
                <a:ea typeface="+mn-lt"/>
                <a:cs typeface="+mn-lt"/>
              </a:rPr>
              <a:t>Compaction for Durability</a:t>
            </a:r>
            <a:r>
              <a:rPr lang="en-US" sz="2800" dirty="0">
                <a:solidFill>
                  <a:srgbClr val="0D0D0D"/>
                </a:solidFill>
                <a:ea typeface="+mn-lt"/>
                <a:cs typeface="+mn-lt"/>
              </a:rPr>
              <a:t>: Floors are made with compacted, stable materials for longevity.</a:t>
            </a:r>
          </a:p>
          <a:p>
            <a:pPr algn="just">
              <a:lnSpc>
                <a:spcPct val="150000"/>
              </a:lnSpc>
              <a:buFont typeface="Arial"/>
              <a:buChar char="•"/>
            </a:pPr>
            <a:r>
              <a:rPr lang="en-US" sz="2800" b="1" dirty="0">
                <a:ea typeface="+mn-lt"/>
                <a:cs typeface="+mn-lt"/>
              </a:rPr>
              <a:t>Moisture Prevention</a:t>
            </a:r>
            <a:r>
              <a:rPr lang="en-US" sz="2800" dirty="0">
                <a:solidFill>
                  <a:srgbClr val="0D0D0D"/>
                </a:solidFill>
                <a:ea typeface="+mn-lt"/>
                <a:cs typeface="+mn-lt"/>
              </a:rPr>
              <a:t>: Waterproofing is applied to protect against moisture.</a:t>
            </a:r>
          </a:p>
          <a:p>
            <a:pPr algn="just">
              <a:lnSpc>
                <a:spcPct val="150000"/>
              </a:lnSpc>
              <a:buFont typeface="Arial"/>
              <a:buChar char="•"/>
            </a:pPr>
            <a:r>
              <a:rPr lang="en-US" sz="2800" b="1" dirty="0">
                <a:ea typeface="+mn-lt"/>
                <a:cs typeface="+mn-lt"/>
              </a:rPr>
              <a:t>Practical Design</a:t>
            </a:r>
            <a:r>
              <a:rPr lang="en-US" sz="2800" dirty="0">
                <a:solidFill>
                  <a:srgbClr val="0D0D0D"/>
                </a:solidFill>
                <a:ea typeface="+mn-lt"/>
                <a:cs typeface="+mn-lt"/>
              </a:rPr>
              <a:t>: Focus on ease of cleaning and practical usage.</a:t>
            </a:r>
          </a:p>
          <a:p>
            <a:pPr algn="just">
              <a:lnSpc>
                <a:spcPct val="150000"/>
              </a:lnSpc>
              <a:buFont typeface="Arial"/>
              <a:buChar char="•"/>
            </a:pPr>
            <a:r>
              <a:rPr lang="en-US" sz="2800" b="1" dirty="0">
                <a:ea typeface="+mn-lt"/>
                <a:cs typeface="+mn-lt"/>
              </a:rPr>
              <a:t>Natural Finish</a:t>
            </a:r>
            <a:r>
              <a:rPr lang="en-US" sz="2800" dirty="0">
                <a:solidFill>
                  <a:srgbClr val="0D0D0D"/>
                </a:solidFill>
                <a:ea typeface="+mn-lt"/>
                <a:cs typeface="+mn-lt"/>
              </a:rPr>
              <a:t>: Floors often have a natural finish using dung, water, and clay.</a:t>
            </a:r>
          </a:p>
          <a:p>
            <a:pPr algn="just">
              <a:lnSpc>
                <a:spcPct val="150000"/>
              </a:lnSpc>
              <a:buFont typeface="Arial"/>
              <a:buChar char="•"/>
            </a:pPr>
            <a:r>
              <a:rPr lang="en-US" sz="2800" b="1" dirty="0">
                <a:ea typeface="+mn-lt"/>
                <a:cs typeface="+mn-lt"/>
              </a:rPr>
              <a:t>Activity-Specific Design</a:t>
            </a:r>
            <a:r>
              <a:rPr lang="en-US" sz="2800" dirty="0">
                <a:solidFill>
                  <a:srgbClr val="0D0D0D"/>
                </a:solidFill>
                <a:ea typeface="+mn-lt"/>
                <a:cs typeface="+mn-lt"/>
              </a:rPr>
              <a:t>: Floor designs cater to human and animal activities.</a:t>
            </a:r>
          </a:p>
          <a:p>
            <a:pPr algn="just">
              <a:lnSpc>
                <a:spcPct val="150000"/>
              </a:lnSpc>
              <a:buFont typeface="Arial"/>
              <a:buChar char="•"/>
            </a:pPr>
            <a:r>
              <a:rPr lang="en-US" sz="2800" b="1" dirty="0">
                <a:ea typeface="+mn-lt"/>
                <a:cs typeface="+mn-lt"/>
              </a:rPr>
              <a:t>Soil Removal</a:t>
            </a:r>
            <a:r>
              <a:rPr lang="en-US" sz="2800" dirty="0">
                <a:solidFill>
                  <a:srgbClr val="0D0D0D"/>
                </a:solidFill>
                <a:ea typeface="+mn-lt"/>
                <a:cs typeface="+mn-lt"/>
              </a:rPr>
              <a:t>: Top soil layer is often removed for ground floor treatments.</a:t>
            </a:r>
          </a:p>
          <a:p>
            <a:pPr algn="just">
              <a:lnSpc>
                <a:spcPct val="150000"/>
              </a:lnSpc>
              <a:buFont typeface="Arial"/>
              <a:buChar char="•"/>
            </a:pPr>
            <a:r>
              <a:rPr lang="en-US" sz="2800" b="1" dirty="0">
                <a:ea typeface="+mn-lt"/>
                <a:cs typeface="+mn-lt"/>
              </a:rPr>
              <a:t>Rural Practices</a:t>
            </a:r>
            <a:r>
              <a:rPr lang="en-US" sz="2800" dirty="0">
                <a:solidFill>
                  <a:srgbClr val="0D0D0D"/>
                </a:solidFill>
                <a:ea typeface="+mn-lt"/>
                <a:cs typeface="+mn-lt"/>
              </a:rPr>
              <a:t>: Rural floors frequently use dung and clay plastering.</a:t>
            </a:r>
          </a:p>
          <a:p>
            <a:pPr algn="just">
              <a:lnSpc>
                <a:spcPct val="150000"/>
              </a:lnSpc>
              <a:buFont typeface="Arial"/>
              <a:buChar char="•"/>
            </a:pPr>
            <a:r>
              <a:rPr lang="en-US" sz="2800" b="1" dirty="0">
                <a:ea typeface="+mn-lt"/>
                <a:cs typeface="+mn-lt"/>
              </a:rPr>
              <a:t>Aesthetic and Thermal Aspects</a:t>
            </a:r>
            <a:r>
              <a:rPr lang="en-US" sz="2800" dirty="0">
                <a:solidFill>
                  <a:srgbClr val="0D0D0D"/>
                </a:solidFill>
                <a:ea typeface="+mn-lt"/>
                <a:cs typeface="+mn-lt"/>
              </a:rPr>
              <a:t>: Considerations i</a:t>
            </a:r>
            <a:r>
              <a:rPr lang="en-US" sz="2800" b="1" dirty="0">
                <a:solidFill>
                  <a:srgbClr val="0D0D0D"/>
                </a:solidFill>
                <a:ea typeface="+mn-lt"/>
                <a:cs typeface="+mn-lt"/>
              </a:rPr>
              <a:t>nclude look </a:t>
            </a:r>
            <a:r>
              <a:rPr lang="en-US" sz="2800" dirty="0">
                <a:solidFill>
                  <a:srgbClr val="0D0D0D"/>
                </a:solidFill>
                <a:ea typeface="+mn-lt"/>
                <a:cs typeface="+mn-lt"/>
              </a:rPr>
              <a:t>and </a:t>
            </a:r>
            <a:r>
              <a:rPr lang="en-US" sz="2800" b="1" dirty="0">
                <a:solidFill>
                  <a:srgbClr val="0D0D0D"/>
                </a:solidFill>
                <a:ea typeface="+mn-lt"/>
                <a:cs typeface="+mn-lt"/>
              </a:rPr>
              <a:t>temperature </a:t>
            </a:r>
            <a:r>
              <a:rPr lang="en-US" sz="2800" dirty="0">
                <a:solidFill>
                  <a:srgbClr val="0D0D0D"/>
                </a:solidFill>
                <a:ea typeface="+mn-lt"/>
                <a:cs typeface="+mn-lt"/>
              </a:rPr>
              <a:t>regulation.</a:t>
            </a:r>
          </a:p>
          <a:p>
            <a:pPr algn="just">
              <a:lnSpc>
                <a:spcPct val="150000"/>
              </a:lnSpc>
              <a:buFont typeface="Arial"/>
              <a:buChar char="•"/>
            </a:pPr>
            <a:r>
              <a:rPr lang="en-US" sz="2800" b="1" dirty="0">
                <a:ea typeface="+mn-lt"/>
                <a:cs typeface="+mn-lt"/>
              </a:rPr>
              <a:t>Composition</a:t>
            </a:r>
            <a:r>
              <a:rPr lang="en-US" sz="2800" dirty="0">
                <a:solidFill>
                  <a:srgbClr val="0D0D0D"/>
                </a:solidFill>
                <a:ea typeface="+mn-lt"/>
                <a:cs typeface="+mn-lt"/>
              </a:rPr>
              <a:t>: Floors typically consist of earth or mud, smoothed with a plaster top layer.</a:t>
            </a:r>
          </a:p>
          <a:p>
            <a:pPr marL="342900" indent="-342900" algn="just">
              <a:lnSpc>
                <a:spcPct val="150000"/>
              </a:lnSpc>
              <a:buFont typeface="Arial,Sans-Serif"/>
              <a:buChar char="•"/>
            </a:pPr>
            <a:endParaRPr lang="en-US" sz="2800" dirty="0">
              <a:latin typeface="Arial"/>
              <a:cs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11875" y="-902524"/>
            <a:ext cx="14618525" cy="7232073"/>
          </a:xfrm>
          <a:prstGeom prst="rect">
            <a:avLst/>
          </a:prstGeom>
          <a:solidFill>
            <a:srgbClr val="F6F4F4"/>
          </a:solidFill>
          <a:ln/>
        </p:spPr>
      </p:sp>
      <p:sp>
        <p:nvSpPr>
          <p:cNvPr id="3" name="Shape 1"/>
          <p:cNvSpPr/>
          <p:nvPr/>
        </p:nvSpPr>
        <p:spPr>
          <a:xfrm>
            <a:off x="-34506" y="-1777042"/>
            <a:ext cx="14630400" cy="8229957"/>
          </a:xfrm>
          <a:prstGeom prst="rect">
            <a:avLst/>
          </a:prstGeom>
          <a:solidFill>
            <a:srgbClr val="FFFFFF"/>
          </a:solidFill>
          <a:ln/>
        </p:spPr>
      </p:sp>
      <p:sp>
        <p:nvSpPr>
          <p:cNvPr id="4" name="Text 2"/>
          <p:cNvSpPr/>
          <p:nvPr/>
        </p:nvSpPr>
        <p:spPr>
          <a:xfrm>
            <a:off x="-449" y="-1719889"/>
            <a:ext cx="14631297" cy="815592"/>
          </a:xfrm>
          <a:prstGeom prst="rect">
            <a:avLst/>
          </a:prstGeom>
          <a:noFill/>
          <a:ln/>
        </p:spPr>
        <p:txBody>
          <a:bodyPr wrap="square" lIns="91440" tIns="45720" rIns="91440" bIns="45720" rtlCol="0" anchor="t"/>
          <a:lstStyle/>
          <a:p>
            <a:pPr algn="ctr">
              <a:lnSpc>
                <a:spcPts val="5452"/>
              </a:lnSpc>
            </a:pPr>
            <a:r>
              <a:rPr lang="en-US" sz="4350" b="1" kern="0" spc="-131" dirty="0">
                <a:solidFill>
                  <a:srgbClr val="000000"/>
                </a:solidFill>
                <a:latin typeface="Inter"/>
                <a:ea typeface="Inter"/>
              </a:rPr>
              <a:t> References</a:t>
            </a:r>
          </a:p>
        </p:txBody>
      </p:sp>
      <p:sp>
        <p:nvSpPr>
          <p:cNvPr id="15" name="TextBox 14">
            <a:extLst>
              <a:ext uri="{FF2B5EF4-FFF2-40B4-BE49-F238E27FC236}">
                <a16:creationId xmlns:a16="http://schemas.microsoft.com/office/drawing/2014/main" id="{6EF29AA1-9973-2744-D7AD-40EB11627AF6}"/>
              </a:ext>
            </a:extLst>
          </p:cNvPr>
          <p:cNvSpPr txBox="1"/>
          <p:nvPr/>
        </p:nvSpPr>
        <p:spPr>
          <a:xfrm>
            <a:off x="8627" y="-892835"/>
            <a:ext cx="14526882" cy="77968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200150" lvl="2" indent="-285750" algn="just">
              <a:lnSpc>
                <a:spcPct val="150000"/>
              </a:lnSpc>
              <a:buFont typeface="Wingdings,Sans-Serif"/>
              <a:buChar char="§"/>
            </a:pPr>
            <a:r>
              <a:rPr lang="en-US" i="1">
                <a:ea typeface="+mn-lt"/>
                <a:cs typeface="+mn-lt"/>
              </a:rPr>
              <a:t>Barstow, D., &amp; Bassett, T. J. (1986). Coober Pedy: Underground opal town. Rigby Publishers. (Specific look at Coober Pedy, Australia, and its dugout dwellings)</a:t>
            </a:r>
            <a:endParaRPr lang="en-US">
              <a:ea typeface="+mn-lt"/>
              <a:cs typeface="+mn-lt"/>
            </a:endParaRPr>
          </a:p>
          <a:p>
            <a:pPr marL="1200150" lvl="2" indent="-285750" algn="just">
              <a:lnSpc>
                <a:spcPct val="150000"/>
              </a:lnSpc>
              <a:buFont typeface="Wingdings,Sans-Serif"/>
              <a:buChar char="§"/>
            </a:pPr>
            <a:r>
              <a:rPr lang="en-US" i="1">
                <a:ea typeface="+mn-lt"/>
                <a:cs typeface="+mn-lt"/>
              </a:rPr>
              <a:t>Beck, H., &amp; Cooper, J. (2014). Underground dwellings and storage in Cappadocia, Turkey. Left Coast Press. (Focuses on the historical and contemporary use of underground spaces in Cappadocia)</a:t>
            </a:r>
            <a:endParaRPr lang="en-US">
              <a:ea typeface="+mn-lt"/>
              <a:cs typeface="+mn-lt"/>
            </a:endParaRPr>
          </a:p>
          <a:p>
            <a:pPr marL="1200150" lvl="2" indent="-285750" algn="just">
              <a:lnSpc>
                <a:spcPct val="150000"/>
              </a:lnSpc>
              <a:buFont typeface="Wingdings,Sans-Serif"/>
              <a:buChar char="§"/>
            </a:pPr>
            <a:r>
              <a:rPr lang="en-US" i="1" dirty="0">
                <a:ea typeface="+mn-lt"/>
                <a:cs typeface="+mn-lt"/>
              </a:rPr>
              <a:t>Danby, M. (1989). The simple home: The beauty of the vernacular. Thames and Hudson. (Celebrates the beauty of vernacular homes, including many with courtyards)</a:t>
            </a:r>
            <a:endParaRPr lang="en-US" dirty="0">
              <a:ea typeface="+mn-lt"/>
              <a:cs typeface="+mn-lt"/>
            </a:endParaRPr>
          </a:p>
          <a:p>
            <a:pPr marL="1200150" lvl="2" indent="-285750" algn="just">
              <a:lnSpc>
                <a:spcPct val="150000"/>
              </a:lnSpc>
              <a:buFont typeface="Wingdings,Sans-Serif"/>
              <a:buChar char="§"/>
            </a:pPr>
            <a:r>
              <a:rPr lang="en-US" i="1" dirty="0">
                <a:ea typeface="+mn-lt"/>
                <a:cs typeface="+mn-lt"/>
              </a:rPr>
              <a:t>Edwards, B., Sibley, M., Hakmi, M., &amp; Land, P. (Eds.). (2006). Courtyard housing: Past, present, and future. Taylor &amp; Francis.</a:t>
            </a:r>
          </a:p>
          <a:p>
            <a:pPr marL="1200150" lvl="2" indent="-285750" algn="just">
              <a:lnSpc>
                <a:spcPct val="150000"/>
              </a:lnSpc>
              <a:buFont typeface="Wingdings,Sans-Serif"/>
              <a:buChar char="§"/>
            </a:pPr>
            <a:r>
              <a:rPr lang="en-US" i="1" err="1">
                <a:ea typeface="+mn-lt"/>
                <a:cs typeface="+mn-lt"/>
              </a:rPr>
              <a:t>Golany</a:t>
            </a:r>
            <a:r>
              <a:rPr lang="en-US" i="1" dirty="0">
                <a:ea typeface="+mn-lt"/>
                <a:cs typeface="+mn-lt"/>
              </a:rPr>
              <a:t>, G. (1988). Earth-sheltered dwellings in Tunisia: Ancient lessons for modern design. University of Delaware Press. (Examines traditional underground architecture in Tunisia)</a:t>
            </a:r>
            <a:endParaRPr lang="en-US" dirty="0">
              <a:ea typeface="+mn-lt"/>
              <a:cs typeface="+mn-lt"/>
            </a:endParaRPr>
          </a:p>
          <a:p>
            <a:pPr marL="1200150" lvl="2" indent="-285750" algn="just">
              <a:lnSpc>
                <a:spcPct val="150000"/>
              </a:lnSpc>
              <a:buFont typeface="Wingdings,Sans-Serif"/>
              <a:buChar char="§"/>
            </a:pPr>
            <a:r>
              <a:rPr lang="en-US" i="1" dirty="0">
                <a:ea typeface="+mn-lt"/>
                <a:cs typeface="+mn-lt"/>
              </a:rPr>
              <a:t>Oliver, P. (Ed.). (1997). Encyclopedia of vernacular architecture of the world. Cambridge University Press.</a:t>
            </a:r>
          </a:p>
          <a:p>
            <a:pPr marL="1200150" lvl="2" indent="-285750" algn="just">
              <a:lnSpc>
                <a:spcPct val="150000"/>
              </a:lnSpc>
              <a:buFont typeface="Wingdings,Sans-Serif"/>
              <a:buChar char="§"/>
            </a:pPr>
            <a:r>
              <a:rPr lang="en-US" i="1" dirty="0">
                <a:ea typeface="+mn-lt"/>
                <a:cs typeface="+mn-lt"/>
              </a:rPr>
              <a:t>Smith, J. (2010). Underground dwellings in ancient times. Journal of Vernacular Architecture, 25(1), 20-35. </a:t>
            </a:r>
            <a:endParaRPr lang="en-US" dirty="0">
              <a:ea typeface="+mn-lt"/>
              <a:cs typeface="+mn-lt"/>
            </a:endParaRPr>
          </a:p>
          <a:p>
            <a:pPr marL="1200150" lvl="2" indent="-285750" algn="just">
              <a:lnSpc>
                <a:spcPct val="150000"/>
              </a:lnSpc>
              <a:buFont typeface="Wingdings,Sans-Serif"/>
              <a:buChar char="§"/>
            </a:pPr>
            <a:r>
              <a:rPr lang="en-US" i="1" dirty="0">
                <a:ea typeface="+mn-lt"/>
                <a:cs typeface="+mn-lt"/>
              </a:rPr>
              <a:t>Rapoport, A. (1969). House form and culture. Prentice-Hall. (A classic work examining the relationship between culture and house design, including courtyard houses)</a:t>
            </a:r>
            <a:endParaRPr lang="en-US" dirty="0">
              <a:ea typeface="+mn-lt"/>
              <a:cs typeface="+mn-lt"/>
            </a:endParaRPr>
          </a:p>
          <a:p>
            <a:pPr marL="1200150" lvl="2" indent="-285750" algn="just">
              <a:lnSpc>
                <a:spcPct val="200000"/>
              </a:lnSpc>
              <a:buFont typeface="Wingdings,Sans-Serif"/>
              <a:buChar char="§"/>
            </a:pPr>
            <a:endParaRPr lang="en-US" sz="2000" dirty="0">
              <a:ea typeface="+mn-lt"/>
              <a:cs typeface="+mn-lt"/>
            </a:endParaRPr>
          </a:p>
          <a:p>
            <a:pPr marL="1257300" lvl="2" indent="-342900" algn="just">
              <a:lnSpc>
                <a:spcPct val="150000"/>
              </a:lnSpc>
              <a:buFont typeface="Wingdings,Sans-Serif"/>
              <a:buChar char="§"/>
            </a:pPr>
            <a:endParaRPr lang="en-US" sz="2000" dirty="0">
              <a:ea typeface="+mn-lt"/>
              <a:cs typeface="+mn-lt"/>
            </a:endParaRPr>
          </a:p>
          <a:p>
            <a:pPr marL="1200150" lvl="2" indent="-285750" algn="just">
              <a:lnSpc>
                <a:spcPct val="150000"/>
              </a:lnSpc>
              <a:buFont typeface="Arial"/>
              <a:buChar char="•"/>
            </a:pPr>
            <a:endParaRPr lang="en-US" sz="2800" dirty="0">
              <a:ea typeface="+mn-lt"/>
              <a:cs typeface="+mn-lt"/>
            </a:endParaRPr>
          </a:p>
          <a:p>
            <a:pPr algn="just">
              <a:lnSpc>
                <a:spcPct val="150000"/>
              </a:lnSpc>
              <a:buFont typeface="Arial"/>
              <a:buChar char="•"/>
            </a:pPr>
            <a:endParaRPr lang="en-US" sz="2800" dirty="0">
              <a:latin typeface="Calibri"/>
              <a:cs typeface="Calibri"/>
            </a:endParaRPr>
          </a:p>
        </p:txBody>
      </p:sp>
    </p:spTree>
    <p:extLst>
      <p:ext uri="{BB962C8B-B14F-4D97-AF65-F5344CB8AC3E}">
        <p14:creationId xmlns:p14="http://schemas.microsoft.com/office/powerpoint/2010/main" val="3388471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
        <p:nvSpPr>
          <p:cNvPr id="4" name="Text 2"/>
          <p:cNvSpPr/>
          <p:nvPr/>
        </p:nvSpPr>
        <p:spPr>
          <a:xfrm>
            <a:off x="2159" y="2203127"/>
            <a:ext cx="5530816" cy="694373"/>
          </a:xfrm>
          <a:prstGeom prst="rect">
            <a:avLst/>
          </a:prstGeom>
          <a:noFill/>
          <a:ln/>
        </p:spPr>
        <p:txBody>
          <a:bodyPr wrap="none" lIns="91440" tIns="45720" rIns="91440" bIns="45720" rtlCol="0" anchor="t"/>
          <a:lstStyle/>
          <a:p>
            <a:pPr marL="0" indent="0" algn="ctr">
              <a:lnSpc>
                <a:spcPts val="5468"/>
              </a:lnSpc>
              <a:buNone/>
            </a:pPr>
            <a:r>
              <a:rPr lang="en-US" sz="4374" b="1" kern="0" spc="-131">
                <a:solidFill>
                  <a:srgbClr val="000000"/>
                </a:solidFill>
                <a:latin typeface="Inter" pitchFamily="34" charset="0"/>
                <a:ea typeface="Inter" pitchFamily="34" charset="-122"/>
                <a:cs typeface="Inter" pitchFamily="34" charset="-120"/>
              </a:rPr>
              <a:t>Yurt, Asia</a:t>
            </a:r>
            <a:endParaRPr lang="en-US" sz="4374"/>
          </a:p>
        </p:txBody>
      </p:sp>
      <p:sp>
        <p:nvSpPr>
          <p:cNvPr id="5" name="Shape 3"/>
          <p:cNvSpPr/>
          <p:nvPr/>
        </p:nvSpPr>
        <p:spPr>
          <a:xfrm>
            <a:off x="502491" y="3824922"/>
            <a:ext cx="3973913" cy="4116615"/>
          </a:xfrm>
          <a:prstGeom prst="roundRect">
            <a:avLst>
              <a:gd name="adj" fmla="val 3263"/>
            </a:avLst>
          </a:prstGeom>
          <a:solidFill>
            <a:srgbClr val="DADBF1"/>
          </a:solidFill>
          <a:ln w="7620">
            <a:solidFill>
              <a:srgbClr val="C0C1D7"/>
            </a:solidFill>
            <a:prstDash val="solid"/>
          </a:ln>
        </p:spPr>
      </p:sp>
      <p:sp>
        <p:nvSpPr>
          <p:cNvPr id="6" name="Text 4"/>
          <p:cNvSpPr/>
          <p:nvPr/>
        </p:nvSpPr>
        <p:spPr>
          <a:xfrm>
            <a:off x="507996" y="3899437"/>
            <a:ext cx="3954005" cy="674989"/>
          </a:xfrm>
          <a:prstGeom prst="rect">
            <a:avLst/>
          </a:prstGeom>
          <a:noFill/>
          <a:ln/>
        </p:spPr>
        <p:txBody>
          <a:bodyPr wrap="none" lIns="91440" tIns="45720" rIns="91440" bIns="45720" rtlCol="0" anchor="t"/>
          <a:lstStyle/>
          <a:p>
            <a:pPr marL="0" indent="0" algn="ctr">
              <a:lnSpc>
                <a:spcPts val="2734"/>
              </a:lnSpc>
              <a:buNone/>
            </a:pPr>
            <a:r>
              <a:rPr lang="en-US" sz="2800" b="1" kern="0" spc="-66">
                <a:solidFill>
                  <a:srgbClr val="272525"/>
                </a:solidFill>
                <a:latin typeface="Inter"/>
                <a:ea typeface="Inter" pitchFamily="34" charset="-122"/>
                <a:cs typeface="Inter" pitchFamily="34" charset="-120"/>
              </a:rPr>
              <a:t>Portable Dwellings</a:t>
            </a:r>
            <a:endParaRPr lang="en-US" sz="2800">
              <a:latin typeface="Inter"/>
              <a:cs typeface="Calibri"/>
            </a:endParaRPr>
          </a:p>
        </p:txBody>
      </p:sp>
      <p:sp>
        <p:nvSpPr>
          <p:cNvPr id="7" name="Text 5"/>
          <p:cNvSpPr/>
          <p:nvPr/>
        </p:nvSpPr>
        <p:spPr>
          <a:xfrm>
            <a:off x="680523" y="4707658"/>
            <a:ext cx="3566090" cy="2639649"/>
          </a:xfrm>
          <a:prstGeom prst="rect">
            <a:avLst/>
          </a:prstGeom>
          <a:noFill/>
          <a:ln/>
        </p:spPr>
        <p:txBody>
          <a:bodyPr wrap="square" lIns="91440" tIns="45720" rIns="91440" bIns="45720" rtlCol="0" anchor="t"/>
          <a:lstStyle/>
          <a:p>
            <a:pPr marL="0" indent="0" algn="just">
              <a:lnSpc>
                <a:spcPts val="2799"/>
              </a:lnSpc>
              <a:buNone/>
            </a:pPr>
            <a:r>
              <a:rPr lang="en-US" sz="2800" kern="0" spc="-35">
                <a:solidFill>
                  <a:srgbClr val="272525"/>
                </a:solidFill>
                <a:latin typeface="Inter"/>
                <a:ea typeface="Inter"/>
                <a:cs typeface="Inter" pitchFamily="34" charset="-120"/>
              </a:rPr>
              <a:t>Usually </a:t>
            </a:r>
            <a:r>
              <a:rPr lang="en-US" sz="2800" b="1" kern="0" spc="-35">
                <a:solidFill>
                  <a:srgbClr val="272525"/>
                </a:solidFill>
                <a:latin typeface="Inter"/>
                <a:ea typeface="Inter"/>
                <a:cs typeface="Inter" pitchFamily="34" charset="-120"/>
              </a:rPr>
              <a:t>found in Central Asia,</a:t>
            </a:r>
            <a:r>
              <a:rPr lang="en-US" sz="2800" kern="0" spc="-35">
                <a:solidFill>
                  <a:srgbClr val="272525"/>
                </a:solidFill>
                <a:latin typeface="Inter"/>
                <a:ea typeface="Inter"/>
                <a:cs typeface="Inter" pitchFamily="34" charset="-120"/>
              </a:rPr>
              <a:t> a Yurt is a </a:t>
            </a:r>
            <a:r>
              <a:rPr lang="en-US" sz="2800" b="1" kern="0" spc="-35">
                <a:solidFill>
                  <a:srgbClr val="272525"/>
                </a:solidFill>
                <a:latin typeface="Inter"/>
                <a:ea typeface="Inter"/>
                <a:cs typeface="Inter" pitchFamily="34" charset="-120"/>
              </a:rPr>
              <a:t>portable, round tent</a:t>
            </a:r>
            <a:r>
              <a:rPr lang="en-US" sz="2800" kern="0" spc="-35">
                <a:solidFill>
                  <a:srgbClr val="272525"/>
                </a:solidFill>
                <a:latin typeface="Inter"/>
                <a:ea typeface="Inter"/>
                <a:cs typeface="Inter" pitchFamily="34" charset="-120"/>
              </a:rPr>
              <a:t>, which allows for easy </a:t>
            </a:r>
            <a:r>
              <a:rPr lang="en-US" sz="2800" b="1" kern="0" spc="-35">
                <a:solidFill>
                  <a:srgbClr val="272525"/>
                </a:solidFill>
                <a:latin typeface="Inter"/>
                <a:ea typeface="Inter"/>
                <a:cs typeface="Inter" pitchFamily="34" charset="-120"/>
              </a:rPr>
              <a:t>transportation</a:t>
            </a:r>
            <a:r>
              <a:rPr lang="en-US" sz="2800" kern="0" spc="-35">
                <a:solidFill>
                  <a:srgbClr val="272525"/>
                </a:solidFill>
                <a:latin typeface="Inter"/>
                <a:ea typeface="Inter"/>
                <a:cs typeface="Inter" pitchFamily="34" charset="-120"/>
              </a:rPr>
              <a:t> and assembly.</a:t>
            </a:r>
            <a:endParaRPr lang="en-US" sz="2800">
              <a:latin typeface="Inter"/>
              <a:ea typeface="Inter"/>
              <a:cs typeface="Calibri"/>
            </a:endParaRPr>
          </a:p>
        </p:txBody>
      </p:sp>
      <p:sp>
        <p:nvSpPr>
          <p:cNvPr id="8" name="Shape 6"/>
          <p:cNvSpPr/>
          <p:nvPr/>
        </p:nvSpPr>
        <p:spPr>
          <a:xfrm>
            <a:off x="5371436" y="3824922"/>
            <a:ext cx="3611603" cy="4116614"/>
          </a:xfrm>
          <a:prstGeom prst="roundRect">
            <a:avLst>
              <a:gd name="adj" fmla="val 3263"/>
            </a:avLst>
          </a:prstGeom>
          <a:solidFill>
            <a:srgbClr val="DADBF1"/>
          </a:solidFill>
          <a:ln w="7620">
            <a:solidFill>
              <a:srgbClr val="C0C1D7"/>
            </a:solidFill>
            <a:prstDash val="solid"/>
          </a:ln>
        </p:spPr>
      </p:sp>
      <p:sp>
        <p:nvSpPr>
          <p:cNvPr id="9" name="Text 7"/>
          <p:cNvSpPr/>
          <p:nvPr/>
        </p:nvSpPr>
        <p:spPr>
          <a:xfrm>
            <a:off x="5428698" y="3899437"/>
            <a:ext cx="3583342" cy="677120"/>
          </a:xfrm>
          <a:prstGeom prst="rect">
            <a:avLst/>
          </a:prstGeom>
          <a:noFill/>
          <a:ln/>
        </p:spPr>
        <p:txBody>
          <a:bodyPr wrap="square" lIns="91440" tIns="45720" rIns="91440" bIns="45720" rtlCol="0" anchor="t"/>
          <a:lstStyle/>
          <a:p>
            <a:pPr marL="0" indent="0" algn="ctr">
              <a:lnSpc>
                <a:spcPts val="2734"/>
              </a:lnSpc>
              <a:buNone/>
            </a:pPr>
            <a:r>
              <a:rPr lang="en-US" sz="2800" b="1" kern="0" spc="-66">
                <a:solidFill>
                  <a:srgbClr val="272525"/>
                </a:solidFill>
                <a:latin typeface="Inter"/>
                <a:ea typeface="Inter" pitchFamily="34" charset="-122"/>
                <a:cs typeface="Inter" pitchFamily="34" charset="-120"/>
              </a:rPr>
              <a:t>Traditional Construction</a:t>
            </a:r>
            <a:endParaRPr lang="en-US" sz="2800">
              <a:latin typeface="Inter"/>
              <a:cs typeface="Calibri"/>
            </a:endParaRPr>
          </a:p>
        </p:txBody>
      </p:sp>
      <p:sp>
        <p:nvSpPr>
          <p:cNvPr id="10" name="Text 8"/>
          <p:cNvSpPr/>
          <p:nvPr/>
        </p:nvSpPr>
        <p:spPr>
          <a:xfrm>
            <a:off x="5532215" y="4847810"/>
            <a:ext cx="3376308" cy="2743166"/>
          </a:xfrm>
          <a:prstGeom prst="rect">
            <a:avLst/>
          </a:prstGeom>
          <a:noFill/>
          <a:ln/>
        </p:spPr>
        <p:txBody>
          <a:bodyPr wrap="square" lIns="91440" tIns="45720" rIns="91440" bIns="45720" rtlCol="0" anchor="t"/>
          <a:lstStyle/>
          <a:p>
            <a:pPr algn="just">
              <a:lnSpc>
                <a:spcPts val="2799"/>
              </a:lnSpc>
            </a:pPr>
            <a:r>
              <a:rPr lang="en-US" sz="2800" kern="0" spc="-35" dirty="0">
                <a:solidFill>
                  <a:srgbClr val="272525"/>
                </a:solidFill>
                <a:latin typeface="Inter"/>
                <a:ea typeface="Inter"/>
                <a:cs typeface="Inter" pitchFamily="34" charset="-120"/>
              </a:rPr>
              <a:t>Consisting of a </a:t>
            </a:r>
            <a:r>
              <a:rPr lang="en-US" sz="2800" b="1" kern="0" spc="-35" dirty="0">
                <a:solidFill>
                  <a:srgbClr val="272525"/>
                </a:solidFill>
                <a:latin typeface="Inter"/>
                <a:ea typeface="Inter"/>
                <a:cs typeface="Inter" pitchFamily="34" charset="-120"/>
              </a:rPr>
              <a:t>wood or bamboo frame</a:t>
            </a:r>
            <a:r>
              <a:rPr lang="en-US" sz="2800" kern="0" spc="-35" dirty="0">
                <a:solidFill>
                  <a:srgbClr val="272525"/>
                </a:solidFill>
                <a:latin typeface="Inter"/>
                <a:ea typeface="Inter"/>
                <a:cs typeface="Inter" pitchFamily="34" charset="-120"/>
              </a:rPr>
              <a:t>, the structure of a Yurt is both </a:t>
            </a:r>
            <a:r>
              <a:rPr lang="en-US" sz="2800" b="1" kern="0" spc="-35" dirty="0">
                <a:solidFill>
                  <a:srgbClr val="272525"/>
                </a:solidFill>
                <a:latin typeface="Inter"/>
                <a:ea typeface="Inter"/>
                <a:cs typeface="Inter" pitchFamily="34" charset="-120"/>
              </a:rPr>
              <a:t>sturdy (</a:t>
            </a:r>
            <a:r>
              <a:rPr lang="en-US" sz="2800" b="1" kern="0" spc="-35" dirty="0">
                <a:solidFill>
                  <a:srgbClr val="272525"/>
                </a:solidFill>
                <a:ea typeface="+mn-lt"/>
                <a:cs typeface="+mn-lt"/>
              </a:rPr>
              <a:t>strongly )</a:t>
            </a:r>
            <a:r>
              <a:rPr lang="en-US" sz="2800" b="1" kern="0" spc="-35" dirty="0">
                <a:solidFill>
                  <a:srgbClr val="272525"/>
                </a:solidFill>
                <a:latin typeface="Inter"/>
                <a:ea typeface="Inter"/>
                <a:cs typeface="Inter" pitchFamily="34" charset="-120"/>
              </a:rPr>
              <a:t> and flexible</a:t>
            </a:r>
            <a:r>
              <a:rPr lang="en-US" sz="2800" kern="0" spc="-35" dirty="0">
                <a:solidFill>
                  <a:srgbClr val="272525"/>
                </a:solidFill>
                <a:latin typeface="Inter"/>
                <a:ea typeface="Inter"/>
                <a:cs typeface="Inter" pitchFamily="34" charset="-120"/>
              </a:rPr>
              <a:t>, covered in </a:t>
            </a:r>
            <a:r>
              <a:rPr lang="en-US" sz="2800" b="1" kern="0" spc="-35" dirty="0">
                <a:solidFill>
                  <a:srgbClr val="272525"/>
                </a:solidFill>
                <a:latin typeface="Inter"/>
                <a:ea typeface="Inter"/>
                <a:cs typeface="Inter" pitchFamily="34" charset="-120"/>
              </a:rPr>
              <a:t>skins, canvas, or felt</a:t>
            </a:r>
            <a:r>
              <a:rPr lang="en-US" sz="2800" kern="0" spc="-35" dirty="0">
                <a:solidFill>
                  <a:srgbClr val="272525"/>
                </a:solidFill>
                <a:latin typeface="Inter"/>
                <a:ea typeface="Inter"/>
                <a:cs typeface="Inter" pitchFamily="34" charset="-120"/>
              </a:rPr>
              <a:t>.</a:t>
            </a:r>
            <a:endParaRPr lang="en-US" sz="2800" dirty="0">
              <a:latin typeface="Inter"/>
              <a:ea typeface="Inter"/>
              <a:cs typeface="Calibri"/>
            </a:endParaRPr>
          </a:p>
        </p:txBody>
      </p:sp>
      <p:sp>
        <p:nvSpPr>
          <p:cNvPr id="11" name="Shape 9"/>
          <p:cNvSpPr/>
          <p:nvPr/>
        </p:nvSpPr>
        <p:spPr>
          <a:xfrm>
            <a:off x="10085104" y="3824923"/>
            <a:ext cx="3870396" cy="4116614"/>
          </a:xfrm>
          <a:prstGeom prst="roundRect">
            <a:avLst>
              <a:gd name="adj" fmla="val 3263"/>
            </a:avLst>
          </a:prstGeom>
          <a:solidFill>
            <a:srgbClr val="DADBF1"/>
          </a:solidFill>
          <a:ln w="7620">
            <a:solidFill>
              <a:srgbClr val="C0C1D7"/>
            </a:solidFill>
            <a:prstDash val="solid"/>
          </a:ln>
        </p:spPr>
      </p:sp>
      <p:sp>
        <p:nvSpPr>
          <p:cNvPr id="12" name="Text 10"/>
          <p:cNvSpPr/>
          <p:nvPr/>
        </p:nvSpPr>
        <p:spPr>
          <a:xfrm>
            <a:off x="10038850" y="4106469"/>
            <a:ext cx="3922050" cy="605978"/>
          </a:xfrm>
          <a:prstGeom prst="rect">
            <a:avLst/>
          </a:prstGeom>
          <a:noFill/>
          <a:ln/>
        </p:spPr>
        <p:txBody>
          <a:bodyPr wrap="none" lIns="91440" tIns="45720" rIns="91440" bIns="45720" rtlCol="0" anchor="t"/>
          <a:lstStyle/>
          <a:p>
            <a:pPr marL="0" indent="0" algn="ctr">
              <a:lnSpc>
                <a:spcPts val="2734"/>
              </a:lnSpc>
              <a:buNone/>
            </a:pPr>
            <a:r>
              <a:rPr lang="en-US" sz="2800" b="1" kern="0" spc="-66">
                <a:solidFill>
                  <a:srgbClr val="272525"/>
                </a:solidFill>
                <a:latin typeface="Inter"/>
                <a:ea typeface="Inter" pitchFamily="34" charset="-122"/>
                <a:cs typeface="Inter" pitchFamily="34" charset="-120"/>
              </a:rPr>
              <a:t>Cultural Significance</a:t>
            </a:r>
            <a:endParaRPr lang="en-US" sz="2800">
              <a:latin typeface="Inter"/>
              <a:cs typeface="Calibri"/>
            </a:endParaRPr>
          </a:p>
        </p:txBody>
      </p:sp>
      <p:sp>
        <p:nvSpPr>
          <p:cNvPr id="13" name="Text 11"/>
          <p:cNvSpPr/>
          <p:nvPr/>
        </p:nvSpPr>
        <p:spPr>
          <a:xfrm>
            <a:off x="10314895" y="4845680"/>
            <a:ext cx="3428067" cy="2432615"/>
          </a:xfrm>
          <a:prstGeom prst="rect">
            <a:avLst/>
          </a:prstGeom>
          <a:noFill/>
          <a:ln/>
        </p:spPr>
        <p:txBody>
          <a:bodyPr wrap="square" lIns="91440" tIns="45720" rIns="91440" bIns="45720" rtlCol="0" anchor="t"/>
          <a:lstStyle/>
          <a:p>
            <a:pPr marL="0" indent="0" algn="just">
              <a:lnSpc>
                <a:spcPts val="2799"/>
              </a:lnSpc>
              <a:buNone/>
            </a:pPr>
            <a:r>
              <a:rPr lang="en-US" sz="2800" kern="0" spc="-35" dirty="0">
                <a:solidFill>
                  <a:srgbClr val="272525"/>
                </a:solidFill>
                <a:latin typeface="Inter"/>
                <a:ea typeface="Inter"/>
                <a:cs typeface="Inter" pitchFamily="34" charset="-120"/>
              </a:rPr>
              <a:t>As a dwelling that is closely associated with the </a:t>
            </a:r>
            <a:r>
              <a:rPr lang="en-US" sz="2800" b="1" kern="0" spc="-35" dirty="0">
                <a:solidFill>
                  <a:srgbClr val="272525"/>
                </a:solidFill>
                <a:latin typeface="Inter"/>
                <a:ea typeface="Inter"/>
                <a:cs typeface="Inter" pitchFamily="34" charset="-120"/>
              </a:rPr>
              <a:t>nomadic cultures </a:t>
            </a:r>
            <a:r>
              <a:rPr lang="en-US" sz="2800" kern="0" spc="-35" dirty="0">
                <a:solidFill>
                  <a:srgbClr val="272525"/>
                </a:solidFill>
                <a:latin typeface="Inter"/>
                <a:ea typeface="Inter"/>
                <a:cs typeface="Inter" pitchFamily="34" charset="-120"/>
              </a:rPr>
              <a:t>of Central Asia, Yurts are a </a:t>
            </a:r>
            <a:r>
              <a:rPr lang="en-US" sz="2800" b="1" kern="0" spc="-35" dirty="0">
                <a:solidFill>
                  <a:srgbClr val="272525"/>
                </a:solidFill>
                <a:latin typeface="Inter"/>
                <a:ea typeface="Inter"/>
                <a:cs typeface="Inter" pitchFamily="34" charset="-120"/>
              </a:rPr>
              <a:t>symbol of the region's heritage</a:t>
            </a:r>
            <a:r>
              <a:rPr lang="en-US" sz="2800" kern="0" spc="-35" dirty="0">
                <a:solidFill>
                  <a:srgbClr val="272525"/>
                </a:solidFill>
                <a:latin typeface="Inter"/>
                <a:ea typeface="Inter"/>
                <a:cs typeface="Inter" pitchFamily="34" charset="-120"/>
              </a:rPr>
              <a:t>.</a:t>
            </a:r>
            <a:endParaRPr lang="en-US" sz="2800" dirty="0">
              <a:latin typeface="Inter"/>
              <a:ea typeface="Inter"/>
              <a:cs typeface="Calibri"/>
            </a:endParaRPr>
          </a:p>
        </p:txBody>
      </p:sp>
      <p:pic>
        <p:nvPicPr>
          <p:cNvPr id="14" name="Picture 13" descr="yurt">
            <a:extLst>
              <a:ext uri="{FF2B5EF4-FFF2-40B4-BE49-F238E27FC236}">
                <a16:creationId xmlns:a16="http://schemas.microsoft.com/office/drawing/2014/main" id="{90EB384F-266E-D15F-8116-F74CC3055FA5}"/>
              </a:ext>
            </a:extLst>
          </p:cNvPr>
          <p:cNvPicPr>
            <a:picLocks noChangeAspect="1"/>
          </p:cNvPicPr>
          <p:nvPr/>
        </p:nvPicPr>
        <p:blipFill>
          <a:blip r:embed="rId3"/>
          <a:stretch>
            <a:fillRect/>
          </a:stretch>
        </p:blipFill>
        <p:spPr>
          <a:xfrm>
            <a:off x="10015268" y="404985"/>
            <a:ext cx="4606505" cy="3089171"/>
          </a:xfrm>
          <a:prstGeom prst="rect">
            <a:avLst/>
          </a:prstGeom>
        </p:spPr>
      </p:pic>
      <p:pic>
        <p:nvPicPr>
          <p:cNvPr id="15" name="Picture 14" descr="yurt">
            <a:extLst>
              <a:ext uri="{FF2B5EF4-FFF2-40B4-BE49-F238E27FC236}">
                <a16:creationId xmlns:a16="http://schemas.microsoft.com/office/drawing/2014/main" id="{BA70B17E-CDF4-6B69-F61E-DE8BB8C8DA39}"/>
              </a:ext>
            </a:extLst>
          </p:cNvPr>
          <p:cNvPicPr>
            <a:picLocks noChangeAspect="1"/>
          </p:cNvPicPr>
          <p:nvPr/>
        </p:nvPicPr>
        <p:blipFill>
          <a:blip r:embed="rId4"/>
          <a:stretch>
            <a:fillRect/>
          </a:stretch>
        </p:blipFill>
        <p:spPr>
          <a:xfrm>
            <a:off x="4753155" y="411218"/>
            <a:ext cx="4244195" cy="311120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
        <p:nvSpPr>
          <p:cNvPr id="4" name="Text 2"/>
          <p:cNvSpPr/>
          <p:nvPr/>
        </p:nvSpPr>
        <p:spPr>
          <a:xfrm>
            <a:off x="2160" y="246639"/>
            <a:ext cx="14725687" cy="694373"/>
          </a:xfrm>
          <a:prstGeom prst="rect">
            <a:avLst/>
          </a:prstGeom>
          <a:noFill/>
          <a:ln/>
        </p:spPr>
        <p:txBody>
          <a:bodyPr wrap="none" lIns="91440" tIns="45720" rIns="91440" bIns="45720" rtlCol="0" anchor="t"/>
          <a:lstStyle/>
          <a:p>
            <a:pPr marL="0" indent="0" algn="ctr">
              <a:lnSpc>
                <a:spcPts val="5468"/>
              </a:lnSpc>
              <a:buNone/>
            </a:pPr>
            <a:r>
              <a:rPr lang="en-US" sz="4374" b="1" kern="0" spc="-131">
                <a:solidFill>
                  <a:srgbClr val="000000"/>
                </a:solidFill>
                <a:latin typeface="Inter" pitchFamily="34" charset="0"/>
                <a:ea typeface="Inter" pitchFamily="34" charset="-122"/>
                <a:cs typeface="Inter" pitchFamily="34" charset="-120"/>
              </a:rPr>
              <a:t>Malay House, Malaysia</a:t>
            </a:r>
            <a:endParaRPr lang="en-US" sz="4374"/>
          </a:p>
        </p:txBody>
      </p:sp>
      <p:pic>
        <p:nvPicPr>
          <p:cNvPr id="5" name="Image 0" descr="preencoded.png"/>
          <p:cNvPicPr>
            <a:picLocks noChangeAspect="1"/>
          </p:cNvPicPr>
          <p:nvPr/>
        </p:nvPicPr>
        <p:blipFill>
          <a:blip r:embed="rId3"/>
          <a:stretch>
            <a:fillRect/>
          </a:stretch>
        </p:blipFill>
        <p:spPr>
          <a:xfrm>
            <a:off x="347216" y="1368100"/>
            <a:ext cx="4244793" cy="2623517"/>
          </a:xfrm>
          <a:prstGeom prst="rect">
            <a:avLst/>
          </a:prstGeom>
        </p:spPr>
      </p:pic>
      <p:sp>
        <p:nvSpPr>
          <p:cNvPr id="6" name="Text 3"/>
          <p:cNvSpPr/>
          <p:nvPr/>
        </p:nvSpPr>
        <p:spPr>
          <a:xfrm>
            <a:off x="347216" y="4269272"/>
            <a:ext cx="4240524" cy="571472"/>
          </a:xfrm>
          <a:prstGeom prst="rect">
            <a:avLst/>
          </a:prstGeom>
          <a:noFill/>
          <a:ln/>
        </p:spPr>
        <p:txBody>
          <a:bodyPr wrap="none" lIns="91440" tIns="45720" rIns="91440" bIns="45720" rtlCol="0" anchor="t"/>
          <a:lstStyle/>
          <a:p>
            <a:pPr marL="0" indent="0" algn="ctr">
              <a:lnSpc>
                <a:spcPts val="2734"/>
              </a:lnSpc>
              <a:buNone/>
            </a:pPr>
            <a:r>
              <a:rPr lang="en-US" sz="2800" b="1" kern="0" spc="-66">
                <a:solidFill>
                  <a:srgbClr val="000000"/>
                </a:solidFill>
                <a:latin typeface="Inter"/>
                <a:ea typeface="Inter" pitchFamily="34" charset="-122"/>
                <a:cs typeface="Inter" pitchFamily="34" charset="-120"/>
              </a:rPr>
              <a:t>Southern Style</a:t>
            </a:r>
            <a:endParaRPr lang="en-US" sz="2800">
              <a:latin typeface="Inter"/>
              <a:cs typeface="Calibri"/>
            </a:endParaRPr>
          </a:p>
        </p:txBody>
      </p:sp>
      <p:sp>
        <p:nvSpPr>
          <p:cNvPr id="7" name="Text 4"/>
          <p:cNvSpPr/>
          <p:nvPr/>
        </p:nvSpPr>
        <p:spPr>
          <a:xfrm>
            <a:off x="347216" y="4939469"/>
            <a:ext cx="4244794" cy="2491281"/>
          </a:xfrm>
          <a:prstGeom prst="rect">
            <a:avLst/>
          </a:prstGeom>
          <a:noFill/>
          <a:ln/>
        </p:spPr>
        <p:txBody>
          <a:bodyPr wrap="square" lIns="91440" tIns="45720" rIns="91440" bIns="45720" rtlCol="0" anchor="t"/>
          <a:lstStyle/>
          <a:p>
            <a:pPr marL="0" indent="0" algn="just">
              <a:lnSpc>
                <a:spcPct val="150000"/>
              </a:lnSpc>
              <a:buNone/>
            </a:pPr>
            <a:r>
              <a:rPr lang="en-US" sz="2800" kern="0" spc="-35" dirty="0">
                <a:solidFill>
                  <a:srgbClr val="272525"/>
                </a:solidFill>
                <a:latin typeface="Inter"/>
                <a:ea typeface="Inter"/>
                <a:cs typeface="Inter" pitchFamily="34" charset="-120"/>
              </a:rPr>
              <a:t>The Malay house in the southern region of </a:t>
            </a:r>
            <a:r>
              <a:rPr lang="en-US" sz="2800" b="1" kern="0" spc="-35" dirty="0">
                <a:solidFill>
                  <a:srgbClr val="272525"/>
                </a:solidFill>
                <a:latin typeface="Inter"/>
                <a:ea typeface="Inter"/>
                <a:cs typeface="Inter" pitchFamily="34" charset="-120"/>
              </a:rPr>
              <a:t>Malaysia</a:t>
            </a:r>
            <a:r>
              <a:rPr lang="en-US" sz="2800" kern="0" spc="-35" dirty="0">
                <a:solidFill>
                  <a:srgbClr val="272525"/>
                </a:solidFill>
                <a:latin typeface="Inter"/>
                <a:ea typeface="Inter"/>
                <a:cs typeface="Inter" pitchFamily="34" charset="-120"/>
              </a:rPr>
              <a:t> showcases a distinctive architectural style.</a:t>
            </a:r>
            <a:endParaRPr lang="en-US" sz="2800" dirty="0">
              <a:latin typeface="Inter"/>
              <a:ea typeface="Inter"/>
              <a:cs typeface="Calibri"/>
            </a:endParaRPr>
          </a:p>
        </p:txBody>
      </p:sp>
      <p:pic>
        <p:nvPicPr>
          <p:cNvPr id="8" name="Image 1" descr="preencoded.png"/>
          <p:cNvPicPr>
            <a:picLocks noChangeAspect="1"/>
          </p:cNvPicPr>
          <p:nvPr/>
        </p:nvPicPr>
        <p:blipFill>
          <a:blip r:embed="rId4"/>
          <a:stretch>
            <a:fillRect/>
          </a:stretch>
        </p:blipFill>
        <p:spPr>
          <a:xfrm>
            <a:off x="5097795" y="1368100"/>
            <a:ext cx="4313923" cy="2623636"/>
          </a:xfrm>
          <a:prstGeom prst="rect">
            <a:avLst/>
          </a:prstGeom>
        </p:spPr>
      </p:pic>
      <p:sp>
        <p:nvSpPr>
          <p:cNvPr id="9" name="Text 5"/>
          <p:cNvSpPr/>
          <p:nvPr/>
        </p:nvSpPr>
        <p:spPr>
          <a:xfrm>
            <a:off x="5097794" y="4321149"/>
            <a:ext cx="4316414" cy="416197"/>
          </a:xfrm>
          <a:prstGeom prst="rect">
            <a:avLst/>
          </a:prstGeom>
          <a:noFill/>
          <a:ln/>
        </p:spPr>
        <p:txBody>
          <a:bodyPr wrap="none" lIns="91440" tIns="45720" rIns="91440" bIns="45720" rtlCol="0" anchor="t"/>
          <a:lstStyle/>
          <a:p>
            <a:pPr marL="0" indent="0" algn="l">
              <a:lnSpc>
                <a:spcPts val="2734"/>
              </a:lnSpc>
              <a:buNone/>
            </a:pPr>
            <a:r>
              <a:rPr lang="en-US" sz="2800" b="1" kern="0" spc="-66">
                <a:solidFill>
                  <a:srgbClr val="000000"/>
                </a:solidFill>
                <a:latin typeface="Inter"/>
                <a:ea typeface="Inter" pitchFamily="34" charset="-122"/>
                <a:cs typeface="Inter" pitchFamily="34" charset="-120"/>
              </a:rPr>
              <a:t>Architectural Elegance</a:t>
            </a:r>
            <a:endParaRPr lang="en-US" sz="2800">
              <a:latin typeface="Inter"/>
              <a:cs typeface="Calibri"/>
            </a:endParaRPr>
          </a:p>
        </p:txBody>
      </p:sp>
      <p:sp>
        <p:nvSpPr>
          <p:cNvPr id="10" name="Text 6"/>
          <p:cNvSpPr/>
          <p:nvPr/>
        </p:nvSpPr>
        <p:spPr>
          <a:xfrm>
            <a:off x="5097794" y="4939588"/>
            <a:ext cx="4354254" cy="2601706"/>
          </a:xfrm>
          <a:prstGeom prst="rect">
            <a:avLst/>
          </a:prstGeom>
          <a:noFill/>
          <a:ln/>
        </p:spPr>
        <p:txBody>
          <a:bodyPr wrap="square" lIns="91440" tIns="45720" rIns="91440" bIns="45720" rtlCol="0" anchor="t"/>
          <a:lstStyle/>
          <a:p>
            <a:pPr marL="0" indent="0" algn="just">
              <a:lnSpc>
                <a:spcPct val="150000"/>
              </a:lnSpc>
              <a:buNone/>
            </a:pPr>
            <a:r>
              <a:rPr lang="en-US" sz="2800" kern="0" spc="-35" dirty="0">
                <a:solidFill>
                  <a:srgbClr val="272525"/>
                </a:solidFill>
                <a:latin typeface="Inter"/>
                <a:ea typeface="Inter"/>
              </a:rPr>
              <a:t>Characterized by its </a:t>
            </a:r>
            <a:r>
              <a:rPr lang="en-US" sz="2800" b="1" kern="0" spc="-35" dirty="0">
                <a:solidFill>
                  <a:srgbClr val="272525"/>
                </a:solidFill>
                <a:latin typeface="Inter"/>
                <a:ea typeface="Inter"/>
              </a:rPr>
              <a:t>elegance(</a:t>
            </a:r>
            <a:r>
              <a:rPr lang="en-US" sz="2800" b="1" kern="0" spc="-35" dirty="0" err="1">
                <a:solidFill>
                  <a:srgbClr val="272525"/>
                </a:solidFill>
                <a:latin typeface="Inter"/>
                <a:ea typeface="Inter"/>
              </a:rPr>
              <a:t>atractive</a:t>
            </a:r>
            <a:r>
              <a:rPr lang="en-US" sz="2800" b="1" kern="0" spc="-35" dirty="0">
                <a:solidFill>
                  <a:srgbClr val="272525"/>
                </a:solidFill>
                <a:latin typeface="Inter"/>
                <a:ea typeface="Inter"/>
              </a:rPr>
              <a:t>)</a:t>
            </a:r>
            <a:r>
              <a:rPr lang="en-US" sz="2800" kern="0" spc="-35" dirty="0">
                <a:solidFill>
                  <a:srgbClr val="272525"/>
                </a:solidFill>
                <a:latin typeface="Inter"/>
                <a:ea typeface="Inter"/>
              </a:rPr>
              <a:t>, the southern Malay house is a </a:t>
            </a:r>
            <a:r>
              <a:rPr lang="en-US" sz="2800" b="1" kern="0" spc="-35" dirty="0">
                <a:solidFill>
                  <a:srgbClr val="272525"/>
                </a:solidFill>
                <a:latin typeface="Inter"/>
                <a:ea typeface="Inter"/>
              </a:rPr>
              <a:t>symbol of cultural heritage.</a:t>
            </a:r>
            <a:endParaRPr lang="en-US" sz="2800" b="1" kern="0" spc="-35">
              <a:solidFill>
                <a:srgbClr val="272525"/>
              </a:solidFill>
              <a:ea typeface="Inter"/>
              <a:cs typeface="Calibri" panose="020F0502020204030204"/>
            </a:endParaRPr>
          </a:p>
        </p:txBody>
      </p:sp>
      <p:pic>
        <p:nvPicPr>
          <p:cNvPr id="11" name="Image 2" descr="preencoded.png"/>
          <p:cNvPicPr>
            <a:picLocks noChangeAspect="1"/>
          </p:cNvPicPr>
          <p:nvPr/>
        </p:nvPicPr>
        <p:blipFill>
          <a:blip r:embed="rId5"/>
          <a:stretch>
            <a:fillRect/>
          </a:stretch>
        </p:blipFill>
        <p:spPr>
          <a:xfrm>
            <a:off x="10021019" y="1419859"/>
            <a:ext cx="4244912" cy="2623636"/>
          </a:xfrm>
          <a:prstGeom prst="rect">
            <a:avLst/>
          </a:prstGeom>
        </p:spPr>
      </p:pic>
      <p:sp>
        <p:nvSpPr>
          <p:cNvPr id="12" name="Text 7"/>
          <p:cNvSpPr/>
          <p:nvPr/>
        </p:nvSpPr>
        <p:spPr>
          <a:xfrm>
            <a:off x="10021018" y="4234885"/>
            <a:ext cx="4137009" cy="312680"/>
          </a:xfrm>
          <a:prstGeom prst="rect">
            <a:avLst/>
          </a:prstGeom>
          <a:noFill/>
          <a:ln/>
        </p:spPr>
        <p:txBody>
          <a:bodyPr wrap="none" lIns="91440" tIns="45720" rIns="91440" bIns="45720" rtlCol="0" anchor="t"/>
          <a:lstStyle/>
          <a:p>
            <a:pPr algn="ctr">
              <a:lnSpc>
                <a:spcPts val="2734"/>
              </a:lnSpc>
            </a:pPr>
            <a:r>
              <a:rPr lang="en-US" sz="2800" b="1" kern="0" spc="-66" dirty="0">
                <a:solidFill>
                  <a:srgbClr val="000000"/>
                </a:solidFill>
                <a:ea typeface="Inter"/>
              </a:rPr>
              <a:t>Interior </a:t>
            </a:r>
            <a:endParaRPr lang="en-US" sz="2800" b="1" kern="0" spc="-66" dirty="0">
              <a:solidFill>
                <a:srgbClr val="000000"/>
              </a:solidFill>
              <a:ea typeface="Inter" pitchFamily="34" charset="-122"/>
            </a:endParaRPr>
          </a:p>
        </p:txBody>
      </p:sp>
      <p:sp>
        <p:nvSpPr>
          <p:cNvPr id="13" name="Text 8"/>
          <p:cNvSpPr/>
          <p:nvPr/>
        </p:nvSpPr>
        <p:spPr>
          <a:xfrm>
            <a:off x="10021018" y="4611785"/>
            <a:ext cx="4141396" cy="3181393"/>
          </a:xfrm>
          <a:prstGeom prst="rect">
            <a:avLst/>
          </a:prstGeom>
          <a:noFill/>
          <a:ln/>
        </p:spPr>
        <p:txBody>
          <a:bodyPr wrap="square" lIns="91440" tIns="45720" rIns="91440" bIns="45720" rtlCol="0" anchor="t"/>
          <a:lstStyle/>
          <a:p>
            <a:pPr marL="0" indent="0" algn="just">
              <a:lnSpc>
                <a:spcPct val="150000"/>
              </a:lnSpc>
              <a:buNone/>
            </a:pPr>
            <a:r>
              <a:rPr lang="en-US" sz="2800" kern="0" spc="-35" dirty="0">
                <a:solidFill>
                  <a:srgbClr val="272525"/>
                </a:solidFill>
                <a:latin typeface="Inter"/>
                <a:ea typeface="Inter"/>
                <a:cs typeface="Inter" pitchFamily="34" charset="-120"/>
              </a:rPr>
              <a:t>the interior of a Malay house blends </a:t>
            </a:r>
            <a:r>
              <a:rPr lang="en-US" sz="2800" b="1" kern="0" spc="-35" dirty="0">
                <a:solidFill>
                  <a:srgbClr val="272525"/>
                </a:solidFill>
                <a:latin typeface="Inter"/>
                <a:ea typeface="Inter"/>
                <a:cs typeface="Inter" pitchFamily="34" charset="-120"/>
              </a:rPr>
              <a:t>functionality </a:t>
            </a:r>
            <a:r>
              <a:rPr lang="en-US" sz="2800" kern="0" spc="-35" dirty="0">
                <a:solidFill>
                  <a:srgbClr val="272525"/>
                </a:solidFill>
                <a:latin typeface="Inter"/>
                <a:ea typeface="Inter"/>
                <a:cs typeface="Inter" pitchFamily="34" charset="-120"/>
              </a:rPr>
              <a:t>with </a:t>
            </a:r>
            <a:r>
              <a:rPr lang="en-US" sz="2800" b="1" kern="0" spc="-35" dirty="0">
                <a:solidFill>
                  <a:srgbClr val="272525"/>
                </a:solidFill>
                <a:latin typeface="Inter"/>
                <a:ea typeface="Inter"/>
                <a:cs typeface="Inter" pitchFamily="34" charset="-120"/>
              </a:rPr>
              <a:t>aesthetics</a:t>
            </a:r>
            <a:r>
              <a:rPr lang="en-US" sz="2800" kern="0" spc="-35" dirty="0">
                <a:solidFill>
                  <a:srgbClr val="272525"/>
                </a:solidFill>
                <a:latin typeface="Inter"/>
                <a:ea typeface="Inter"/>
                <a:cs typeface="Inter" pitchFamily="34" charset="-120"/>
              </a:rPr>
              <a:t>.</a:t>
            </a:r>
            <a:endParaRPr lang="en-US" sz="2800" dirty="0">
              <a:latin typeface="Inter"/>
              <a:ea typeface="Inter"/>
              <a:cs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5" name="Text 2"/>
          <p:cNvSpPr/>
          <p:nvPr/>
        </p:nvSpPr>
        <p:spPr>
          <a:xfrm>
            <a:off x="6319599" y="641367"/>
            <a:ext cx="5823228" cy="694373"/>
          </a:xfrm>
          <a:prstGeom prst="rect">
            <a:avLst/>
          </a:prstGeom>
          <a:noFill/>
          <a:ln/>
        </p:spPr>
        <p:txBody>
          <a:bodyPr wrap="none" rtlCol="0" anchor="t"/>
          <a:lstStyle/>
          <a:p>
            <a:pPr marL="0" indent="0">
              <a:lnSpc>
                <a:spcPts val="5468"/>
              </a:lnSpc>
              <a:buNone/>
            </a:pPr>
            <a:r>
              <a:rPr lang="en-US" sz="4374" b="1" kern="0" spc="-131">
                <a:solidFill>
                  <a:srgbClr val="000000"/>
                </a:solidFill>
                <a:latin typeface="Inter" pitchFamily="34" charset="0"/>
                <a:ea typeface="Inter" pitchFamily="34" charset="-122"/>
                <a:cs typeface="Inter" pitchFamily="34" charset="-120"/>
              </a:rPr>
              <a:t>Malay House, Malaysia</a:t>
            </a:r>
            <a:endParaRPr lang="en-US" sz="4374"/>
          </a:p>
        </p:txBody>
      </p:sp>
      <p:sp>
        <p:nvSpPr>
          <p:cNvPr id="6" name="Text 3"/>
          <p:cNvSpPr/>
          <p:nvPr/>
        </p:nvSpPr>
        <p:spPr>
          <a:xfrm>
            <a:off x="5888279" y="2169329"/>
            <a:ext cx="8391999" cy="5555376"/>
          </a:xfrm>
          <a:prstGeom prst="rect">
            <a:avLst/>
          </a:prstGeom>
          <a:noFill/>
          <a:ln/>
        </p:spPr>
        <p:txBody>
          <a:bodyPr wrap="square" lIns="91440" tIns="45720" rIns="91440" bIns="45720" rtlCol="0" anchor="t"/>
          <a:lstStyle/>
          <a:p>
            <a:pPr marL="0" indent="0" algn="just">
              <a:lnSpc>
                <a:spcPct val="150000"/>
              </a:lnSpc>
              <a:buNone/>
            </a:pPr>
            <a:r>
              <a:rPr lang="en-US" sz="2800" kern="0" spc="-35" dirty="0">
                <a:solidFill>
                  <a:srgbClr val="272525"/>
                </a:solidFill>
                <a:latin typeface="Inter"/>
                <a:ea typeface="Inter"/>
                <a:cs typeface="Inter" pitchFamily="34" charset="-120"/>
              </a:rPr>
              <a:t>Throughout South-Eastern Asia, the traditional </a:t>
            </a:r>
            <a:r>
              <a:rPr lang="en-US" sz="2800" b="1" kern="0" spc="-35" dirty="0">
                <a:solidFill>
                  <a:srgbClr val="272525"/>
                </a:solidFill>
                <a:latin typeface="Inter"/>
                <a:ea typeface="Inter"/>
                <a:cs typeface="Inter" pitchFamily="34" charset="-120"/>
              </a:rPr>
              <a:t>Malay houses</a:t>
            </a:r>
            <a:r>
              <a:rPr lang="en-US" sz="2800" kern="0" spc="-35" dirty="0">
                <a:solidFill>
                  <a:srgbClr val="272525"/>
                </a:solidFill>
                <a:latin typeface="Inter"/>
                <a:ea typeface="Inter"/>
                <a:cs typeface="Inter" pitchFamily="34" charset="-120"/>
              </a:rPr>
              <a:t> are a testament to architectural </a:t>
            </a:r>
            <a:r>
              <a:rPr lang="en-US" sz="2800" b="1" kern="0" spc="-35" dirty="0">
                <a:solidFill>
                  <a:srgbClr val="272525"/>
                </a:solidFill>
                <a:latin typeface="Inter"/>
                <a:ea typeface="Inter"/>
                <a:cs typeface="Inter" pitchFamily="34" charset="-120"/>
              </a:rPr>
              <a:t>ingenuity and cultural heritage.</a:t>
            </a:r>
            <a:r>
              <a:rPr lang="en-US" sz="2800" kern="0" spc="-35" dirty="0">
                <a:solidFill>
                  <a:srgbClr val="272525"/>
                </a:solidFill>
                <a:latin typeface="Inter"/>
                <a:ea typeface="Inter"/>
                <a:cs typeface="Inter" pitchFamily="34" charset="-120"/>
              </a:rPr>
              <a:t> These homes are </a:t>
            </a:r>
            <a:r>
              <a:rPr lang="en-US" sz="2800" b="1" i="1" kern="0" spc="-35" dirty="0">
                <a:solidFill>
                  <a:srgbClr val="272525"/>
                </a:solidFill>
                <a:latin typeface="Inter"/>
                <a:ea typeface="Inter"/>
                <a:cs typeface="Inter" pitchFamily="34" charset="-120"/>
              </a:rPr>
              <a:t>raised on timber stilts</a:t>
            </a:r>
            <a:r>
              <a:rPr lang="en-US" sz="2800" kern="0" spc="-35" dirty="0">
                <a:solidFill>
                  <a:srgbClr val="272525"/>
                </a:solidFill>
                <a:latin typeface="Inter"/>
                <a:ea typeface="Inter"/>
                <a:cs typeface="Inter" pitchFamily="34" charset="-120"/>
              </a:rPr>
              <a:t> and are primarily constructed </a:t>
            </a:r>
            <a:r>
              <a:rPr lang="en-US" sz="2800" b="1" kern="0" spc="-35" dirty="0">
                <a:solidFill>
                  <a:srgbClr val="272525"/>
                </a:solidFill>
                <a:latin typeface="Inter"/>
                <a:ea typeface="Inter"/>
                <a:cs typeface="Inter" pitchFamily="34" charset="-120"/>
              </a:rPr>
              <a:t>of materials</a:t>
            </a:r>
            <a:r>
              <a:rPr lang="en-US" sz="2800" kern="0" spc="-35" dirty="0">
                <a:solidFill>
                  <a:srgbClr val="272525"/>
                </a:solidFill>
                <a:latin typeface="Inter"/>
                <a:ea typeface="Inter"/>
                <a:cs typeface="Inter" pitchFamily="34" charset="-120"/>
              </a:rPr>
              <a:t> which were </a:t>
            </a:r>
            <a:r>
              <a:rPr lang="en-US" sz="2800" b="1" i="1" kern="0" spc="-35" dirty="0">
                <a:solidFill>
                  <a:srgbClr val="272525"/>
                </a:solidFill>
                <a:latin typeface="Inter"/>
                <a:ea typeface="Inter"/>
                <a:cs typeface="Inter" pitchFamily="34" charset="-120"/>
              </a:rPr>
              <a:t>easily available</a:t>
            </a:r>
            <a:r>
              <a:rPr lang="en-US" sz="2800" kern="0" spc="-35" dirty="0">
                <a:solidFill>
                  <a:srgbClr val="272525"/>
                </a:solidFill>
                <a:latin typeface="Inter"/>
                <a:ea typeface="Inter"/>
                <a:cs typeface="Inter" pitchFamily="34" charset="-120"/>
              </a:rPr>
              <a:t> from the </a:t>
            </a:r>
            <a:r>
              <a:rPr lang="en-US" sz="2800" b="1" kern="0" spc="-35" dirty="0">
                <a:solidFill>
                  <a:srgbClr val="272525"/>
                </a:solidFill>
                <a:latin typeface="Inter"/>
                <a:ea typeface="Inter"/>
                <a:cs typeface="Inter" pitchFamily="34" charset="-120"/>
              </a:rPr>
              <a:t>tropical </a:t>
            </a:r>
            <a:r>
              <a:rPr lang="en-US" sz="2800" kern="0" spc="-35" dirty="0">
                <a:solidFill>
                  <a:srgbClr val="272525"/>
                </a:solidFill>
                <a:latin typeface="Inter"/>
                <a:ea typeface="Inter"/>
                <a:cs typeface="Inter" pitchFamily="34" charset="-120"/>
              </a:rPr>
              <a:t>forests, such as </a:t>
            </a:r>
            <a:r>
              <a:rPr lang="en-US" sz="2800" b="1" kern="0" spc="-35" dirty="0">
                <a:solidFill>
                  <a:srgbClr val="272525"/>
                </a:solidFill>
                <a:latin typeface="Inter"/>
                <a:ea typeface="Inter"/>
                <a:cs typeface="Inter" pitchFamily="34" charset="-120"/>
              </a:rPr>
              <a:t>timber, bamboo, rattan(palm), tree roots, and leaves</a:t>
            </a:r>
            <a:r>
              <a:rPr lang="en-US" sz="2800" kern="0" spc="-35" dirty="0">
                <a:solidFill>
                  <a:srgbClr val="272525"/>
                </a:solidFill>
                <a:latin typeface="Inter"/>
                <a:ea typeface="Inter"/>
                <a:cs typeface="Inter" pitchFamily="34" charset="-120"/>
              </a:rPr>
              <a:t>.</a:t>
            </a:r>
            <a:endParaRPr lang="en-US" sz="2800" dirty="0">
              <a:latin typeface="Calibri"/>
              <a:ea typeface="Inter"/>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
        <p:nvSpPr>
          <p:cNvPr id="5" name="Text 2"/>
          <p:cNvSpPr/>
          <p:nvPr/>
        </p:nvSpPr>
        <p:spPr>
          <a:xfrm>
            <a:off x="6319599" y="727631"/>
            <a:ext cx="5823228" cy="694373"/>
          </a:xfrm>
          <a:prstGeom prst="rect">
            <a:avLst/>
          </a:prstGeom>
          <a:noFill/>
          <a:ln/>
        </p:spPr>
        <p:txBody>
          <a:bodyPr wrap="none" rtlCol="0" anchor="t"/>
          <a:lstStyle/>
          <a:p>
            <a:pPr marL="0" indent="0">
              <a:lnSpc>
                <a:spcPts val="5468"/>
              </a:lnSpc>
              <a:buNone/>
            </a:pPr>
            <a:r>
              <a:rPr lang="en-US" sz="4374" b="1" kern="0" spc="-131">
                <a:solidFill>
                  <a:srgbClr val="000000"/>
                </a:solidFill>
                <a:latin typeface="Inter" pitchFamily="34" charset="0"/>
                <a:ea typeface="Inter" pitchFamily="34" charset="-122"/>
                <a:cs typeface="Inter" pitchFamily="34" charset="-120"/>
              </a:rPr>
              <a:t>Malay House, Malaysia</a:t>
            </a:r>
            <a:endParaRPr lang="en-US" sz="4374"/>
          </a:p>
        </p:txBody>
      </p:sp>
      <p:sp>
        <p:nvSpPr>
          <p:cNvPr id="7" name="Text 4"/>
          <p:cNvSpPr/>
          <p:nvPr/>
        </p:nvSpPr>
        <p:spPr>
          <a:xfrm>
            <a:off x="5715750" y="2074150"/>
            <a:ext cx="8461011" cy="5617479"/>
          </a:xfrm>
          <a:prstGeom prst="rect">
            <a:avLst/>
          </a:prstGeom>
          <a:noFill/>
          <a:ln/>
        </p:spPr>
        <p:txBody>
          <a:bodyPr wrap="square" lIns="91440" tIns="45720" rIns="91440" bIns="45720" rtlCol="0" anchor="t"/>
          <a:lstStyle/>
          <a:p>
            <a:pPr marL="0" indent="0" algn="just">
              <a:lnSpc>
                <a:spcPct val="150000"/>
              </a:lnSpc>
              <a:buNone/>
            </a:pPr>
            <a:r>
              <a:rPr lang="en-US" sz="2800" kern="0" spc="-35" dirty="0">
                <a:solidFill>
                  <a:srgbClr val="272525"/>
                </a:solidFill>
                <a:latin typeface="Inter"/>
                <a:ea typeface="Inter"/>
                <a:cs typeface="Inter" pitchFamily="34" charset="-120"/>
              </a:rPr>
              <a:t>Typically, Malay houses feature </a:t>
            </a:r>
            <a:r>
              <a:rPr lang="en-US" sz="2800" b="1" kern="0" spc="-35" dirty="0">
                <a:solidFill>
                  <a:srgbClr val="272525"/>
                </a:solidFill>
                <a:latin typeface="Inter"/>
                <a:ea typeface="Inter"/>
                <a:cs typeface="Inter" pitchFamily="34" charset="-120"/>
              </a:rPr>
              <a:t>pitched roofs</a:t>
            </a:r>
            <a:r>
              <a:rPr lang="en-US" sz="2800" kern="0" spc="-35" dirty="0">
                <a:solidFill>
                  <a:srgbClr val="272525"/>
                </a:solidFill>
                <a:latin typeface="Inter"/>
                <a:ea typeface="Inter"/>
                <a:cs typeface="Inter" pitchFamily="34" charset="-120"/>
              </a:rPr>
              <a:t>, </a:t>
            </a:r>
            <a:r>
              <a:rPr lang="en-US" sz="2800" i="1" kern="0" spc="-35" dirty="0">
                <a:solidFill>
                  <a:srgbClr val="272525"/>
                </a:solidFill>
                <a:latin typeface="Inter"/>
                <a:ea typeface="Inter"/>
                <a:cs typeface="Inter" pitchFamily="34" charset="-120"/>
              </a:rPr>
              <a:t>verandahs or porches</a:t>
            </a:r>
            <a:r>
              <a:rPr lang="en-US" sz="2800" kern="0" spc="-35" dirty="0">
                <a:solidFill>
                  <a:srgbClr val="272525"/>
                </a:solidFill>
                <a:latin typeface="Inter"/>
                <a:ea typeface="Inter"/>
                <a:cs typeface="Inter" pitchFamily="34" charset="-120"/>
              </a:rPr>
              <a:t> in front, </a:t>
            </a:r>
            <a:r>
              <a:rPr lang="en-US" sz="2800" b="1" kern="0" spc="-35" dirty="0">
                <a:solidFill>
                  <a:srgbClr val="272525"/>
                </a:solidFill>
                <a:latin typeface="Inter"/>
                <a:ea typeface="Inter"/>
                <a:cs typeface="Inter" pitchFamily="34" charset="-120"/>
              </a:rPr>
              <a:t>high ceilings</a:t>
            </a:r>
            <a:r>
              <a:rPr lang="en-US" sz="2800" kern="0" spc="-35" dirty="0">
                <a:solidFill>
                  <a:srgbClr val="272525"/>
                </a:solidFill>
                <a:latin typeface="Inter"/>
                <a:ea typeface="Inter"/>
                <a:cs typeface="Inter" pitchFamily="34" charset="-120"/>
              </a:rPr>
              <a:t>, and </a:t>
            </a:r>
            <a:r>
              <a:rPr lang="en-US" sz="2800" b="1" kern="0" spc="-35" dirty="0">
                <a:solidFill>
                  <a:srgbClr val="272525"/>
                </a:solidFill>
                <a:latin typeface="Inter"/>
                <a:ea typeface="Inter"/>
                <a:cs typeface="Inter" pitchFamily="34" charset="-120"/>
              </a:rPr>
              <a:t>numerous large openings</a:t>
            </a:r>
            <a:r>
              <a:rPr lang="en-US" sz="2800" kern="0" spc="-35" dirty="0">
                <a:solidFill>
                  <a:srgbClr val="272525"/>
                </a:solidFill>
                <a:latin typeface="Inter"/>
                <a:ea typeface="Inter"/>
                <a:cs typeface="Inter" pitchFamily="34" charset="-120"/>
              </a:rPr>
              <a:t> to facilitate </a:t>
            </a:r>
            <a:r>
              <a:rPr lang="en-US" sz="2800" b="1" kern="0" spc="-35" dirty="0">
                <a:solidFill>
                  <a:srgbClr val="272525"/>
                </a:solidFill>
                <a:latin typeface="Inter"/>
                <a:ea typeface="Inter"/>
                <a:cs typeface="Inter" pitchFamily="34" charset="-120"/>
              </a:rPr>
              <a:t>air circulation for </a:t>
            </a:r>
            <a:r>
              <a:rPr lang="en-US" sz="2800" b="1" i="1" kern="0" spc="-35" dirty="0">
                <a:solidFill>
                  <a:srgbClr val="272525"/>
                </a:solidFill>
                <a:latin typeface="Inter"/>
                <a:ea typeface="Inter"/>
                <a:cs typeface="Inter" pitchFamily="34" charset="-120"/>
              </a:rPr>
              <a:t>ventilatio</a:t>
            </a:r>
            <a:r>
              <a:rPr lang="en-US" sz="2800" i="1" kern="0" spc="-35" dirty="0">
                <a:solidFill>
                  <a:srgbClr val="272525"/>
                </a:solidFill>
                <a:latin typeface="Inter"/>
                <a:ea typeface="Inter"/>
                <a:cs typeface="Inter" pitchFamily="34" charset="-120"/>
              </a:rPr>
              <a:t>n purposes</a:t>
            </a:r>
            <a:r>
              <a:rPr lang="en-US" sz="2800" kern="0" spc="-35" dirty="0">
                <a:solidFill>
                  <a:srgbClr val="272525"/>
                </a:solidFill>
                <a:latin typeface="Inter"/>
                <a:ea typeface="Inter"/>
                <a:cs typeface="Inter" pitchFamily="34" charset="-120"/>
              </a:rPr>
              <a:t>. While these characteristics are </a:t>
            </a:r>
            <a:r>
              <a:rPr lang="en-US" sz="2800" b="1" kern="0" spc="-35" dirty="0">
                <a:solidFill>
                  <a:srgbClr val="272525"/>
                </a:solidFill>
                <a:latin typeface="Inter"/>
                <a:ea typeface="Inter"/>
                <a:cs typeface="Inter" pitchFamily="34" charset="-120"/>
              </a:rPr>
              <a:t>common in all Malay houses</a:t>
            </a:r>
            <a:r>
              <a:rPr lang="en-US" sz="2800" kern="0" spc="-35" dirty="0">
                <a:solidFill>
                  <a:srgbClr val="272525"/>
                </a:solidFill>
                <a:latin typeface="Inter"/>
                <a:ea typeface="Inter"/>
                <a:cs typeface="Inter" pitchFamily="34" charset="-120"/>
              </a:rPr>
              <a:t> throughout Peninsular Malaysia, it is interesting to note that their </a:t>
            </a:r>
            <a:r>
              <a:rPr lang="en-US" sz="2800" i="1" kern="0" spc="-35" dirty="0">
                <a:solidFill>
                  <a:srgbClr val="272525"/>
                </a:solidFill>
                <a:latin typeface="Inter"/>
                <a:ea typeface="Inter"/>
                <a:cs typeface="Inter" pitchFamily="34" charset="-120"/>
              </a:rPr>
              <a:t>shapes and sizes differ</a:t>
            </a:r>
            <a:r>
              <a:rPr lang="en-US" sz="2800" kern="0" spc="-35" dirty="0">
                <a:solidFill>
                  <a:srgbClr val="272525"/>
                </a:solidFill>
                <a:latin typeface="Inter"/>
                <a:ea typeface="Inter"/>
                <a:cs typeface="Inter" pitchFamily="34" charset="-120"/>
              </a:rPr>
              <a:t> from state to state, giving each home a unique identity.</a:t>
            </a:r>
            <a:endParaRPr lang="en-US" sz="2800" dirty="0">
              <a:latin typeface="Inter"/>
              <a:ea typeface="Inter"/>
              <a:cs typeface="Calibri"/>
            </a:endParaRPr>
          </a:p>
        </p:txBody>
      </p:sp>
      <p:pic>
        <p:nvPicPr>
          <p:cNvPr id="8" name="Picture 7" descr="Diagram of a house with a roof and a person standing in front of it&#10;&#10;Description automatically generated">
            <a:extLst>
              <a:ext uri="{FF2B5EF4-FFF2-40B4-BE49-F238E27FC236}">
                <a16:creationId xmlns:a16="http://schemas.microsoft.com/office/drawing/2014/main" id="{F55ACB41-E86D-DBCB-2E28-52E3B66ADECB}"/>
              </a:ext>
            </a:extLst>
          </p:cNvPr>
          <p:cNvPicPr>
            <a:picLocks noChangeAspect="1"/>
          </p:cNvPicPr>
          <p:nvPr/>
        </p:nvPicPr>
        <p:blipFill rotWithShape="1">
          <a:blip r:embed="rId3"/>
          <a:srcRect l="5652" t="20599" r="5810" b="6741"/>
          <a:stretch/>
        </p:blipFill>
        <p:spPr>
          <a:xfrm>
            <a:off x="310237" y="4315877"/>
            <a:ext cx="5389853" cy="3597252"/>
          </a:xfrm>
          <a:prstGeom prst="rect">
            <a:avLst/>
          </a:prstGeom>
        </p:spPr>
      </p:pic>
      <p:pic>
        <p:nvPicPr>
          <p:cNvPr id="6" name="Picture 5">
            <a:extLst>
              <a:ext uri="{FF2B5EF4-FFF2-40B4-BE49-F238E27FC236}">
                <a16:creationId xmlns:a16="http://schemas.microsoft.com/office/drawing/2014/main" id="{F06D5578-DBD3-5F8C-FFFC-BFCCAF09B7F3}"/>
              </a:ext>
            </a:extLst>
          </p:cNvPr>
          <p:cNvPicPr>
            <a:picLocks noChangeAspect="1"/>
          </p:cNvPicPr>
          <p:nvPr/>
        </p:nvPicPr>
        <p:blipFill>
          <a:blip r:embed="rId4"/>
          <a:stretch>
            <a:fillRect/>
          </a:stretch>
        </p:blipFill>
        <p:spPr>
          <a:xfrm>
            <a:off x="-8626" y="-2156"/>
            <a:ext cx="5727939" cy="4317519"/>
          </a:xfrm>
          <a:prstGeom prst="rect">
            <a:avLst/>
          </a:prstGeom>
        </p:spPr>
      </p:pic>
    </p:spTree>
    <p:extLst>
      <p:ext uri="{BB962C8B-B14F-4D97-AF65-F5344CB8AC3E}">
        <p14:creationId xmlns:p14="http://schemas.microsoft.com/office/powerpoint/2010/main" val="1660102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
        <p:nvSpPr>
          <p:cNvPr id="4" name="Text 2"/>
          <p:cNvSpPr/>
          <p:nvPr/>
        </p:nvSpPr>
        <p:spPr>
          <a:xfrm>
            <a:off x="2160" y="56857"/>
            <a:ext cx="14549158" cy="694373"/>
          </a:xfrm>
          <a:prstGeom prst="rect">
            <a:avLst/>
          </a:prstGeom>
          <a:noFill/>
          <a:ln/>
        </p:spPr>
        <p:txBody>
          <a:bodyPr wrap="none" lIns="91440" tIns="45720" rIns="91440" bIns="45720" rtlCol="0" anchor="t"/>
          <a:lstStyle/>
          <a:p>
            <a:pPr marL="0" indent="0" algn="ctr">
              <a:lnSpc>
                <a:spcPts val="5468"/>
              </a:lnSpc>
              <a:buNone/>
            </a:pPr>
            <a:r>
              <a:rPr lang="en-US" sz="4374" b="1" kern="0" spc="-131">
                <a:solidFill>
                  <a:srgbClr val="000000"/>
                </a:solidFill>
                <a:latin typeface="Inter" pitchFamily="34" charset="0"/>
                <a:ea typeface="Inter" pitchFamily="34" charset="-122"/>
                <a:cs typeface="Inter" pitchFamily="34" charset="-120"/>
              </a:rPr>
              <a:t>Adobe homes of Shibam, Yemen</a:t>
            </a:r>
            <a:endParaRPr lang="en-US" sz="4374"/>
          </a:p>
        </p:txBody>
      </p:sp>
      <p:pic>
        <p:nvPicPr>
          <p:cNvPr id="5" name="Image 0" descr="preencoded.png"/>
          <p:cNvPicPr>
            <a:picLocks noChangeAspect="1"/>
          </p:cNvPicPr>
          <p:nvPr/>
        </p:nvPicPr>
        <p:blipFill>
          <a:blip r:embed="rId3"/>
          <a:stretch>
            <a:fillRect/>
          </a:stretch>
        </p:blipFill>
        <p:spPr>
          <a:xfrm>
            <a:off x="2160" y="1092054"/>
            <a:ext cx="4382814" cy="2727033"/>
          </a:xfrm>
          <a:prstGeom prst="rect">
            <a:avLst/>
          </a:prstGeom>
        </p:spPr>
      </p:pic>
      <p:sp>
        <p:nvSpPr>
          <p:cNvPr id="6" name="Text 3"/>
          <p:cNvSpPr/>
          <p:nvPr/>
        </p:nvSpPr>
        <p:spPr>
          <a:xfrm>
            <a:off x="2160" y="4131249"/>
            <a:ext cx="4378548" cy="329933"/>
          </a:xfrm>
          <a:prstGeom prst="rect">
            <a:avLst/>
          </a:prstGeom>
          <a:noFill/>
          <a:ln/>
        </p:spPr>
        <p:txBody>
          <a:bodyPr wrap="none" lIns="91440" tIns="45720" rIns="91440" bIns="45720" rtlCol="0" anchor="t"/>
          <a:lstStyle/>
          <a:p>
            <a:pPr marL="0" indent="0" algn="ctr">
              <a:lnSpc>
                <a:spcPts val="2734"/>
              </a:lnSpc>
              <a:buNone/>
            </a:pPr>
            <a:r>
              <a:rPr lang="en-US" sz="2800" b="1" kern="0" spc="-66">
                <a:solidFill>
                  <a:srgbClr val="000000"/>
                </a:solidFill>
                <a:latin typeface="Inter"/>
                <a:ea typeface="Inter" pitchFamily="34" charset="-122"/>
                <a:cs typeface="Inter" pitchFamily="34" charset="-120"/>
              </a:rPr>
              <a:t>Western Asia</a:t>
            </a:r>
            <a:endParaRPr lang="en-US" sz="2800">
              <a:latin typeface="Inter"/>
              <a:ea typeface="Calibri"/>
              <a:cs typeface="Calibri"/>
            </a:endParaRPr>
          </a:p>
        </p:txBody>
      </p:sp>
      <p:sp>
        <p:nvSpPr>
          <p:cNvPr id="7" name="Text 4"/>
          <p:cNvSpPr/>
          <p:nvPr/>
        </p:nvSpPr>
        <p:spPr>
          <a:xfrm>
            <a:off x="295458" y="4646170"/>
            <a:ext cx="4296552" cy="2836338"/>
          </a:xfrm>
          <a:prstGeom prst="rect">
            <a:avLst/>
          </a:prstGeom>
          <a:noFill/>
          <a:ln/>
        </p:spPr>
        <p:txBody>
          <a:bodyPr wrap="square" lIns="91440" tIns="45720" rIns="91440" bIns="45720" rtlCol="0" anchor="t"/>
          <a:lstStyle/>
          <a:p>
            <a:pPr marL="0" indent="0" algn="just">
              <a:lnSpc>
                <a:spcPct val="150000"/>
              </a:lnSpc>
              <a:buNone/>
            </a:pPr>
            <a:r>
              <a:rPr lang="en-US" sz="2800" kern="0" spc="-35">
                <a:solidFill>
                  <a:srgbClr val="272525"/>
                </a:solidFill>
                <a:latin typeface="Inter"/>
                <a:ea typeface="Inter"/>
                <a:cs typeface="Inter" pitchFamily="34" charset="-120"/>
              </a:rPr>
              <a:t>Adobe homes of Shibam, Yemen, stand tall as a testament to the region's architectural heritage.</a:t>
            </a:r>
            <a:endParaRPr lang="en-US" sz="2800">
              <a:latin typeface="Inter"/>
              <a:ea typeface="Inter"/>
              <a:cs typeface="Calibri" panose="020F0502020204030204"/>
            </a:endParaRPr>
          </a:p>
        </p:txBody>
      </p:sp>
      <p:pic>
        <p:nvPicPr>
          <p:cNvPr id="8" name="Image 1" descr="preencoded.png"/>
          <p:cNvPicPr>
            <a:picLocks noChangeAspect="1"/>
          </p:cNvPicPr>
          <p:nvPr/>
        </p:nvPicPr>
        <p:blipFill>
          <a:blip r:embed="rId4"/>
          <a:stretch>
            <a:fillRect/>
          </a:stretch>
        </p:blipFill>
        <p:spPr>
          <a:xfrm>
            <a:off x="5063288" y="1126562"/>
            <a:ext cx="4538211" cy="2778911"/>
          </a:xfrm>
          <a:prstGeom prst="rect">
            <a:avLst/>
          </a:prstGeom>
        </p:spPr>
      </p:pic>
      <p:sp>
        <p:nvSpPr>
          <p:cNvPr id="9" name="Text 5"/>
          <p:cNvSpPr/>
          <p:nvPr/>
        </p:nvSpPr>
        <p:spPr>
          <a:xfrm>
            <a:off x="5063288" y="4131367"/>
            <a:ext cx="4550262" cy="416197"/>
          </a:xfrm>
          <a:prstGeom prst="rect">
            <a:avLst/>
          </a:prstGeom>
          <a:noFill/>
          <a:ln/>
        </p:spPr>
        <p:txBody>
          <a:bodyPr wrap="none" lIns="91440" tIns="45720" rIns="91440" bIns="45720" rtlCol="0" anchor="t"/>
          <a:lstStyle/>
          <a:p>
            <a:pPr marL="0" indent="0" algn="ctr">
              <a:lnSpc>
                <a:spcPts val="2734"/>
              </a:lnSpc>
              <a:buNone/>
            </a:pPr>
            <a:r>
              <a:rPr lang="en-US" sz="2800" b="1" kern="0" spc="-66">
                <a:solidFill>
                  <a:srgbClr val="000000"/>
                </a:solidFill>
                <a:latin typeface="Inter"/>
                <a:ea typeface="Inter" pitchFamily="34" charset="-122"/>
                <a:cs typeface="Inter" pitchFamily="34" charset="-120"/>
              </a:rPr>
              <a:t>Architectural Marvel</a:t>
            </a:r>
            <a:endParaRPr lang="en-US" sz="2800">
              <a:latin typeface="Inter"/>
              <a:ea typeface="Calibri"/>
              <a:cs typeface="Calibri"/>
            </a:endParaRPr>
          </a:p>
        </p:txBody>
      </p:sp>
      <p:sp>
        <p:nvSpPr>
          <p:cNvPr id="10" name="Text 6"/>
          <p:cNvSpPr/>
          <p:nvPr/>
        </p:nvSpPr>
        <p:spPr>
          <a:xfrm>
            <a:off x="5063288" y="4646291"/>
            <a:ext cx="4538210" cy="3198646"/>
          </a:xfrm>
          <a:prstGeom prst="rect">
            <a:avLst/>
          </a:prstGeom>
          <a:noFill/>
          <a:ln/>
        </p:spPr>
        <p:txBody>
          <a:bodyPr wrap="square" lIns="91440" tIns="45720" rIns="91440" bIns="45720" rtlCol="0" anchor="t"/>
          <a:lstStyle/>
          <a:p>
            <a:pPr marL="0" indent="0" algn="just">
              <a:lnSpc>
                <a:spcPct val="150000"/>
              </a:lnSpc>
              <a:buNone/>
            </a:pPr>
            <a:r>
              <a:rPr lang="en-US" sz="2800" kern="0" spc="-35" dirty="0">
                <a:solidFill>
                  <a:srgbClr val="272525"/>
                </a:solidFill>
                <a:latin typeface="Inter"/>
                <a:ea typeface="Inter"/>
                <a:cs typeface="Inter" pitchFamily="34" charset="-120"/>
              </a:rPr>
              <a:t>These </a:t>
            </a:r>
            <a:r>
              <a:rPr lang="en-US" sz="2800" b="1" kern="0" spc="-35" dirty="0">
                <a:solidFill>
                  <a:srgbClr val="272525"/>
                </a:solidFill>
                <a:latin typeface="Inter"/>
                <a:ea typeface="Inter"/>
                <a:cs typeface="Inter" pitchFamily="34" charset="-120"/>
              </a:rPr>
              <a:t>towering structures </a:t>
            </a:r>
            <a:r>
              <a:rPr lang="en-US" sz="2800" kern="0" spc="-35" dirty="0">
                <a:solidFill>
                  <a:srgbClr val="272525"/>
                </a:solidFill>
                <a:latin typeface="Inter"/>
                <a:ea typeface="Inter"/>
                <a:cs typeface="Inter" pitchFamily="34" charset="-120"/>
              </a:rPr>
              <a:t>are a defining feature of the city, showcasing the ingenuity of </a:t>
            </a:r>
            <a:r>
              <a:rPr lang="en-US" sz="2800" b="1" kern="0" spc="-35" dirty="0">
                <a:solidFill>
                  <a:srgbClr val="272525"/>
                </a:solidFill>
                <a:latin typeface="Inter"/>
                <a:ea typeface="Inter"/>
                <a:cs typeface="Inter" pitchFamily="34" charset="-120"/>
              </a:rPr>
              <a:t>ancient construction techniques.</a:t>
            </a:r>
            <a:endParaRPr lang="en-US" sz="2800" b="1" dirty="0">
              <a:latin typeface="Inter"/>
              <a:ea typeface="Inter"/>
              <a:cs typeface="Calibri"/>
            </a:endParaRPr>
          </a:p>
        </p:txBody>
      </p:sp>
      <p:pic>
        <p:nvPicPr>
          <p:cNvPr id="11" name="Image 2" descr="preencoded.png"/>
          <p:cNvPicPr>
            <a:picLocks noChangeAspect="1"/>
          </p:cNvPicPr>
          <p:nvPr/>
        </p:nvPicPr>
        <p:blipFill>
          <a:blip r:embed="rId5"/>
          <a:stretch>
            <a:fillRect/>
          </a:stretch>
        </p:blipFill>
        <p:spPr>
          <a:xfrm>
            <a:off x="9986513" y="1109307"/>
            <a:ext cx="4641727" cy="2865176"/>
          </a:xfrm>
          <a:prstGeom prst="rect">
            <a:avLst/>
          </a:prstGeom>
        </p:spPr>
      </p:pic>
      <p:sp>
        <p:nvSpPr>
          <p:cNvPr id="12" name="Text 7"/>
          <p:cNvSpPr/>
          <p:nvPr/>
        </p:nvSpPr>
        <p:spPr>
          <a:xfrm>
            <a:off x="10055525" y="4183126"/>
            <a:ext cx="4488433" cy="519713"/>
          </a:xfrm>
          <a:prstGeom prst="rect">
            <a:avLst/>
          </a:prstGeom>
          <a:noFill/>
          <a:ln/>
        </p:spPr>
        <p:txBody>
          <a:bodyPr wrap="none" lIns="91440" tIns="45720" rIns="91440" bIns="45720" rtlCol="0" anchor="t"/>
          <a:lstStyle/>
          <a:p>
            <a:pPr marL="0" indent="0" algn="ctr">
              <a:lnSpc>
                <a:spcPts val="2734"/>
              </a:lnSpc>
              <a:buNone/>
            </a:pPr>
            <a:r>
              <a:rPr lang="en-US" sz="2800" b="1" kern="0" spc="-66">
                <a:solidFill>
                  <a:srgbClr val="000000"/>
                </a:solidFill>
                <a:latin typeface="Inter"/>
                <a:ea typeface="Inter" pitchFamily="34" charset="-122"/>
                <a:cs typeface="Inter" pitchFamily="34" charset="-120"/>
              </a:rPr>
              <a:t>Historical Significance</a:t>
            </a:r>
            <a:endParaRPr lang="en-US" sz="2800">
              <a:latin typeface="Inter"/>
              <a:ea typeface="Calibri"/>
              <a:cs typeface="Calibri"/>
            </a:endParaRPr>
          </a:p>
        </p:txBody>
      </p:sp>
      <p:sp>
        <p:nvSpPr>
          <p:cNvPr id="13" name="Text 8"/>
          <p:cNvSpPr/>
          <p:nvPr/>
        </p:nvSpPr>
        <p:spPr>
          <a:xfrm>
            <a:off x="9986513" y="4715301"/>
            <a:ext cx="4641727" cy="2612051"/>
          </a:xfrm>
          <a:prstGeom prst="rect">
            <a:avLst/>
          </a:prstGeom>
          <a:noFill/>
          <a:ln/>
        </p:spPr>
        <p:txBody>
          <a:bodyPr wrap="square" lIns="91440" tIns="45720" rIns="91440" bIns="45720" rtlCol="0" anchor="t"/>
          <a:lstStyle/>
          <a:p>
            <a:pPr marL="0" indent="0" algn="just">
              <a:lnSpc>
                <a:spcPct val="150000"/>
              </a:lnSpc>
              <a:buNone/>
            </a:pPr>
            <a:r>
              <a:rPr lang="en-US" sz="2800" kern="0" spc="-35" dirty="0">
                <a:solidFill>
                  <a:srgbClr val="272525"/>
                </a:solidFill>
                <a:latin typeface="Inter"/>
                <a:ea typeface="Inter"/>
                <a:cs typeface="Inter" pitchFamily="34" charset="-120"/>
              </a:rPr>
              <a:t>Recognized as a UNESCO World Heritage Site, Shibam's adobe homes are a window into the </a:t>
            </a:r>
            <a:r>
              <a:rPr lang="en-US" sz="2800" b="1" kern="0" spc="-35" dirty="0">
                <a:solidFill>
                  <a:srgbClr val="272525"/>
                </a:solidFill>
                <a:latin typeface="Inter"/>
                <a:ea typeface="Inter"/>
                <a:cs typeface="Inter" pitchFamily="34" charset="-120"/>
              </a:rPr>
              <a:t>past of Western Asia</a:t>
            </a:r>
            <a:r>
              <a:rPr lang="en-US" sz="2800" kern="0" spc="-35" dirty="0">
                <a:solidFill>
                  <a:srgbClr val="272525"/>
                </a:solidFill>
                <a:latin typeface="Inter"/>
                <a:ea typeface="Inter"/>
                <a:cs typeface="Inter" pitchFamily="34" charset="-120"/>
              </a:rPr>
              <a:t>.</a:t>
            </a:r>
            <a:endParaRPr lang="en-US" sz="2800" dirty="0">
              <a:latin typeface="Inter"/>
              <a:ea typeface="Inter"/>
              <a:cs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
        <p:nvSpPr>
          <p:cNvPr id="4" name="Text 2"/>
          <p:cNvSpPr/>
          <p:nvPr/>
        </p:nvSpPr>
        <p:spPr>
          <a:xfrm>
            <a:off x="2160" y="4402"/>
            <a:ext cx="9233902" cy="625361"/>
          </a:xfrm>
          <a:prstGeom prst="rect">
            <a:avLst/>
          </a:prstGeom>
          <a:noFill/>
          <a:ln/>
        </p:spPr>
        <p:txBody>
          <a:bodyPr wrap="none" lIns="91440" tIns="45720" rIns="91440" bIns="45720" rtlCol="0" anchor="t"/>
          <a:lstStyle/>
          <a:p>
            <a:pPr marL="0" indent="0" algn="ctr">
              <a:lnSpc>
                <a:spcPts val="5468"/>
              </a:lnSpc>
              <a:buNone/>
            </a:pPr>
            <a:r>
              <a:rPr lang="en-US" sz="4374" b="1" kern="0" spc="-131">
                <a:solidFill>
                  <a:srgbClr val="000000"/>
                </a:solidFill>
                <a:latin typeface="Inter" pitchFamily="34" charset="0"/>
                <a:ea typeface="Inter" pitchFamily="34" charset="-122"/>
                <a:cs typeface="Inter" pitchFamily="34" charset="-120"/>
              </a:rPr>
              <a:t>Adobe Homes of Shibam, Yemen</a:t>
            </a:r>
            <a:endParaRPr lang="en-US" sz="4374"/>
          </a:p>
        </p:txBody>
      </p:sp>
      <p:sp>
        <p:nvSpPr>
          <p:cNvPr id="5" name="Text 3"/>
          <p:cNvSpPr/>
          <p:nvPr/>
        </p:nvSpPr>
        <p:spPr>
          <a:xfrm>
            <a:off x="554250" y="901576"/>
            <a:ext cx="8259787" cy="6625051"/>
          </a:xfrm>
          <a:prstGeom prst="rect">
            <a:avLst/>
          </a:prstGeom>
          <a:noFill/>
          <a:ln/>
        </p:spPr>
        <p:txBody>
          <a:bodyPr wrap="square" lIns="91440" tIns="45720" rIns="91440" bIns="45720" rtlCol="0" anchor="t"/>
          <a:lstStyle/>
          <a:p>
            <a:pPr algn="just">
              <a:lnSpc>
                <a:spcPct val="150000"/>
              </a:lnSpc>
            </a:pPr>
            <a:r>
              <a:rPr lang="en-US" sz="2800" kern="0" spc="-35" dirty="0">
                <a:solidFill>
                  <a:srgbClr val="272525"/>
                </a:solidFill>
                <a:latin typeface="Inter"/>
                <a:ea typeface="Inter"/>
                <a:cs typeface="Inter" pitchFamily="34" charset="-120"/>
              </a:rPr>
              <a:t>Located in </a:t>
            </a:r>
            <a:r>
              <a:rPr lang="en-US" sz="2800" b="1" kern="0" spc="-35" dirty="0">
                <a:solidFill>
                  <a:srgbClr val="272525"/>
                </a:solidFill>
                <a:latin typeface="Inter"/>
                <a:ea typeface="Inter"/>
                <a:cs typeface="Inter" pitchFamily="34" charset="-120"/>
              </a:rPr>
              <a:t>Western Asia</a:t>
            </a:r>
            <a:r>
              <a:rPr lang="en-US" sz="2800" kern="0" spc="-35" dirty="0">
                <a:solidFill>
                  <a:srgbClr val="272525"/>
                </a:solidFill>
                <a:latin typeface="Inter"/>
                <a:ea typeface="Inter"/>
                <a:cs typeface="Inter" pitchFamily="34" charset="-120"/>
              </a:rPr>
              <a:t>, the city of Shibam is renowned for its </a:t>
            </a:r>
            <a:r>
              <a:rPr lang="en-US" sz="2800" b="1" kern="0" spc="-35" dirty="0">
                <a:solidFill>
                  <a:srgbClr val="272525"/>
                </a:solidFill>
                <a:latin typeface="Inter"/>
                <a:ea typeface="Inter"/>
                <a:cs typeface="Inter" pitchFamily="34" charset="-120"/>
              </a:rPr>
              <a:t>adobe homes</a:t>
            </a:r>
            <a:r>
              <a:rPr lang="en-US" sz="2800" kern="0" spc="-35" dirty="0">
                <a:solidFill>
                  <a:srgbClr val="272525"/>
                </a:solidFill>
                <a:latin typeface="Inter"/>
                <a:ea typeface="Inter"/>
                <a:cs typeface="Inter" pitchFamily="34" charset="-120"/>
              </a:rPr>
              <a:t> which are considered the</a:t>
            </a:r>
            <a:r>
              <a:rPr lang="en-US" sz="2800" b="1" kern="0" spc="-35" dirty="0">
                <a:solidFill>
                  <a:srgbClr val="272525"/>
                </a:solidFill>
                <a:latin typeface="Inter"/>
                <a:ea typeface="Inter"/>
                <a:cs typeface="Inter" pitchFamily="34" charset="-120"/>
              </a:rPr>
              <a:t> world's first </a:t>
            </a:r>
            <a:r>
              <a:rPr lang="en-US" sz="2800" b="1" i="1" kern="0" spc="-35" dirty="0">
                <a:solidFill>
                  <a:srgbClr val="272525"/>
                </a:solidFill>
                <a:latin typeface="Inter"/>
                <a:ea typeface="Inter"/>
                <a:cs typeface="Inter" pitchFamily="34" charset="-120"/>
              </a:rPr>
              <a:t>skyscrapers</a:t>
            </a:r>
            <a:r>
              <a:rPr lang="en-US" sz="2800" b="1" kern="0" spc="-35" dirty="0">
                <a:solidFill>
                  <a:srgbClr val="272525"/>
                </a:solidFill>
                <a:latin typeface="Inter"/>
                <a:ea typeface="Inter"/>
                <a:cs typeface="Inter" pitchFamily="34" charset="-120"/>
              </a:rPr>
              <a:t>. </a:t>
            </a:r>
            <a:r>
              <a:rPr lang="en-US" sz="2800" kern="0" spc="-35" dirty="0">
                <a:solidFill>
                  <a:srgbClr val="272525"/>
                </a:solidFill>
                <a:latin typeface="Inter"/>
                <a:ea typeface="Inter"/>
                <a:cs typeface="Inter" pitchFamily="34" charset="-120"/>
              </a:rPr>
              <a:t>These towering structures </a:t>
            </a:r>
            <a:r>
              <a:rPr lang="en-US" sz="2800" b="1" kern="0" spc="-35" dirty="0">
                <a:solidFill>
                  <a:srgbClr val="272525"/>
                </a:solidFill>
                <a:latin typeface="Inter"/>
                <a:ea typeface="Inter"/>
                <a:cs typeface="Inter" pitchFamily="34" charset="-120"/>
              </a:rPr>
              <a:t>are made from clay,</a:t>
            </a:r>
            <a:r>
              <a:rPr lang="en-US" sz="2800" kern="0" spc="-35" dirty="0">
                <a:solidFill>
                  <a:srgbClr val="272525"/>
                </a:solidFill>
                <a:latin typeface="Inter"/>
                <a:ea typeface="Inter"/>
                <a:cs typeface="Inter" pitchFamily="34" charset="-120"/>
              </a:rPr>
              <a:t> a testament to the ingenuity necessitated by the </a:t>
            </a:r>
            <a:r>
              <a:rPr lang="en-US" sz="2800" i="1" kern="0" spc="-35" dirty="0">
                <a:solidFill>
                  <a:srgbClr val="272525"/>
                </a:solidFill>
                <a:latin typeface="Inter"/>
                <a:ea typeface="Inter"/>
                <a:cs typeface="Inter" pitchFamily="34" charset="-120"/>
              </a:rPr>
              <a:t>geographic constraints</a:t>
            </a:r>
            <a:r>
              <a:rPr lang="en-US" sz="2800" kern="0" spc="-35" dirty="0">
                <a:solidFill>
                  <a:srgbClr val="272525"/>
                </a:solidFill>
                <a:latin typeface="Inter"/>
                <a:ea typeface="Inter"/>
                <a:cs typeface="Inter" pitchFamily="34" charset="-120"/>
              </a:rPr>
              <a:t> of the site.</a:t>
            </a:r>
            <a:endParaRPr lang="en-US" sz="2800" b="1" dirty="0">
              <a:solidFill>
                <a:srgbClr val="000000"/>
              </a:solidFill>
              <a:latin typeface="Inter"/>
              <a:ea typeface="Inter"/>
              <a:cs typeface="Calibri"/>
            </a:endParaRPr>
          </a:p>
          <a:p>
            <a:pPr algn="just">
              <a:lnSpc>
                <a:spcPct val="150000"/>
              </a:lnSpc>
            </a:pPr>
            <a:r>
              <a:rPr lang="en-US" sz="2800" kern="0" spc="-35" dirty="0">
                <a:solidFill>
                  <a:srgbClr val="272525"/>
                </a:solidFill>
                <a:latin typeface="Inter"/>
                <a:ea typeface="Inter"/>
                <a:cs typeface="Inter" pitchFamily="34" charset="-120"/>
              </a:rPr>
              <a:t> </a:t>
            </a:r>
            <a:r>
              <a:rPr lang="en-US" sz="2800" b="1" kern="0" spc="-35" dirty="0">
                <a:solidFill>
                  <a:srgbClr val="272525"/>
                </a:solidFill>
                <a:latin typeface="Inter"/>
                <a:ea typeface="Inter"/>
                <a:cs typeface="Inter" pitchFamily="34" charset="-120"/>
              </a:rPr>
              <a:t>Shibam's exterior is characterized by its mud walls</a:t>
            </a:r>
            <a:r>
              <a:rPr lang="en-US" sz="2800" kern="0" spc="-35" dirty="0">
                <a:solidFill>
                  <a:srgbClr val="272525"/>
                </a:solidFill>
                <a:latin typeface="Inter"/>
                <a:ea typeface="Inter"/>
                <a:cs typeface="Inter" pitchFamily="34" charset="-120"/>
              </a:rPr>
              <a:t>, </a:t>
            </a:r>
            <a:r>
              <a:rPr lang="en-US" sz="2800" b="1" kern="0" spc="-35" dirty="0">
                <a:solidFill>
                  <a:srgbClr val="272525"/>
                </a:solidFill>
                <a:latin typeface="Inter"/>
                <a:ea typeface="Inter"/>
                <a:cs typeface="Inter" pitchFamily="34" charset="-120"/>
              </a:rPr>
              <a:t>which have historically limited outward urban expansion</a:t>
            </a:r>
            <a:r>
              <a:rPr lang="en-US" sz="2800" kern="0" spc="-35" dirty="0">
                <a:solidFill>
                  <a:srgbClr val="272525"/>
                </a:solidFill>
                <a:latin typeface="Inter"/>
                <a:ea typeface="Inter"/>
                <a:cs typeface="Inter" pitchFamily="34" charset="-120"/>
              </a:rPr>
              <a:t>. </a:t>
            </a:r>
            <a:r>
              <a:rPr lang="en-US" sz="2800" b="1" kern="0" spc="-35" dirty="0">
                <a:solidFill>
                  <a:srgbClr val="272525"/>
                </a:solidFill>
                <a:latin typeface="Inter"/>
                <a:ea typeface="Inter"/>
                <a:cs typeface="Inter" pitchFamily="34" charset="-120"/>
              </a:rPr>
              <a:t>Consequently, Shibam developed vertically,</a:t>
            </a:r>
            <a:r>
              <a:rPr lang="en-US" sz="2800" kern="0" spc="-35" dirty="0">
                <a:solidFill>
                  <a:srgbClr val="272525"/>
                </a:solidFill>
                <a:latin typeface="Inter"/>
                <a:ea typeface="Inter"/>
                <a:cs typeface="Inter" pitchFamily="34" charset="-120"/>
              </a:rPr>
              <a:t> forming a </a:t>
            </a:r>
            <a:r>
              <a:rPr lang="en-US" sz="2800" b="1" kern="0" spc="-35" dirty="0">
                <a:solidFill>
                  <a:srgbClr val="272525"/>
                </a:solidFill>
                <a:latin typeface="Inter"/>
                <a:ea typeface="Inter"/>
                <a:cs typeface="Inter" pitchFamily="34" charset="-120"/>
              </a:rPr>
              <a:t>dense urban fabric of about 500 homes.</a:t>
            </a:r>
            <a:endParaRPr lang="en-US" sz="2800" b="1">
              <a:latin typeface="Inter"/>
              <a:ea typeface="Inter"/>
              <a:cs typeface="Calibri"/>
            </a:endParaRPr>
          </a:p>
        </p:txBody>
      </p:sp>
      <p:pic>
        <p:nvPicPr>
          <p:cNvPr id="7" name="Picture 6" descr="The Mud Skyscrapers Of Shibam: The Manhattan Of The Desert">
            <a:extLst>
              <a:ext uri="{FF2B5EF4-FFF2-40B4-BE49-F238E27FC236}">
                <a16:creationId xmlns:a16="http://schemas.microsoft.com/office/drawing/2014/main" id="{1E7C9CC6-DAFF-266D-6009-FFCF15DBFE1D}"/>
              </a:ext>
            </a:extLst>
          </p:cNvPr>
          <p:cNvPicPr>
            <a:picLocks noChangeAspect="1"/>
          </p:cNvPicPr>
          <p:nvPr/>
        </p:nvPicPr>
        <p:blipFill>
          <a:blip r:embed="rId3"/>
          <a:stretch>
            <a:fillRect/>
          </a:stretch>
        </p:blipFill>
        <p:spPr>
          <a:xfrm>
            <a:off x="9152627" y="4313"/>
            <a:ext cx="5469147" cy="822097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1777</Words>
  <Application>Microsoft Office PowerPoint</Application>
  <PresentationFormat>Custom</PresentationFormat>
  <Paragraphs>212</Paragraphs>
  <Slides>34</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Arial,Sans-Serif</vt:lpstr>
      <vt:lpstr>Calibri</vt:lpstr>
      <vt:lpstr>Inter</vt:lpstr>
      <vt:lpstr>Wingdings,Sans-Serif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Hema</cp:lastModifiedBy>
  <cp:revision>340</cp:revision>
  <dcterms:created xsi:type="dcterms:W3CDTF">2024-02-16T20:18:44Z</dcterms:created>
  <dcterms:modified xsi:type="dcterms:W3CDTF">2024-04-14T19:43:26Z</dcterms:modified>
</cp:coreProperties>
</file>