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92" r:id="rId2"/>
    <p:sldId id="29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7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8" r:id="rId26"/>
    <p:sldId id="278" r:id="rId27"/>
    <p:sldId id="279" r:id="rId28"/>
    <p:sldId id="280" r:id="rId29"/>
    <p:sldId id="281" r:id="rId30"/>
    <p:sldId id="283" r:id="rId31"/>
    <p:sldId id="284" r:id="rId32"/>
    <p:sldId id="285" r:id="rId33"/>
    <p:sldId id="286" r:id="rId34"/>
    <p:sldId id="290" r:id="rId35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91AD25-6966-3719-B828-74BDADC07CEF}" v="14" dt="2024-04-14T14:23:58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E22FA-C7D3-414B-A359-CFB91A6556B3}" type="datetimeFigureOut">
              <a:t>4/14/2024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BDBF6-3A5B-4F06-A2E7-DC1E6477266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3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81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03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87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57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sp>
        <p:nvSpPr>
          <p:cNvPr id="4" name="Text 2"/>
          <p:cNvSpPr/>
          <p:nvPr/>
        </p:nvSpPr>
        <p:spPr>
          <a:xfrm>
            <a:off x="158517" y="385233"/>
            <a:ext cx="8287608" cy="166639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6561"/>
              </a:lnSpc>
              <a:buNone/>
            </a:pPr>
            <a:r>
              <a:rPr lang="en-US" sz="5249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Tishk International University (TIU) Vernacular architecture</a:t>
            </a:r>
            <a:endParaRPr lang="en-US" sz="5249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2037993" y="3765113"/>
            <a:ext cx="10554414" cy="355402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>
                <a:solidFill>
                  <a:srgbClr val="C9C2C0"/>
                </a:solidFill>
                <a:latin typeface="Gelasio"/>
                <a:ea typeface="Gelasio"/>
                <a:cs typeface="Gelasio" pitchFamily="34" charset="-120"/>
              </a:rPr>
              <a:t>Vernacular Architecture</a:t>
            </a:r>
            <a:endParaRPr lang="en-US" sz="2400">
              <a:latin typeface="Gelasio"/>
              <a:cs typeface="Calibri"/>
            </a:endParaRPr>
          </a:p>
        </p:txBody>
      </p:sp>
      <p:sp>
        <p:nvSpPr>
          <p:cNvPr id="6" name="Text 4"/>
          <p:cNvSpPr/>
          <p:nvPr/>
        </p:nvSpPr>
        <p:spPr>
          <a:xfrm>
            <a:off x="2037993" y="4370427"/>
            <a:ext cx="8874470" cy="355402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>
                <a:solidFill>
                  <a:srgbClr val="C9C2C0"/>
                </a:solidFill>
                <a:latin typeface="Gelasio"/>
                <a:ea typeface="Gelasio" pitchFamily="34" charset="-122"/>
              </a:rPr>
              <a:t>Lecturer : Darbaz Pirot</a:t>
            </a:r>
            <a:endParaRPr lang="en-US" sz="2400">
              <a:solidFill>
                <a:srgbClr val="C9C2C0"/>
              </a:solidFill>
              <a:ea typeface="Gelasio" pitchFamily="34" charset="-122"/>
            </a:endParaRPr>
          </a:p>
        </p:txBody>
      </p:sp>
      <p:sp>
        <p:nvSpPr>
          <p:cNvPr id="7" name="Text 5"/>
          <p:cNvSpPr/>
          <p:nvPr/>
        </p:nvSpPr>
        <p:spPr>
          <a:xfrm>
            <a:off x="2037993" y="4975741"/>
            <a:ext cx="10554414" cy="355402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>
              <a:lnSpc>
                <a:spcPts val="2799"/>
              </a:lnSpc>
            </a:pPr>
            <a:r>
              <a:rPr lang="en-US" sz="2400">
                <a:solidFill>
                  <a:srgbClr val="C9C2C0"/>
                </a:solidFill>
                <a:latin typeface="Gelasio"/>
                <a:ea typeface="Gelasio" pitchFamily="34" charset="-122"/>
              </a:rPr>
              <a:t>2023-2024</a:t>
            </a:r>
            <a:endParaRPr lang="en-US" sz="2400">
              <a:solidFill>
                <a:srgbClr val="C9C2C0"/>
              </a:solidFill>
              <a:ea typeface="Gelasio" pitchFamily="34" charset="-122"/>
            </a:endParaRPr>
          </a:p>
        </p:txBody>
      </p:sp>
      <p:sp>
        <p:nvSpPr>
          <p:cNvPr id="8" name="Text 6"/>
          <p:cNvSpPr/>
          <p:nvPr/>
        </p:nvSpPr>
        <p:spPr>
          <a:xfrm>
            <a:off x="2037993" y="5581055"/>
            <a:ext cx="8874470" cy="355402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indent="0">
              <a:lnSpc>
                <a:spcPts val="2799"/>
              </a:lnSpc>
              <a:buNone/>
            </a:pPr>
            <a:r>
              <a:rPr lang="en-US" sz="2400" dirty="0">
                <a:solidFill>
                  <a:srgbClr val="C9C2C0"/>
                </a:solidFill>
                <a:latin typeface="Gelasio"/>
                <a:ea typeface="Gelasio"/>
              </a:rPr>
              <a:t>Lecture 4: Introduction to Vernacular Architecture</a:t>
            </a:r>
            <a:endParaRPr lang="en-US" sz="2400" dirty="0">
              <a:solidFill>
                <a:srgbClr val="C9C2C0"/>
              </a:solidFill>
              <a:ea typeface="Gelasio" pitchFamily="34" charset="-122"/>
            </a:endParaRPr>
          </a:p>
        </p:txBody>
      </p:sp>
      <p:pic>
        <p:nvPicPr>
          <p:cNvPr id="9" name="Picture 8" descr="Kaarwan">
            <a:extLst>
              <a:ext uri="{FF2B5EF4-FFF2-40B4-BE49-F238E27FC236}">
                <a16:creationId xmlns:a16="http://schemas.microsoft.com/office/drawing/2014/main" id="{558690F0-82F7-9744-2A51-8229E9DE9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369" y="2385332"/>
            <a:ext cx="59626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Text 1"/>
          <p:cNvSpPr/>
          <p:nvPr/>
        </p:nvSpPr>
        <p:spPr>
          <a:xfrm>
            <a:off x="-116826" y="143752"/>
            <a:ext cx="9306400" cy="184000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>
              <a:lnSpc>
                <a:spcPts val="5468"/>
              </a:lnSpc>
            </a:pPr>
            <a:r>
              <a:rPr lang="en-US" sz="4350" b="1" dirty="0">
                <a:solidFill>
                  <a:srgbClr val="FFFFFF"/>
                </a:solidFill>
                <a:latin typeface="Instrument Sans"/>
                <a:ea typeface="Instrument Sans" pitchFamily="34" charset="-122"/>
              </a:rPr>
              <a:t>Mediterranean</a:t>
            </a:r>
            <a:r>
              <a:rPr lang="en-US" sz="435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US" sz="4350" b="1" dirty="0">
                <a:solidFill>
                  <a:srgbClr val="FFFFFF"/>
                </a:solidFill>
                <a:latin typeface="Instrument Sans"/>
                <a:ea typeface="Instrument Sans" pitchFamily="34" charset="-122"/>
                <a:cs typeface="Instrument Sans" pitchFamily="34" charset="-120"/>
              </a:rPr>
              <a:t>house: Trulli, south Italy</a:t>
            </a:r>
            <a:endParaRPr lang="en-US" sz="4350" dirty="0">
              <a:latin typeface="Calibri"/>
              <a:cs typeface="Calibri"/>
            </a:endParaRPr>
          </a:p>
        </p:txBody>
      </p:sp>
      <p:sp>
        <p:nvSpPr>
          <p:cNvPr id="6" name="Text 2"/>
          <p:cNvSpPr/>
          <p:nvPr/>
        </p:nvSpPr>
        <p:spPr>
          <a:xfrm>
            <a:off x="405688" y="2412020"/>
            <a:ext cx="7905112" cy="321563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These structures, dating from as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early as the mid-14th century,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characteristically feature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pyramidal, domed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or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conical roofs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built up of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corbelled limestone slabs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.</a:t>
            </a:r>
            <a:endParaRPr lang="en-US" sz="2800" dirty="0">
              <a:latin typeface="Instrument Sans"/>
              <a:ea typeface="Instrument Sans"/>
              <a:cs typeface="Calibri"/>
            </a:endParaRPr>
          </a:p>
        </p:txBody>
      </p:sp>
      <p:pic>
        <p:nvPicPr>
          <p:cNvPr id="7" name="Picture 6" descr="File:Alberobello BW 2016-10-16 13-43-03.jpg">
            <a:extLst>
              <a:ext uri="{FF2B5EF4-FFF2-40B4-BE49-F238E27FC236}">
                <a16:creationId xmlns:a16="http://schemas.microsoft.com/office/drawing/2014/main" id="{1AD7063D-B878-6989-F604-44B4F1900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062" y="138726"/>
            <a:ext cx="5498275" cy="3688906"/>
          </a:xfrm>
          <a:prstGeom prst="rect">
            <a:avLst/>
          </a:prstGeom>
        </p:spPr>
      </p:pic>
      <p:pic>
        <p:nvPicPr>
          <p:cNvPr id="8" name="Picture 7" descr="a woman sitting on a wall overlooking trulli houses in Alberobello, Puglia, Italy">
            <a:extLst>
              <a:ext uri="{FF2B5EF4-FFF2-40B4-BE49-F238E27FC236}">
                <a16:creationId xmlns:a16="http://schemas.microsoft.com/office/drawing/2014/main" id="{F0AFC5BA-CD8D-8130-DA02-6ECF18340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187" y="4424004"/>
            <a:ext cx="5486400" cy="36685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Text 1"/>
          <p:cNvSpPr/>
          <p:nvPr/>
        </p:nvSpPr>
        <p:spPr>
          <a:xfrm>
            <a:off x="441314" y="405247"/>
            <a:ext cx="8558254" cy="34650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Trulli were generally constructed as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temporary field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shelters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and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storehouses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or as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permanent dwellings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by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small-scale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landowners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or agricultural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laborers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(worker)</a:t>
            </a:r>
            <a:endParaRPr lang="en-US" sz="2800" dirty="0">
              <a:latin typeface="Instrument Sans"/>
              <a:ea typeface="Instrument Sans"/>
            </a:endParaRPr>
          </a:p>
        </p:txBody>
      </p:sp>
      <p:sp>
        <p:nvSpPr>
          <p:cNvPr id="6" name="Text 2"/>
          <p:cNvSpPr/>
          <p:nvPr/>
        </p:nvSpPr>
        <p:spPr>
          <a:xfrm>
            <a:off x="441314" y="4963328"/>
            <a:ext cx="8558254" cy="212396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After a while the Trulli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became permanent residential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buildings and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recently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they are built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using new technologies as bricks and concrete.</a:t>
            </a:r>
            <a:endParaRPr lang="en-US" sz="2800" b="1" dirty="0">
              <a:latin typeface="Instrument Sans"/>
              <a:ea typeface="Instrument Sans"/>
              <a:cs typeface="Calibri" panose="020F0502020204030204"/>
            </a:endParaRPr>
          </a:p>
        </p:txBody>
      </p:sp>
      <p:pic>
        <p:nvPicPr>
          <p:cNvPr id="8" name="Picture 7" descr="On the Trulli Trail: The Best Towns to Visit in Puglia’s Valle d’Itria">
            <a:extLst>
              <a:ext uri="{FF2B5EF4-FFF2-40B4-BE49-F238E27FC236}">
                <a16:creationId xmlns:a16="http://schemas.microsoft.com/office/drawing/2014/main" id="{A5117EFC-C8B1-91C5-4741-8B4B0A1F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686" y="177804"/>
            <a:ext cx="5545777" cy="3705752"/>
          </a:xfrm>
          <a:prstGeom prst="rect">
            <a:avLst/>
          </a:prstGeom>
        </p:spPr>
      </p:pic>
      <p:pic>
        <p:nvPicPr>
          <p:cNvPr id="9" name="Picture 8" descr="(Credit: Victoria Abbott Riccardi)">
            <a:extLst>
              <a:ext uri="{FF2B5EF4-FFF2-40B4-BE49-F238E27FC236}">
                <a16:creationId xmlns:a16="http://schemas.microsoft.com/office/drawing/2014/main" id="{F1E1E08A-65A1-EFD0-E44A-340B2CAFC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810" y="4934570"/>
            <a:ext cx="5545777" cy="31105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77749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52719" y="3171660"/>
            <a:ext cx="8335259" cy="42615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whitewashed walls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of the Trulli are built directly onto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limestone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using a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dry-stone wall technique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(that is, without use of mortar or cement).</a:t>
            </a:r>
            <a:endParaRPr lang="en-US" sz="2800" dirty="0">
              <a:solidFill>
                <a:srgbClr val="000000"/>
              </a:solidFill>
              <a:latin typeface="Instrument Sans"/>
              <a:ea typeface="Instrument Sans"/>
              <a:cs typeface="Calibri"/>
            </a:endParaRPr>
          </a:p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endParaRPr lang="en-US" sz="2800" dirty="0">
              <a:solidFill>
                <a:srgbClr val="CFD0D8"/>
              </a:solidFill>
              <a:ea typeface="Instrument Sans" pitchFamily="34" charset="-122"/>
            </a:endParaRPr>
          </a:p>
          <a:p>
            <a:pPr marL="342900" indent="-342900">
              <a:lnSpc>
                <a:spcPts val="2799"/>
              </a:lnSpc>
              <a:buSzPct val="100000"/>
              <a:buFont typeface="Arial"/>
              <a:buChar char="•"/>
            </a:pPr>
            <a:r>
              <a:rPr lang="en-US" sz="2800" dirty="0">
                <a:solidFill>
                  <a:srgbClr val="CFD0D8"/>
                </a:solidFill>
                <a:ea typeface="Instrument Sans"/>
              </a:rPr>
              <a:t>The walls comprise a</a:t>
            </a:r>
            <a:r>
              <a:rPr lang="en-US" sz="2800" b="1" dirty="0">
                <a:solidFill>
                  <a:srgbClr val="CFD0D8"/>
                </a:solidFill>
                <a:ea typeface="Instrument Sans"/>
              </a:rPr>
              <a:t> double skin</a:t>
            </a:r>
            <a:r>
              <a:rPr lang="en-US" sz="2800" dirty="0">
                <a:solidFill>
                  <a:srgbClr val="CFD0D8"/>
                </a:solidFill>
                <a:ea typeface="Instrument Sans"/>
              </a:rPr>
              <a:t> with a </a:t>
            </a:r>
            <a:r>
              <a:rPr lang="en-US" sz="2800" b="1" dirty="0">
                <a:solidFill>
                  <a:srgbClr val="CFD0D8"/>
                </a:solidFill>
                <a:ea typeface="Instrument Sans"/>
              </a:rPr>
              <a:t>rubble core.</a:t>
            </a:r>
            <a:endParaRPr lang="en-US" sz="2800" b="1" dirty="0">
              <a:solidFill>
                <a:srgbClr val="CFD0D8"/>
              </a:solidFill>
              <a:ea typeface="Instrument Sans"/>
              <a:cs typeface="Calibri"/>
            </a:endParaRPr>
          </a:p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endParaRPr lang="en-US" sz="2800" dirty="0">
              <a:solidFill>
                <a:srgbClr val="CFD0D8"/>
              </a:solidFill>
              <a:latin typeface="Instrument Sans"/>
              <a:ea typeface="Instrument Sans"/>
              <a:cs typeface="Calibri"/>
            </a:endParaRPr>
          </a:p>
        </p:txBody>
      </p:sp>
      <p:pic>
        <p:nvPicPr>
          <p:cNvPr id="8" name="Picture 7" descr="A drawing of a pyramid&#10;&#10;Description automatically generated">
            <a:extLst>
              <a:ext uri="{FF2B5EF4-FFF2-40B4-BE49-F238E27FC236}">
                <a16:creationId xmlns:a16="http://schemas.microsoft.com/office/drawing/2014/main" id="{9F4163E1-8B8F-92E9-16D9-C78F6BC60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478" y="2786131"/>
            <a:ext cx="5803000" cy="34675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5E81E3-1D9D-3853-975C-093C9C6E88EB}"/>
              </a:ext>
            </a:extLst>
          </p:cNvPr>
          <p:cNvSpPr txBox="1"/>
          <p:nvPr/>
        </p:nvSpPr>
        <p:spPr>
          <a:xfrm>
            <a:off x="4257304" y="1546761"/>
            <a:ext cx="7030191" cy="76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350" b="1">
                <a:solidFill>
                  <a:srgbClr val="FFFFFF"/>
                </a:solidFill>
                <a:latin typeface="Instrument Sans"/>
              </a:rPr>
              <a:t>“Walls”</a:t>
            </a:r>
            <a:r>
              <a:rPr lang="en-US" sz="4350">
                <a:latin typeface="Instrument Sans"/>
              </a:rPr>
              <a:t>​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Text 1"/>
          <p:cNvSpPr/>
          <p:nvPr/>
        </p:nvSpPr>
        <p:spPr>
          <a:xfrm>
            <a:off x="4146415" y="1221"/>
            <a:ext cx="10447613" cy="694373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algn="ctr">
              <a:lnSpc>
                <a:spcPts val="5468"/>
              </a:lnSpc>
            </a:pPr>
            <a:r>
              <a:rPr lang="en-US" sz="4350" b="1" dirty="0">
                <a:solidFill>
                  <a:srgbClr val="FFFFFF"/>
                </a:solidFill>
                <a:latin typeface="Instrument Sans"/>
                <a:ea typeface="Instrument Sans"/>
                <a:cs typeface="Instrument Sans" pitchFamily="34" charset="-120"/>
              </a:rPr>
              <a:t>“Roof”</a:t>
            </a:r>
            <a:endParaRPr lang="en-US" sz="4350" dirty="0">
              <a:latin typeface="Calibri"/>
              <a:ea typeface="Calibri"/>
              <a:cs typeface="Calibri"/>
            </a:endParaRPr>
          </a:p>
        </p:txBody>
      </p:sp>
      <p:sp>
        <p:nvSpPr>
          <p:cNvPr id="6" name="Text 2"/>
          <p:cNvSpPr/>
          <p:nvPr/>
        </p:nvSpPr>
        <p:spPr>
          <a:xfrm>
            <a:off x="4372046" y="791343"/>
            <a:ext cx="10225056" cy="693530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 roof can be referred to as a </a:t>
            </a:r>
            <a:r>
              <a:rPr lang="en-US" sz="25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false-dome</a:t>
            </a:r>
            <a:r>
              <a:rPr lang="en-US" sz="25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, characterized by its </a:t>
            </a:r>
            <a:r>
              <a:rPr lang="en-US" sz="25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lightness</a:t>
            </a:r>
            <a:r>
              <a:rPr lang="en-US" sz="25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and a </a:t>
            </a:r>
            <a:r>
              <a:rPr lang="en-US" sz="25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thickness</a:t>
            </a:r>
            <a:r>
              <a:rPr lang="en-US" sz="25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that </a:t>
            </a:r>
            <a:r>
              <a:rPr lang="en-US" sz="25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decreases</a:t>
            </a:r>
            <a:r>
              <a:rPr lang="en-US" sz="25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from the </a:t>
            </a:r>
            <a:r>
              <a:rPr lang="en-US" sz="25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base </a:t>
            </a:r>
            <a:r>
              <a:rPr lang="en-US" sz="25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to the </a:t>
            </a:r>
            <a:r>
              <a:rPr lang="en-US" sz="25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top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, usually ending in  a 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sp</a:t>
            </a:r>
            <a:r>
              <a:rPr lang="en-US" sz="25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here</a:t>
            </a:r>
            <a:r>
              <a:rPr lang="en-US" sz="25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.</a:t>
            </a:r>
            <a:endParaRPr lang="en-US" sz="2500" dirty="0">
              <a:solidFill>
                <a:srgbClr val="000000"/>
              </a:solidFill>
              <a:latin typeface="Instrument Sans"/>
              <a:ea typeface="Instrument Sans"/>
              <a:cs typeface="Calibri"/>
            </a:endParaRPr>
          </a:p>
          <a:p>
            <a:pPr algn="just"/>
            <a:endParaRPr lang="en-US" sz="2500" dirty="0">
              <a:solidFill>
                <a:srgbClr val="CFD0D8"/>
              </a:solidFill>
              <a:latin typeface="Calibri"/>
              <a:ea typeface="Instrument Sans"/>
              <a:cs typeface="Calibri"/>
            </a:endParaRPr>
          </a:p>
          <a:p>
            <a:pPr algn="just"/>
            <a:r>
              <a:rPr lang="en-US" sz="2500" dirty="0">
                <a:solidFill>
                  <a:srgbClr val="CFD0D8"/>
                </a:solidFill>
                <a:latin typeface="Calibri"/>
                <a:ea typeface="Calibri"/>
                <a:cs typeface="Calibri"/>
              </a:rPr>
              <a:t>The 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roofs have two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layers: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 an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 inner dome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 of wedge-shaped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stones topped with a capstone, 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and an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outer waterproof 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cone of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overlapping limestone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 slabs called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chianche or chiancarelle.</a:t>
            </a:r>
            <a:endParaRPr lang="en-US" b="1">
              <a:ea typeface="Calibri"/>
              <a:cs typeface="Calibri"/>
            </a:endParaRPr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algn="just">
              <a:lnSpc>
                <a:spcPct val="150000"/>
              </a:lnSpc>
            </a:pPr>
            <a:endParaRPr lang="en-US" sz="2500" b="1" dirty="0">
              <a:solidFill>
                <a:srgbClr val="CFD0D8"/>
              </a:solidFill>
              <a:ea typeface="Instrument Sans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Additionally, the roofs </a:t>
            </a:r>
            <a:r>
              <a:rPr lang="en-US" sz="2500" dirty="0">
                <a:solidFill>
                  <a:srgbClr val="CFD0D8"/>
                </a:solidFill>
                <a:ea typeface="Calibri"/>
              </a:rPr>
              <a:t>of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 buildings often have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 symbols 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related to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 myths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 or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religion 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drawn with white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ash 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and end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with a special decorative point.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 This design is meant to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protect 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the building from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bad influences or luck.</a:t>
            </a:r>
            <a:endParaRPr lang="en-US" b="1">
              <a:ea typeface="Calibri"/>
              <a:cs typeface="Calibri"/>
            </a:endParaRPr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algn="just">
              <a:lnSpc>
                <a:spcPct val="150000"/>
              </a:lnSpc>
            </a:pPr>
            <a:endParaRPr lang="en-US" sz="2500" dirty="0">
              <a:solidFill>
                <a:srgbClr val="CFD0D8"/>
              </a:solidFill>
              <a:latin typeface="Instrument Sans"/>
              <a:ea typeface="Instrument Sans"/>
              <a:cs typeface="Calibri"/>
            </a:endParaRPr>
          </a:p>
        </p:txBody>
      </p:sp>
      <p:pic>
        <p:nvPicPr>
          <p:cNvPr id="8" name="Picture 7" descr="A stone structure with a cone&#10;&#10;Description automatically generated">
            <a:extLst>
              <a:ext uri="{FF2B5EF4-FFF2-40B4-BE49-F238E27FC236}">
                <a16:creationId xmlns:a16="http://schemas.microsoft.com/office/drawing/2014/main" id="{04DE525C-4907-8EA8-C0E8-8EB4F2CB8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130" y="439758"/>
            <a:ext cx="4195824" cy="3153393"/>
          </a:xfrm>
          <a:prstGeom prst="rect">
            <a:avLst/>
          </a:prstGeom>
        </p:spPr>
      </p:pic>
      <p:pic>
        <p:nvPicPr>
          <p:cNvPr id="9" name="Picture 8" descr="A close-up of a well&#10;&#10;Description automatically generated">
            <a:extLst>
              <a:ext uri="{FF2B5EF4-FFF2-40B4-BE49-F238E27FC236}">
                <a16:creationId xmlns:a16="http://schemas.microsoft.com/office/drawing/2014/main" id="{84B9E65B-602E-F3C0-03F7-09B61F9A1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" y="4917128"/>
            <a:ext cx="4148323" cy="28583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491463" y="1848045"/>
            <a:ext cx="9143569" cy="40107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“Cistern”</a:t>
            </a:r>
            <a:endParaRPr lang="en-US" sz="4374"/>
          </a:p>
        </p:txBody>
      </p:sp>
      <p:pic>
        <p:nvPicPr>
          <p:cNvPr id="7" name="Picture 6" descr="A diagram of a stone oven&#10;&#10;Description automatically generated">
            <a:extLst>
              <a:ext uri="{FF2B5EF4-FFF2-40B4-BE49-F238E27FC236}">
                <a16:creationId xmlns:a16="http://schemas.microsoft.com/office/drawing/2014/main" id="{5AB10DFB-299D-D812-BCB6-581384D73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74" y="1842557"/>
            <a:ext cx="5567632" cy="46925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B2A15-1CAA-BA12-BCA2-CA54D4F09933}"/>
              </a:ext>
            </a:extLst>
          </p:cNvPr>
          <p:cNvSpPr txBox="1"/>
          <p:nvPr/>
        </p:nvSpPr>
        <p:spPr>
          <a:xfrm>
            <a:off x="5495026" y="3575649"/>
            <a:ext cx="9144000" cy="24038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Water is gathered by the extended edges of the roof, which direct the water into a special pathway on the slab leading to a storage tank under the house.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just">
              <a:lnSpc>
                <a:spcPct val="150000"/>
              </a:lnSpc>
            </a:pPr>
            <a:endParaRPr lang="en-US" dirty="0"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1"/>
          <p:cNvSpPr/>
          <p:nvPr/>
        </p:nvSpPr>
        <p:spPr>
          <a:xfrm>
            <a:off x="53918" y="986793"/>
            <a:ext cx="10054128" cy="1246463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“Doorways and windows”</a:t>
            </a:r>
            <a:endParaRPr lang="en-US" sz="4374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9BF1A-DCC0-A27B-AE6A-496999162CB3}"/>
              </a:ext>
            </a:extLst>
          </p:cNvPr>
          <p:cNvSpPr txBox="1"/>
          <p:nvPr/>
        </p:nvSpPr>
        <p:spPr>
          <a:xfrm>
            <a:off x="-3247" y="2816525"/>
            <a:ext cx="9925530" cy="1295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The walls have a door and a few small windows. Inside, there's a fireplace and built-in shelves in the thick walls.</a:t>
            </a:r>
          </a:p>
        </p:txBody>
      </p:sp>
      <p:pic>
        <p:nvPicPr>
          <p:cNvPr id="6" name="Picture 5" descr="A stone house with a stone roof&#10;&#10;Description automatically generated">
            <a:extLst>
              <a:ext uri="{FF2B5EF4-FFF2-40B4-BE49-F238E27FC236}">
                <a16:creationId xmlns:a16="http://schemas.microsoft.com/office/drawing/2014/main" id="{48D297E1-110B-0108-3431-C72B0BA09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046" y="-7098"/>
            <a:ext cx="4378444" cy="3395752"/>
          </a:xfrm>
          <a:prstGeom prst="rect">
            <a:avLst/>
          </a:prstGeom>
        </p:spPr>
      </p:pic>
      <p:pic>
        <p:nvPicPr>
          <p:cNvPr id="7" name="Picture 6" descr="A couple of people walking up a stone building&#10;&#10;Description automatically generated">
            <a:extLst>
              <a:ext uri="{FF2B5EF4-FFF2-40B4-BE49-F238E27FC236}">
                <a16:creationId xmlns:a16="http://schemas.microsoft.com/office/drawing/2014/main" id="{C6F8E106-59BE-68E2-D9BC-0E1F841C9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182" y="4788560"/>
            <a:ext cx="4595183" cy="34487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53177" y="401306"/>
            <a:ext cx="8864067" cy="659345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4921"/>
              </a:lnSpc>
              <a:buNone/>
            </a:pPr>
            <a:r>
              <a:rPr lang="en-US" sz="3937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Trulli Shape Design</a:t>
            </a:r>
            <a:endParaRPr lang="en-US" sz="3937"/>
          </a:p>
        </p:txBody>
      </p:sp>
      <p:sp>
        <p:nvSpPr>
          <p:cNvPr id="6" name="Text 2"/>
          <p:cNvSpPr/>
          <p:nvPr/>
        </p:nvSpPr>
        <p:spPr>
          <a:xfrm>
            <a:off x="5977464" y="1188042"/>
            <a:ext cx="8351654" cy="680279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 plan is compact and almost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square-shaped,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while the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roofs are cone-shaped. </a:t>
            </a:r>
            <a:endParaRPr lang="en-US" sz="2800" b="1">
              <a:solidFill>
                <a:srgbClr val="000000"/>
              </a:solidFill>
              <a:latin typeface="Instrument Sans"/>
              <a:ea typeface="Instrument Sans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 entire shape of the TRULLI is a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mix between a cube and a cone.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The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roof is domed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, and usually, there is a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sphere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. </a:t>
            </a:r>
            <a:endParaRPr lang="en-US" sz="2800">
              <a:solidFill>
                <a:srgbClr val="000000"/>
              </a:solidFill>
              <a:latin typeface="Instrument Sans"/>
              <a:ea typeface="Instrument Sans"/>
              <a:cs typeface="Calibri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 central space is the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living room,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and the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service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spaces are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placed around it in smaller room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s. The interior is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really dark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because the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only opening is the entrance door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. An internal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fireplace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and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alcoves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are recessed into the thick walls.</a:t>
            </a:r>
            <a:endParaRPr lang="en-US" sz="2800">
              <a:latin typeface="Instrument Sans"/>
              <a:ea typeface="Instrument Sans"/>
              <a:cs typeface="Calibri"/>
            </a:endParaRPr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78CFED5F-1D37-040D-CB06-F1360156A63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3777" y="3073"/>
            <a:ext cx="5766221" cy="821876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494386" y="-133531"/>
            <a:ext cx="9122857" cy="1194182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4921"/>
              </a:lnSpc>
              <a:buNone/>
            </a:pPr>
            <a:r>
              <a:rPr lang="en-US" sz="3937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Trulli Shape Design</a:t>
            </a:r>
            <a:endParaRPr lang="en-US" sz="3937"/>
          </a:p>
        </p:txBody>
      </p:sp>
      <p:sp>
        <p:nvSpPr>
          <p:cNvPr id="7" name="Text 3"/>
          <p:cNvSpPr/>
          <p:nvPr/>
        </p:nvSpPr>
        <p:spPr>
          <a:xfrm>
            <a:off x="5494386" y="624497"/>
            <a:ext cx="9007261" cy="75981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CFD0D8"/>
                </a:solidFill>
                <a:ea typeface="Instrument Sans"/>
              </a:rPr>
              <a:t>Trulli houses have a special design that combines shapes to look unique and attractive. </a:t>
            </a:r>
            <a:endParaRPr lang="en-US" dirty="0">
              <a:solidFill>
                <a:srgbClr val="000000"/>
              </a:solidFill>
              <a:ea typeface="Instrument Sans"/>
            </a:endParaRP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CFD0D8"/>
                </a:solidFill>
                <a:ea typeface="Instrument Sans"/>
              </a:rPr>
              <a:t>They 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have a neat(tidy), square layout and pointy roofs that make them stand out. </a:t>
            </a:r>
            <a:endParaRPr lang="en-US" b="1">
              <a:solidFill>
                <a:srgbClr val="000000"/>
              </a:solidFill>
              <a:ea typeface="Instrument Sans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Inside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, there's a 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main room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 with 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smaller rooms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 around it, making it feel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comfortable 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and private.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 </a:t>
            </a:r>
            <a:endParaRPr lang="en-US">
              <a:solidFill>
                <a:srgbClr val="000000"/>
              </a:solidFill>
              <a:ea typeface="Instrument Sans"/>
              <a:cs typeface="Calibri"/>
            </a:endParaRPr>
          </a:p>
          <a:p>
            <a:pPr algn="just">
              <a:lnSpc>
                <a:spcPct val="150000"/>
              </a:lnSpc>
            </a:pPr>
            <a:endParaRPr lang="en-US" sz="2500" dirty="0">
              <a:solidFill>
                <a:srgbClr val="CFD0D8"/>
              </a:solidFill>
              <a:ea typeface="Instrument Sans"/>
            </a:endParaRP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CFD0D8"/>
                </a:solidFill>
                <a:ea typeface="Instrument Sans"/>
              </a:rPr>
              <a:t>The inside is a bit 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dark because 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there's only one 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door for light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, which makes these houses intriguing.</a:t>
            </a:r>
            <a:endParaRPr lang="en-US" dirty="0">
              <a:cs typeface="Calibri"/>
            </a:endParaRPr>
          </a:p>
          <a:p>
            <a:pPr algn="just">
              <a:lnSpc>
                <a:spcPct val="150000"/>
              </a:lnSpc>
            </a:pPr>
            <a:endParaRPr lang="en-US" sz="2500" dirty="0">
              <a:solidFill>
                <a:srgbClr val="CFD0D8"/>
              </a:solidFill>
              <a:ea typeface="Instrument Sans"/>
            </a:endParaRP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CFD0D8"/>
                </a:solidFill>
                <a:ea typeface="Instrument Sans"/>
              </a:rPr>
              <a:t> They also have a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 fireplace and built-in shelves i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n the 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thick walls,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 showing how smart and useful their design is.</a:t>
            </a:r>
            <a:endParaRPr lang="en-US"/>
          </a:p>
        </p:txBody>
      </p:sp>
      <p:pic>
        <p:nvPicPr>
          <p:cNvPr id="9" name="Picture 8" descr="A drawing of a house&#10;&#10;Description automatically generated">
            <a:extLst>
              <a:ext uri="{FF2B5EF4-FFF2-40B4-BE49-F238E27FC236}">
                <a16:creationId xmlns:a16="http://schemas.microsoft.com/office/drawing/2014/main" id="{89167323-D7CA-A52D-F88C-07FE06567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98" y="2331199"/>
            <a:ext cx="5489995" cy="282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35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64" y="778"/>
            <a:ext cx="9133871" cy="95742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50" b="1" dirty="0">
                <a:solidFill>
                  <a:srgbClr val="FFFFFF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Underground architecture</a:t>
            </a:r>
            <a:endParaRPr lang="en-US" sz="4350" dirty="0">
              <a:ea typeface="Instrument Sans"/>
            </a:endParaRPr>
          </a:p>
        </p:txBody>
      </p:sp>
      <p:sp>
        <p:nvSpPr>
          <p:cNvPr id="6" name="Text 2"/>
          <p:cNvSpPr/>
          <p:nvPr/>
        </p:nvSpPr>
        <p:spPr>
          <a:xfrm>
            <a:off x="-99662" y="757446"/>
            <a:ext cx="9054516" cy="246368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 underground constructions are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typical of the dry hot climate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and they use the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soil constant temperature to have a better indoor comfort.</a:t>
            </a:r>
            <a:endParaRPr lang="en-US" sz="2800" b="1">
              <a:latin typeface="Instrument Sans"/>
              <a:ea typeface="Instrument Sans"/>
              <a:cs typeface="Calibri"/>
            </a:endParaRPr>
          </a:p>
        </p:txBody>
      </p:sp>
      <p:sp>
        <p:nvSpPr>
          <p:cNvPr id="7" name="Text 3"/>
          <p:cNvSpPr/>
          <p:nvPr/>
        </p:nvSpPr>
        <p:spPr>
          <a:xfrm>
            <a:off x="9041" y="2754775"/>
            <a:ext cx="8413903" cy="289911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</a:rPr>
              <a:t>The most famous underground settlements in the Mediterranean area are: Cappadocia and </a:t>
            </a:r>
            <a:r>
              <a:rPr lang="en-US" sz="2800" dirty="0" err="1">
                <a:solidFill>
                  <a:srgbClr val="CFD0D8"/>
                </a:solidFill>
                <a:latin typeface="Instrument Sans"/>
                <a:ea typeface="Instrument Sans"/>
              </a:rPr>
              <a:t>Hassankevi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</a:rPr>
              <a:t> in Turkey, </a:t>
            </a:r>
            <a:r>
              <a:rPr lang="en-US" sz="2800" b="1" dirty="0" err="1">
                <a:solidFill>
                  <a:srgbClr val="CFD0D8"/>
                </a:solidFill>
                <a:latin typeface="Instrument Sans"/>
                <a:ea typeface="Instrument Sans"/>
              </a:rPr>
              <a:t>Matmata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</a:rPr>
              <a:t> in Tunisia,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</a:rPr>
              <a:t>and the typical Italian and Spanish underground settlements.</a:t>
            </a:r>
            <a:endParaRPr lang="en-US" sz="2800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</p:txBody>
      </p:sp>
      <p:sp>
        <p:nvSpPr>
          <p:cNvPr id="8" name="Text 4"/>
          <p:cNvSpPr/>
          <p:nvPr/>
        </p:nvSpPr>
        <p:spPr>
          <a:xfrm>
            <a:off x="-1844" y="6051410"/>
            <a:ext cx="9140781" cy="195300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</a:rPr>
              <a:t>This architecture was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</a:rPr>
              <a:t>born not only to answer climate features,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</a:rPr>
              <a:t> but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</a:rPr>
              <a:t>also for social reasons and defense necessities.</a:t>
            </a:r>
            <a:endParaRPr lang="en-US" sz="2800" b="1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</p:txBody>
      </p:sp>
      <p:pic>
        <p:nvPicPr>
          <p:cNvPr id="9" name="Picture 8" descr="Beluchistan .Irán | Underground homes, Vernacular architecture, Natural  building">
            <a:extLst>
              <a:ext uri="{FF2B5EF4-FFF2-40B4-BE49-F238E27FC236}">
                <a16:creationId xmlns:a16="http://schemas.microsoft.com/office/drawing/2014/main" id="{9FE68332-0D59-4BF1-91D8-EAF305AA7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2627" y="-452"/>
            <a:ext cx="5486398" cy="3693006"/>
          </a:xfrm>
          <a:prstGeom prst="rect">
            <a:avLst/>
          </a:prstGeom>
        </p:spPr>
      </p:pic>
      <p:pic>
        <p:nvPicPr>
          <p:cNvPr id="10" name="Picture 9" descr="World Architecture|Vernacular Architecture – archist">
            <a:extLst>
              <a:ext uri="{FF2B5EF4-FFF2-40B4-BE49-F238E27FC236}">
                <a16:creationId xmlns:a16="http://schemas.microsoft.com/office/drawing/2014/main" id="{6601608C-6317-F4ED-9C6A-152DDC2E2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2627" y="4114568"/>
            <a:ext cx="5503652" cy="41066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1"/>
          <p:cNvSpPr/>
          <p:nvPr/>
        </p:nvSpPr>
        <p:spPr>
          <a:xfrm>
            <a:off x="92488" y="587097"/>
            <a:ext cx="14531689" cy="133302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5249"/>
              </a:lnSpc>
              <a:buNone/>
            </a:pPr>
            <a:r>
              <a:rPr lang="en-US" sz="4199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Underground architecture: Matmata in Tunisia</a:t>
            </a:r>
            <a:endParaRPr lang="en-US" sz="4199"/>
          </a:p>
        </p:txBody>
      </p:sp>
      <p:sp>
        <p:nvSpPr>
          <p:cNvPr id="5" name="Text 2"/>
          <p:cNvSpPr/>
          <p:nvPr/>
        </p:nvSpPr>
        <p:spPr>
          <a:xfrm>
            <a:off x="92488" y="1915401"/>
            <a:ext cx="14531689" cy="15108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As </a:t>
            </a:r>
            <a:r>
              <a:rPr lang="en-US" sz="2800" err="1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Matmata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is an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arid region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with harsh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climatic conditions,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and temperatures regularly exceed 50 degrees in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summer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. It is also distinguished by the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dusty and sandy desert winds.</a:t>
            </a:r>
            <a:endParaRPr lang="en-US" sz="2800" b="1" dirty="0">
              <a:latin typeface="Instrument Sans"/>
              <a:ea typeface="Instrument Sans"/>
              <a:cs typeface="Calibri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24" y="4114726"/>
            <a:ext cx="8890014" cy="254600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err="1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Matmata's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terrain is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hilly and a small valleys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between the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limestone mountains contain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deposits of loess (the accumulation of wind-blown silt), almost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20 meters deep.</a:t>
            </a:r>
            <a:endParaRPr lang="en-US" sz="2800" b="1">
              <a:latin typeface="Instrument Sans"/>
              <a:ea typeface="Instrument Sans"/>
              <a:cs typeface="Calibri"/>
            </a:endParaRPr>
          </a:p>
        </p:txBody>
      </p:sp>
      <p:pic>
        <p:nvPicPr>
          <p:cNvPr id="11" name="Picture 10" descr="Tunisia - Matmata with its beautiful cave dwellings - Leben pur! Unterwegs.">
            <a:extLst>
              <a:ext uri="{FF2B5EF4-FFF2-40B4-BE49-F238E27FC236}">
                <a16:creationId xmlns:a16="http://schemas.microsoft.com/office/drawing/2014/main" id="{25D2E513-15A2-03D8-A9AE-BF10E155A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087" y="3896983"/>
            <a:ext cx="5779698" cy="43347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0791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Text 1"/>
          <p:cNvSpPr/>
          <p:nvPr/>
        </p:nvSpPr>
        <p:spPr>
          <a:xfrm>
            <a:off x="764500" y="560665"/>
            <a:ext cx="7614999" cy="91851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6020"/>
              </a:lnSpc>
              <a:buNone/>
            </a:pPr>
            <a:r>
              <a:rPr lang="en-US" sz="4800" b="1">
                <a:solidFill>
                  <a:srgbClr val="FFFFFF"/>
                </a:solidFill>
                <a:latin typeface="Instrument Sans"/>
                <a:ea typeface="Instrument Sans"/>
              </a:rPr>
              <a:t>Outlines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416158" y="2470735"/>
            <a:ext cx="8333455" cy="463501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239395" indent="-226695">
              <a:spcBef>
                <a:spcPts val="335"/>
              </a:spcBef>
              <a:buFont typeface="Arial MT,Sans-Serif"/>
              <a:buChar char="•"/>
            </a:pPr>
            <a:r>
              <a:rPr lang="en-US" sz="2800">
                <a:solidFill>
                  <a:schemeClr val="bg1"/>
                </a:solidFill>
                <a:latin typeface="Times New Roman"/>
                <a:ea typeface="Instrument Sans"/>
                <a:cs typeface="Times New Roman"/>
              </a:rPr>
              <a:t>Vernacular architecture in  hot and arid climatic zone </a:t>
            </a:r>
          </a:p>
          <a:p>
            <a:pPr marL="239395" indent="-226695">
              <a:spcBef>
                <a:spcPts val="335"/>
              </a:spcBef>
              <a:buFont typeface="Arial MT,Sans-Serif"/>
              <a:buChar char="•"/>
            </a:pPr>
            <a:endParaRPr lang="en-US" sz="2800">
              <a:solidFill>
                <a:schemeClr val="bg1"/>
              </a:solidFill>
              <a:latin typeface="Times New Roman"/>
              <a:ea typeface="Instrument Sans"/>
              <a:cs typeface="Times New Roman"/>
            </a:endParaRPr>
          </a:p>
          <a:p>
            <a:pPr marL="239395" indent="-226695">
              <a:spcBef>
                <a:spcPts val="335"/>
              </a:spcBef>
              <a:buFont typeface="Arial MT,Sans-Serif"/>
              <a:buChar char="•"/>
            </a:pPr>
            <a:r>
              <a:rPr lang="en-US" sz="2800">
                <a:solidFill>
                  <a:schemeClr val="bg1"/>
                </a:solidFill>
                <a:latin typeface="Times New Roman"/>
                <a:ea typeface="Instrument Sans" pitchFamily="34" charset="-122"/>
                <a:cs typeface="Times New Roman"/>
              </a:rPr>
              <a:t>Vernacular Architecture of Mediterranean House</a:t>
            </a:r>
          </a:p>
          <a:p>
            <a:pPr marL="239395" indent="-226695">
              <a:spcBef>
                <a:spcPts val="335"/>
              </a:spcBef>
              <a:buFont typeface="Arial MT,Sans-Serif"/>
              <a:buChar char="•"/>
            </a:pPr>
            <a:endParaRPr lang="en-US" sz="2800">
              <a:solidFill>
                <a:schemeClr val="bg1"/>
              </a:solidFill>
              <a:latin typeface="Times New Roman"/>
              <a:ea typeface="Instrument Sans"/>
              <a:cs typeface="Times New Roman"/>
            </a:endParaRPr>
          </a:p>
          <a:p>
            <a:pPr marL="239395" indent="-226695">
              <a:spcBef>
                <a:spcPts val="340"/>
              </a:spcBef>
              <a:buFont typeface="Arial MT,Sans-Serif"/>
              <a:buChar char="•"/>
            </a:pPr>
            <a:r>
              <a:rPr lang="en-US" sz="2800">
                <a:solidFill>
                  <a:schemeClr val="bg1"/>
                </a:solidFill>
                <a:latin typeface="Times New Roman"/>
                <a:ea typeface="Instrument Sans" pitchFamily="34" charset="-122"/>
                <a:cs typeface="Times New Roman"/>
              </a:rPr>
              <a:t>Vernacular Architecture of Underground House</a:t>
            </a:r>
          </a:p>
          <a:p>
            <a:pPr marL="239395" indent="-226695">
              <a:spcBef>
                <a:spcPts val="340"/>
              </a:spcBef>
              <a:buFont typeface="Arial MT,Sans-Serif"/>
              <a:buChar char="•"/>
            </a:pPr>
            <a:endParaRPr lang="en-US" sz="2800">
              <a:solidFill>
                <a:schemeClr val="bg1"/>
              </a:solidFill>
              <a:latin typeface="Times New Roman"/>
              <a:ea typeface="Instrument Sans" pitchFamily="34" charset="-122"/>
              <a:cs typeface="Times New Roman"/>
            </a:endParaRPr>
          </a:p>
          <a:p>
            <a:pPr marL="239395" indent="-226695">
              <a:spcBef>
                <a:spcPts val="335"/>
              </a:spcBef>
              <a:buFont typeface="Arial MT,Sans-Serif"/>
              <a:buChar char="•"/>
            </a:pPr>
            <a:r>
              <a:rPr lang="en-US" sz="2800">
                <a:solidFill>
                  <a:schemeClr val="bg1"/>
                </a:solidFill>
                <a:latin typeface="Times New Roman"/>
                <a:ea typeface="Instrument Sans" pitchFamily="34" charset="-122"/>
                <a:cs typeface="Times New Roman"/>
              </a:rPr>
              <a:t>Vernacular Architecture of Courtyard Houses</a:t>
            </a:r>
          </a:p>
          <a:p>
            <a:pPr marL="239395" indent="-226695">
              <a:spcBef>
                <a:spcPts val="335"/>
              </a:spcBef>
              <a:buFont typeface="Arial MT,Sans-Serif"/>
              <a:buChar char="•"/>
            </a:pPr>
            <a:endParaRPr lang="en-US" sz="2800">
              <a:solidFill>
                <a:schemeClr val="bg1"/>
              </a:solidFill>
              <a:latin typeface="Times New Roman"/>
              <a:ea typeface="Instrument Sans"/>
              <a:cs typeface="Times New Roman"/>
            </a:endParaRPr>
          </a:p>
          <a:p>
            <a:pPr marL="239395" indent="-226695">
              <a:spcBef>
                <a:spcPts val="335"/>
              </a:spcBef>
              <a:buFont typeface="Arial MT,Sans-Serif"/>
              <a:buChar char="•"/>
            </a:pPr>
            <a:r>
              <a:rPr lang="en-US" sz="2800">
                <a:solidFill>
                  <a:schemeClr val="bg1"/>
                </a:solidFill>
                <a:latin typeface="Times New Roman"/>
                <a:ea typeface="Instrument Sans" pitchFamily="34" charset="-122"/>
                <a:cs typeface="Times New Roman"/>
              </a:rPr>
              <a:t>Conclusion</a:t>
            </a:r>
          </a:p>
          <a:p>
            <a:pPr marL="0" indent="0">
              <a:lnSpc>
                <a:spcPts val="2569"/>
              </a:lnSpc>
              <a:buNone/>
            </a:pPr>
            <a:endParaRPr lang="en-US" sz="1600">
              <a:solidFill>
                <a:schemeClr val="bg1"/>
              </a:solidFill>
              <a:latin typeface="Instrument Sans"/>
            </a:endParaRPr>
          </a:p>
        </p:txBody>
      </p:sp>
      <p:pic>
        <p:nvPicPr>
          <p:cNvPr id="8" name="Picture 7" descr="Kaarwan">
            <a:extLst>
              <a:ext uri="{FF2B5EF4-FFF2-40B4-BE49-F238E27FC236}">
                <a16:creationId xmlns:a16="http://schemas.microsoft.com/office/drawing/2014/main" id="{615C3143-D3CA-2BB4-E9C4-77E50CB8B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287" y="2569028"/>
            <a:ext cx="5965371" cy="397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90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51758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-2936" y="7508"/>
            <a:ext cx="9149872" cy="149055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5189"/>
              </a:lnSpc>
              <a:buNone/>
            </a:pPr>
            <a:r>
              <a:rPr lang="en-US" sz="4150" b="1" dirty="0">
                <a:solidFill>
                  <a:srgbClr val="FFFFFF"/>
                </a:solidFill>
                <a:latin typeface="Instrument Sans"/>
                <a:ea typeface="Instrument Sans" pitchFamily="34" charset="-122"/>
                <a:cs typeface="Instrument Sans" pitchFamily="34" charset="-120"/>
              </a:rPr>
              <a:t>Underground architecture: </a:t>
            </a:r>
            <a:r>
              <a:rPr lang="en-US" sz="4150" b="1" dirty="0" err="1">
                <a:solidFill>
                  <a:srgbClr val="FFFFFF"/>
                </a:solidFill>
                <a:latin typeface="Instrument Sans"/>
                <a:ea typeface="Instrument Sans" pitchFamily="34" charset="-122"/>
                <a:cs typeface="Instrument Sans" pitchFamily="34" charset="-120"/>
              </a:rPr>
              <a:t>Matmata</a:t>
            </a:r>
            <a:r>
              <a:rPr lang="en-US" sz="4150" b="1" dirty="0">
                <a:solidFill>
                  <a:srgbClr val="FFFFFF"/>
                </a:solidFill>
                <a:latin typeface="Instrument Sans"/>
                <a:ea typeface="Instrument Sans" pitchFamily="34" charset="-122"/>
                <a:cs typeface="Instrument Sans" pitchFamily="34" charset="-120"/>
              </a:rPr>
              <a:t> in Tunisia</a:t>
            </a:r>
            <a:endParaRPr lang="en-US" sz="4150" dirty="0">
              <a:latin typeface="Instrument Sans"/>
              <a:cs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E8D961-E408-755D-F4C8-335A0D9C473B}"/>
              </a:ext>
            </a:extLst>
          </p:cNvPr>
          <p:cNvSpPr txBox="1"/>
          <p:nvPr/>
        </p:nvSpPr>
        <p:spPr>
          <a:xfrm>
            <a:off x="8628" y="1505309"/>
            <a:ext cx="9161251" cy="51961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err="1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Matmata</a:t>
            </a:r>
            <a:r>
              <a:rPr lang="en-US" sz="28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 Troglodytes are unique underground </a:t>
            </a:r>
            <a:r>
              <a:rPr lang="en-US" sz="28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homes designed</a:t>
            </a:r>
            <a:r>
              <a:rPr lang="en-US" sz="28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 to</a:t>
            </a:r>
            <a:r>
              <a:rPr lang="en-US" sz="28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 reduce extreme climates</a:t>
            </a:r>
            <a:r>
              <a:rPr lang="en-US" sz="28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, benefiting from the </a:t>
            </a:r>
            <a:r>
              <a:rPr lang="en-US" sz="28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soil's natural insulating</a:t>
            </a:r>
            <a:r>
              <a:rPr lang="en-US" sz="28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 properties. </a:t>
            </a:r>
            <a:endParaRPr lang="en-US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These dwellings maintain consistent temperatures year-round,</a:t>
            </a:r>
            <a:r>
              <a:rPr lang="en-US" sz="28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 reflecting their builders' socio-cultural and economic backgrounds and environmental factors</a:t>
            </a:r>
            <a:r>
              <a:rPr lang="en-US" sz="28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. They exemplify innovative underground architecture for</a:t>
            </a:r>
            <a:r>
              <a:rPr lang="en-US" sz="28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 comfortable living in harsh climates</a:t>
            </a:r>
            <a:r>
              <a:rPr lang="en-US" sz="28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.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6029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1"/>
          <p:cNvSpPr/>
          <p:nvPr/>
        </p:nvSpPr>
        <p:spPr>
          <a:xfrm>
            <a:off x="15325" y="634707"/>
            <a:ext cx="14617002" cy="744183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3827"/>
              </a:lnSpc>
              <a:buNone/>
            </a:pPr>
            <a:endParaRPr lang="en-US" sz="2500" b="1" dirty="0">
              <a:solidFill>
                <a:schemeClr val="bg1"/>
              </a:solidFill>
              <a:latin typeface="Google Sans"/>
              <a:ea typeface="Instrument Sans"/>
            </a:endParaRPr>
          </a:p>
          <a:p>
            <a:pPr algn="just"/>
            <a:r>
              <a:rPr lang="en-US" sz="25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The </a:t>
            </a:r>
            <a:r>
              <a:rPr lang="en-US" sz="2500" b="1" err="1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Matmata</a:t>
            </a:r>
            <a:r>
              <a:rPr lang="en-US" sz="25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 dwellings --- Why do cave houses (troglodytes) ? </a:t>
            </a:r>
            <a:endParaRPr lang="en-US" sz="2500" b="1">
              <a:solidFill>
                <a:schemeClr val="bg1"/>
              </a:solidFill>
              <a:latin typeface="Google Sans"/>
              <a:cs typeface="Calibri"/>
            </a:endParaRPr>
          </a:p>
          <a:p>
            <a:pPr algn="just"/>
            <a:endParaRPr lang="en-US" sz="2500" dirty="0">
              <a:latin typeface="Google Sans"/>
              <a:cs typeface="Calibri"/>
            </a:endParaRPr>
          </a:p>
          <a:p>
            <a:pPr algn="just"/>
            <a:r>
              <a:rPr lang="en-US" sz="25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-The  </a:t>
            </a:r>
            <a:r>
              <a:rPr lang="en-US" sz="2500" dirty="0" err="1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Matmata</a:t>
            </a:r>
            <a:r>
              <a:rPr lang="en-US" sz="25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  Troglodyte  is  a  very  common  type  of  the  various  types  of subterranean dwellings these dwellings were the</a:t>
            </a:r>
            <a:r>
              <a:rPr lang="en-US" sz="25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 inhabitants approach to escape the harsh climatic conditions</a:t>
            </a:r>
            <a:r>
              <a:rPr lang="en-US" sz="25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, and their abundance was due to the favorable soil conditions. </a:t>
            </a:r>
            <a:endParaRPr lang="en-US" sz="2500">
              <a:solidFill>
                <a:schemeClr val="bg1"/>
              </a:solidFill>
              <a:latin typeface="Google Sans"/>
              <a:cs typeface="Calibri"/>
            </a:endParaRPr>
          </a:p>
          <a:p>
            <a:pPr algn="just"/>
            <a:endParaRPr lang="en-US" sz="2500" dirty="0">
              <a:latin typeface="Google Sans"/>
              <a:cs typeface="Calibri"/>
            </a:endParaRPr>
          </a:p>
          <a:p>
            <a:pPr algn="just"/>
            <a:r>
              <a:rPr lang="en-US" sz="25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The thermal behavior </a:t>
            </a:r>
          </a:p>
          <a:p>
            <a:pPr algn="just"/>
            <a:r>
              <a:rPr lang="en-US" sz="25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-The troglodytes are isothermal; </a:t>
            </a:r>
            <a:r>
              <a:rPr lang="en-US" sz="25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their temperatures are warm in winter and cool in summer,</a:t>
            </a:r>
            <a:r>
              <a:rPr lang="en-US" sz="25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 and stay relatively constant year round, as earth as a</a:t>
            </a:r>
            <a:r>
              <a:rPr lang="en-US" sz="25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 building material stabilizes the extreme temperature swings</a:t>
            </a:r>
            <a:r>
              <a:rPr lang="en-US" sz="25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, both </a:t>
            </a:r>
            <a:r>
              <a:rPr lang="en-US" sz="25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daily and seasonally. </a:t>
            </a:r>
            <a:endParaRPr lang="en-US" sz="2500" b="1">
              <a:solidFill>
                <a:schemeClr val="bg1"/>
              </a:solidFill>
              <a:latin typeface="Google Sans"/>
              <a:cs typeface="Calibri"/>
            </a:endParaRPr>
          </a:p>
          <a:p>
            <a:pPr algn="just"/>
            <a:endParaRPr lang="en-US" sz="2500" b="1" dirty="0">
              <a:latin typeface="Google Sans"/>
              <a:cs typeface="Calibri"/>
            </a:endParaRPr>
          </a:p>
          <a:p>
            <a:pPr algn="just"/>
            <a:r>
              <a:rPr lang="en-US" sz="25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The shape, size </a:t>
            </a:r>
            <a:endParaRPr lang="en-US" sz="2500" b="1">
              <a:solidFill>
                <a:schemeClr val="bg1"/>
              </a:solidFill>
              <a:latin typeface="Google Sans"/>
              <a:cs typeface="Calibri"/>
            </a:endParaRPr>
          </a:p>
          <a:p>
            <a:pPr marL="12700" algn="just">
              <a:spcBef>
                <a:spcPts val="605"/>
              </a:spcBef>
            </a:pPr>
            <a:r>
              <a:rPr lang="en-US" sz="25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-In spite of the shape, size, and other design details of a sunken </a:t>
            </a:r>
            <a:r>
              <a:rPr lang="en-US" sz="25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courtyard dwelling vary between region</a:t>
            </a:r>
            <a:r>
              <a:rPr lang="en-US" sz="25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s and even among households in the same region depending   on   the  </a:t>
            </a:r>
            <a:r>
              <a:rPr lang="en-US" sz="25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 socio-cultural   background,   financial   standard,   and environmental  features  such  as  soil  type,</a:t>
            </a:r>
            <a:r>
              <a:rPr lang="en-US" sz="25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  </a:t>
            </a:r>
            <a:r>
              <a:rPr lang="en-US" sz="25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climatic  pattern,  and  hydrological System</a:t>
            </a:r>
            <a:r>
              <a:rPr lang="en-US" sz="2500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  </a:t>
            </a:r>
            <a:r>
              <a:rPr lang="en-US" sz="2500" b="1" dirty="0">
                <a:solidFill>
                  <a:schemeClr val="bg1"/>
                </a:solidFill>
                <a:latin typeface="Google Sans"/>
                <a:ea typeface="+mn-lt"/>
                <a:cs typeface="+mn-lt"/>
              </a:rPr>
              <a:t>However, the overall basic design remains similar.</a:t>
            </a:r>
            <a:endParaRPr lang="en-US" sz="2500" b="1">
              <a:solidFill>
                <a:schemeClr val="bg1"/>
              </a:solidFill>
              <a:latin typeface="Google Sans"/>
              <a:cs typeface="Calibri"/>
            </a:endParaRPr>
          </a:p>
          <a:p>
            <a:pPr marL="12700" marR="5715" algn="just">
              <a:lnSpc>
                <a:spcPct val="120000"/>
              </a:lnSpc>
              <a:spcBef>
                <a:spcPts val="15"/>
              </a:spcBef>
            </a:pPr>
            <a:endParaRPr lang="en-US" sz="2500" dirty="0">
              <a:solidFill>
                <a:schemeClr val="bg1"/>
              </a:solidFill>
              <a:latin typeface="Google Sans"/>
            </a:endParaRPr>
          </a:p>
          <a:p>
            <a:pPr algn="ctr">
              <a:lnSpc>
                <a:spcPts val="3827"/>
              </a:lnSpc>
            </a:pPr>
            <a:endParaRPr lang="en-US" sz="2500" dirty="0">
              <a:solidFill>
                <a:schemeClr val="bg1"/>
              </a:solidFill>
              <a:latin typeface="Google Sans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D9447B-3CBC-37CA-B8DE-EAE16B010FFD}"/>
              </a:ext>
            </a:extLst>
          </p:cNvPr>
          <p:cNvSpPr txBox="1"/>
          <p:nvPr/>
        </p:nvSpPr>
        <p:spPr>
          <a:xfrm>
            <a:off x="8627" y="228600"/>
            <a:ext cx="146303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Underground architecture: </a:t>
            </a:r>
            <a:r>
              <a:rPr lang="en-US" sz="3200" b="1" err="1">
                <a:solidFill>
                  <a:srgbClr val="FFFFFF"/>
                </a:solidFill>
              </a:rPr>
              <a:t>Matmata</a:t>
            </a:r>
            <a:r>
              <a:rPr lang="en-US" sz="3200" b="1" dirty="0">
                <a:solidFill>
                  <a:srgbClr val="FFFFFF"/>
                </a:solidFill>
              </a:rPr>
              <a:t> in Tunisia</a:t>
            </a:r>
            <a:r>
              <a:rPr lang="en-US" sz="3200" dirty="0">
                <a:ea typeface="Instrument Sans"/>
              </a:rPr>
              <a:t>​</a:t>
            </a:r>
            <a:endParaRPr lang="en-US" sz="3200" dirty="0"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1"/>
          <p:cNvSpPr/>
          <p:nvPr/>
        </p:nvSpPr>
        <p:spPr>
          <a:xfrm>
            <a:off x="2160" y="71791"/>
            <a:ext cx="14626080" cy="88841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Underground architecture: Matmata in Tunisia</a:t>
            </a:r>
            <a:endParaRPr lang="en-US" sz="4374"/>
          </a:p>
        </p:txBody>
      </p:sp>
      <p:sp>
        <p:nvSpPr>
          <p:cNvPr id="5" name="Text 2"/>
          <p:cNvSpPr/>
          <p:nvPr/>
        </p:nvSpPr>
        <p:spPr>
          <a:xfrm>
            <a:off x="2160" y="1111246"/>
            <a:ext cx="14884873" cy="148718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Building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materials such as stone and gypsum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are available from the ambient environment. As a binding agent,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composed of clay with enough gypsum was used.</a:t>
            </a:r>
            <a:endParaRPr lang="en-US" sz="2800" b="1">
              <a:latin typeface="Instrument Sans"/>
              <a:ea typeface="Instrument Sans"/>
              <a:cs typeface="Calibri"/>
            </a:endParaRPr>
          </a:p>
        </p:txBody>
      </p:sp>
      <p:sp>
        <p:nvSpPr>
          <p:cNvPr id="6" name="Text 3"/>
          <p:cNvSpPr/>
          <p:nvPr/>
        </p:nvSpPr>
        <p:spPr>
          <a:xfrm>
            <a:off x="2160" y="2882845"/>
            <a:ext cx="14539816" cy="261205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These types of materials also were used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for the finishing coats of the internal walls and some of the fixed furniture (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beds and storage cabinets). While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olive trees,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which are widely planted in </a:t>
            </a:r>
            <a:r>
              <a:rPr lang="en-US" sz="2800" err="1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Matmata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, are used for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doors and some simple furniture.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It is also used for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supporting the roof of rooms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and subterranean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entrance tunnel.</a:t>
            </a:r>
            <a:endParaRPr lang="en-US" sz="2800" b="1">
              <a:latin typeface="Instrument Sans"/>
              <a:ea typeface="Instrument Sans"/>
              <a:cs typeface="Calibri"/>
            </a:endParaRPr>
          </a:p>
        </p:txBody>
      </p:sp>
      <p:pic>
        <p:nvPicPr>
          <p:cNvPr id="11" name="Picture 10" descr="A pile of brown and white rock candy&#10;&#10;Description automatically generated">
            <a:extLst>
              <a:ext uri="{FF2B5EF4-FFF2-40B4-BE49-F238E27FC236}">
                <a16:creationId xmlns:a16="http://schemas.microsoft.com/office/drawing/2014/main" id="{A3376ECC-9949-7AEC-147E-E0A125F52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394" y="5489096"/>
            <a:ext cx="10042405" cy="2737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1"/>
          <p:cNvSpPr/>
          <p:nvPr/>
        </p:nvSpPr>
        <p:spPr>
          <a:xfrm>
            <a:off x="2159" y="678036"/>
            <a:ext cx="10452425" cy="694373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The Dwellings Layout</a:t>
            </a:r>
            <a:endParaRPr lang="en-US" sz="4374"/>
          </a:p>
        </p:txBody>
      </p:sp>
      <p:sp>
        <p:nvSpPr>
          <p:cNvPr id="5" name="Text 2"/>
          <p:cNvSpPr/>
          <p:nvPr/>
        </p:nvSpPr>
        <p:spPr>
          <a:xfrm>
            <a:off x="398975" y="2058291"/>
            <a:ext cx="9950565" cy="497568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Any house in </a:t>
            </a:r>
            <a:r>
              <a:rPr lang="en-US" sz="2800" dirty="0" err="1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Matmata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has a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number of rooms around the courtyard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that varies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depending on the size of the family and its way of living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, which may dictate a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certain number of storage and utility rooms.</a:t>
            </a:r>
            <a:endParaRPr lang="en-US" sz="2800" dirty="0">
              <a:solidFill>
                <a:srgbClr val="000000"/>
              </a:solidFill>
              <a:latin typeface="Instrument Sans"/>
              <a:ea typeface="Instrument Sans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 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There are also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granary rooms(storehouse), which are high rooms excavated at a height of 2.5 to 4 meters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from the ground of the courtyard.</a:t>
            </a:r>
            <a:endParaRPr lang="en-US" sz="2800">
              <a:latin typeface="Instrument Sans"/>
              <a:ea typeface="Instrument Sans"/>
              <a:cs typeface="Calibri"/>
            </a:endParaRPr>
          </a:p>
        </p:txBody>
      </p:sp>
      <p:pic>
        <p:nvPicPr>
          <p:cNvPr id="6" name="Picture 5" descr="A drawing of a robot&#10;&#10;Description automatically generated">
            <a:extLst>
              <a:ext uri="{FF2B5EF4-FFF2-40B4-BE49-F238E27FC236}">
                <a16:creationId xmlns:a16="http://schemas.microsoft.com/office/drawing/2014/main" id="{014AD69F-9048-C0EF-8027-DF67047DB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2482" y="799920"/>
            <a:ext cx="4274388" cy="668151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1"/>
          <p:cNvSpPr/>
          <p:nvPr/>
        </p:nvSpPr>
        <p:spPr>
          <a:xfrm>
            <a:off x="3332" y="109733"/>
            <a:ext cx="9962197" cy="1156735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5305"/>
              </a:lnSpc>
              <a:buNone/>
            </a:pPr>
            <a:r>
              <a:rPr lang="en-US" sz="424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Room design</a:t>
            </a:r>
            <a:endParaRPr lang="en-US" sz="4244"/>
          </a:p>
        </p:txBody>
      </p:sp>
      <p:sp>
        <p:nvSpPr>
          <p:cNvPr id="5" name="Text 2"/>
          <p:cNvSpPr/>
          <p:nvPr/>
        </p:nvSpPr>
        <p:spPr>
          <a:xfrm>
            <a:off x="3332" y="1525066"/>
            <a:ext cx="9705038" cy="61588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endParaRPr lang="en-US" sz="2800" b="1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FD0D8"/>
                </a:solidFill>
                <a:ea typeface="Instrument Sans"/>
              </a:rPr>
              <a:t>In the context of architectural design, room layout and design play a significant role in determining </a:t>
            </a:r>
            <a:r>
              <a:rPr lang="en-US" sz="2800" b="1" dirty="0">
                <a:solidFill>
                  <a:srgbClr val="CFD0D8"/>
                </a:solidFill>
                <a:ea typeface="Instrument Sans"/>
              </a:rPr>
              <a:t>the flow of movement, natural light penetration, </a:t>
            </a:r>
            <a:r>
              <a:rPr lang="en-US" sz="2800" dirty="0">
                <a:solidFill>
                  <a:srgbClr val="CFD0D8"/>
                </a:solidFill>
                <a:ea typeface="Instrument Sans"/>
              </a:rPr>
              <a:t>and overall user experience within a built environment.</a:t>
            </a:r>
            <a:endParaRPr lang="en-US" sz="2800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  <a:p>
            <a:pPr algn="just">
              <a:lnSpc>
                <a:spcPct val="150000"/>
              </a:lnSpc>
            </a:pPr>
            <a:endParaRPr lang="en-US" sz="2800" dirty="0">
              <a:solidFill>
                <a:srgbClr val="CFD0D8"/>
              </a:solidFill>
              <a:ea typeface="Instrument Sans" pitchFamily="34" charset="-122"/>
              <a:cs typeface="Calibri" panose="020F0502020204030204"/>
            </a:endParaRPr>
          </a:p>
        </p:txBody>
      </p:sp>
      <p:pic>
        <p:nvPicPr>
          <p:cNvPr id="12" name="Picture 11" descr="A drawing of a cave house&#10;&#10;Description automatically generated">
            <a:extLst>
              <a:ext uri="{FF2B5EF4-FFF2-40B4-BE49-F238E27FC236}">
                <a16:creationId xmlns:a16="http://schemas.microsoft.com/office/drawing/2014/main" id="{376AB2D2-D47D-AAC1-4D2B-95C0495D3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6988" y="850242"/>
            <a:ext cx="4647121" cy="2444689"/>
          </a:xfrm>
          <a:prstGeom prst="rect">
            <a:avLst/>
          </a:prstGeom>
        </p:spPr>
      </p:pic>
      <p:pic>
        <p:nvPicPr>
          <p:cNvPr id="13" name="Picture 12" descr="A drawing of a cave&#10;&#10;Description automatically generated">
            <a:extLst>
              <a:ext uri="{FF2B5EF4-FFF2-40B4-BE49-F238E27FC236}">
                <a16:creationId xmlns:a16="http://schemas.microsoft.com/office/drawing/2014/main" id="{1EA6C0AA-6438-1DF8-4ABD-4B0D01AD6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1840" y="5047531"/>
            <a:ext cx="4641191" cy="241970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1"/>
          <p:cNvSpPr/>
          <p:nvPr/>
        </p:nvSpPr>
        <p:spPr>
          <a:xfrm>
            <a:off x="3332" y="109733"/>
            <a:ext cx="10445276" cy="1156735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5305"/>
              </a:lnSpc>
              <a:buNone/>
            </a:pPr>
            <a:r>
              <a:rPr lang="en-US" sz="424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Room design</a:t>
            </a:r>
            <a:endParaRPr lang="en-US" sz="4244"/>
          </a:p>
        </p:txBody>
      </p:sp>
      <p:sp>
        <p:nvSpPr>
          <p:cNvPr id="5" name="Text 2"/>
          <p:cNvSpPr/>
          <p:nvPr/>
        </p:nvSpPr>
        <p:spPr>
          <a:xfrm>
            <a:off x="3332" y="783194"/>
            <a:ext cx="10172508" cy="745282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endParaRPr lang="en-US" sz="2700" dirty="0">
              <a:solidFill>
                <a:srgbClr val="CFD0D8"/>
              </a:solidFill>
              <a:ea typeface="+mn-lt"/>
              <a:cs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2700" dirty="0">
                <a:solidFill>
                  <a:srgbClr val="CFD0D8"/>
                </a:solidFill>
                <a:ea typeface="+mn-lt"/>
                <a:cs typeface="+mn-lt"/>
              </a:rPr>
              <a:t>Considering Architects and designers </a:t>
            </a:r>
            <a:r>
              <a:rPr lang="en-US" sz="2700" b="1" dirty="0">
                <a:solidFill>
                  <a:srgbClr val="CFD0D8"/>
                </a:solidFill>
                <a:ea typeface="+mn-lt"/>
                <a:cs typeface="+mn-lt"/>
              </a:rPr>
              <a:t>prioritize occupant needs and preferences, merging comfort, functionality, and aesthetics in room design. </a:t>
            </a:r>
          </a:p>
          <a:p>
            <a:pPr algn="just">
              <a:lnSpc>
                <a:spcPct val="150000"/>
              </a:lnSpc>
            </a:pPr>
            <a:r>
              <a:rPr lang="en-US" sz="2700" dirty="0">
                <a:solidFill>
                  <a:srgbClr val="CFD0D8"/>
                </a:solidFill>
                <a:ea typeface="+mn-lt"/>
                <a:cs typeface="+mn-lt"/>
              </a:rPr>
              <a:t>This approach ensures spaces</a:t>
            </a:r>
            <a:r>
              <a:rPr lang="en-US" sz="2700" b="1" dirty="0">
                <a:solidFill>
                  <a:srgbClr val="CFD0D8"/>
                </a:solidFill>
                <a:ea typeface="+mn-lt"/>
                <a:cs typeface="+mn-lt"/>
              </a:rPr>
              <a:t> meet unique demands, enhancing life quality and well-being.</a:t>
            </a:r>
            <a:r>
              <a:rPr lang="en-US" sz="2700" dirty="0">
                <a:solidFill>
                  <a:srgbClr val="CFD0D8"/>
                </a:solidFill>
                <a:ea typeface="+mn-lt"/>
                <a:cs typeface="+mn-lt"/>
              </a:rPr>
              <a:t> 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>
              <a:lnSpc>
                <a:spcPct val="150000"/>
              </a:lnSpc>
            </a:pPr>
            <a:endParaRPr lang="en-US" sz="2700" dirty="0">
              <a:solidFill>
                <a:srgbClr val="CFD0D8"/>
              </a:solidFill>
              <a:ea typeface="+mn-lt"/>
              <a:cs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2700" dirty="0">
                <a:solidFill>
                  <a:srgbClr val="CFD0D8"/>
                </a:solidFill>
                <a:ea typeface="+mn-lt"/>
                <a:cs typeface="+mn-lt"/>
              </a:rPr>
              <a:t>Room design </a:t>
            </a:r>
            <a:r>
              <a:rPr lang="en-US" sz="2700" b="1" dirty="0">
                <a:solidFill>
                  <a:srgbClr val="CFD0D8"/>
                </a:solidFill>
                <a:ea typeface="+mn-lt"/>
                <a:cs typeface="+mn-lt"/>
              </a:rPr>
              <a:t>combines </a:t>
            </a:r>
            <a:r>
              <a:rPr lang="en-US" sz="2700" dirty="0">
                <a:solidFill>
                  <a:srgbClr val="CFD0D8"/>
                </a:solidFill>
                <a:ea typeface="+mn-lt"/>
                <a:cs typeface="+mn-lt"/>
              </a:rPr>
              <a:t>artistry, </a:t>
            </a:r>
            <a:r>
              <a:rPr lang="en-US" sz="2700" b="1" dirty="0">
                <a:solidFill>
                  <a:srgbClr val="CFD0D8"/>
                </a:solidFill>
                <a:ea typeface="+mn-lt"/>
                <a:cs typeface="+mn-lt"/>
              </a:rPr>
              <a:t>ergonomics(Comfort design), and practicality for attracting interiors.</a:t>
            </a:r>
            <a:endParaRPr lang="en-US" b="1">
              <a:ea typeface="Calibri"/>
              <a:cs typeface="Calibri"/>
            </a:endParaRPr>
          </a:p>
          <a:p>
            <a:pPr algn="just">
              <a:lnSpc>
                <a:spcPct val="150000"/>
              </a:lnSpc>
            </a:pPr>
            <a:endParaRPr lang="en-US" sz="2700" dirty="0">
              <a:solidFill>
                <a:srgbClr val="CFD0D8"/>
              </a:solidFill>
              <a:ea typeface="+mn-lt"/>
              <a:cs typeface="+mn-lt"/>
            </a:endParaRPr>
          </a:p>
          <a:p>
            <a:pPr algn="just">
              <a:lnSpc>
                <a:spcPct val="150000"/>
              </a:lnSpc>
            </a:pPr>
            <a:endParaRPr lang="en-US" sz="2700" dirty="0">
              <a:solidFill>
                <a:srgbClr val="CFD0D8"/>
              </a:solidFill>
              <a:ea typeface="+mn-lt"/>
              <a:cs typeface="+mn-lt"/>
            </a:endParaRPr>
          </a:p>
          <a:p>
            <a:pPr algn="just">
              <a:lnSpc>
                <a:spcPct val="150000"/>
              </a:lnSpc>
            </a:pPr>
            <a:endParaRPr lang="en-US" sz="2700" dirty="0">
              <a:solidFill>
                <a:srgbClr val="CFD0D8"/>
              </a:solidFill>
              <a:ea typeface="+mn-lt"/>
              <a:cs typeface="+mn-lt"/>
            </a:endParaRPr>
          </a:p>
          <a:p>
            <a:pPr algn="just">
              <a:lnSpc>
                <a:spcPct val="150000"/>
              </a:lnSpc>
            </a:pPr>
            <a:endParaRPr lang="en-US" sz="2700" dirty="0">
              <a:solidFill>
                <a:srgbClr val="CFD0D8"/>
              </a:solidFill>
              <a:ea typeface="+mn-lt"/>
              <a:cs typeface="+mn-lt"/>
            </a:endParaRPr>
          </a:p>
        </p:txBody>
      </p:sp>
      <p:pic>
        <p:nvPicPr>
          <p:cNvPr id="12" name="Picture 11" descr="A drawing of a cave house&#10;&#10;Description automatically generated">
            <a:extLst>
              <a:ext uri="{FF2B5EF4-FFF2-40B4-BE49-F238E27FC236}">
                <a16:creationId xmlns:a16="http://schemas.microsoft.com/office/drawing/2014/main" id="{376AB2D2-D47D-AAC1-4D2B-95C0495D3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022" y="625955"/>
            <a:ext cx="4491846" cy="2358425"/>
          </a:xfrm>
          <a:prstGeom prst="rect">
            <a:avLst/>
          </a:prstGeom>
        </p:spPr>
      </p:pic>
      <p:pic>
        <p:nvPicPr>
          <p:cNvPr id="13" name="Picture 12" descr="A drawing of a cave&#10;&#10;Description automatically generated">
            <a:extLst>
              <a:ext uri="{FF2B5EF4-FFF2-40B4-BE49-F238E27FC236}">
                <a16:creationId xmlns:a16="http://schemas.microsoft.com/office/drawing/2014/main" id="{1EA6C0AA-6438-1DF8-4ABD-4B0D01AD6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874" y="5151049"/>
            <a:ext cx="4503168" cy="23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05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6822" y="143008"/>
            <a:ext cx="9093509" cy="901407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The entrance of the dwelling</a:t>
            </a:r>
            <a:endParaRPr lang="en-US" sz="4374"/>
          </a:p>
        </p:txBody>
      </p:sp>
      <p:sp>
        <p:nvSpPr>
          <p:cNvPr id="6" name="Text 2"/>
          <p:cNvSpPr/>
          <p:nvPr/>
        </p:nvSpPr>
        <p:spPr>
          <a:xfrm>
            <a:off x="5064" y="808327"/>
            <a:ext cx="9133871" cy="20047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6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After this </a:t>
            </a:r>
            <a:r>
              <a:rPr lang="en-US" sz="26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curved entrance, </a:t>
            </a:r>
            <a:r>
              <a:rPr lang="en-US" sz="26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there is a </a:t>
            </a:r>
            <a:r>
              <a:rPr lang="en-US" sz="26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storage room for storing agricultural instruments </a:t>
            </a:r>
            <a:r>
              <a:rPr lang="en-US" sz="26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and sometimes for </a:t>
            </a:r>
            <a:r>
              <a:rPr lang="en-US" sz="26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sheltering sheep and goats.</a:t>
            </a:r>
            <a:endParaRPr lang="en-US" sz="2600" b="1">
              <a:latin typeface="Instrument Sans"/>
              <a:ea typeface="Instrument Sans"/>
              <a:cs typeface="Calibri" panose="020F0502020204030204"/>
            </a:endParaRPr>
          </a:p>
        </p:txBody>
      </p:sp>
      <p:sp>
        <p:nvSpPr>
          <p:cNvPr id="7" name="Text 3"/>
          <p:cNvSpPr/>
          <p:nvPr/>
        </p:nvSpPr>
        <p:spPr>
          <a:xfrm>
            <a:off x="-81201" y="3114764"/>
            <a:ext cx="9237389" cy="272938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600" dirty="0">
                <a:solidFill>
                  <a:srgbClr val="CFD0D8"/>
                </a:solidFill>
                <a:latin typeface="Instrument Sans"/>
              </a:rPr>
              <a:t>The entrance to the </a:t>
            </a:r>
            <a:r>
              <a:rPr lang="en-US" sz="2600" b="1" dirty="0">
                <a:solidFill>
                  <a:srgbClr val="CFD0D8"/>
                </a:solidFill>
                <a:latin typeface="Instrument Sans"/>
              </a:rPr>
              <a:t>dwelling leads to a storage area where agricultural tools are kept,</a:t>
            </a:r>
            <a:r>
              <a:rPr lang="en-US" sz="2600" dirty="0">
                <a:solidFill>
                  <a:srgbClr val="CFD0D8"/>
                </a:solidFill>
                <a:latin typeface="Instrument Sans"/>
              </a:rPr>
              <a:t> and it also serves as a</a:t>
            </a:r>
            <a:r>
              <a:rPr lang="en-US" sz="2600" b="1" dirty="0">
                <a:solidFill>
                  <a:srgbClr val="CFD0D8"/>
                </a:solidFill>
                <a:latin typeface="Instrument Sans"/>
              </a:rPr>
              <a:t> shelter for sheep and goats at times.</a:t>
            </a:r>
            <a:endParaRPr lang="en-US" sz="2600" b="1">
              <a:solidFill>
                <a:srgbClr val="CFD0D8"/>
              </a:solidFill>
              <a:ea typeface="Instrument Sans"/>
              <a:cs typeface="Calibri" panose="020F0502020204030204"/>
            </a:endParaRPr>
          </a:p>
        </p:txBody>
      </p:sp>
      <p:pic>
        <p:nvPicPr>
          <p:cNvPr id="10" name="Picture 9" descr="A drawing of a couch&#10;&#10;Description automatically generated">
            <a:extLst>
              <a:ext uri="{FF2B5EF4-FFF2-40B4-BE49-F238E27FC236}">
                <a16:creationId xmlns:a16="http://schemas.microsoft.com/office/drawing/2014/main" id="{A0FA28B2-639B-B81E-2AA1-7ABAED2D7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105" y="1229803"/>
            <a:ext cx="5457106" cy="1566233"/>
          </a:xfrm>
          <a:prstGeom prst="rect">
            <a:avLst/>
          </a:prstGeom>
        </p:spPr>
      </p:pic>
      <p:pic>
        <p:nvPicPr>
          <p:cNvPr id="11" name="Picture 10" descr="A drawing of a pipe&#10;&#10;Description automatically generated">
            <a:extLst>
              <a:ext uri="{FF2B5EF4-FFF2-40B4-BE49-F238E27FC236}">
                <a16:creationId xmlns:a16="http://schemas.microsoft.com/office/drawing/2014/main" id="{DB9E53C1-9EE6-D69B-9ABE-CE0ED9F04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0958" y="4581705"/>
            <a:ext cx="5442369" cy="230540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7774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9" y="1005542"/>
            <a:ext cx="9910713" cy="762747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3- Courtyard vernacular houses</a:t>
            </a:r>
            <a:endParaRPr lang="en-US" sz="4374"/>
          </a:p>
        </p:txBody>
      </p:sp>
      <p:sp>
        <p:nvSpPr>
          <p:cNvPr id="6" name="Text 2"/>
          <p:cNvSpPr/>
          <p:nvPr/>
        </p:nvSpPr>
        <p:spPr>
          <a:xfrm>
            <a:off x="2160" y="2635141"/>
            <a:ext cx="10045520" cy="18377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6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In most courtyard countries located in the</a:t>
            </a:r>
            <a:r>
              <a:rPr lang="en-US" sz="26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hot dry region</a:t>
            </a:r>
            <a:r>
              <a:rPr lang="en-US" sz="26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, the climate is so </a:t>
            </a:r>
            <a:r>
              <a:rPr lang="en-US" sz="26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dry, the temperature range is so high</a:t>
            </a:r>
            <a:r>
              <a:rPr lang="en-US" sz="26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, there's a </a:t>
            </a:r>
            <a:r>
              <a:rPr lang="en-US" sz="26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strong solar radiation</a:t>
            </a:r>
            <a:r>
              <a:rPr lang="en-US" sz="26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and the </a:t>
            </a:r>
            <a:r>
              <a:rPr lang="en-US" sz="26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winds</a:t>
            </a:r>
            <a:r>
              <a:rPr lang="en-US" sz="26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can transport huge amount of</a:t>
            </a:r>
            <a:r>
              <a:rPr lang="en-US" sz="26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dust and sand.</a:t>
            </a:r>
            <a:endParaRPr lang="en-US" sz="2600" b="1">
              <a:latin typeface="Instrument Sans"/>
              <a:ea typeface="Instrument Sans"/>
              <a:cs typeface="Calibri"/>
            </a:endParaRPr>
          </a:p>
        </p:txBody>
      </p:sp>
      <p:sp>
        <p:nvSpPr>
          <p:cNvPr id="7" name="Text 3"/>
          <p:cNvSpPr/>
          <p:nvPr/>
        </p:nvSpPr>
        <p:spPr>
          <a:xfrm>
            <a:off x="-1886" y="4989590"/>
            <a:ext cx="10571022" cy="290130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600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Therefore, all the characteristics of this vernacular house </a:t>
            </a:r>
            <a:r>
              <a:rPr lang="en-US" sz="2600" b="1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was developed</a:t>
            </a:r>
            <a:r>
              <a:rPr lang="en-US" sz="2600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 following t</a:t>
            </a:r>
            <a:r>
              <a:rPr lang="en-US" sz="2600" b="1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radition</a:t>
            </a:r>
            <a:r>
              <a:rPr lang="en-US" sz="2600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, </a:t>
            </a:r>
            <a:r>
              <a:rPr lang="en-US" sz="2600" b="1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culture</a:t>
            </a:r>
            <a:r>
              <a:rPr lang="en-US" sz="2600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, </a:t>
            </a:r>
            <a:r>
              <a:rPr lang="en-US" sz="2600" b="1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religion</a:t>
            </a:r>
            <a:r>
              <a:rPr lang="en-US" sz="2600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, </a:t>
            </a:r>
            <a:r>
              <a:rPr lang="en-US" sz="2600" b="1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climate answers</a:t>
            </a:r>
            <a:r>
              <a:rPr lang="en-US" sz="2600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. As well as following the </a:t>
            </a:r>
            <a:r>
              <a:rPr lang="en-US" sz="2600" b="1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principles of thermal control</a:t>
            </a:r>
            <a:r>
              <a:rPr lang="en-US" sz="2600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 through the proper use of structure and materials, therefore, the vernacular techniques employed in these types of buildings are </a:t>
            </a:r>
            <a:r>
              <a:rPr lang="en-US" sz="2600" b="1" dirty="0">
                <a:solidFill>
                  <a:srgbClr val="CFD0D8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rarely costly in terms of materials or energy.</a:t>
            </a:r>
            <a:endParaRPr lang="en-US" sz="2600" b="1">
              <a:ea typeface="Instrument Sans"/>
              <a:cs typeface="Calibri" panose="020F0502020204030204"/>
            </a:endParaRPr>
          </a:p>
        </p:txBody>
      </p:sp>
      <p:pic>
        <p:nvPicPr>
          <p:cNvPr id="8" name="Picture 7" descr="Alcázar of Seville with a pool in front of it&#10;&#10;Description automatically generated">
            <a:extLst>
              <a:ext uri="{FF2B5EF4-FFF2-40B4-BE49-F238E27FC236}">
                <a16:creationId xmlns:a16="http://schemas.microsoft.com/office/drawing/2014/main" id="{A02C6AE5-F3CA-E0CF-B9B8-A4D215852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399" y="2773228"/>
            <a:ext cx="4064001" cy="2660566"/>
          </a:xfrm>
          <a:prstGeom prst="rect">
            <a:avLst/>
          </a:prstGeom>
        </p:spPr>
      </p:pic>
      <p:pic>
        <p:nvPicPr>
          <p:cNvPr id="9" name="Picture 8" descr="Courtyard Housing around the World: A Cross-Cultural Analysis and  Contemporary Relevance">
            <a:extLst>
              <a:ext uri="{FF2B5EF4-FFF2-40B4-BE49-F238E27FC236}">
                <a16:creationId xmlns:a16="http://schemas.microsoft.com/office/drawing/2014/main" id="{5E4CAAD2-6B59-DE36-918F-8C3C8C00F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3152" y="5453767"/>
            <a:ext cx="2990497" cy="27745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-2178" y="4996"/>
            <a:ext cx="9159644" cy="194673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CFD0D8"/>
                </a:solidFill>
                <a:latin typeface="Instrument Sans" pitchFamily="34" charset="0"/>
              </a:rPr>
              <a:t>In regions with very </a:t>
            </a:r>
            <a:r>
              <a:rPr lang="en-US" sz="2500" dirty="0">
                <a:solidFill>
                  <a:srgbClr val="CFD0D8"/>
                </a:solidFill>
                <a:latin typeface="Instrument Sans" pitchFamily="34" charset="0"/>
                <a:ea typeface="Instrument Sans"/>
              </a:rPr>
              <a:t>hot climates, it's essential that the design of buildings and their materials are chosen to suit the surrounding environment.</a:t>
            </a:r>
            <a:endParaRPr lang="en-US"/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 algn="just">
              <a:lnSpc>
                <a:spcPct val="150000"/>
              </a:lnSpc>
              <a:buNone/>
            </a:pPr>
            <a:endParaRPr lang="en-US" sz="2500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-2178" y="1851691"/>
            <a:ext cx="8708089" cy="193544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This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 adaptation is important to make sure buildings can handle the 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problems 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caused by the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 hot, dry weather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, like 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very high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 temperatures and 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lack of moisture.</a:t>
            </a:r>
          </a:p>
        </p:txBody>
      </p:sp>
      <p:sp>
        <p:nvSpPr>
          <p:cNvPr id="7" name="Text 3"/>
          <p:cNvSpPr/>
          <p:nvPr/>
        </p:nvSpPr>
        <p:spPr>
          <a:xfrm>
            <a:off x="-2178" y="3711434"/>
            <a:ext cx="9159644" cy="193544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It's very important to carefully design the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structure and shape 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of houses so they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fit well 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with the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surrounding environment,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 especially in places with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 hot weather.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 This means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thinking about how </a:t>
            </a:r>
            <a:r>
              <a:rPr lang="en-US" sz="2500" dirty="0">
                <a:solidFill>
                  <a:srgbClr val="CFD0D8"/>
                </a:solidFill>
                <a:ea typeface="+mn-lt"/>
                <a:cs typeface="+mn-lt"/>
              </a:rPr>
              <a:t>to deal with the </a:t>
            </a:r>
            <a:r>
              <a:rPr lang="en-US" sz="2500" b="1" dirty="0">
                <a:solidFill>
                  <a:srgbClr val="CFD0D8"/>
                </a:solidFill>
                <a:ea typeface="+mn-lt"/>
                <a:cs typeface="+mn-lt"/>
              </a:rPr>
              <a:t>challenges that come from being in a hot climate.</a:t>
            </a:r>
            <a:endParaRPr lang="en-US" b="1">
              <a:ea typeface="+mn-lt"/>
              <a:cs typeface="+mn-lt"/>
            </a:endParaRPr>
          </a:p>
        </p:txBody>
      </p:sp>
      <p:sp>
        <p:nvSpPr>
          <p:cNvPr id="8" name="Text 4"/>
          <p:cNvSpPr/>
          <p:nvPr/>
        </p:nvSpPr>
        <p:spPr>
          <a:xfrm>
            <a:off x="-2178" y="6125798"/>
            <a:ext cx="9159644" cy="177195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These adaptations 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are essential</a:t>
            </a:r>
            <a:r>
              <a:rPr lang="en-US" sz="2500" dirty="0">
                <a:solidFill>
                  <a:srgbClr val="CFD0D8"/>
                </a:solidFill>
                <a:ea typeface="Instrument Sans"/>
              </a:rPr>
              <a:t> for </a:t>
            </a:r>
            <a:r>
              <a:rPr lang="en-US" sz="2500" b="1" dirty="0">
                <a:solidFill>
                  <a:srgbClr val="CFD0D8"/>
                </a:solidFill>
                <a:ea typeface="Instrument Sans"/>
              </a:rPr>
              <a:t>c</a:t>
            </a:r>
            <a:r>
              <a:rPr lang="en-US" sz="25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reating living spaces</a:t>
            </a:r>
            <a:r>
              <a:rPr lang="en-US" sz="25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that are </a:t>
            </a:r>
            <a:r>
              <a:rPr lang="en-US" sz="25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comfortable</a:t>
            </a:r>
            <a:r>
              <a:rPr lang="en-US" sz="25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and </a:t>
            </a:r>
            <a:r>
              <a:rPr lang="en-US" sz="25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sustainable</a:t>
            </a:r>
            <a:r>
              <a:rPr lang="en-US" sz="25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in the face of the severe </a:t>
            </a:r>
            <a:r>
              <a:rPr lang="en-US" sz="25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climate conditions.</a:t>
            </a:r>
            <a:endParaRPr lang="en-US" sz="2500" b="1">
              <a:latin typeface="Instrument Sans"/>
              <a:ea typeface="Instrument Sans"/>
              <a:cs typeface="Calibri"/>
            </a:endParaRPr>
          </a:p>
        </p:txBody>
      </p:sp>
      <p:pic>
        <p:nvPicPr>
          <p:cNvPr id="10" name="Picture 9" descr="10 things to remember while designing in Hot &amp; Dry climate - RTF |  Rethinking The Future">
            <a:extLst>
              <a:ext uri="{FF2B5EF4-FFF2-40B4-BE49-F238E27FC236}">
                <a16:creationId xmlns:a16="http://schemas.microsoft.com/office/drawing/2014/main" id="{C92C0ADF-E253-B845-5389-CDCE19823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938" y="385949"/>
            <a:ext cx="5486399" cy="3669475"/>
          </a:xfrm>
          <a:prstGeom prst="rect">
            <a:avLst/>
          </a:prstGeom>
        </p:spPr>
      </p:pic>
      <p:pic>
        <p:nvPicPr>
          <p:cNvPr id="11" name="Picture 10" descr="PDF] Traditional courtyard houses as a model for sustainable design: A case  study on BWhs mesoclimate of Iran | Semantic Scholar">
            <a:extLst>
              <a:ext uri="{FF2B5EF4-FFF2-40B4-BE49-F238E27FC236}">
                <a16:creationId xmlns:a16="http://schemas.microsoft.com/office/drawing/2014/main" id="{79E3DDFD-B055-3819-E529-A4D40AE9E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064" y="4874287"/>
            <a:ext cx="5498273" cy="306490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22578"/>
            <a:ext cx="14630400" cy="8230553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 lIns="91440" tIns="45720" rIns="91440" bIns="45720" anchor="t"/>
          <a:lstStyle/>
          <a:p>
            <a:endParaRPr lang="en-US" sz="2800" dirty="0">
              <a:ea typeface="Instrument Sans"/>
            </a:endParaRPr>
          </a:p>
        </p:txBody>
      </p:sp>
      <p:sp>
        <p:nvSpPr>
          <p:cNvPr id="4" name="Text 1"/>
          <p:cNvSpPr/>
          <p:nvPr/>
        </p:nvSpPr>
        <p:spPr>
          <a:xfrm>
            <a:off x="-2936" y="190"/>
            <a:ext cx="9751047" cy="673661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5282"/>
              </a:lnSpc>
              <a:buNone/>
            </a:pPr>
            <a:r>
              <a:rPr lang="en-US" sz="4225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The courtyard houses layout</a:t>
            </a:r>
            <a:endParaRPr lang="en-US" sz="4225"/>
          </a:p>
        </p:txBody>
      </p:sp>
      <p:sp>
        <p:nvSpPr>
          <p:cNvPr id="5" name="Text 2"/>
          <p:cNvSpPr/>
          <p:nvPr/>
        </p:nvSpPr>
        <p:spPr>
          <a:xfrm>
            <a:off x="98664" y="674093"/>
            <a:ext cx="10625512" cy="153385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457200" indent="-457200" algn="just">
              <a:lnSpc>
                <a:spcPct val="150000"/>
              </a:lnSpc>
              <a:buFont typeface="Arial"/>
              <a:buChar char="•"/>
            </a:pPr>
            <a:r>
              <a:rPr lang="en-US" sz="27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 whole design is focused around the </a:t>
            </a:r>
            <a:r>
              <a:rPr lang="en-US" sz="27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central square-shaped courtyard</a:t>
            </a:r>
            <a:r>
              <a:rPr lang="en-US" sz="27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: an empty space where all the</a:t>
            </a:r>
            <a:r>
              <a:rPr lang="en-US" sz="27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rooms face to</a:t>
            </a:r>
            <a:r>
              <a:rPr lang="en-US" sz="27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. </a:t>
            </a:r>
            <a:endParaRPr lang="en-US" sz="2700">
              <a:latin typeface="Instrument Sans"/>
              <a:ea typeface="Instrument Sans"/>
              <a:cs typeface="Calibri"/>
            </a:endParaRPr>
          </a:p>
        </p:txBody>
      </p:sp>
      <p:pic>
        <p:nvPicPr>
          <p:cNvPr id="9" name="object 3">
            <a:extLst>
              <a:ext uri="{FF2B5EF4-FFF2-40B4-BE49-F238E27FC236}">
                <a16:creationId xmlns:a16="http://schemas.microsoft.com/office/drawing/2014/main" id="{E67545CB-CECA-B4B5-0C78-6DD3365110B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2198" y="-19052"/>
            <a:ext cx="3462766" cy="25016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ECFA05-E362-ED38-0B44-C21131B4F105}"/>
              </a:ext>
            </a:extLst>
          </p:cNvPr>
          <p:cNvSpPr txBox="1"/>
          <p:nvPr/>
        </p:nvSpPr>
        <p:spPr>
          <a:xfrm>
            <a:off x="95956" y="2362200"/>
            <a:ext cx="10634131" cy="9766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CFD0D8"/>
                </a:solidFill>
              </a:rPr>
              <a:t>Around the courtyard often there are</a:t>
            </a:r>
            <a:r>
              <a:rPr lang="en-US" sz="2800" b="1" dirty="0">
                <a:solidFill>
                  <a:srgbClr val="CFD0D8"/>
                </a:solidFill>
              </a:rPr>
              <a:t> porches </a:t>
            </a:r>
            <a:r>
              <a:rPr lang="en-US" sz="2800" dirty="0">
                <a:solidFill>
                  <a:srgbClr val="CFD0D8"/>
                </a:solidFill>
              </a:rPr>
              <a:t>on one or more </a:t>
            </a:r>
            <a:r>
              <a:rPr lang="en-US" sz="2800" b="1" dirty="0">
                <a:solidFill>
                  <a:srgbClr val="CFD0D8"/>
                </a:solidFill>
              </a:rPr>
              <a:t>sides </a:t>
            </a:r>
            <a:r>
              <a:rPr lang="en-US" sz="2800" dirty="0">
                <a:solidFill>
                  <a:srgbClr val="CFD0D8"/>
                </a:solidFill>
              </a:rPr>
              <a:t>and one or </a:t>
            </a:r>
            <a:r>
              <a:rPr lang="en-US" sz="2800" b="1" dirty="0">
                <a:solidFill>
                  <a:srgbClr val="CFD0D8"/>
                </a:solidFill>
              </a:rPr>
              <a:t>more store.</a:t>
            </a:r>
            <a:r>
              <a:rPr lang="en-US" sz="2800" b="1" dirty="0">
                <a:ea typeface="Instrument Sans"/>
              </a:rPr>
              <a:t>​</a:t>
            </a:r>
            <a:endParaRPr lang="en-US" b="1">
              <a:cs typeface="Calibri" panose="020F0502020204030204"/>
            </a:endParaRPr>
          </a:p>
        </p:txBody>
      </p:sp>
      <p:pic>
        <p:nvPicPr>
          <p:cNvPr id="12" name="Picture 11" descr="A drawing of a building&#10;&#10;Description automatically generated">
            <a:extLst>
              <a:ext uri="{FF2B5EF4-FFF2-40B4-BE49-F238E27FC236}">
                <a16:creationId xmlns:a16="http://schemas.microsoft.com/office/drawing/2014/main" id="{0DDF8BAB-41C2-7C27-3330-38763F5CC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9058" y="2364318"/>
            <a:ext cx="3474508" cy="2722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FAD1D2-D1FD-5FA9-3149-05FED10F2E57}"/>
              </a:ext>
            </a:extLst>
          </p:cNvPr>
          <p:cNvSpPr txBox="1"/>
          <p:nvPr/>
        </p:nvSpPr>
        <p:spPr>
          <a:xfrm>
            <a:off x="95955" y="4619978"/>
            <a:ext cx="1062284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n-US" sz="2800" dirty="0">
                <a:solidFill>
                  <a:srgbClr val="CFD0D8"/>
                </a:solidFill>
              </a:rPr>
              <a:t>The</a:t>
            </a:r>
            <a:r>
              <a:rPr lang="en-US" sz="2800" b="1" dirty="0">
                <a:solidFill>
                  <a:srgbClr val="CFD0D8"/>
                </a:solidFill>
              </a:rPr>
              <a:t> irregular parts</a:t>
            </a:r>
            <a:r>
              <a:rPr lang="en-US" sz="2800" dirty="0">
                <a:solidFill>
                  <a:srgbClr val="CFD0D8"/>
                </a:solidFill>
              </a:rPr>
              <a:t> and </a:t>
            </a:r>
            <a:r>
              <a:rPr lang="en-US" sz="2800" b="1" dirty="0">
                <a:solidFill>
                  <a:srgbClr val="CFD0D8"/>
                </a:solidFill>
              </a:rPr>
              <a:t>undesirable angles</a:t>
            </a:r>
            <a:r>
              <a:rPr lang="en-US" sz="2800" dirty="0">
                <a:solidFill>
                  <a:srgbClr val="CFD0D8"/>
                </a:solidFill>
              </a:rPr>
              <a:t> were modified by changing the </a:t>
            </a:r>
            <a:r>
              <a:rPr lang="en-US" sz="2800" b="1" dirty="0">
                <a:solidFill>
                  <a:srgbClr val="CFD0D8"/>
                </a:solidFill>
              </a:rPr>
              <a:t>walls depth</a:t>
            </a:r>
            <a:r>
              <a:rPr lang="en-US" sz="2800" dirty="0">
                <a:solidFill>
                  <a:srgbClr val="CFD0D8"/>
                </a:solidFill>
              </a:rPr>
              <a:t> that may be used as </a:t>
            </a:r>
            <a:r>
              <a:rPr lang="en-US" sz="2800" b="1" dirty="0">
                <a:solidFill>
                  <a:srgbClr val="CFD0D8"/>
                </a:solidFill>
              </a:rPr>
              <a:t>shafts,</a:t>
            </a:r>
            <a:r>
              <a:rPr lang="en-US" sz="2800" dirty="0">
                <a:solidFill>
                  <a:srgbClr val="CFD0D8"/>
                </a:solidFill>
              </a:rPr>
              <a:t> </a:t>
            </a:r>
            <a:r>
              <a:rPr lang="en-US" sz="2800" b="1" dirty="0">
                <a:solidFill>
                  <a:srgbClr val="CFD0D8"/>
                </a:solidFill>
              </a:rPr>
              <a:t>service areas,</a:t>
            </a:r>
            <a:r>
              <a:rPr lang="en-US" sz="2800" dirty="0">
                <a:solidFill>
                  <a:srgbClr val="CFD0D8"/>
                </a:solidFill>
              </a:rPr>
              <a:t> </a:t>
            </a:r>
            <a:r>
              <a:rPr lang="en-US" sz="2800" b="1" dirty="0">
                <a:solidFill>
                  <a:srgbClr val="CFD0D8"/>
                </a:solidFill>
              </a:rPr>
              <a:t>cabinets</a:t>
            </a:r>
            <a:r>
              <a:rPr lang="en-US" sz="2800" dirty="0">
                <a:solidFill>
                  <a:srgbClr val="CFD0D8"/>
                </a:solidFill>
              </a:rPr>
              <a:t>, or </a:t>
            </a:r>
            <a:r>
              <a:rPr lang="en-US" sz="2800" b="1" dirty="0">
                <a:solidFill>
                  <a:srgbClr val="CFD0D8"/>
                </a:solidFill>
              </a:rPr>
              <a:t>fixed furniture</a:t>
            </a:r>
            <a:r>
              <a:rPr lang="en-US" sz="2800" dirty="0">
                <a:solidFill>
                  <a:srgbClr val="CFD0D8"/>
                </a:solidFill>
              </a:rPr>
              <a:t>.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F6468-3F44-3BF1-C81A-B49D307CEBAC}"/>
              </a:ext>
            </a:extLst>
          </p:cNvPr>
          <p:cNvSpPr txBox="1"/>
          <p:nvPr/>
        </p:nvSpPr>
        <p:spPr>
          <a:xfrm>
            <a:off x="186268" y="3457223"/>
            <a:ext cx="10543820" cy="987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n-US" sz="2800" dirty="0">
                <a:solidFill>
                  <a:srgbClr val="CFD0D8"/>
                </a:solidFill>
                <a:ea typeface="Instrument Sans"/>
              </a:rPr>
              <a:t>Then </a:t>
            </a:r>
            <a:r>
              <a:rPr lang="en-US" sz="2800" b="1" dirty="0">
                <a:solidFill>
                  <a:srgbClr val="CFD0D8"/>
                </a:solidFill>
                <a:ea typeface="Instrument Sans"/>
              </a:rPr>
              <a:t>passageways</a:t>
            </a:r>
            <a:r>
              <a:rPr lang="en-US" sz="2800" dirty="0">
                <a:solidFill>
                  <a:srgbClr val="CFD0D8"/>
                </a:solidFill>
                <a:ea typeface="Instrument Sans"/>
              </a:rPr>
              <a:t> and r</a:t>
            </a:r>
            <a:r>
              <a:rPr lang="en-US" sz="2800" b="1" dirty="0">
                <a:solidFill>
                  <a:srgbClr val="CFD0D8"/>
                </a:solidFill>
                <a:ea typeface="Instrument Sans"/>
              </a:rPr>
              <a:t>ooms</a:t>
            </a:r>
            <a:r>
              <a:rPr lang="en-US" sz="2800" dirty="0">
                <a:solidFill>
                  <a:srgbClr val="CFD0D8"/>
                </a:solidFill>
                <a:ea typeface="Instrument Sans"/>
              </a:rPr>
              <a:t> were to be arranged around </a:t>
            </a:r>
            <a:endParaRPr lang="en-US" dirty="0">
              <a:solidFill>
                <a:srgbClr val="000000"/>
              </a:solidFill>
              <a:ea typeface="Instrument Sans"/>
            </a:endParaRPr>
          </a:p>
          <a:p>
            <a:pPr algn="just"/>
            <a:r>
              <a:rPr lang="en-US" sz="2800" dirty="0">
                <a:solidFill>
                  <a:srgbClr val="CFD0D8"/>
                </a:solidFill>
                <a:ea typeface="Instrument Sans"/>
              </a:rPr>
              <a:t>the courtyard.</a:t>
            </a:r>
            <a:endParaRPr lang="en-US" dirty="0">
              <a:ea typeface="Instrument Sans"/>
              <a:cs typeface="Calibri" panose="020F0502020204030204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0CE2E08B-ACA0-1F5D-D299-B5DF98F630EE}"/>
              </a:ext>
            </a:extLst>
          </p:cNvPr>
          <p:cNvSpPr/>
          <p:nvPr/>
        </p:nvSpPr>
        <p:spPr>
          <a:xfrm>
            <a:off x="175328" y="6009016"/>
            <a:ext cx="10023835" cy="181711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50000"/>
              </a:lnSpc>
              <a:buFont typeface="Arial"/>
              <a:buChar char="•"/>
            </a:pPr>
            <a:r>
              <a:rPr lang="en-US" sz="2700" dirty="0">
                <a:solidFill>
                  <a:srgbClr val="CFD0D8"/>
                </a:solidFill>
              </a:rPr>
              <a:t>Usually, there is a </a:t>
            </a:r>
            <a:r>
              <a:rPr lang="en-US" sz="2700" b="1" dirty="0">
                <a:solidFill>
                  <a:srgbClr val="CFD0D8"/>
                </a:solidFill>
              </a:rPr>
              <a:t>special space </a:t>
            </a:r>
            <a:r>
              <a:rPr lang="en-US" sz="2700" dirty="0">
                <a:solidFill>
                  <a:srgbClr val="CFD0D8"/>
                </a:solidFill>
              </a:rPr>
              <a:t>on one side of the courtyard called the </a:t>
            </a:r>
            <a:r>
              <a:rPr lang="en-US" sz="2700" b="1" dirty="0">
                <a:solidFill>
                  <a:srgbClr val="CFD0D8"/>
                </a:solidFill>
              </a:rPr>
              <a:t>Iwan</a:t>
            </a:r>
            <a:r>
              <a:rPr lang="en-US" sz="2700" dirty="0">
                <a:solidFill>
                  <a:srgbClr val="CFD0D8"/>
                </a:solidFill>
              </a:rPr>
              <a:t>, usually </a:t>
            </a:r>
            <a:r>
              <a:rPr lang="en-US" sz="2700" b="1" dirty="0">
                <a:solidFill>
                  <a:srgbClr val="CFD0D8"/>
                </a:solidFill>
              </a:rPr>
              <a:t>vaulted,</a:t>
            </a:r>
            <a:r>
              <a:rPr lang="en-US" sz="2700" dirty="0">
                <a:solidFill>
                  <a:srgbClr val="CFD0D8"/>
                </a:solidFill>
              </a:rPr>
              <a:t> walled on</a:t>
            </a:r>
            <a:r>
              <a:rPr lang="en-US" sz="2700" b="1" dirty="0">
                <a:solidFill>
                  <a:srgbClr val="CFD0D8"/>
                </a:solidFill>
              </a:rPr>
              <a:t> three</a:t>
            </a:r>
            <a:r>
              <a:rPr lang="en-US" sz="2700" dirty="0">
                <a:solidFill>
                  <a:srgbClr val="CFD0D8"/>
                </a:solidFill>
              </a:rPr>
              <a:t> sides, with </a:t>
            </a:r>
            <a:r>
              <a:rPr lang="en-US" sz="2700" b="1" dirty="0">
                <a:solidFill>
                  <a:srgbClr val="CFD0D8"/>
                </a:solidFill>
              </a:rPr>
              <a:t>one end entirely</a:t>
            </a:r>
            <a:r>
              <a:rPr lang="en-US" sz="2700" dirty="0">
                <a:solidFill>
                  <a:srgbClr val="CFD0D8"/>
                </a:solidFill>
              </a:rPr>
              <a:t> open.</a:t>
            </a:r>
            <a:endParaRPr lang="en-US" sz="2700" dirty="0">
              <a:solidFill>
                <a:srgbClr val="CFD0D8"/>
              </a:solidFill>
              <a:cs typeface="Calibri"/>
            </a:endParaRPr>
          </a:p>
        </p:txBody>
      </p:sp>
      <p:pic>
        <p:nvPicPr>
          <p:cNvPr id="13" name="Picture 12" descr="FRIDAY MOSQUE in Zavareh, Iran">
            <a:extLst>
              <a:ext uri="{FF2B5EF4-FFF2-40B4-BE49-F238E27FC236}">
                <a16:creationId xmlns:a16="http://schemas.microsoft.com/office/drawing/2014/main" id="{A4E222B5-B7F6-B2BD-C66A-576AE46AE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7822" y="5094675"/>
            <a:ext cx="3454400" cy="29057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1862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1"/>
          <p:cNvSpPr/>
          <p:nvPr/>
        </p:nvSpPr>
        <p:spPr>
          <a:xfrm>
            <a:off x="86781" y="76048"/>
            <a:ext cx="13642054" cy="127522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5064"/>
              </a:lnSpc>
              <a:buNone/>
            </a:pPr>
            <a:r>
              <a:rPr lang="en-US" sz="3300" b="1">
                <a:solidFill>
                  <a:srgbClr val="FFFFFF"/>
                </a:solidFill>
                <a:latin typeface="Instrument Sans" pitchFamily="34" charset="0"/>
                <a:ea typeface="Instrument Sans"/>
                <a:cs typeface="Instrument Sans" pitchFamily="34" charset="-120"/>
              </a:rPr>
              <a:t>Vernacular Architecture according to Hot and dry climatic zones.</a:t>
            </a:r>
            <a:endParaRPr lang="en-US" sz="3300">
              <a:ea typeface="Instrument Sans"/>
              <a:cs typeface="Calibri"/>
            </a:endParaRPr>
          </a:p>
        </p:txBody>
      </p:sp>
      <p:sp>
        <p:nvSpPr>
          <p:cNvPr id="5" name="Text 2"/>
          <p:cNvSpPr/>
          <p:nvPr/>
        </p:nvSpPr>
        <p:spPr>
          <a:xfrm>
            <a:off x="201799" y="848064"/>
            <a:ext cx="10357650" cy="730859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I</a:t>
            </a:r>
            <a:r>
              <a:rPr lang="en-US" sz="2600">
                <a:solidFill>
                  <a:srgbClr val="CFD0D8"/>
                </a:solidFill>
                <a:ea typeface="Instrument Sans"/>
              </a:rPr>
              <a:t>n order to understand all the </a:t>
            </a:r>
            <a:r>
              <a:rPr lang="en-US" sz="2600" b="1">
                <a:solidFill>
                  <a:srgbClr val="CFD0D8"/>
                </a:solidFill>
                <a:ea typeface="Instrument Sans"/>
              </a:rPr>
              <a:t>design features of the vernacular architecture </a:t>
            </a:r>
            <a:r>
              <a:rPr lang="en-US" sz="2600">
                <a:solidFill>
                  <a:srgbClr val="CFD0D8"/>
                </a:solidFill>
                <a:ea typeface="Instrument Sans"/>
              </a:rPr>
              <a:t>in this climate zone, we must know the climatic features of that region.</a:t>
            </a:r>
            <a:endParaRPr lang="en-US" sz="2600">
              <a:solidFill>
                <a:srgbClr val="CFD0D8"/>
              </a:solidFill>
              <a:ea typeface="Instrument Sans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600">
                <a:solidFill>
                  <a:srgbClr val="CFD0D8"/>
                </a:solidFill>
                <a:ea typeface="Instrument Sans"/>
              </a:rPr>
              <a:t>Hot and dry climatic zones generally occur at a</a:t>
            </a:r>
            <a:r>
              <a:rPr lang="en-US" sz="2600" b="1">
                <a:solidFill>
                  <a:srgbClr val="CFD0D8"/>
                </a:solidFill>
                <a:ea typeface="Instrument Sans"/>
              </a:rPr>
              <a:t> latitude between 15 degrees to 30 degrees</a:t>
            </a:r>
            <a:r>
              <a:rPr lang="en-US" sz="2600">
                <a:solidFill>
                  <a:srgbClr val="CFD0D8"/>
                </a:solidFill>
                <a:ea typeface="Instrument Sans"/>
              </a:rPr>
              <a:t> on both the hemispheres, The general characteristics of this climate are as follows:</a:t>
            </a:r>
            <a:endParaRPr lang="en-US" sz="2600">
              <a:solidFill>
                <a:srgbClr val="CFD0D8"/>
              </a:solidFill>
              <a:ea typeface="Instrument Sans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2600">
                <a:solidFill>
                  <a:srgbClr val="CFD0D8"/>
                </a:solidFill>
                <a:ea typeface="Instrument Sans"/>
              </a:rPr>
              <a:t>Hot dry weather in summer and cold in winter, High temperature difference between night and day, Very little rainfall, </a:t>
            </a:r>
            <a:endParaRPr lang="en-US" sz="2600">
              <a:solidFill>
                <a:srgbClr val="000000"/>
              </a:solidFill>
              <a:ea typeface="Instrument Sans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2600">
                <a:solidFill>
                  <a:srgbClr val="CFD0D8"/>
                </a:solidFill>
                <a:ea typeface="Instrument Sans"/>
              </a:rPr>
              <a:t>Very low humidity, Sandy or rocky ground with very low vegetation cover, Hot winds &amp; frequent dust storms</a:t>
            </a:r>
            <a:endParaRPr lang="en-US" sz="2600">
              <a:solidFill>
                <a:srgbClr val="000000"/>
              </a:solidFill>
              <a:ea typeface="Instrument Sans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600">
                <a:solidFill>
                  <a:srgbClr val="CFD0D8"/>
                </a:solidFill>
                <a:ea typeface="Instrument Sans"/>
              </a:rPr>
              <a:t>High summer daytime temperatures, High solar radiation</a:t>
            </a:r>
            <a:endParaRPr lang="en-US" sz="2600">
              <a:solidFill>
                <a:srgbClr val="CFD0D8"/>
              </a:solidFill>
              <a:ea typeface="Instrument Sans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600">
                <a:solidFill>
                  <a:srgbClr val="CFD0D8"/>
                </a:solidFill>
                <a:ea typeface="Instrument Sans"/>
              </a:rPr>
              <a:t>Clear sky most of the year</a:t>
            </a:r>
            <a:endParaRPr lang="en-US" sz="2600">
              <a:solidFill>
                <a:srgbClr val="CFD0D8"/>
              </a:solidFill>
              <a:ea typeface="Instrument Sans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100">
              <a:solidFill>
                <a:srgbClr val="CFD0D8"/>
              </a:solidFill>
              <a:ea typeface="Instrument Sans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100">
              <a:solidFill>
                <a:srgbClr val="CFD0D8"/>
              </a:solidFill>
              <a:latin typeface="Arial"/>
              <a:ea typeface="Instrument Sans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100">
              <a:solidFill>
                <a:srgbClr val="CFD0D8"/>
              </a:solidFill>
              <a:latin typeface="Arial"/>
              <a:ea typeface="+mn-lt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100">
              <a:solidFill>
                <a:srgbClr val="CFD0D8"/>
              </a:solidFill>
              <a:latin typeface="Arial"/>
              <a:ea typeface="+mn-lt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100">
              <a:solidFill>
                <a:srgbClr val="CFD0D8"/>
              </a:solidFill>
              <a:latin typeface="Arial"/>
              <a:ea typeface="+mn-lt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100">
              <a:solidFill>
                <a:srgbClr val="CFD0D8"/>
              </a:solidFill>
              <a:latin typeface="Arial"/>
              <a:ea typeface="+mn-lt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100">
              <a:solidFill>
                <a:srgbClr val="CFD0D8"/>
              </a:solidFill>
              <a:latin typeface="Arial"/>
              <a:ea typeface="+mn-lt"/>
              <a:cs typeface="Arial"/>
            </a:endParaRPr>
          </a:p>
          <a:p>
            <a:pPr algn="just">
              <a:lnSpc>
                <a:spcPct val="150000"/>
              </a:lnSpc>
            </a:pPr>
            <a:endParaRPr lang="en-US" sz="2100">
              <a:solidFill>
                <a:srgbClr val="CFD0D8"/>
              </a:solidFill>
              <a:latin typeface="Calibri" panose="020F0502020204030204"/>
              <a:ea typeface="+mn-lt"/>
              <a:cs typeface="Calibri" panose="020F0502020204030204"/>
            </a:endParaRPr>
          </a:p>
        </p:txBody>
      </p:sp>
      <p:pic>
        <p:nvPicPr>
          <p:cNvPr id="16" name="Picture 15" descr="A map of the world&#10;&#10;Description automatically generated">
            <a:extLst>
              <a:ext uri="{FF2B5EF4-FFF2-40B4-BE49-F238E27FC236}">
                <a16:creationId xmlns:a16="http://schemas.microsoft.com/office/drawing/2014/main" id="{A0ECEBB7-7A78-DFE6-92B1-9F7B1FBCB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8515" y="5023225"/>
            <a:ext cx="4114799" cy="2733377"/>
          </a:xfrm>
          <a:prstGeom prst="rect">
            <a:avLst/>
          </a:prstGeom>
        </p:spPr>
      </p:pic>
      <p:pic>
        <p:nvPicPr>
          <p:cNvPr id="17" name="Picture 16" descr="latitude and longitude | Abagond">
            <a:extLst>
              <a:ext uri="{FF2B5EF4-FFF2-40B4-BE49-F238E27FC236}">
                <a16:creationId xmlns:a16="http://schemas.microsoft.com/office/drawing/2014/main" id="{8661F39E-F4F9-413A-710C-C681C568D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9142" y="1678679"/>
            <a:ext cx="3984172" cy="26515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482748" y="-681"/>
            <a:ext cx="9151559" cy="604537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4574"/>
              </a:lnSpc>
              <a:buNone/>
            </a:pPr>
            <a:r>
              <a:rPr lang="en-US" sz="3659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Philosophy of the Courtyard House</a:t>
            </a:r>
            <a:endParaRPr lang="en-US" sz="3659"/>
          </a:p>
        </p:txBody>
      </p:sp>
      <p:sp>
        <p:nvSpPr>
          <p:cNvPr id="6" name="Text 2"/>
          <p:cNvSpPr/>
          <p:nvPr/>
        </p:nvSpPr>
        <p:spPr>
          <a:xfrm>
            <a:off x="5494624" y="609449"/>
            <a:ext cx="9139428" cy="772103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55600" marR="6350" indent="-342900" algn="just">
              <a:lnSpc>
                <a:spcPct val="150000"/>
              </a:lnSpc>
              <a:spcBef>
                <a:spcPts val="100"/>
              </a:spcBef>
              <a:buFont typeface="Wingdings,Sans-Serif"/>
              <a:buChar char=""/>
            </a:pPr>
            <a:r>
              <a:rPr lang="en-US" sz="2700" dirty="0">
                <a:solidFill>
                  <a:srgbClr val="CFD0D8"/>
                </a:solidFill>
                <a:ea typeface="Instrument Sans"/>
              </a:rPr>
              <a:t>Courtyard vernacular house philosophy is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 based on achieving</a:t>
            </a:r>
            <a:r>
              <a:rPr lang="en-US" sz="2700" dirty="0">
                <a:solidFill>
                  <a:srgbClr val="CFD0D8"/>
                </a:solidFill>
                <a:ea typeface="Instrument Sans"/>
              </a:rPr>
              <a:t> two aims:</a:t>
            </a:r>
            <a:endParaRPr lang="en-US" sz="2700" dirty="0">
              <a:solidFill>
                <a:srgbClr val="CFD0D8"/>
              </a:solidFill>
              <a:ea typeface="Instrument Sans"/>
              <a:cs typeface="Calibri"/>
            </a:endParaRPr>
          </a:p>
          <a:p>
            <a:pPr marL="812800" lvl="1" indent="-342900" algn="just">
              <a:spcBef>
                <a:spcPts val="505"/>
              </a:spcBef>
              <a:buFont typeface="Arial MT,Sans-Serif"/>
              <a:buChar char="•"/>
            </a:pP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Privacy and</a:t>
            </a:r>
            <a:endParaRPr lang="en-US" sz="2700" b="1">
              <a:solidFill>
                <a:srgbClr val="CFD0D8"/>
              </a:solidFill>
              <a:ea typeface="Instrument Sans"/>
              <a:cs typeface="Calibri"/>
            </a:endParaRPr>
          </a:p>
          <a:p>
            <a:pPr marL="812800" lvl="1" indent="-342900" algn="just">
              <a:spcBef>
                <a:spcPts val="505"/>
              </a:spcBef>
              <a:buFont typeface="Arial MT,Sans-Serif"/>
              <a:buChar char="•"/>
            </a:pP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Protection</a:t>
            </a:r>
            <a:endParaRPr lang="en-US" sz="2700" b="1" dirty="0">
              <a:solidFill>
                <a:srgbClr val="CFD0D8"/>
              </a:solidFill>
              <a:ea typeface="Instrument Sans"/>
              <a:cs typeface="Calibri"/>
            </a:endParaRPr>
          </a:p>
          <a:p>
            <a:pPr marL="355600" marR="5080" indent="-342900" algn="just">
              <a:lnSpc>
                <a:spcPct val="150000"/>
              </a:lnSpc>
              <a:buFont typeface="Wingdings,Sans-Serif"/>
              <a:buChar char=""/>
            </a:pPr>
            <a:r>
              <a:rPr lang="en-US" sz="2700" dirty="0">
                <a:solidFill>
                  <a:srgbClr val="CFD0D8"/>
                </a:solidFill>
                <a:ea typeface="Instrument Sans"/>
              </a:rPr>
              <a:t>These 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two aims influenced </a:t>
            </a:r>
            <a:r>
              <a:rPr lang="en-US" sz="2700" dirty="0">
                <a:solidFill>
                  <a:srgbClr val="CFD0D8"/>
                </a:solidFill>
                <a:ea typeface="Instrument Sans"/>
              </a:rPr>
              <a:t>the 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house layout</a:t>
            </a:r>
            <a:r>
              <a:rPr lang="en-US" sz="2700" dirty="0">
                <a:solidFill>
                  <a:srgbClr val="CFD0D8"/>
                </a:solidFill>
                <a:ea typeface="Instrument Sans"/>
              </a:rPr>
              <a:t>, 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spatial relations ,</a:t>
            </a:r>
            <a:r>
              <a:rPr lang="en-US" sz="2700" dirty="0">
                <a:solidFill>
                  <a:srgbClr val="CFD0D8"/>
                </a:solidFill>
                <a:ea typeface="Instrument Sans"/>
              </a:rPr>
              <a:t> and 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architectural details.</a:t>
            </a:r>
            <a:endParaRPr lang="en-US" sz="2700" b="1" dirty="0">
              <a:solidFill>
                <a:srgbClr val="CFD0D8"/>
              </a:solidFill>
              <a:ea typeface="Instrument Sans"/>
              <a:cs typeface="Calibri"/>
            </a:endParaRPr>
          </a:p>
          <a:p>
            <a:pPr marL="355600" marR="5080" indent="-342900" algn="just">
              <a:lnSpc>
                <a:spcPct val="150000"/>
              </a:lnSpc>
              <a:buFont typeface="Wingdings,Sans-Serif"/>
              <a:buChar char=""/>
            </a:pPr>
            <a:r>
              <a:rPr lang="en-US" sz="2700" dirty="0">
                <a:solidFill>
                  <a:srgbClr val="CFD0D8"/>
                </a:solidFill>
                <a:ea typeface="Instrument Sans"/>
              </a:rPr>
              <a:t>A central 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interior courtyard onto </a:t>
            </a:r>
            <a:r>
              <a:rPr lang="en-US" sz="2700" dirty="0">
                <a:solidFill>
                  <a:srgbClr val="CFD0D8"/>
                </a:solidFill>
                <a:ea typeface="Instrument Sans"/>
              </a:rPr>
              <a:t>which all the rooms 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opened </a:t>
            </a:r>
            <a:r>
              <a:rPr lang="en-US" sz="2700" dirty="0">
                <a:solidFill>
                  <a:srgbClr val="CFD0D8"/>
                </a:solidFill>
                <a:ea typeface="Instrument Sans"/>
              </a:rPr>
              <a:t>was 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restricted (limited)to family use.</a:t>
            </a:r>
            <a:endParaRPr lang="en-US" sz="2700" b="1">
              <a:solidFill>
                <a:srgbClr val="CFD0D8"/>
              </a:solidFill>
              <a:ea typeface="Instrument Sans"/>
              <a:cs typeface="Calibri"/>
            </a:endParaRPr>
          </a:p>
          <a:p>
            <a:pPr marL="354965" indent="-342265" algn="just">
              <a:lnSpc>
                <a:spcPct val="150000"/>
              </a:lnSpc>
              <a:spcBef>
                <a:spcPts val="315"/>
              </a:spcBef>
              <a:buFont typeface="Wingdings,Sans-Serif"/>
              <a:buChar char=""/>
            </a:pPr>
            <a:r>
              <a:rPr lang="en-US" sz="2700" dirty="0">
                <a:solidFill>
                  <a:srgbClr val="CFD0D8"/>
                </a:solidFill>
              </a:rPr>
              <a:t>Courtyard </a:t>
            </a:r>
            <a:r>
              <a:rPr lang="en-US" sz="2700" b="1" dirty="0">
                <a:solidFill>
                  <a:srgbClr val="CFD0D8"/>
                </a:solidFill>
              </a:rPr>
              <a:t>provided an adequate climatic</a:t>
            </a:r>
            <a:r>
              <a:rPr lang="en-US" sz="2700" dirty="0">
                <a:solidFill>
                  <a:srgbClr val="CFD0D8"/>
                </a:solidFill>
              </a:rPr>
              <a:t> and </a:t>
            </a:r>
            <a:r>
              <a:rPr lang="en-US" sz="2700" b="1" dirty="0">
                <a:solidFill>
                  <a:srgbClr val="CFD0D8"/>
                </a:solidFill>
              </a:rPr>
              <a:t>social solution</a:t>
            </a:r>
            <a:r>
              <a:rPr lang="en-US" sz="2700" dirty="0">
                <a:solidFill>
                  <a:srgbClr val="CFD0D8"/>
                </a:solidFill>
              </a:rPr>
              <a:t>;</a:t>
            </a:r>
            <a:endParaRPr lang="en-US" sz="2700">
              <a:solidFill>
                <a:srgbClr val="CFD0D8"/>
              </a:solidFill>
              <a:cs typeface="Calibri"/>
            </a:endParaRPr>
          </a:p>
          <a:p>
            <a:pPr marL="12700" algn="just">
              <a:lnSpc>
                <a:spcPct val="150000"/>
              </a:lnSpc>
              <a:spcBef>
                <a:spcPts val="315"/>
              </a:spcBef>
            </a:pPr>
            <a:r>
              <a:rPr lang="en-US" sz="2700" dirty="0">
                <a:solidFill>
                  <a:srgbClr val="CFD0D8"/>
                </a:solidFill>
                <a:ea typeface="Instrument Sans"/>
              </a:rPr>
              <a:t> it provided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 shading </a:t>
            </a:r>
            <a:r>
              <a:rPr lang="en-US" sz="2700" dirty="0">
                <a:solidFill>
                  <a:srgbClr val="CFD0D8"/>
                </a:solidFill>
                <a:ea typeface="Instrument Sans"/>
              </a:rPr>
              <a:t>and 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privacy </a:t>
            </a:r>
            <a:r>
              <a:rPr lang="en-US" sz="2700" dirty="0">
                <a:solidFill>
                  <a:srgbClr val="CFD0D8"/>
                </a:solidFill>
                <a:ea typeface="Instrument Sans"/>
              </a:rPr>
              <a:t>in an open space.</a:t>
            </a:r>
            <a:endParaRPr lang="en-US" sz="2700" dirty="0">
              <a:solidFill>
                <a:srgbClr val="CFD0D8"/>
              </a:solidFill>
              <a:ea typeface="Instrument Sans"/>
              <a:cs typeface="Calibri"/>
            </a:endParaRPr>
          </a:p>
          <a:p>
            <a:pPr marL="354965" indent="-342265" algn="just">
              <a:lnSpc>
                <a:spcPct val="150000"/>
              </a:lnSpc>
              <a:spcBef>
                <a:spcPts val="505"/>
              </a:spcBef>
              <a:buFont typeface="Wingdings,Sans-Serif"/>
              <a:buChar char=""/>
            </a:pPr>
            <a:r>
              <a:rPr lang="en-US" sz="2700" dirty="0">
                <a:solidFill>
                  <a:srgbClr val="CFD0D8"/>
                </a:solidFill>
                <a:ea typeface="Instrument Sans"/>
              </a:rPr>
              <a:t>Most of 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daily facilities</a:t>
            </a:r>
            <a:r>
              <a:rPr lang="en-US" sz="2700" dirty="0">
                <a:solidFill>
                  <a:srgbClr val="CFD0D8"/>
                </a:solidFill>
                <a:ea typeface="Instrument Sans"/>
              </a:rPr>
              <a:t> were 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located </a:t>
            </a:r>
            <a:r>
              <a:rPr lang="en-US" sz="2700" dirty="0">
                <a:solidFill>
                  <a:srgbClr val="CFD0D8"/>
                </a:solidFill>
                <a:ea typeface="Instrument Sans"/>
              </a:rPr>
              <a:t>at the </a:t>
            </a:r>
            <a:r>
              <a:rPr lang="en-US" sz="2700" b="1" dirty="0">
                <a:solidFill>
                  <a:srgbClr val="CFD0D8"/>
                </a:solidFill>
                <a:ea typeface="Instrument Sans"/>
              </a:rPr>
              <a:t>courtyard.</a:t>
            </a:r>
            <a:endParaRPr lang="en-US" sz="2700" b="1" dirty="0">
              <a:solidFill>
                <a:srgbClr val="CFD0D8"/>
              </a:solidFill>
              <a:ea typeface="Instrument Sans"/>
              <a:cs typeface="Calibri"/>
            </a:endParaRPr>
          </a:p>
          <a:p>
            <a:pPr marL="354965" indent="-342265" algn="just">
              <a:lnSpc>
                <a:spcPct val="150000"/>
              </a:lnSpc>
              <a:spcBef>
                <a:spcPts val="315"/>
              </a:spcBef>
              <a:buFont typeface="Wingdings,Sans-Serif"/>
              <a:buChar char=""/>
            </a:pPr>
            <a:endParaRPr lang="en-US" sz="2700" dirty="0">
              <a:solidFill>
                <a:srgbClr val="CFD0D8"/>
              </a:solidFill>
              <a:ea typeface="Instrument Sans"/>
              <a:cs typeface="Calibri"/>
            </a:endParaRPr>
          </a:p>
          <a:p>
            <a:pPr marL="355600" marR="5080" indent="-342900" algn="just">
              <a:lnSpc>
                <a:spcPct val="150000"/>
              </a:lnSpc>
              <a:buFont typeface="Wingdings,Sans-Serif"/>
              <a:buChar char=""/>
            </a:pPr>
            <a:endParaRPr lang="en-US" sz="2700" dirty="0">
              <a:solidFill>
                <a:srgbClr val="CFD0D8"/>
              </a:solidFill>
              <a:ea typeface="Instrument Sans"/>
              <a:cs typeface="Calibri"/>
            </a:endParaRPr>
          </a:p>
          <a:p>
            <a:pPr marL="812800" lvl="1" indent="-342900" algn="just">
              <a:lnSpc>
                <a:spcPct val="150000"/>
              </a:lnSpc>
              <a:spcBef>
                <a:spcPts val="505"/>
              </a:spcBef>
              <a:buFont typeface="Arial MT,Sans-Serif"/>
              <a:buChar char="•"/>
            </a:pPr>
            <a:endParaRPr lang="en-US" sz="2700" dirty="0">
              <a:solidFill>
                <a:srgbClr val="CFD0D8"/>
              </a:solidFill>
              <a:ea typeface="Instrument Sans"/>
              <a:cs typeface="Calibri"/>
            </a:endParaRPr>
          </a:p>
        </p:txBody>
      </p:sp>
      <p:pic>
        <p:nvPicPr>
          <p:cNvPr id="10" name="Picture 9" descr="Polished, Private, and Passive: Traditional Courtyard Houses and their  Timeless Architectural Features | ArchDaily">
            <a:extLst>
              <a:ext uri="{FF2B5EF4-FFF2-40B4-BE49-F238E27FC236}">
                <a16:creationId xmlns:a16="http://schemas.microsoft.com/office/drawing/2014/main" id="{942C1DDB-1E9C-E828-B5A9-D5E73F705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" y="1812415"/>
            <a:ext cx="5486400" cy="3642867"/>
          </a:xfrm>
          <a:prstGeom prst="rect">
            <a:avLst/>
          </a:prstGeom>
        </p:spPr>
      </p:pic>
      <p:pic>
        <p:nvPicPr>
          <p:cNvPr id="12" name="Picture 11" descr="A building with a tree in the middle&#10;&#10;Description automatically generated">
            <a:extLst>
              <a:ext uri="{FF2B5EF4-FFF2-40B4-BE49-F238E27FC236}">
                <a16:creationId xmlns:a16="http://schemas.microsoft.com/office/drawing/2014/main" id="{47F673F5-48B5-2C0D-C8D2-405270C8A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" y="4895046"/>
            <a:ext cx="5495801" cy="3332141"/>
          </a:xfrm>
          <a:prstGeom prst="rect">
            <a:avLst/>
          </a:prstGeom>
        </p:spPr>
      </p:pic>
      <p:pic>
        <p:nvPicPr>
          <p:cNvPr id="9" name="Picture 8" descr="A drawing of a building&#10;&#10;Description automatically generated">
            <a:extLst>
              <a:ext uri="{FF2B5EF4-FFF2-40B4-BE49-F238E27FC236}">
                <a16:creationId xmlns:a16="http://schemas.microsoft.com/office/drawing/2014/main" id="{DB6D3856-23A5-6A3E-7716-F4CFA9F50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1" y="2598"/>
            <a:ext cx="5476999" cy="19304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7774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58575" y="1384870"/>
            <a:ext cx="10210106" cy="682498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Building Envelope</a:t>
            </a:r>
            <a:endParaRPr lang="en-US" sz="4374"/>
          </a:p>
        </p:txBody>
      </p:sp>
      <p:sp>
        <p:nvSpPr>
          <p:cNvPr id="6" name="Text 2"/>
          <p:cNvSpPr/>
          <p:nvPr/>
        </p:nvSpPr>
        <p:spPr>
          <a:xfrm>
            <a:off x="457717" y="2780633"/>
            <a:ext cx="10210888" cy="26574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just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 building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envelop</a:t>
            </a:r>
            <a:r>
              <a:rPr lang="en-US" sz="2800" b="1" dirty="0">
                <a:solidFill>
                  <a:srgbClr val="CFD0D8"/>
                </a:solidFill>
                <a:ea typeface="Instrument Sans"/>
              </a:rPr>
              <a:t>e (shell)</a:t>
            </a:r>
            <a:r>
              <a:rPr lang="en-US" sz="2800" dirty="0">
                <a:solidFill>
                  <a:srgbClr val="CFD0D8"/>
                </a:solidFill>
                <a:ea typeface="Instrument Sans"/>
              </a:rPr>
              <a:t> o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f a courtyard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house forms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an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effective barrier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against the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worst extremes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of the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external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climate.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It provides a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filtering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which modifies the climate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sufficiently conditions </a:t>
            </a:r>
            <a:r>
              <a:rPr lang="en-US" sz="2800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to be more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acceptable.</a:t>
            </a:r>
            <a:endParaRPr lang="en-US" sz="2800" b="1">
              <a:latin typeface="Instrument Sans"/>
              <a:ea typeface="Instrument Sans"/>
              <a:cs typeface="Calibri" panose="020F0502020204030204"/>
            </a:endParaRPr>
          </a:p>
        </p:txBody>
      </p:sp>
      <p:sp>
        <p:nvSpPr>
          <p:cNvPr id="7" name="Text 3"/>
          <p:cNvSpPr/>
          <p:nvPr/>
        </p:nvSpPr>
        <p:spPr>
          <a:xfrm>
            <a:off x="457717" y="5538827"/>
            <a:ext cx="10210888" cy="245647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r>
              <a:rPr lang="en-US" sz="2800" dirty="0">
                <a:solidFill>
                  <a:srgbClr val="CFD0D8"/>
                </a:solidFill>
                <a:latin typeface="Instrument Sans"/>
              </a:rPr>
              <a:t>The main function of the house envelope is to </a:t>
            </a:r>
            <a:r>
              <a:rPr lang="en-US" sz="2800" b="1" dirty="0">
                <a:solidFill>
                  <a:srgbClr val="CFD0D8"/>
                </a:solidFill>
                <a:latin typeface="Instrument Sans"/>
              </a:rPr>
              <a:t>resist the transference of heat</a:t>
            </a:r>
            <a:r>
              <a:rPr lang="en-US" sz="2800" dirty="0">
                <a:solidFill>
                  <a:srgbClr val="CFD0D8"/>
                </a:solidFill>
                <a:latin typeface="Instrument Sans"/>
              </a:rPr>
              <a:t>, </a:t>
            </a:r>
            <a:r>
              <a:rPr lang="en-US" sz="2800" b="1" dirty="0">
                <a:solidFill>
                  <a:srgbClr val="CFD0D8"/>
                </a:solidFill>
                <a:latin typeface="Instrument Sans"/>
              </a:rPr>
              <a:t>reflecting sun rays</a:t>
            </a:r>
            <a:r>
              <a:rPr lang="en-US" sz="2800" dirty="0">
                <a:solidFill>
                  <a:srgbClr val="CFD0D8"/>
                </a:solidFill>
                <a:latin typeface="Instrument Sans"/>
              </a:rPr>
              <a:t> as much </a:t>
            </a:r>
            <a:r>
              <a:rPr lang="en-US" sz="2800" b="1" dirty="0">
                <a:solidFill>
                  <a:srgbClr val="CFD0D8"/>
                </a:solidFill>
                <a:latin typeface="Instrument Sans"/>
              </a:rPr>
              <a:t>as possible</a:t>
            </a:r>
            <a:r>
              <a:rPr lang="en-US" sz="2800" dirty="0">
                <a:solidFill>
                  <a:srgbClr val="CFD0D8"/>
                </a:solidFill>
                <a:latin typeface="Instrument Sans"/>
              </a:rPr>
              <a:t>, and </a:t>
            </a:r>
            <a:r>
              <a:rPr lang="en-US" sz="2800" b="1" dirty="0">
                <a:solidFill>
                  <a:srgbClr val="CFD0D8"/>
                </a:solidFill>
                <a:latin typeface="Instrument Sans"/>
              </a:rPr>
              <a:t>minimize</a:t>
            </a:r>
            <a:r>
              <a:rPr lang="en-US" sz="2800" dirty="0">
                <a:solidFill>
                  <a:srgbClr val="CFD0D8"/>
                </a:solidFill>
                <a:latin typeface="Instrument Sans"/>
              </a:rPr>
              <a:t> the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</a:rPr>
              <a:t>heat </a:t>
            </a:r>
            <a:r>
              <a:rPr lang="en-US" sz="2800" dirty="0">
                <a:solidFill>
                  <a:srgbClr val="CFD0D8"/>
                </a:solidFill>
                <a:latin typeface="Instrument Sans"/>
              </a:rPr>
              <a:t>and </a:t>
            </a:r>
            <a:r>
              <a:rPr lang="en-US" sz="2800" b="1" dirty="0">
                <a:solidFill>
                  <a:srgbClr val="CFD0D8"/>
                </a:solidFill>
                <a:latin typeface="Instrument Sans"/>
              </a:rPr>
              <a:t>solar gain</a:t>
            </a:r>
            <a:r>
              <a:rPr lang="en-US" sz="2800" dirty="0">
                <a:solidFill>
                  <a:srgbClr val="CFD0D8"/>
                </a:solidFill>
                <a:latin typeface="Instrument Sans"/>
              </a:rPr>
              <a:t> to create </a:t>
            </a:r>
            <a:r>
              <a:rPr lang="en-US" sz="2800" b="1" dirty="0">
                <a:solidFill>
                  <a:srgbClr val="CFD0D8"/>
                </a:solidFill>
                <a:latin typeface="Instrument Sans"/>
              </a:rPr>
              <a:t>cool conditions inside</a:t>
            </a:r>
            <a:r>
              <a:rPr lang="en-US" sz="2800" dirty="0">
                <a:solidFill>
                  <a:srgbClr val="CFD0D8"/>
                </a:solidFill>
                <a:latin typeface="Instrument Sans"/>
              </a:rPr>
              <a:t> the house.</a:t>
            </a:r>
            <a:endParaRPr lang="en-US" sz="2800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</p:txBody>
      </p:sp>
      <p:pic>
        <p:nvPicPr>
          <p:cNvPr id="8" name="Picture 7" descr="Polished, Private, and Passive: Traditional Courtyard Houses and their  Timeless Architectural Features | ArchDaily">
            <a:extLst>
              <a:ext uri="{FF2B5EF4-FFF2-40B4-BE49-F238E27FC236}">
                <a16:creationId xmlns:a16="http://schemas.microsoft.com/office/drawing/2014/main" id="{133042E1-66D8-EDFA-1EEB-D65B7B241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8104" y="3822370"/>
            <a:ext cx="3978233" cy="303117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1"/>
          <p:cNvSpPr/>
          <p:nvPr/>
        </p:nvSpPr>
        <p:spPr>
          <a:xfrm>
            <a:off x="2037993" y="18905"/>
            <a:ext cx="9391174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OVERVIEW OF DESIGN PRINCIPLES</a:t>
            </a:r>
            <a:endParaRPr lang="en-US" sz="4374"/>
          </a:p>
        </p:txBody>
      </p:sp>
      <p:sp>
        <p:nvSpPr>
          <p:cNvPr id="5" name="Text 2"/>
          <p:cNvSpPr/>
          <p:nvPr/>
        </p:nvSpPr>
        <p:spPr>
          <a:xfrm>
            <a:off x="267711" y="1133869"/>
            <a:ext cx="14165372" cy="7100583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600" dirty="0">
                <a:solidFill>
                  <a:srgbClr val="CFD0D8"/>
                </a:solidFill>
                <a:ea typeface="Instrument Sans"/>
              </a:rPr>
              <a:t>Courtyard or Patio</a:t>
            </a:r>
            <a:endParaRPr lang="en-US" sz="2600">
              <a:cs typeface="Calibri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600" dirty="0">
                <a:solidFill>
                  <a:srgbClr val="CFD0D8"/>
                </a:solidFill>
                <a:ea typeface="Instrument Sans"/>
              </a:rPr>
              <a:t>White Colored walls (“cool” </a:t>
            </a:r>
            <a:r>
              <a:rPr lang="en-US" sz="2600" b="1" dirty="0" err="1">
                <a:solidFill>
                  <a:srgbClr val="CFD0D8"/>
                </a:solidFill>
                <a:ea typeface="Instrument Sans"/>
              </a:rPr>
              <a:t>colours</a:t>
            </a:r>
            <a:r>
              <a:rPr lang="en-US" sz="2600" b="1" dirty="0">
                <a:solidFill>
                  <a:srgbClr val="CFD0D8"/>
                </a:solidFill>
                <a:ea typeface="Instrument Sans"/>
              </a:rPr>
              <a:t> reduce heat reflection</a:t>
            </a:r>
            <a:r>
              <a:rPr lang="en-US" sz="2600" dirty="0">
                <a:solidFill>
                  <a:srgbClr val="CFD0D8"/>
                </a:solidFill>
                <a:ea typeface="Instrument Sans"/>
              </a:rPr>
              <a:t> )</a:t>
            </a:r>
            <a:endParaRPr lang="en-US" sz="2600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600" dirty="0">
                <a:solidFill>
                  <a:srgbClr val="CFD0D8"/>
                </a:solidFill>
                <a:ea typeface="Instrument Sans"/>
              </a:rPr>
              <a:t>Arrangement of the houses in is </a:t>
            </a:r>
            <a:r>
              <a:rPr lang="en-US" sz="2600" b="1" dirty="0">
                <a:solidFill>
                  <a:srgbClr val="CFD0D8"/>
                </a:solidFill>
                <a:ea typeface="Instrument Sans"/>
              </a:rPr>
              <a:t>very closely packed</a:t>
            </a:r>
            <a:r>
              <a:rPr lang="en-US" sz="2600" dirty="0">
                <a:solidFill>
                  <a:srgbClr val="CFD0D8"/>
                </a:solidFill>
                <a:ea typeface="Instrument Sans"/>
              </a:rPr>
              <a:t> to each other.</a:t>
            </a:r>
            <a:endParaRPr lang="en-US" sz="2600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600">
                <a:solidFill>
                  <a:srgbClr val="CFD0D8"/>
                </a:solidFill>
                <a:ea typeface="Instrument Sans"/>
              </a:rPr>
              <a:t>Vegetation (reduces the </a:t>
            </a:r>
            <a:r>
              <a:rPr lang="en-US" sz="2600" b="1">
                <a:solidFill>
                  <a:srgbClr val="CFD0D8"/>
                </a:solidFill>
                <a:ea typeface="Instrument Sans"/>
              </a:rPr>
              <a:t>temperature</a:t>
            </a:r>
            <a:r>
              <a:rPr lang="en-US" sz="2600">
                <a:solidFill>
                  <a:srgbClr val="CFD0D8"/>
                </a:solidFill>
                <a:ea typeface="Instrument Sans"/>
              </a:rPr>
              <a:t>, filters the </a:t>
            </a:r>
            <a:r>
              <a:rPr lang="en-US" sz="2600" b="1">
                <a:solidFill>
                  <a:srgbClr val="CFD0D8"/>
                </a:solidFill>
                <a:ea typeface="Instrument Sans"/>
              </a:rPr>
              <a:t>dust </a:t>
            </a:r>
            <a:r>
              <a:rPr lang="en-US" sz="2600">
                <a:solidFill>
                  <a:srgbClr val="CFD0D8"/>
                </a:solidFill>
                <a:ea typeface="Instrument Sans"/>
              </a:rPr>
              <a:t>in and </a:t>
            </a:r>
            <a:r>
              <a:rPr lang="en-US" sz="2600" b="1">
                <a:solidFill>
                  <a:srgbClr val="CFD0D8"/>
                </a:solidFill>
                <a:ea typeface="Instrument Sans"/>
              </a:rPr>
              <a:t>around the house</a:t>
            </a:r>
            <a:r>
              <a:rPr lang="en-US" sz="2600">
                <a:solidFill>
                  <a:srgbClr val="CFD0D8"/>
                </a:solidFill>
                <a:ea typeface="Instrument Sans"/>
              </a:rPr>
              <a:t>, elevates the </a:t>
            </a:r>
            <a:r>
              <a:rPr lang="en-US" sz="2600" b="1">
                <a:solidFill>
                  <a:srgbClr val="CFD0D8"/>
                </a:solidFill>
                <a:ea typeface="Instrument Sans"/>
              </a:rPr>
              <a:t>humidity </a:t>
            </a:r>
            <a:endParaRPr lang="en-US" sz="2600" b="1">
              <a:solidFill>
                <a:srgbClr val="CFD0D8"/>
              </a:solidFill>
              <a:ea typeface="Instrument Sans"/>
              <a:cs typeface="Calibri"/>
            </a:endParaRPr>
          </a:p>
          <a:p>
            <a:pPr>
              <a:lnSpc>
                <a:spcPct val="150000"/>
              </a:lnSpc>
              <a:buSzPct val="100000"/>
            </a:pPr>
            <a:r>
              <a:rPr lang="en-US" sz="2600" dirty="0">
                <a:solidFill>
                  <a:srgbClr val="CFD0D8"/>
                </a:solidFill>
                <a:ea typeface="Instrument Sans"/>
              </a:rPr>
              <a:t> level)</a:t>
            </a:r>
            <a:endParaRPr lang="en-US" sz="2600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CFD0D8"/>
                </a:solidFill>
                <a:ea typeface="Instrument Sans"/>
              </a:rPr>
              <a:t>Small</a:t>
            </a:r>
            <a:r>
              <a:rPr lang="en-US" sz="2600" b="1" dirty="0">
                <a:solidFill>
                  <a:srgbClr val="CFD0D8"/>
                </a:solidFill>
                <a:ea typeface="Instrument Sans"/>
              </a:rPr>
              <a:t> openings</a:t>
            </a:r>
            <a:endParaRPr lang="en-US" sz="2600" b="1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600" b="1" dirty="0">
                <a:solidFill>
                  <a:srgbClr val="CFD0D8"/>
                </a:solidFill>
                <a:ea typeface="Instrument Sans"/>
              </a:rPr>
              <a:t>Double roof </a:t>
            </a:r>
            <a:r>
              <a:rPr lang="en-US" sz="2600" dirty="0">
                <a:solidFill>
                  <a:srgbClr val="CFD0D8"/>
                </a:solidFill>
                <a:ea typeface="Instrument Sans"/>
              </a:rPr>
              <a:t>or white single roof</a:t>
            </a:r>
            <a:endParaRPr lang="en-US" sz="2600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600" b="1" dirty="0">
                <a:solidFill>
                  <a:srgbClr val="CFD0D8"/>
                </a:solidFill>
                <a:ea typeface="Instrument Sans"/>
              </a:rPr>
              <a:t>Thick walls</a:t>
            </a:r>
            <a:endParaRPr lang="en-US" sz="2600" b="1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600" b="1" dirty="0">
                <a:solidFill>
                  <a:srgbClr val="CFD0D8"/>
                </a:solidFill>
                <a:ea typeface="Instrument Sans"/>
              </a:rPr>
              <a:t>Big basin</a:t>
            </a:r>
            <a:r>
              <a:rPr lang="en-US" sz="2600" dirty="0">
                <a:solidFill>
                  <a:srgbClr val="CFD0D8"/>
                </a:solidFill>
                <a:ea typeface="Instrument Sans"/>
              </a:rPr>
              <a:t> to collect rainwater</a:t>
            </a:r>
            <a:endParaRPr lang="en-US" sz="2600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600" b="1" dirty="0">
                <a:solidFill>
                  <a:srgbClr val="CFD0D8"/>
                </a:solidFill>
                <a:ea typeface="Instrument Sans"/>
              </a:rPr>
              <a:t>Louvered</a:t>
            </a:r>
            <a:r>
              <a:rPr lang="en-US" sz="2600" dirty="0">
                <a:solidFill>
                  <a:srgbClr val="CFD0D8"/>
                </a:solidFill>
                <a:ea typeface="Instrument Sans"/>
              </a:rPr>
              <a:t> windows</a:t>
            </a:r>
            <a:endParaRPr lang="en-US" sz="2600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600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600" dirty="0">
              <a:solidFill>
                <a:srgbClr val="CFD0D8"/>
              </a:solidFill>
              <a:ea typeface="Instrument Sans"/>
              <a:cs typeface="Calibri" panose="020F0502020204030204"/>
            </a:endParaRPr>
          </a:p>
          <a:p>
            <a:pPr marL="342900" indent="-342900">
              <a:lnSpc>
                <a:spcPts val="2799"/>
              </a:lnSpc>
              <a:buFont typeface="Arial"/>
              <a:buChar char="•"/>
            </a:pPr>
            <a:endParaRPr lang="en-US" sz="2600" b="1" dirty="0">
              <a:solidFill>
                <a:srgbClr val="CFD0D8"/>
              </a:solidFill>
              <a:latin typeface="Arial"/>
              <a:cs typeface="Arial"/>
            </a:endParaRPr>
          </a:p>
          <a:p>
            <a:pPr marL="342900" indent="-342900">
              <a:lnSpc>
                <a:spcPts val="2799"/>
              </a:lnSpc>
              <a:buFont typeface="Arial"/>
              <a:buChar char="•"/>
            </a:pPr>
            <a:endParaRPr lang="en-US" sz="2600" b="1" dirty="0">
              <a:solidFill>
                <a:srgbClr val="CFD0D8"/>
              </a:solidFill>
              <a:latin typeface="Arial"/>
              <a:cs typeface="Arial"/>
            </a:endParaRPr>
          </a:p>
          <a:p>
            <a:pPr marL="342900" indent="-342900">
              <a:lnSpc>
                <a:spcPts val="2799"/>
              </a:lnSpc>
              <a:buFont typeface="Arial"/>
              <a:buChar char="•"/>
            </a:pPr>
            <a:endParaRPr lang="en-US" sz="2600" b="1" dirty="0">
              <a:solidFill>
                <a:srgbClr val="CFD0D8"/>
              </a:solidFill>
              <a:latin typeface="Arial"/>
              <a:cs typeface="Arial"/>
            </a:endParaRPr>
          </a:p>
          <a:p>
            <a:pPr>
              <a:lnSpc>
                <a:spcPts val="2799"/>
              </a:lnSpc>
            </a:pPr>
            <a:endParaRPr lang="en-US" sz="2600" b="1" dirty="0">
              <a:solidFill>
                <a:srgbClr val="CFD0D8"/>
              </a:solidFill>
              <a:latin typeface="Arial"/>
              <a:cs typeface="Arial"/>
            </a:endParaRPr>
          </a:p>
          <a:p>
            <a:pPr marL="342900" indent="-342900">
              <a:lnSpc>
                <a:spcPts val="2799"/>
              </a:lnSpc>
              <a:buSzPct val="100000"/>
              <a:buFont typeface="Arial"/>
              <a:buChar char="•"/>
            </a:pPr>
            <a:endParaRPr lang="en-US" sz="2600" b="1" dirty="0">
              <a:solidFill>
                <a:srgbClr val="CFD0D8"/>
              </a:solidFill>
              <a:latin typeface="Arial"/>
              <a:cs typeface="Arial"/>
            </a:endParaRPr>
          </a:p>
          <a:p>
            <a:pPr marL="342900" indent="-342900">
              <a:lnSpc>
                <a:spcPts val="2799"/>
              </a:lnSpc>
              <a:buSzPct val="100000"/>
              <a:buFont typeface="Arial"/>
              <a:buChar char="•"/>
            </a:pPr>
            <a:endParaRPr lang="en-US" sz="2600" b="1" dirty="0">
              <a:solidFill>
                <a:srgbClr val="CFD0D8"/>
              </a:solidFill>
              <a:latin typeface="Arial"/>
              <a:cs typeface="Arial"/>
            </a:endParaRPr>
          </a:p>
          <a:p>
            <a:pPr marL="342900" indent="-342900">
              <a:lnSpc>
                <a:spcPts val="2799"/>
              </a:lnSpc>
              <a:buSzPct val="100000"/>
              <a:buChar char="•"/>
            </a:pPr>
            <a:endParaRPr lang="en-US" sz="2600" b="1" dirty="0">
              <a:solidFill>
                <a:srgbClr val="CFD0D8"/>
              </a:solidFill>
              <a:latin typeface="Instrument Sans"/>
              <a:ea typeface="Instrument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1"/>
          <p:cNvSpPr/>
          <p:nvPr/>
        </p:nvSpPr>
        <p:spPr>
          <a:xfrm>
            <a:off x="6041219" y="265418"/>
            <a:ext cx="5003602" cy="62543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925"/>
              </a:lnSpc>
              <a:buNone/>
            </a:pPr>
            <a:r>
              <a:rPr lang="en-US" sz="3940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Conclusion</a:t>
            </a:r>
            <a:endParaRPr lang="en-US" sz="3940"/>
          </a:p>
        </p:txBody>
      </p:sp>
      <p:sp>
        <p:nvSpPr>
          <p:cNvPr id="5" name="Text 2"/>
          <p:cNvSpPr/>
          <p:nvPr/>
        </p:nvSpPr>
        <p:spPr>
          <a:xfrm>
            <a:off x="162459" y="899256"/>
            <a:ext cx="14245630" cy="732612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Religious 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and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social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 considerations: Factors that influenced the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shape and layout 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of buildings in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hot and dry regions.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700" dirty="0">
                <a:solidFill>
                  <a:srgbClr val="CFD0D8"/>
                </a:solidFill>
                <a:latin typeface="Instrument Sans"/>
              </a:rPr>
              <a:t>Taking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advantage of local materials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 and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resources: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 Utilizing available resources like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limestone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 in Trulli houses.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700" dirty="0">
                <a:solidFill>
                  <a:srgbClr val="CFD0D8"/>
                </a:solidFill>
                <a:latin typeface="Instrument Sans"/>
              </a:rPr>
              <a:t>Providing a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vital connection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 between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humans 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and the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environment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: Designing buildings to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harmonize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 with the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natural surroundings.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700" dirty="0">
                <a:solidFill>
                  <a:srgbClr val="CFD0D8"/>
                </a:solidFill>
                <a:latin typeface="Instrument Sans"/>
              </a:rPr>
              <a:t>Designed specially to be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compatible 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with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hot 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and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dry region conditions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: Architectural designs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tailored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(fitted) to suit the climate.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Thick walls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 with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small openings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: 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Construction features adapted 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to the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climate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700" dirty="0">
                <a:solidFill>
                  <a:srgbClr val="CFD0D8"/>
                </a:solidFill>
                <a:latin typeface="Instrument Sans"/>
              </a:rPr>
              <a:t>Reducing the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exterior surface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 area exposed to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direct solar radiation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: Using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compact urban fabric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 or 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underground houses 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to </a:t>
            </a:r>
            <a:r>
              <a:rPr lang="en-US" sz="2700" b="1" dirty="0">
                <a:solidFill>
                  <a:srgbClr val="CFD0D8"/>
                </a:solidFill>
                <a:latin typeface="Instrument Sans"/>
              </a:rPr>
              <a:t>minimize solar </a:t>
            </a:r>
            <a:r>
              <a:rPr lang="en-US" sz="2700" dirty="0">
                <a:solidFill>
                  <a:srgbClr val="CFD0D8"/>
                </a:solidFill>
                <a:latin typeface="Instrument Sans"/>
              </a:rPr>
              <a:t>exposure.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</a:pPr>
            <a:endParaRPr lang="en-US" sz="2700" dirty="0">
              <a:solidFill>
                <a:srgbClr val="CFD0D8"/>
              </a:solidFill>
              <a:latin typeface="Instrument Sans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</a:pPr>
            <a:endParaRPr lang="en-US" sz="2700" dirty="0">
              <a:solidFill>
                <a:srgbClr val="CFD0D8"/>
              </a:solidFill>
              <a:latin typeface="Instrument Sans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</a:pPr>
            <a:endParaRPr lang="en-US" sz="2700" dirty="0">
              <a:solidFill>
                <a:srgbClr val="CFD0D8"/>
              </a:solidFill>
              <a:latin typeface="Instrument Sans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</a:pPr>
            <a:endParaRPr lang="en-US" sz="2700" dirty="0">
              <a:solidFill>
                <a:srgbClr val="CFD0D8"/>
              </a:solidFill>
              <a:latin typeface="Instrument Sans"/>
            </a:endParaRPr>
          </a:p>
          <a:p>
            <a:pPr marL="342900" indent="-342900">
              <a:lnSpc>
                <a:spcPct val="150000"/>
              </a:lnSpc>
              <a:buSzPct val="100000"/>
              <a:buChar char="•"/>
            </a:pPr>
            <a:endParaRPr lang="en-US" sz="2700" dirty="0">
              <a:solidFill>
                <a:srgbClr val="CFD0D8"/>
              </a:solidFill>
              <a:latin typeface="Instrument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1"/>
          <p:cNvSpPr/>
          <p:nvPr/>
        </p:nvSpPr>
        <p:spPr>
          <a:xfrm>
            <a:off x="-9625" y="547640"/>
            <a:ext cx="14633023" cy="625435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ctr">
              <a:lnSpc>
                <a:spcPts val="4925"/>
              </a:lnSpc>
              <a:buNone/>
            </a:pPr>
            <a:r>
              <a:rPr lang="en-US" sz="3900" b="1" dirty="0">
                <a:solidFill>
                  <a:srgbClr val="FFFFFF"/>
                </a:solidFill>
                <a:latin typeface="Instrument Sans"/>
                <a:ea typeface="Instrument Sans"/>
              </a:rPr>
              <a:t>References</a:t>
            </a:r>
            <a:endParaRPr lang="en-US" sz="3940" dirty="0"/>
          </a:p>
        </p:txBody>
      </p:sp>
      <p:sp>
        <p:nvSpPr>
          <p:cNvPr id="5" name="Text 2"/>
          <p:cNvSpPr/>
          <p:nvPr/>
        </p:nvSpPr>
        <p:spPr>
          <a:xfrm>
            <a:off x="173748" y="1316945"/>
            <a:ext cx="14448830" cy="66600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ea typeface="+mn-lt"/>
                <a:cs typeface="+mn-lt"/>
              </a:rPr>
              <a:t>Barstow, D., &amp; Bassett, T. J. (1986). Coober Pedy: Underground opal town. Rigby Publishers. (Specific look at Coober Pedy, Australia, and its dugout dwellings)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  <a:p>
            <a:pPr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ea typeface="+mn-lt"/>
                <a:cs typeface="+mn-lt"/>
              </a:rPr>
              <a:t>Beck, H., &amp; Cooper, J. (2014). Underground dwellings and storage in Cappadocia, Turkey. Left Coast Press. (Focuses on the historical and contemporary use of underground spaces in Cappadocia)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  <a:p>
            <a:pPr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ea typeface="+mn-lt"/>
                <a:cs typeface="+mn-lt"/>
              </a:rPr>
              <a:t>Danby, M. (1989). The simple home: The beauty of the vernacular. Thames and Hudson. (Celebrates the beauty of vernacular homes, including many with courtyards)</a:t>
            </a:r>
          </a:p>
          <a:p>
            <a:pPr marL="285750" indent="-285750">
              <a:lnSpc>
                <a:spcPct val="150000"/>
              </a:lnSpc>
              <a:buSzPct val="100000"/>
              <a:buFont typeface="Arial,Sans-Serif"/>
              <a:buChar char="•"/>
            </a:pPr>
            <a:r>
              <a:rPr lang="en-US" i="1">
                <a:solidFill>
                  <a:schemeClr val="bg1"/>
                </a:solidFill>
                <a:ea typeface="+mn-lt"/>
                <a:cs typeface="+mn-lt"/>
              </a:rPr>
              <a:t>Edwards, B., Sibley, M., Hakmi, M., &amp; Land, P. (Eds.). (2006). Courtyard housing: Past, present, and future. Taylor &amp; Francis.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i="1" err="1">
                <a:solidFill>
                  <a:schemeClr val="bg1"/>
                </a:solidFill>
                <a:ea typeface="+mn-lt"/>
                <a:cs typeface="+mn-lt"/>
              </a:rPr>
              <a:t>Golany</a:t>
            </a:r>
            <a:r>
              <a:rPr lang="en-US" i="1" dirty="0">
                <a:solidFill>
                  <a:schemeClr val="bg1"/>
                </a:solidFill>
                <a:ea typeface="+mn-lt"/>
                <a:cs typeface="+mn-lt"/>
              </a:rPr>
              <a:t>, G. (1988). Earth-sheltered dwellings in Tunisia: Ancient lessons for modern design. University of Delaware Press. (Examines traditional underground architecture in Tunisia)</a:t>
            </a:r>
          </a:p>
          <a:p>
            <a:pPr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ea typeface="+mn-lt"/>
                <a:cs typeface="+mn-lt"/>
              </a:rPr>
              <a:t>Oliver, P. (Ed.). (1997). Encyclopedia of vernacular architecture of the world. Cambridge University Press.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ea typeface="+mn-lt"/>
                <a:cs typeface="+mn-lt"/>
              </a:rPr>
              <a:t>Smith, J. (2010). Underground dwellings in ancient times. Journal of Vernacular Architecture, 25(1), 20-35. </a:t>
            </a:r>
          </a:p>
          <a:p>
            <a:pPr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ea typeface="+mn-lt"/>
                <a:cs typeface="+mn-lt"/>
              </a:rPr>
              <a:t>Rapoport, A. (1969). House form and culture. Prentice-Hall. (A classic work examining the relationship between culture and house design, including courtyard houses)</a:t>
            </a:r>
          </a:p>
          <a:p>
            <a:pPr>
              <a:lnSpc>
                <a:spcPct val="200000"/>
              </a:lnSpc>
              <a:buFont typeface="Arial"/>
              <a:buChar char="•"/>
            </a:pPr>
            <a:endParaRPr lang="en-US" sz="2000" i="1" dirty="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SzPct val="100000"/>
              <a:buChar char="•"/>
            </a:pPr>
            <a:endParaRPr lang="en-US" sz="2000" i="1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334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416085" y="252838"/>
            <a:ext cx="9186657" cy="16935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Elements of Vernacular Architecture</a:t>
            </a:r>
            <a:endParaRPr lang="en-US" sz="4374"/>
          </a:p>
        </p:txBody>
      </p:sp>
      <p:sp>
        <p:nvSpPr>
          <p:cNvPr id="6" name="Text 2"/>
          <p:cNvSpPr/>
          <p:nvPr/>
        </p:nvSpPr>
        <p:spPr>
          <a:xfrm>
            <a:off x="5488459" y="1539410"/>
            <a:ext cx="8940114" cy="65458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r>
              <a:rPr lang="en-US" sz="2500" b="1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Main Objective:</a:t>
            </a:r>
            <a:r>
              <a:rPr lang="en-US" sz="250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The main </a:t>
            </a:r>
            <a:r>
              <a:rPr lang="en-US" sz="2500" b="1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objective of the building design in this climate zone is to protect the s</a:t>
            </a:r>
            <a:r>
              <a:rPr lang="en-US" sz="2500" b="1">
                <a:solidFill>
                  <a:srgbClr val="CFD0D8"/>
                </a:solidFill>
                <a:latin typeface="Instrument Sans"/>
                <a:ea typeface="Instrument Sans"/>
              </a:rPr>
              <a:t>tructure</a:t>
            </a:r>
            <a:r>
              <a:rPr lang="en-US" sz="2500">
                <a:solidFill>
                  <a:srgbClr val="CFD0D8"/>
                </a:solidFill>
                <a:latin typeface="Instrument Sans"/>
                <a:ea typeface="Instrument Sans"/>
              </a:rPr>
              <a:t> from weather conditions with an aim to</a:t>
            </a:r>
            <a:r>
              <a:rPr lang="en-US" sz="2500" b="1">
                <a:solidFill>
                  <a:srgbClr val="CFD0D8"/>
                </a:solidFill>
                <a:latin typeface="Instrument Sans"/>
                <a:ea typeface="Instrument Sans"/>
              </a:rPr>
              <a:t> provide comfortable living conditions.</a:t>
            </a:r>
            <a:endParaRPr lang="en-US" sz="2500" b="1">
              <a:latin typeface="Instrument Sans"/>
              <a:ea typeface="Instrument Sans"/>
              <a:cs typeface="Calibri"/>
            </a:endParaRPr>
          </a:p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endParaRPr lang="en-US" sz="2500" b="1">
              <a:solidFill>
                <a:srgbClr val="CFD0D8"/>
              </a:solidFill>
              <a:latin typeface="Instrument Sans" pitchFamily="34" charset="0"/>
              <a:ea typeface="Instrument Sans" pitchFamily="34" charset="-122"/>
            </a:endParaRPr>
          </a:p>
          <a:p>
            <a:pPr marL="342900" indent="-342900" algn="just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500">
                <a:solidFill>
                  <a:srgbClr val="CFD0D8"/>
                </a:solidFill>
                <a:latin typeface="Instrument Sans"/>
                <a:ea typeface="Instrument Sans"/>
              </a:rPr>
              <a:t>1.</a:t>
            </a:r>
            <a:r>
              <a:rPr lang="en-US" sz="2500" b="1">
                <a:solidFill>
                  <a:srgbClr val="CFD0D8"/>
                </a:solidFill>
                <a:latin typeface="Instrument Sans"/>
                <a:ea typeface="Instrument Sans"/>
              </a:rPr>
              <a:t> Mediterranean House:</a:t>
            </a:r>
            <a:r>
              <a:rPr lang="en-US" sz="2500">
                <a:solidFill>
                  <a:srgbClr val="CFD0D8"/>
                </a:solidFill>
                <a:latin typeface="Instrument Sans"/>
                <a:ea typeface="Instrument Sans"/>
              </a:rPr>
              <a:t> The Mediterranean house is the typical building found all around the Mediterranean sea, like in </a:t>
            </a:r>
            <a:r>
              <a:rPr lang="en-US" sz="2500" b="1">
                <a:solidFill>
                  <a:srgbClr val="CFD0D8"/>
                </a:solidFill>
                <a:latin typeface="Instrument Sans"/>
                <a:ea typeface="Instrument Sans"/>
              </a:rPr>
              <a:t>Greece, South Italy, Spain, and South France. </a:t>
            </a:r>
          </a:p>
          <a:p>
            <a:pPr algn="just">
              <a:lnSpc>
                <a:spcPct val="150000"/>
              </a:lnSpc>
              <a:buSzPct val="100000"/>
            </a:pPr>
            <a:endParaRPr lang="en-US" sz="2500">
              <a:solidFill>
                <a:srgbClr val="CFD0D8"/>
              </a:solidFill>
              <a:latin typeface="Instrument Sans"/>
              <a:ea typeface="Instrument Sans"/>
            </a:endParaRPr>
          </a:p>
          <a:p>
            <a:pPr algn="just">
              <a:lnSpc>
                <a:spcPct val="150000"/>
              </a:lnSpc>
            </a:pPr>
            <a:r>
              <a:rPr lang="en-US" sz="2500">
                <a:solidFill>
                  <a:srgbClr val="CFD0D8"/>
                </a:solidFill>
                <a:latin typeface="Instrument Sans"/>
                <a:ea typeface="Instrument Sans"/>
              </a:rPr>
              <a:t>The climate in this region is so hot and dry, and the </a:t>
            </a:r>
            <a:r>
              <a:rPr lang="en-US" sz="2500" b="1">
                <a:solidFill>
                  <a:srgbClr val="CFD0D8"/>
                </a:solidFill>
                <a:latin typeface="Instrument Sans"/>
                <a:ea typeface="Instrument Sans"/>
              </a:rPr>
              <a:t>vegetation consists of little shrubs</a:t>
            </a:r>
            <a:r>
              <a:rPr lang="en-US" sz="2500">
                <a:solidFill>
                  <a:srgbClr val="CFD0D8"/>
                </a:solidFill>
                <a:latin typeface="Instrument Sans"/>
                <a:ea typeface="Instrument Sans"/>
              </a:rPr>
              <a:t>, so</a:t>
            </a:r>
            <a:r>
              <a:rPr lang="en-US" sz="2500" b="1">
                <a:solidFill>
                  <a:srgbClr val="CFD0D8"/>
                </a:solidFill>
                <a:latin typeface="Instrument Sans"/>
                <a:ea typeface="Instrument Sans"/>
              </a:rPr>
              <a:t> wood is</a:t>
            </a:r>
            <a:r>
              <a:rPr lang="en-US" sz="2500">
                <a:solidFill>
                  <a:srgbClr val="CFD0D8"/>
                </a:solidFill>
                <a:latin typeface="Instrument Sans"/>
                <a:ea typeface="Instrument Sans"/>
              </a:rPr>
              <a:t> not a good material to build.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endParaRPr lang="en-US" sz="2500">
              <a:solidFill>
                <a:srgbClr val="CFD0D8"/>
              </a:solidFill>
              <a:latin typeface="Instrument Sans" pitchFamily="34" charset="0"/>
              <a:ea typeface="Instrument Sans" pitchFamily="34" charset="-122"/>
            </a:endParaRPr>
          </a:p>
        </p:txBody>
      </p:sp>
      <p:pic>
        <p:nvPicPr>
          <p:cNvPr id="9" name="Picture 8" descr="DEFINING VERNACULAR ARCHITECTURE - Issuu">
            <a:extLst>
              <a:ext uri="{FF2B5EF4-FFF2-40B4-BE49-F238E27FC236}">
                <a16:creationId xmlns:a16="http://schemas.microsoft.com/office/drawing/2014/main" id="{9BDCF622-C845-CBE7-BA3F-7865CAC9F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057"/>
            <a:ext cx="5486400" cy="79363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2338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4" name="Text 1"/>
          <p:cNvSpPr/>
          <p:nvPr/>
        </p:nvSpPr>
        <p:spPr>
          <a:xfrm>
            <a:off x="-5668" y="137"/>
            <a:ext cx="14572051" cy="13237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5198"/>
              </a:lnSpc>
              <a:buNone/>
            </a:pPr>
            <a:r>
              <a:rPr lang="en-US" sz="2700">
                <a:solidFill>
                  <a:srgbClr val="CFD0D8"/>
                </a:solidFill>
                <a:ea typeface="Instrument Sans"/>
              </a:rPr>
              <a:t>One of the most prominent Mediterranean cities that have distinguished vernacular architecture is </a:t>
            </a:r>
            <a:r>
              <a:rPr lang="en-US" sz="2700" b="1">
                <a:solidFill>
                  <a:srgbClr val="CFD0D8"/>
                </a:solidFill>
                <a:ea typeface="Instrument Sans"/>
              </a:rPr>
              <a:t>Santorini island in Greece</a:t>
            </a:r>
            <a:endParaRPr lang="en-US" sz="2700" b="1">
              <a:solidFill>
                <a:srgbClr val="CFD0D8"/>
              </a:solidFill>
              <a:ea typeface="Instrument Sans"/>
              <a:cs typeface="Calibri"/>
            </a:endParaRPr>
          </a:p>
        </p:txBody>
      </p:sp>
      <p:sp>
        <p:nvSpPr>
          <p:cNvPr id="5" name="Text 2"/>
          <p:cNvSpPr/>
          <p:nvPr/>
        </p:nvSpPr>
        <p:spPr>
          <a:xfrm>
            <a:off x="338716" y="1563054"/>
            <a:ext cx="9155337" cy="64263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</a:t>
            </a: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</a:rPr>
              <a:t>he main approach for the Santorini building designs came from the</a:t>
            </a:r>
            <a:r>
              <a:rPr lang="en-US" sz="2600" b="1">
                <a:solidFill>
                  <a:srgbClr val="CFD0D8"/>
                </a:solidFill>
                <a:latin typeface="Instrument Sans"/>
                <a:ea typeface="Instrument Sans"/>
              </a:rPr>
              <a:t> ancient Greek philosophers</a:t>
            </a: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</a:rPr>
              <a:t> “the very essence of nature are four key elements in various configurations &amp; interactions” :</a:t>
            </a:r>
            <a:endParaRPr lang="en-US" sz="2600">
              <a:latin typeface="Instrument Sans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</a:rPr>
              <a:t>Fire (e.g. the sunlight or volcanoes)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</a:rPr>
              <a:t>Earth (e.g. the soil and most materials)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</a:rPr>
              <a:t>Air (e.g. the wind or oxygen)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</a:rPr>
              <a:t>Water (e.g. the sea or rain)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</a:rPr>
              <a:t>The </a:t>
            </a:r>
            <a:r>
              <a:rPr lang="en-US" sz="2600" b="1">
                <a:solidFill>
                  <a:srgbClr val="CFD0D8"/>
                </a:solidFill>
                <a:latin typeface="Instrument Sans"/>
                <a:ea typeface="Instrument Sans"/>
              </a:rPr>
              <a:t>philosophical aspects</a:t>
            </a: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</a:rPr>
              <a:t> of these </a:t>
            </a:r>
            <a:r>
              <a:rPr lang="en-US" sz="2600" b="1">
                <a:solidFill>
                  <a:srgbClr val="CFD0D8"/>
                </a:solidFill>
                <a:latin typeface="Instrument Sans"/>
                <a:ea typeface="Instrument Sans"/>
              </a:rPr>
              <a:t>four elements</a:t>
            </a: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</a:rPr>
              <a:t> were utilized as a </a:t>
            </a:r>
            <a:r>
              <a:rPr lang="en-US" sz="2600" b="1">
                <a:solidFill>
                  <a:srgbClr val="CFD0D8"/>
                </a:solidFill>
                <a:latin typeface="Instrument Sans"/>
                <a:ea typeface="Instrument Sans"/>
              </a:rPr>
              <a:t>systematic tool</a:t>
            </a: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</a:rPr>
              <a:t> to look at architecture </a:t>
            </a:r>
            <a:r>
              <a:rPr lang="en-US" sz="2600" b="1">
                <a:solidFill>
                  <a:srgbClr val="CFD0D8"/>
                </a:solidFill>
                <a:latin typeface="Instrument Sans"/>
                <a:ea typeface="Instrument Sans"/>
              </a:rPr>
              <a:t>in relation to nature</a:t>
            </a:r>
            <a:r>
              <a:rPr lang="en-US" sz="2600">
                <a:solidFill>
                  <a:srgbClr val="CFD0D8"/>
                </a:solidFill>
                <a:latin typeface="Instrument Sans"/>
                <a:ea typeface="Instrument Sans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600">
              <a:solidFill>
                <a:srgbClr val="CFD0D8"/>
              </a:solidFill>
              <a:latin typeface="Instrument Sans" pitchFamily="34" charset="0"/>
              <a:ea typeface="Instrument Sans" pitchFamily="34" charset="-122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600">
              <a:solidFill>
                <a:srgbClr val="CFD0D8"/>
              </a:solidFill>
              <a:latin typeface="Arial"/>
              <a:ea typeface="Instrument Sans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600">
              <a:solidFill>
                <a:srgbClr val="CFD0D8"/>
              </a:solidFill>
              <a:latin typeface="Arial"/>
              <a:ea typeface="Instrument Sans"/>
              <a:cs typeface="Arial"/>
            </a:endParaRPr>
          </a:p>
          <a:p>
            <a:pPr>
              <a:lnSpc>
                <a:spcPct val="150000"/>
              </a:lnSpc>
            </a:pPr>
            <a:endParaRPr lang="en-US" sz="2600">
              <a:solidFill>
                <a:srgbClr val="CFD0D8"/>
              </a:solidFill>
              <a:latin typeface="Instrument Sans"/>
              <a:ea typeface="Instrument Sans"/>
            </a:endParaRPr>
          </a:p>
        </p:txBody>
      </p:sp>
      <p:pic>
        <p:nvPicPr>
          <p:cNvPr id="12" name="Picture 11" descr="A white buildings with blue domes and a blue roof on a cliff by the water with Santorini in the background&#10;&#10;Description automatically generated">
            <a:extLst>
              <a:ext uri="{FF2B5EF4-FFF2-40B4-BE49-F238E27FC236}">
                <a16:creationId xmlns:a16="http://schemas.microsoft.com/office/drawing/2014/main" id="{101DB546-ABDE-4208-F319-5FD40C8A5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705" y="3056412"/>
            <a:ext cx="51435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488327" y="34770"/>
            <a:ext cx="9057018" cy="182186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The buildings of Santorini resample those in the rest of Cycladic islands</a:t>
            </a:r>
            <a:endParaRPr lang="en-US" sz="4374"/>
          </a:p>
        </p:txBody>
      </p:sp>
      <p:sp>
        <p:nvSpPr>
          <p:cNvPr id="6" name="Text 2"/>
          <p:cNvSpPr/>
          <p:nvPr/>
        </p:nvSpPr>
        <p:spPr>
          <a:xfrm>
            <a:off x="5749585" y="1424264"/>
            <a:ext cx="8677007" cy="68098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457200" indent="-457200" algn="just">
              <a:lnSpc>
                <a:spcPct val="150000"/>
              </a:lnSpc>
              <a:buFont typeface="Arial"/>
              <a:buChar char="•"/>
            </a:pPr>
            <a:r>
              <a:rPr lang="en-US" sz="2800" b="1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Solid volumes,</a:t>
            </a:r>
            <a:endParaRPr lang="en-US" sz="2800" b="1">
              <a:solidFill>
                <a:srgbClr val="000000"/>
              </a:solidFill>
              <a:latin typeface="Instrument Sans"/>
              <a:ea typeface="Instrument Sans"/>
              <a:cs typeface="Calibri" panose="020F0502020204030204"/>
            </a:endParaRPr>
          </a:p>
          <a:p>
            <a:pPr marL="457200" indent="-457200" algn="just">
              <a:lnSpc>
                <a:spcPct val="150000"/>
              </a:lnSpc>
              <a:buFont typeface="Arial"/>
              <a:buChar char="•"/>
            </a:pPr>
            <a:r>
              <a:rPr lang="en-US" sz="2800" b="1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 Thick masonry walls with small openings,</a:t>
            </a:r>
            <a:endParaRPr lang="en-US" sz="2800" b="1">
              <a:solidFill>
                <a:srgbClr val="000000"/>
              </a:solidFill>
              <a:latin typeface="Instrument Sans"/>
              <a:ea typeface="Instrument Sans"/>
              <a:cs typeface="Calibri" panose="020F0502020204030204"/>
            </a:endParaRPr>
          </a:p>
          <a:p>
            <a:pPr marL="457200" indent="-457200" algn="just">
              <a:lnSpc>
                <a:spcPct val="150000"/>
              </a:lnSpc>
              <a:buFont typeface="Arial"/>
              <a:buChar char="•"/>
            </a:pPr>
            <a:r>
              <a:rPr lang="en-US" sz="2800" b="1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Made in raw earth bricks, </a:t>
            </a:r>
            <a:endParaRPr lang="en-US" sz="2800" b="1">
              <a:solidFill>
                <a:srgbClr val="000000"/>
              </a:solidFill>
              <a:latin typeface="Instrument Sans"/>
              <a:ea typeface="Instrument Sans"/>
              <a:cs typeface="Calibri" panose="020F0502020204030204"/>
            </a:endParaRPr>
          </a:p>
          <a:p>
            <a:pPr marL="457200" indent="-457200" algn="just">
              <a:lnSpc>
                <a:spcPct val="150000"/>
              </a:lnSpc>
              <a:buFont typeface="Arial"/>
              <a:buChar char="•"/>
            </a:pPr>
            <a:r>
              <a:rPr lang="en-US" sz="2800" b="1">
                <a:solidFill>
                  <a:srgbClr val="CFD0D8"/>
                </a:solidFill>
                <a:ea typeface="Instrument Sans"/>
              </a:rPr>
              <a:t>burnt brick, </a:t>
            </a:r>
          </a:p>
          <a:p>
            <a:pPr marL="457200" indent="-457200" algn="just">
              <a:lnSpc>
                <a:spcPct val="150000"/>
              </a:lnSpc>
              <a:buFont typeface="Arial"/>
              <a:buChar char="•"/>
            </a:pPr>
            <a:r>
              <a:rPr lang="en-US" sz="2800" b="1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Stone or Rock, </a:t>
            </a:r>
            <a:endParaRPr lang="en-US" sz="2800" b="1">
              <a:solidFill>
                <a:srgbClr val="000000"/>
              </a:solidFill>
              <a:latin typeface="Instrument Sans"/>
              <a:ea typeface="Instrument Sans"/>
              <a:cs typeface="Calibri" panose="020F0502020204030204"/>
            </a:endParaRPr>
          </a:p>
          <a:p>
            <a:pPr marL="457200" indent="-457200" algn="just">
              <a:lnSpc>
                <a:spcPct val="150000"/>
              </a:lnSpc>
              <a:buFont typeface="Arial"/>
              <a:buChar char="•"/>
            </a:pPr>
            <a:r>
              <a:rPr lang="en-US" sz="280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The </a:t>
            </a:r>
            <a:r>
              <a:rPr lang="en-US" sz="2800" b="1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whitewashed plaster</a:t>
            </a:r>
            <a:r>
              <a:rPr lang="en-US" sz="2800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 skin covering almost everything with an </a:t>
            </a:r>
            <a:r>
              <a:rPr lang="en-US" sz="2800" b="1">
                <a:solidFill>
                  <a:srgbClr val="CFD0D8"/>
                </a:solidFill>
                <a:latin typeface="Instrument Sans"/>
                <a:ea typeface="Instrument Sans"/>
                <a:cs typeface="Instrument Sans" pitchFamily="34" charset="-120"/>
              </a:rPr>
              <a:t>integrative power.</a:t>
            </a:r>
            <a:endParaRPr lang="en-US" sz="2800" b="1">
              <a:solidFill>
                <a:srgbClr val="000000"/>
              </a:solidFill>
              <a:latin typeface="Instrument Sans"/>
              <a:ea typeface="Instrument Sans"/>
              <a:cs typeface="Calibri" panose="020F0502020204030204"/>
            </a:endParaRPr>
          </a:p>
          <a:p>
            <a:pPr marL="457200" indent="-457200" algn="just">
              <a:lnSpc>
                <a:spcPct val="150000"/>
              </a:lnSpc>
              <a:buFont typeface="Arial"/>
              <a:buChar char="•"/>
            </a:pPr>
            <a:r>
              <a:rPr lang="en-US" sz="2800" b="1">
                <a:solidFill>
                  <a:srgbClr val="CFD0D8"/>
                </a:solidFill>
                <a:ea typeface="+mn-lt"/>
                <a:cs typeface="+mn-lt"/>
              </a:rPr>
              <a:t>50 cm - 100 cm thick walls</a:t>
            </a:r>
            <a:r>
              <a:rPr lang="en-US" sz="2800">
                <a:solidFill>
                  <a:srgbClr val="CFD0D8"/>
                </a:solidFill>
                <a:ea typeface="+mn-lt"/>
                <a:cs typeface="+mn-lt"/>
              </a:rPr>
              <a:t> accordingly to the construction materials.</a:t>
            </a:r>
            <a:endParaRPr lang="en-US" sz="2800">
              <a:ea typeface="+mn-lt"/>
              <a:cs typeface="+mn-lt"/>
            </a:endParaRPr>
          </a:p>
          <a:p>
            <a:pPr algn="just">
              <a:lnSpc>
                <a:spcPct val="150000"/>
              </a:lnSpc>
            </a:pPr>
            <a:endParaRPr lang="en-US" sz="2800">
              <a:solidFill>
                <a:srgbClr val="CFD0D8"/>
              </a:solidFill>
              <a:latin typeface="Instrument Sans"/>
              <a:ea typeface="Instrument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Text 1"/>
          <p:cNvSpPr/>
          <p:nvPr/>
        </p:nvSpPr>
        <p:spPr>
          <a:xfrm>
            <a:off x="370062" y="99761"/>
            <a:ext cx="8593880" cy="80726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lang="en-US" sz="4400">
                <a:solidFill>
                  <a:srgbClr val="CFD0D8"/>
                </a:solidFill>
                <a:ea typeface="Instrument Sans"/>
                <a:cs typeface="+mn-lt"/>
              </a:rPr>
              <a:t>how urban and building forms have naturally developed? </a:t>
            </a:r>
            <a:endParaRPr lang="en-US" sz="4400">
              <a:ea typeface="Calibri"/>
              <a:cs typeface="Calibri"/>
            </a:endParaRPr>
          </a:p>
          <a:p>
            <a:pPr algn="just">
              <a:lnSpc>
                <a:spcPct val="150000"/>
              </a:lnSpc>
            </a:pPr>
            <a:endParaRPr lang="en-US" sz="2300">
              <a:solidFill>
                <a:srgbClr val="CFD0D8"/>
              </a:solidFill>
              <a:ea typeface="Instrument Sans"/>
              <a:cs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2600">
                <a:solidFill>
                  <a:srgbClr val="CFD0D8"/>
                </a:solidFill>
                <a:ea typeface="Instrument Sans"/>
                <a:cs typeface="+mn-lt"/>
              </a:rPr>
              <a:t>Over time in </a:t>
            </a:r>
            <a:r>
              <a:rPr lang="en-US" sz="2600" b="1">
                <a:solidFill>
                  <a:srgbClr val="CFD0D8"/>
                </a:solidFill>
                <a:ea typeface="Instrument Sans"/>
                <a:cs typeface="+mn-lt"/>
              </a:rPr>
              <a:t>response </a:t>
            </a:r>
            <a:r>
              <a:rPr lang="en-US" sz="2600">
                <a:solidFill>
                  <a:srgbClr val="CFD0D8"/>
                </a:solidFill>
                <a:ea typeface="Instrument Sans"/>
                <a:cs typeface="+mn-lt"/>
              </a:rPr>
              <a:t>to specific </a:t>
            </a:r>
            <a:r>
              <a:rPr lang="en-US" sz="2600" b="1">
                <a:solidFill>
                  <a:srgbClr val="CFD0D8"/>
                </a:solidFill>
                <a:ea typeface="Instrument Sans"/>
                <a:cs typeface="+mn-lt"/>
              </a:rPr>
              <a:t>climatic conditions</a:t>
            </a:r>
            <a:r>
              <a:rPr lang="en-US" sz="2600">
                <a:solidFill>
                  <a:srgbClr val="CFD0D8"/>
                </a:solidFill>
                <a:ea typeface="Instrument Sans"/>
                <a:cs typeface="+mn-lt"/>
              </a:rPr>
              <a:t> and the</a:t>
            </a:r>
            <a:r>
              <a:rPr lang="en-US" sz="2600" b="1">
                <a:solidFill>
                  <a:srgbClr val="CFD0D8"/>
                </a:solidFill>
                <a:ea typeface="Instrument Sans"/>
                <a:cs typeface="+mn-lt"/>
              </a:rPr>
              <a:t> use of local resources,</a:t>
            </a:r>
            <a:r>
              <a:rPr lang="en-US" sz="2600">
                <a:solidFill>
                  <a:srgbClr val="CFD0D8"/>
                </a:solidFill>
                <a:ea typeface="Instrument Sans"/>
                <a:cs typeface="+mn-lt"/>
              </a:rPr>
              <a:t> while also </a:t>
            </a:r>
            <a:r>
              <a:rPr lang="en-US" sz="2600" b="1">
                <a:solidFill>
                  <a:srgbClr val="CFD0D8"/>
                </a:solidFill>
                <a:ea typeface="Instrument Sans"/>
                <a:cs typeface="+mn-lt"/>
              </a:rPr>
              <a:t>reflecting the social changes </a:t>
            </a:r>
            <a:r>
              <a:rPr lang="en-US" sz="2600">
                <a:solidFill>
                  <a:srgbClr val="CFD0D8"/>
                </a:solidFill>
                <a:ea typeface="Instrument Sans"/>
                <a:cs typeface="+mn-lt"/>
              </a:rPr>
              <a:t>in the region.</a:t>
            </a:r>
            <a:endParaRPr lang="en-US" sz="2600">
              <a:solidFill>
                <a:srgbClr val="000000"/>
              </a:solidFill>
              <a:ea typeface="Calibri" panose="020F0502020204030204"/>
              <a:cs typeface="+mn-lt"/>
            </a:endParaRPr>
          </a:p>
          <a:p>
            <a:pPr algn="just">
              <a:lnSpc>
                <a:spcPct val="150000"/>
              </a:lnSpc>
            </a:pPr>
            <a:endParaRPr lang="en-US" sz="2600">
              <a:solidFill>
                <a:srgbClr val="CFD0D8"/>
              </a:solidFill>
              <a:ea typeface="Instrument Sans"/>
              <a:cs typeface="+mn-lt"/>
            </a:endParaRPr>
          </a:p>
          <a:p>
            <a:pPr algn="just">
              <a:lnSpc>
                <a:spcPct val="150000"/>
              </a:lnSpc>
            </a:pPr>
            <a:r>
              <a:rPr lang="en-US" sz="2600">
                <a:solidFill>
                  <a:srgbClr val="CFD0D8"/>
                </a:solidFill>
                <a:ea typeface="Instrument Sans"/>
                <a:cs typeface="+mn-lt"/>
              </a:rPr>
              <a:t> This evolution has</a:t>
            </a:r>
            <a:r>
              <a:rPr lang="en-US" sz="2600" b="1">
                <a:solidFill>
                  <a:srgbClr val="CFD0D8"/>
                </a:solidFill>
                <a:ea typeface="Instrument Sans"/>
                <a:cs typeface="+mn-lt"/>
              </a:rPr>
              <a:t> resulted in unique architectural styles</a:t>
            </a:r>
            <a:r>
              <a:rPr lang="en-US" sz="2600">
                <a:solidFill>
                  <a:srgbClr val="CFD0D8"/>
                </a:solidFill>
                <a:ea typeface="Instrument Sans"/>
                <a:cs typeface="+mn-lt"/>
              </a:rPr>
              <a:t> that blend </a:t>
            </a:r>
            <a:r>
              <a:rPr lang="en-US" sz="2600" b="1">
                <a:solidFill>
                  <a:srgbClr val="CFD0D8"/>
                </a:solidFill>
                <a:ea typeface="Instrument Sans"/>
                <a:cs typeface="+mn-lt"/>
              </a:rPr>
              <a:t>function and aesthetics,</a:t>
            </a:r>
            <a:r>
              <a:rPr lang="en-US" sz="2600">
                <a:solidFill>
                  <a:srgbClr val="CFD0D8"/>
                </a:solidFill>
                <a:ea typeface="Instrument Sans"/>
                <a:cs typeface="+mn-lt"/>
              </a:rPr>
              <a:t> addressing the</a:t>
            </a:r>
            <a:r>
              <a:rPr lang="en-US" sz="2600" b="1">
                <a:solidFill>
                  <a:srgbClr val="CFD0D8"/>
                </a:solidFill>
                <a:ea typeface="Instrument Sans"/>
                <a:cs typeface="+mn-lt"/>
              </a:rPr>
              <a:t> climatic challenges of hot and dry zones. </a:t>
            </a:r>
            <a:r>
              <a:rPr lang="en-US" sz="2600">
                <a:solidFill>
                  <a:srgbClr val="CFD0D8"/>
                </a:solidFill>
                <a:ea typeface="Instrument Sans"/>
                <a:cs typeface="+mn-lt"/>
              </a:rPr>
              <a:t>The architecture stands as a symbol of the creativity and resilience of the communities living in these areas.</a:t>
            </a:r>
            <a:endParaRPr lang="en-US" sz="2600">
              <a:ea typeface="Calibri"/>
              <a:cs typeface="Calibri"/>
            </a:endParaRPr>
          </a:p>
          <a:p>
            <a:pPr algn="just">
              <a:lnSpc>
                <a:spcPct val="150000"/>
              </a:lnSpc>
            </a:pPr>
            <a:endParaRPr lang="en-US" sz="2300">
              <a:solidFill>
                <a:srgbClr val="CFD0D8"/>
              </a:solidFill>
              <a:ea typeface="Instrument Sans"/>
              <a:cs typeface="+mn-lt"/>
            </a:endParaRPr>
          </a:p>
          <a:p>
            <a:pPr algn="just">
              <a:lnSpc>
                <a:spcPct val="150000"/>
              </a:lnSpc>
            </a:pPr>
            <a:endParaRPr lang="en-US" sz="2300">
              <a:solidFill>
                <a:srgbClr val="CFD0D8"/>
              </a:solidFill>
              <a:ea typeface="Instrument Sans"/>
              <a:cs typeface="+mn-lt"/>
            </a:endParaRPr>
          </a:p>
          <a:p>
            <a:pPr algn="just">
              <a:lnSpc>
                <a:spcPct val="150000"/>
              </a:lnSpc>
            </a:pPr>
            <a:endParaRPr lang="en-US" sz="2300">
              <a:solidFill>
                <a:srgbClr val="CFD0D8"/>
              </a:solidFill>
              <a:ea typeface="Instrument Sans"/>
              <a:cs typeface="+mn-lt"/>
            </a:endParaRPr>
          </a:p>
        </p:txBody>
      </p:sp>
      <p:pic>
        <p:nvPicPr>
          <p:cNvPr id="10" name="Picture 9" descr="Santorini Constructions of Earth and Light - Greece Is">
            <a:extLst>
              <a:ext uri="{FF2B5EF4-FFF2-40B4-BE49-F238E27FC236}">
                <a16:creationId xmlns:a16="http://schemas.microsoft.com/office/drawing/2014/main" id="{A3E537CC-823B-83FE-9DD8-77C737ED3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938" y="656854"/>
            <a:ext cx="5486399" cy="3448297"/>
          </a:xfrm>
          <a:prstGeom prst="rect">
            <a:avLst/>
          </a:prstGeom>
        </p:spPr>
      </p:pic>
      <p:pic>
        <p:nvPicPr>
          <p:cNvPr id="11" name="Picture 10" descr="kapsimalis architects' house in santorini emerges from a cave">
            <a:extLst>
              <a:ext uri="{FF2B5EF4-FFF2-40B4-BE49-F238E27FC236}">
                <a16:creationId xmlns:a16="http://schemas.microsoft.com/office/drawing/2014/main" id="{0097875B-C7EE-E640-9E67-FD0A9E27F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938" y="4749641"/>
            <a:ext cx="5486399" cy="28866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Text 1"/>
          <p:cNvSpPr/>
          <p:nvPr/>
        </p:nvSpPr>
        <p:spPr>
          <a:xfrm>
            <a:off x="1927" y="-65685"/>
            <a:ext cx="9140145" cy="151937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Specifications for Doors, Windows, and Roof Design</a:t>
            </a:r>
            <a:endParaRPr lang="en-US" sz="4374"/>
          </a:p>
        </p:txBody>
      </p:sp>
      <p:sp>
        <p:nvSpPr>
          <p:cNvPr id="6" name="Text 2"/>
          <p:cNvSpPr/>
          <p:nvPr/>
        </p:nvSpPr>
        <p:spPr>
          <a:xfrm>
            <a:off x="1010471" y="1953199"/>
            <a:ext cx="7122200" cy="106620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>
              <a:solidFill>
                <a:srgbClr val="CFD0D8"/>
              </a:solidFill>
              <a:latin typeface="Instrument Sans"/>
            </a:endParaRPr>
          </a:p>
        </p:txBody>
      </p:sp>
      <p:sp>
        <p:nvSpPr>
          <p:cNvPr id="7" name="Text 3"/>
          <p:cNvSpPr/>
          <p:nvPr/>
        </p:nvSpPr>
        <p:spPr>
          <a:xfrm>
            <a:off x="191074" y="5319500"/>
            <a:ext cx="8685260" cy="29926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r>
              <a:rPr lang="en-US" sz="2500" b="1">
                <a:solidFill>
                  <a:srgbClr val="CFD0D8"/>
                </a:solidFill>
                <a:latin typeface="Instrument Sans"/>
                <a:cs typeface="Arial"/>
              </a:rPr>
              <a:t>The roof shape and design:</a:t>
            </a:r>
            <a:r>
              <a:rPr lang="en-US" sz="2500">
                <a:solidFill>
                  <a:srgbClr val="CFD0D8"/>
                </a:solidFill>
                <a:latin typeface="Instrument Sans"/>
                <a:cs typeface="Arial"/>
              </a:rPr>
              <a:t> Roof characterized by</a:t>
            </a:r>
            <a:r>
              <a:rPr lang="en-US" sz="2500" b="1">
                <a:solidFill>
                  <a:srgbClr val="CFD0D8"/>
                </a:solidFill>
                <a:latin typeface="Instrument Sans"/>
                <a:cs typeface="Arial"/>
              </a:rPr>
              <a:t> light wood structure,</a:t>
            </a:r>
            <a:r>
              <a:rPr lang="en-US" sz="2500">
                <a:solidFill>
                  <a:srgbClr val="CFD0D8"/>
                </a:solidFill>
                <a:latin typeface="Instrument Sans"/>
                <a:cs typeface="Arial"/>
              </a:rPr>
              <a:t> more often in </a:t>
            </a:r>
            <a:r>
              <a:rPr lang="en-US" sz="2500" b="1">
                <a:solidFill>
                  <a:srgbClr val="CFD0D8"/>
                </a:solidFill>
                <a:latin typeface="Instrument Sans"/>
                <a:cs typeface="Arial"/>
              </a:rPr>
              <a:t>bricks and lime</a:t>
            </a:r>
            <a:r>
              <a:rPr lang="en-US" sz="2500">
                <a:solidFill>
                  <a:srgbClr val="CFD0D8"/>
                </a:solidFill>
                <a:latin typeface="Instrument Sans"/>
                <a:cs typeface="Arial"/>
              </a:rPr>
              <a:t>. There isn’t roof projection, but often there are </a:t>
            </a:r>
            <a:r>
              <a:rPr lang="en-US" sz="2500" b="1">
                <a:solidFill>
                  <a:srgbClr val="CFD0D8"/>
                </a:solidFill>
                <a:latin typeface="Instrument Sans"/>
                <a:cs typeface="Arial"/>
              </a:rPr>
              <a:t>stairs outside to reach the flat terraced roof.</a:t>
            </a:r>
            <a:endParaRPr lang="en-US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A21F5-C78D-7A6A-577B-73BC88C4964E}"/>
              </a:ext>
            </a:extLst>
          </p:cNvPr>
          <p:cNvSpPr txBox="1"/>
          <p:nvPr/>
        </p:nvSpPr>
        <p:spPr>
          <a:xfrm>
            <a:off x="1681" y="1629888"/>
            <a:ext cx="9017628" cy="2918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lnSpc>
                <a:spcPct val="150000"/>
              </a:lnSpc>
              <a:buFont typeface=""/>
              <a:buChar char="•"/>
            </a:pPr>
            <a:r>
              <a:rPr lang="en-US" sz="2500" b="1">
                <a:solidFill>
                  <a:srgbClr val="CFD0D8"/>
                </a:solidFill>
                <a:latin typeface="Instrument Sans"/>
                <a:cs typeface="Arial"/>
              </a:rPr>
              <a:t>The doors and windows:</a:t>
            </a:r>
            <a:r>
              <a:rPr lang="en-US" sz="2500">
                <a:solidFill>
                  <a:srgbClr val="CFD0D8"/>
                </a:solidFill>
                <a:latin typeface="Instrument Sans"/>
                <a:cs typeface="Arial"/>
              </a:rPr>
              <a:t> </a:t>
            </a:r>
            <a:r>
              <a:rPr lang="en-US" sz="2500" b="1">
                <a:solidFill>
                  <a:srgbClr val="CFD0D8"/>
                </a:solidFill>
                <a:latin typeface="Instrument Sans"/>
                <a:cs typeface="Arial"/>
              </a:rPr>
              <a:t>windows, stairs, and spaces is focused on using </a:t>
            </a:r>
            <a:r>
              <a:rPr lang="en-US" sz="2500">
                <a:solidFill>
                  <a:srgbClr val="CFD0D8"/>
                </a:solidFill>
                <a:latin typeface="Instrument Sans"/>
                <a:cs typeface="Arial"/>
              </a:rPr>
              <a:t>as little material and space as possible. So, you might see</a:t>
            </a:r>
            <a:r>
              <a:rPr lang="en-US" sz="2500" b="1">
                <a:solidFill>
                  <a:srgbClr val="CFD0D8"/>
                </a:solidFill>
                <a:latin typeface="Instrument Sans"/>
                <a:cs typeface="Arial"/>
              </a:rPr>
              <a:t> doors that are shorter than usual</a:t>
            </a:r>
            <a:r>
              <a:rPr lang="en-US" sz="2500">
                <a:solidFill>
                  <a:srgbClr val="CFD0D8"/>
                </a:solidFill>
                <a:latin typeface="Instrument Sans"/>
                <a:cs typeface="Arial"/>
              </a:rPr>
              <a:t>, stairs that are </a:t>
            </a:r>
            <a:r>
              <a:rPr lang="en-US" sz="2500" b="1">
                <a:solidFill>
                  <a:srgbClr val="CFD0D8"/>
                </a:solidFill>
                <a:latin typeface="Instrument Sans"/>
                <a:cs typeface="Arial"/>
              </a:rPr>
              <a:t>narrow and steep</a:t>
            </a:r>
            <a:r>
              <a:rPr lang="en-US" sz="2500">
                <a:solidFill>
                  <a:srgbClr val="CFD0D8"/>
                </a:solidFill>
                <a:latin typeface="Instrument Sans"/>
                <a:cs typeface="Arial"/>
              </a:rPr>
              <a:t>, and rooms that are small, </a:t>
            </a:r>
            <a:r>
              <a:rPr lang="en-US" sz="2500" b="1">
                <a:solidFill>
                  <a:srgbClr val="CFD0D8"/>
                </a:solidFill>
                <a:latin typeface="Instrument Sans"/>
                <a:cs typeface="Arial"/>
              </a:rPr>
              <a:t>both inside and outside.</a:t>
            </a:r>
            <a:r>
              <a:rPr lang="en-US" sz="2500">
                <a:solidFill>
                  <a:srgbClr val="CFD0D8"/>
                </a:solidFill>
                <a:latin typeface="Instrument Sans"/>
                <a:cs typeface="Arial"/>
              </a:rPr>
              <a:t> This approach is all about saving materials and </a:t>
            </a:r>
            <a:r>
              <a:rPr lang="en-US" sz="2500" b="1">
                <a:solidFill>
                  <a:srgbClr val="CFD0D8"/>
                </a:solidFill>
                <a:latin typeface="Instrument Sans"/>
                <a:cs typeface="Arial"/>
              </a:rPr>
              <a:t>space minimalism. </a:t>
            </a:r>
          </a:p>
        </p:txBody>
      </p:sp>
      <p:pic>
        <p:nvPicPr>
          <p:cNvPr id="9" name="Picture 8" descr="150+ Santorini Greece Door Pink Stock Photos, Pictures &amp; Royalty-Free  Images - iStock">
            <a:extLst>
              <a:ext uri="{FF2B5EF4-FFF2-40B4-BE49-F238E27FC236}">
                <a16:creationId xmlns:a16="http://schemas.microsoft.com/office/drawing/2014/main" id="{418A8E73-477F-1AE8-B318-145B4A851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214" y="334172"/>
            <a:ext cx="5475474" cy="3630524"/>
          </a:xfrm>
          <a:prstGeom prst="rect">
            <a:avLst/>
          </a:prstGeom>
        </p:spPr>
      </p:pic>
      <p:pic>
        <p:nvPicPr>
          <p:cNvPr id="12" name="Picture 11" descr="A white buildings on a hill with Santorini in the background&#10;&#10;Description automatically generated">
            <a:extLst>
              <a:ext uri="{FF2B5EF4-FFF2-40B4-BE49-F238E27FC236}">
                <a16:creationId xmlns:a16="http://schemas.microsoft.com/office/drawing/2014/main" id="{C241BE79-6EC3-CE7B-F7EE-F42C8974C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249" y="4409443"/>
            <a:ext cx="5533901" cy="35670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75000"/>
            </a:srgbClr>
          </a:solidFill>
          <a:ln/>
        </p:spPr>
        <p:txBody>
          <a:bodyPr/>
          <a:lstStyle/>
          <a:p>
            <a:endParaRPr lang="en-IQ"/>
          </a:p>
        </p:txBody>
      </p:sp>
      <p:sp>
        <p:nvSpPr>
          <p:cNvPr id="5" name="Text 1"/>
          <p:cNvSpPr/>
          <p:nvPr/>
        </p:nvSpPr>
        <p:spPr>
          <a:xfrm>
            <a:off x="1927" y="163525"/>
            <a:ext cx="9140146" cy="13887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b="1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Nature's Influence on Architectural Design</a:t>
            </a:r>
            <a:endParaRPr lang="en-US" sz="4374"/>
          </a:p>
        </p:txBody>
      </p:sp>
      <p:sp>
        <p:nvSpPr>
          <p:cNvPr id="6" name="Text 2"/>
          <p:cNvSpPr/>
          <p:nvPr/>
        </p:nvSpPr>
        <p:spPr>
          <a:xfrm>
            <a:off x="1069" y="1671771"/>
            <a:ext cx="9081628" cy="58994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r>
              <a:rPr lang="en-US" sz="2800" b="1">
                <a:solidFill>
                  <a:srgbClr val="CFD0D8"/>
                </a:solidFill>
                <a:latin typeface="Instrument Sans"/>
                <a:ea typeface="Instrument Sans"/>
              </a:rPr>
              <a:t>Nature is </a:t>
            </a:r>
            <a:r>
              <a:rPr lang="en-US" sz="2800">
                <a:solidFill>
                  <a:srgbClr val="CFD0D8"/>
                </a:solidFill>
                <a:latin typeface="Instrument Sans"/>
                <a:ea typeface="Instrument Sans"/>
              </a:rPr>
              <a:t>the chief designer of that </a:t>
            </a:r>
            <a:r>
              <a:rPr lang="en-US" sz="2800" b="1">
                <a:solidFill>
                  <a:srgbClr val="CFD0D8"/>
                </a:solidFill>
                <a:latin typeface="Instrument Sans"/>
                <a:ea typeface="Instrument Sans"/>
              </a:rPr>
              <a:t>architectural style</a:t>
            </a:r>
            <a:r>
              <a:rPr lang="en-US" sz="2800">
                <a:solidFill>
                  <a:srgbClr val="CFD0D8"/>
                </a:solidFill>
                <a:latin typeface="Instrument Sans"/>
                <a:ea typeface="Instrument Sans"/>
              </a:rPr>
              <a:t>, imposing its whims on the local builders, i.e. the dwellers themselves in most cases.</a:t>
            </a:r>
            <a:endParaRPr lang="en-US" sz="2800">
              <a:latin typeface="Instrument Sans"/>
              <a:ea typeface="Instrument Sans"/>
              <a:cs typeface="Calibri"/>
            </a:endParaRPr>
          </a:p>
          <a:p>
            <a:pPr marL="342900" indent="-342900" algn="just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800" b="1">
                <a:solidFill>
                  <a:srgbClr val="CFD0D8"/>
                </a:solidFill>
                <a:latin typeface="Instrument Sans"/>
                <a:ea typeface="Instrument Sans"/>
              </a:rPr>
              <a:t>Climate, earthquakes, materials scarcity, and topography</a:t>
            </a:r>
            <a:r>
              <a:rPr lang="en-US" sz="2800">
                <a:solidFill>
                  <a:srgbClr val="CFD0D8"/>
                </a:solidFill>
                <a:latin typeface="Instrument Sans"/>
                <a:ea typeface="Instrument Sans"/>
              </a:rPr>
              <a:t> had been the</a:t>
            </a:r>
            <a:r>
              <a:rPr lang="en-US" sz="2800" b="1">
                <a:solidFill>
                  <a:srgbClr val="CFD0D8"/>
                </a:solidFill>
                <a:latin typeface="Instrument Sans"/>
                <a:ea typeface="Instrument Sans"/>
              </a:rPr>
              <a:t> primary design parameters, and were respected with integrity.</a:t>
            </a:r>
          </a:p>
          <a:p>
            <a:pPr marL="342900" indent="-342900" algn="just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800" b="1">
                <a:solidFill>
                  <a:srgbClr val="CFD0D8"/>
                </a:solidFill>
                <a:latin typeface="Instrument Sans"/>
                <a:ea typeface="Instrument Sans"/>
              </a:rPr>
              <a:t>Tradition resulting </a:t>
            </a:r>
            <a:r>
              <a:rPr lang="en-US" sz="2800">
                <a:solidFill>
                  <a:srgbClr val="CFD0D8"/>
                </a:solidFill>
                <a:latin typeface="Instrument Sans"/>
                <a:ea typeface="Instrument Sans"/>
              </a:rPr>
              <a:t>from long experience was dictating the building specifications </a:t>
            </a:r>
            <a:r>
              <a:rPr lang="en-US" sz="2800" b="1">
                <a:solidFill>
                  <a:srgbClr val="CFD0D8"/>
                </a:solidFill>
                <a:latin typeface="Instrument Sans"/>
                <a:ea typeface="Instrument Sans"/>
              </a:rPr>
              <a:t>from layout to decoration.</a:t>
            </a:r>
          </a:p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endParaRPr lang="en-US" sz="2800">
              <a:solidFill>
                <a:srgbClr val="CFD0D8"/>
              </a:solidFill>
              <a:latin typeface="Instrument Sans" pitchFamily="34" charset="0"/>
              <a:ea typeface="Instrument Sans" pitchFamily="34" charset="-122"/>
            </a:endParaRPr>
          </a:p>
        </p:txBody>
      </p:sp>
      <p:pic>
        <p:nvPicPr>
          <p:cNvPr id="9" name="Picture 8" descr="Demeter Cave House Renovation, Santorini: Past and Present">
            <a:extLst>
              <a:ext uri="{FF2B5EF4-FFF2-40B4-BE49-F238E27FC236}">
                <a16:creationId xmlns:a16="http://schemas.microsoft.com/office/drawing/2014/main" id="{06128FAC-B28D-B2F9-05D3-76BFBF9E0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562" y="164771"/>
            <a:ext cx="5522025" cy="4159332"/>
          </a:xfrm>
          <a:prstGeom prst="rect">
            <a:avLst/>
          </a:prstGeom>
        </p:spPr>
      </p:pic>
      <p:pic>
        <p:nvPicPr>
          <p:cNvPr id="10" name="Picture 9" descr="Beautiful White Houses in Santorini Island · Free Stock Photo">
            <a:extLst>
              <a:ext uri="{FF2B5EF4-FFF2-40B4-BE49-F238E27FC236}">
                <a16:creationId xmlns:a16="http://schemas.microsoft.com/office/drawing/2014/main" id="{45C1479C-058D-0F59-EF84-7FC59BFB1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938" y="4423559"/>
            <a:ext cx="5486399" cy="36457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1370</Words>
  <Application>Microsoft Office PowerPoint</Application>
  <PresentationFormat>Custom</PresentationFormat>
  <Paragraphs>236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Arial MT,Sans-Serif</vt:lpstr>
      <vt:lpstr>Arial,Sans-Serif</vt:lpstr>
      <vt:lpstr>Calibri</vt:lpstr>
      <vt:lpstr>Gelasio</vt:lpstr>
      <vt:lpstr>Google Sans</vt:lpstr>
      <vt:lpstr>Instrument Sans</vt:lpstr>
      <vt:lpstr>Times New Roman</vt:lpstr>
      <vt:lpstr>Wingdings,Sans-Serif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Hema</cp:lastModifiedBy>
  <cp:revision>1272</cp:revision>
  <dcterms:created xsi:type="dcterms:W3CDTF">2024-02-26T12:40:42Z</dcterms:created>
  <dcterms:modified xsi:type="dcterms:W3CDTF">2024-04-14T19:47:30Z</dcterms:modified>
</cp:coreProperties>
</file>