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85" r:id="rId3"/>
    <p:sldId id="286" r:id="rId4"/>
    <p:sldId id="258" r:id="rId5"/>
    <p:sldId id="259" r:id="rId6"/>
    <p:sldId id="262" r:id="rId7"/>
    <p:sldId id="260" r:id="rId8"/>
    <p:sldId id="261" r:id="rId9"/>
    <p:sldId id="263" r:id="rId10"/>
    <p:sldId id="267" r:id="rId11"/>
    <p:sldId id="270" r:id="rId12"/>
    <p:sldId id="266" r:id="rId13"/>
    <p:sldId id="264" r:id="rId14"/>
    <p:sldId id="265"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13FB-29EA-470C-8FB1-D62F92B6C611}"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A2D97-FEA6-410A-9220-BEB2B6F70C7C}" type="slidenum">
              <a:rPr lang="en-US" smtClean="0"/>
              <a:t>‹#›</a:t>
            </a:fld>
            <a:endParaRPr lang="en-US"/>
          </a:p>
        </p:txBody>
      </p:sp>
    </p:spTree>
    <p:extLst>
      <p:ext uri="{BB962C8B-B14F-4D97-AF65-F5344CB8AC3E}">
        <p14:creationId xmlns:p14="http://schemas.microsoft.com/office/powerpoint/2010/main" val="385897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587D-2C69-4862-9655-9C9D62FF6C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F5C3E9-2BCA-42F3-89BF-09D27F29F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7801DB-11CC-4CB9-A356-3AD3A1597044}"/>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5" name="Footer Placeholder 4">
            <a:extLst>
              <a:ext uri="{FF2B5EF4-FFF2-40B4-BE49-F238E27FC236}">
                <a16:creationId xmlns:a16="http://schemas.microsoft.com/office/drawing/2014/main" id="{FE06147C-662E-49B3-926F-17FC66794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BF009-1875-4B88-8E2F-E2EE580500FF}"/>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28849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A509-FA0C-4D57-BD08-20D37CDD95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7A36DF-0724-4BEE-9DEC-794FA31E7E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FA7B5-FE66-4039-B253-DC589DCADFF4}"/>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5" name="Footer Placeholder 4">
            <a:extLst>
              <a:ext uri="{FF2B5EF4-FFF2-40B4-BE49-F238E27FC236}">
                <a16:creationId xmlns:a16="http://schemas.microsoft.com/office/drawing/2014/main" id="{16C02356-99C5-4D07-93B7-9DA6197B8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D5282-448A-41DE-B144-7A20C9E0AA49}"/>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377094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5679A5-4A3F-411E-ADCD-04206294D1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A69BA7-7266-411C-A4AD-29CE3FEEFB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5AB77-9C01-4EBE-8759-ACDAFB4F6F1C}"/>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5" name="Footer Placeholder 4">
            <a:extLst>
              <a:ext uri="{FF2B5EF4-FFF2-40B4-BE49-F238E27FC236}">
                <a16:creationId xmlns:a16="http://schemas.microsoft.com/office/drawing/2014/main" id="{81207E5A-AF3D-4284-90FE-4D91F2F2C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C59B0-6B02-4147-91FA-027CE7B7599F}"/>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19172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E722-972A-4F07-AD07-F03484B99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1B733-BCB2-4D1F-AE2D-2537EDCC53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EEC5F-9499-4F0D-BC0D-A5ADA5F6DB12}"/>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5" name="Footer Placeholder 4">
            <a:extLst>
              <a:ext uri="{FF2B5EF4-FFF2-40B4-BE49-F238E27FC236}">
                <a16:creationId xmlns:a16="http://schemas.microsoft.com/office/drawing/2014/main" id="{2D54F84A-F548-4A5B-B80D-250BCAAD2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BBDAC-D2DF-458E-864B-C234C5578B76}"/>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388809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7779-F54A-4C6D-8AFC-03EE9B44C8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4F056B-04D6-4CD2-AD4F-4D2C49972B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C148C3-930F-4213-ADD9-34069A7399D1}"/>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5" name="Footer Placeholder 4">
            <a:extLst>
              <a:ext uri="{FF2B5EF4-FFF2-40B4-BE49-F238E27FC236}">
                <a16:creationId xmlns:a16="http://schemas.microsoft.com/office/drawing/2014/main" id="{AEC4311D-9601-4DC7-8C90-7F6334FEF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2648D-13CC-4540-BD4D-42DE69834296}"/>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12942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230A-6E02-4137-B281-7F7E54E58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39A4-32E6-4517-8F06-0B2A28D7AD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6F7D9-165B-47C5-8A3F-C3A893B8A2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8E2C4C-7DC0-4203-BAB6-5999D8967526}"/>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6" name="Footer Placeholder 5">
            <a:extLst>
              <a:ext uri="{FF2B5EF4-FFF2-40B4-BE49-F238E27FC236}">
                <a16:creationId xmlns:a16="http://schemas.microsoft.com/office/drawing/2014/main" id="{67BEEE48-5B7B-4F7D-808E-851C1A834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06453-571A-4F21-93C1-F5663CF1DCFB}"/>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356902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B18A-6CE1-46E3-AA58-67AA441F98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15961F-D5C8-4B5A-902C-8EAE5AAAF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718B71-4A24-4A74-8768-E8B974ADE6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15D997-87D4-4670-9491-160EA0E5F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544C9-7D91-44B0-B97A-7EA82A85B6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AB90A-6660-4136-ACB2-B5FDFD5D9972}"/>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8" name="Footer Placeholder 7">
            <a:extLst>
              <a:ext uri="{FF2B5EF4-FFF2-40B4-BE49-F238E27FC236}">
                <a16:creationId xmlns:a16="http://schemas.microsoft.com/office/drawing/2014/main" id="{28D8E75E-9AA3-4C55-8A19-7D9DAA4F5A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672BC2-BD22-4888-90AD-B6CA48A1E045}"/>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23131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D3E6-EDA7-453A-AECB-776491C085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43D278-377A-4CCA-8937-4A4ACAE1D627}"/>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4" name="Footer Placeholder 3">
            <a:extLst>
              <a:ext uri="{FF2B5EF4-FFF2-40B4-BE49-F238E27FC236}">
                <a16:creationId xmlns:a16="http://schemas.microsoft.com/office/drawing/2014/main" id="{51FC5438-9317-49C8-8898-F78872209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38F56-42FF-441B-951D-330CAF26E48B}"/>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399867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1F523-75A7-4523-8178-A439B7B3B8A3}"/>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3" name="Footer Placeholder 2">
            <a:extLst>
              <a:ext uri="{FF2B5EF4-FFF2-40B4-BE49-F238E27FC236}">
                <a16:creationId xmlns:a16="http://schemas.microsoft.com/office/drawing/2014/main" id="{117CB1F4-36B8-4C42-A9A7-EE27591F00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BCAA6-ABA8-4C85-9950-8500A148E631}"/>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257536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F2D7-709C-44FF-8746-F0C19CB4C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7C2ED9-4718-4266-8BF7-4280914A6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ED4CEB-D181-42A3-8BC2-AF0CBCE9A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74C11-003B-4F59-BFE9-F92E472C2F35}"/>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6" name="Footer Placeholder 5">
            <a:extLst>
              <a:ext uri="{FF2B5EF4-FFF2-40B4-BE49-F238E27FC236}">
                <a16:creationId xmlns:a16="http://schemas.microsoft.com/office/drawing/2014/main" id="{479B2258-B6D9-475D-80D9-BEDD3176A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D036D-CDC7-463E-9753-7C792BE4EA63}"/>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127836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5677-17D0-4CCF-9B49-554724DB4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22F03-3D9D-4758-8EBC-01081E723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945BE1-0F5B-40A4-B96F-CE1F65DE0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D6C49-0C5B-4376-AF23-747950192124}"/>
              </a:ext>
            </a:extLst>
          </p:cNvPr>
          <p:cNvSpPr>
            <a:spLocks noGrp="1"/>
          </p:cNvSpPr>
          <p:nvPr>
            <p:ph type="dt" sz="half" idx="10"/>
          </p:nvPr>
        </p:nvSpPr>
        <p:spPr/>
        <p:txBody>
          <a:bodyPr/>
          <a:lstStyle/>
          <a:p>
            <a:fld id="{D4B0833D-FDBF-48CB-8366-B31FAA349F06}" type="datetimeFigureOut">
              <a:rPr lang="en-US" smtClean="0"/>
              <a:t>4/2/2024</a:t>
            </a:fld>
            <a:endParaRPr lang="en-US"/>
          </a:p>
        </p:txBody>
      </p:sp>
      <p:sp>
        <p:nvSpPr>
          <p:cNvPr id="6" name="Footer Placeholder 5">
            <a:extLst>
              <a:ext uri="{FF2B5EF4-FFF2-40B4-BE49-F238E27FC236}">
                <a16:creationId xmlns:a16="http://schemas.microsoft.com/office/drawing/2014/main" id="{6F477A94-3FFF-4503-A07D-500D9CDDD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E2E11B-AA58-4A7B-930E-83ED4B38CC0E}"/>
              </a:ext>
            </a:extLst>
          </p:cNvPr>
          <p:cNvSpPr>
            <a:spLocks noGrp="1"/>
          </p:cNvSpPr>
          <p:nvPr>
            <p:ph type="sldNum" sz="quarter" idx="12"/>
          </p:nvPr>
        </p:nvSpPr>
        <p:spPr/>
        <p:txBody>
          <a:bodyPr/>
          <a:lstStyle/>
          <a:p>
            <a:fld id="{EC569243-4DD9-49D4-856A-C1FD00620352}" type="slidenum">
              <a:rPr lang="en-US" smtClean="0"/>
              <a:t>‹#›</a:t>
            </a:fld>
            <a:endParaRPr lang="en-US"/>
          </a:p>
        </p:txBody>
      </p:sp>
    </p:spTree>
    <p:extLst>
      <p:ext uri="{BB962C8B-B14F-4D97-AF65-F5344CB8AC3E}">
        <p14:creationId xmlns:p14="http://schemas.microsoft.com/office/powerpoint/2010/main" val="383362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E54A9F-118B-4184-BA7D-FC44C1EF8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D60F4-123F-4E8F-ADFF-492612081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9E617-5966-444B-8F77-1B3DB2EF39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0833D-FDBF-48CB-8366-B31FAA349F06}" type="datetimeFigureOut">
              <a:rPr lang="en-US" smtClean="0"/>
              <a:t>4/2/2024</a:t>
            </a:fld>
            <a:endParaRPr lang="en-US"/>
          </a:p>
        </p:txBody>
      </p:sp>
      <p:sp>
        <p:nvSpPr>
          <p:cNvPr id="5" name="Footer Placeholder 4">
            <a:extLst>
              <a:ext uri="{FF2B5EF4-FFF2-40B4-BE49-F238E27FC236}">
                <a16:creationId xmlns:a16="http://schemas.microsoft.com/office/drawing/2014/main" id="{E444B66A-156F-4291-9049-8B6AB0AF2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747B5A-EDB7-4299-B5AF-69B6065F9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9243-4DD9-49D4-856A-C1FD00620352}" type="slidenum">
              <a:rPr lang="en-US" smtClean="0"/>
              <a:t>‹#›</a:t>
            </a:fld>
            <a:endParaRPr lang="en-US"/>
          </a:p>
        </p:txBody>
      </p:sp>
    </p:spTree>
    <p:extLst>
      <p:ext uri="{BB962C8B-B14F-4D97-AF65-F5344CB8AC3E}">
        <p14:creationId xmlns:p14="http://schemas.microsoft.com/office/powerpoint/2010/main" val="115794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steamboatisland.org/town-hall-meeting-on-roadway-safety-this-june-19th/"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GqzMkNPioXM" TargetMode="External"/><Relationship Id="rId2" Type="http://schemas.openxmlformats.org/officeDocument/2006/relationships/hyperlink" Target="https://www.youtube.com/watch?v=ZnLyD7sbhRk"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youtube.com/watch?v=YpAqUYSdBO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OPXudQ0_q8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OPXudQ0_q8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538937" y="1830432"/>
            <a:ext cx="4287254" cy="2282030"/>
          </a:xfrm>
        </p:spPr>
        <p:txBody>
          <a:bodyPr>
            <a:normAutofit/>
          </a:bodyPr>
          <a:lstStyle/>
          <a:p>
            <a:r>
              <a:rPr lang="en-US" altLang="en-US" sz="2400" b="1" dirty="0">
                <a:solidFill>
                  <a:srgbClr val="FF0000"/>
                </a:solidFill>
              </a:rPr>
              <a:t>DESTILATION TOWER  IN THE PETROLIUM INDUSTRY</a:t>
            </a:r>
            <a:br>
              <a:rPr lang="en-US" sz="900" dirty="0"/>
            </a:br>
            <a:br>
              <a:rPr lang="en-US" sz="900" dirty="0"/>
            </a:br>
            <a:endParaRPr lang="en-US" sz="4050" dirty="0"/>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674340" y="3797196"/>
            <a:ext cx="4016448" cy="877420"/>
          </a:xfrm>
        </p:spPr>
        <p:txBody>
          <a:bodyPr>
            <a:noAutofit/>
          </a:bodyPr>
          <a:lstStyle/>
          <a:p>
            <a:pPr>
              <a:spcAft>
                <a:spcPts val="450"/>
              </a:spcAft>
            </a:pPr>
            <a:r>
              <a:rPr lang="en-US" sz="1050" b="1" dirty="0">
                <a:solidFill>
                  <a:srgbClr val="FF0000"/>
                </a:solidFill>
              </a:rPr>
              <a:t>Dr Hassan Hassoon ALDelfi</a:t>
            </a:r>
          </a:p>
          <a:p>
            <a:pPr>
              <a:spcAft>
                <a:spcPts val="450"/>
              </a:spcAft>
            </a:pPr>
            <a:r>
              <a:rPr lang="en-US" sz="1050"/>
              <a:t>Semester </a:t>
            </a:r>
            <a:r>
              <a:rPr lang="en-US" sz="1050" dirty="0"/>
              <a:t>1</a:t>
            </a:r>
          </a:p>
          <a:p>
            <a:pPr>
              <a:spcAft>
                <a:spcPts val="450"/>
              </a:spcAft>
            </a:pPr>
            <a:r>
              <a:rPr lang="en-US" sz="1050" dirty="0"/>
              <a:t>Week 8</a:t>
            </a:r>
          </a:p>
          <a:p>
            <a:pPr>
              <a:spcAft>
                <a:spcPts val="450"/>
              </a:spcAft>
            </a:pPr>
            <a:r>
              <a:rPr lang="en-US" sz="1050" dirty="0"/>
              <a:t>Date </a:t>
            </a:r>
          </a:p>
        </p:txBody>
      </p:sp>
      <p:pic>
        <p:nvPicPr>
          <p:cNvPr id="4" name="Picture 3">
            <a:extLst>
              <a:ext uri="{FF2B5EF4-FFF2-40B4-BE49-F238E27FC236}">
                <a16:creationId xmlns:a16="http://schemas.microsoft.com/office/drawing/2014/main" id="{99A583D1-0187-937D-BA97-A4E9ED6DBA42}"/>
              </a:ext>
            </a:extLst>
          </p:cNvPr>
          <p:cNvPicPr>
            <a:picLocks noChangeAspect="1"/>
          </p:cNvPicPr>
          <p:nvPr/>
        </p:nvPicPr>
        <p:blipFill rotWithShape="1">
          <a:blip r:embed="rId3"/>
          <a:srcRect r="1" b="1"/>
          <a:stretch/>
        </p:blipFill>
        <p:spPr>
          <a:xfrm>
            <a:off x="2454879" y="2216430"/>
            <a:ext cx="2425601" cy="2425601"/>
          </a:xfrm>
          <a:prstGeom prst="rect">
            <a:avLst/>
          </a:prstGeom>
        </p:spPr>
      </p:pic>
      <p:pic>
        <p:nvPicPr>
          <p:cNvPr id="5" name="Picture 4" descr="A yellow sign on a road&#10;&#10;Description automatically generated with low confidence">
            <a:extLst>
              <a:ext uri="{FF2B5EF4-FFF2-40B4-BE49-F238E27FC236}">
                <a16:creationId xmlns:a16="http://schemas.microsoft.com/office/drawing/2014/main" id="{AF5E2018-8C82-EE98-8E5C-5CE833DBAC5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07212" y="-151075"/>
            <a:ext cx="3231369" cy="266222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8096-92D3-466F-834D-4E9FE7674090}"/>
              </a:ext>
            </a:extLst>
          </p:cNvPr>
          <p:cNvSpPr>
            <a:spLocks noGrp="1"/>
          </p:cNvSpPr>
          <p:nvPr>
            <p:ph type="title"/>
          </p:nvPr>
        </p:nvSpPr>
        <p:spPr/>
        <p:txBody>
          <a:bodyPr/>
          <a:lstStyle/>
          <a:p>
            <a:endParaRPr lang="en-US" dirty="0"/>
          </a:p>
        </p:txBody>
      </p:sp>
      <p:pic>
        <p:nvPicPr>
          <p:cNvPr id="5" name="Content Placeholder 4" descr="Graphical user interface&#10;&#10;Description automatically generated">
            <a:extLst>
              <a:ext uri="{FF2B5EF4-FFF2-40B4-BE49-F238E27FC236}">
                <a16:creationId xmlns:a16="http://schemas.microsoft.com/office/drawing/2014/main" id="{DF952BBD-7015-4E04-812D-A95DC3AC8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pic>
        <p:nvPicPr>
          <p:cNvPr id="3" name="Picture 2">
            <a:extLst>
              <a:ext uri="{FF2B5EF4-FFF2-40B4-BE49-F238E27FC236}">
                <a16:creationId xmlns:a16="http://schemas.microsoft.com/office/drawing/2014/main" id="{E6EF22FA-4E32-BD57-2812-CB7ABE0134C4}"/>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180122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D96-9051-4293-BF29-12DB5C44E794}"/>
              </a:ext>
            </a:extLst>
          </p:cNvPr>
          <p:cNvSpPr>
            <a:spLocks noGrp="1"/>
          </p:cNvSpPr>
          <p:nvPr>
            <p:ph type="title"/>
          </p:nvPr>
        </p:nvSpPr>
        <p:spPr/>
        <p:txBody>
          <a:bodyPr/>
          <a:lstStyle/>
          <a:p>
            <a:endParaRPr lang="en-US" dirty="0"/>
          </a:p>
        </p:txBody>
      </p:sp>
      <p:pic>
        <p:nvPicPr>
          <p:cNvPr id="5" name="Content Placeholder 4" descr="A close-up of a fossil&#10;&#10;Description automatically generated with low confidence">
            <a:extLst>
              <a:ext uri="{FF2B5EF4-FFF2-40B4-BE49-F238E27FC236}">
                <a16:creationId xmlns:a16="http://schemas.microsoft.com/office/drawing/2014/main" id="{A61F84D6-FC47-4F48-8C14-4E672FAF1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pic>
        <p:nvPicPr>
          <p:cNvPr id="3" name="Picture 2">
            <a:extLst>
              <a:ext uri="{FF2B5EF4-FFF2-40B4-BE49-F238E27FC236}">
                <a16:creationId xmlns:a16="http://schemas.microsoft.com/office/drawing/2014/main" id="{7977D37A-BE1B-F893-2EB7-AAF99847A947}"/>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402149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FA0F-7FB1-423B-AD4B-30530368EADC}"/>
              </a:ext>
            </a:extLst>
          </p:cNvPr>
          <p:cNvSpPr>
            <a:spLocks noGrp="1"/>
          </p:cNvSpPr>
          <p:nvPr>
            <p:ph type="title"/>
          </p:nvPr>
        </p:nvSpPr>
        <p:spPr/>
        <p:txBody>
          <a:bodyPr/>
          <a:lstStyle/>
          <a:p>
            <a:endParaRPr lang="en-US" dirty="0"/>
          </a:p>
        </p:txBody>
      </p:sp>
      <p:pic>
        <p:nvPicPr>
          <p:cNvPr id="5" name="Content Placeholder 4" descr="Diagram&#10;&#10;Description automatically generated">
            <a:extLst>
              <a:ext uri="{FF2B5EF4-FFF2-40B4-BE49-F238E27FC236}">
                <a16:creationId xmlns:a16="http://schemas.microsoft.com/office/drawing/2014/main" id="{301C6075-0E00-4B1B-BAED-FB100060BE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pic>
        <p:nvPicPr>
          <p:cNvPr id="3" name="Picture 2">
            <a:extLst>
              <a:ext uri="{FF2B5EF4-FFF2-40B4-BE49-F238E27FC236}">
                <a16:creationId xmlns:a16="http://schemas.microsoft.com/office/drawing/2014/main" id="{2B329504-01C4-D47B-6BB2-CA7FD3436D63}"/>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246113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B6AA-343A-4221-919A-A2480BA5E96F}"/>
              </a:ext>
            </a:extLst>
          </p:cNvPr>
          <p:cNvSpPr>
            <a:spLocks noGrp="1"/>
          </p:cNvSpPr>
          <p:nvPr>
            <p:ph type="title"/>
          </p:nvPr>
        </p:nvSpPr>
        <p:spPr/>
        <p:txBody>
          <a:bodyPr/>
          <a:lstStyle/>
          <a:p>
            <a:endParaRPr lang="en-US" dirty="0"/>
          </a:p>
        </p:txBody>
      </p:sp>
      <p:pic>
        <p:nvPicPr>
          <p:cNvPr id="5" name="Content Placeholder 4" descr="Timeline&#10;&#10;Description automatically generated">
            <a:extLst>
              <a:ext uri="{FF2B5EF4-FFF2-40B4-BE49-F238E27FC236}">
                <a16:creationId xmlns:a16="http://schemas.microsoft.com/office/drawing/2014/main" id="{DF881BF4-0063-4565-9D23-7528A61646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pic>
        <p:nvPicPr>
          <p:cNvPr id="3" name="Picture 2">
            <a:extLst>
              <a:ext uri="{FF2B5EF4-FFF2-40B4-BE49-F238E27FC236}">
                <a16:creationId xmlns:a16="http://schemas.microsoft.com/office/drawing/2014/main" id="{86CA07F1-46A1-F0BE-B363-ED4A7245BF43}"/>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374262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C981-787A-40FF-9DEE-0DF2A98845E4}"/>
              </a:ext>
            </a:extLst>
          </p:cNvPr>
          <p:cNvSpPr>
            <a:spLocks noGrp="1"/>
          </p:cNvSpPr>
          <p:nvPr>
            <p:ph type="title"/>
          </p:nvPr>
        </p:nvSpPr>
        <p:spPr/>
        <p:txBody>
          <a:bodyPr/>
          <a:lstStyle/>
          <a:p>
            <a:endParaRPr lang="en-US" dirty="0"/>
          </a:p>
        </p:txBody>
      </p:sp>
      <p:pic>
        <p:nvPicPr>
          <p:cNvPr id="5" name="Content Placeholder 4" descr="Diagram, timeline&#10;&#10;Description automatically generated">
            <a:extLst>
              <a:ext uri="{FF2B5EF4-FFF2-40B4-BE49-F238E27FC236}">
                <a16:creationId xmlns:a16="http://schemas.microsoft.com/office/drawing/2014/main" id="{0914ABDD-3C05-4E90-9D3F-CA09F541B8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255" y="1825625"/>
            <a:ext cx="7739489" cy="4351338"/>
          </a:xfrm>
        </p:spPr>
      </p:pic>
      <p:pic>
        <p:nvPicPr>
          <p:cNvPr id="3" name="Picture 2">
            <a:extLst>
              <a:ext uri="{FF2B5EF4-FFF2-40B4-BE49-F238E27FC236}">
                <a16:creationId xmlns:a16="http://schemas.microsoft.com/office/drawing/2014/main" id="{45839021-E432-C2D7-A963-BF9B0E0348D0}"/>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141512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B6C0-FE39-4D9B-951A-AAEAE78626D5}"/>
              </a:ext>
            </a:extLst>
          </p:cNvPr>
          <p:cNvSpPr>
            <a:spLocks noGrp="1"/>
          </p:cNvSpPr>
          <p:nvPr>
            <p:ph type="title"/>
          </p:nvPr>
        </p:nvSpPr>
        <p:spPr/>
        <p:txBody>
          <a:bodyPr/>
          <a:lstStyle/>
          <a:p>
            <a:r>
              <a:rPr lang="en-US" b="1" cap="all" dirty="0">
                <a:solidFill>
                  <a:srgbClr val="FF0000"/>
                </a:solidFill>
              </a:rPr>
              <a:t>Oil reservoir and fire fighting scenario</a:t>
            </a:r>
          </a:p>
        </p:txBody>
      </p:sp>
      <p:sp>
        <p:nvSpPr>
          <p:cNvPr id="3" name="Content Placeholder 2">
            <a:extLst>
              <a:ext uri="{FF2B5EF4-FFF2-40B4-BE49-F238E27FC236}">
                <a16:creationId xmlns:a16="http://schemas.microsoft.com/office/drawing/2014/main" id="{14CFDF41-1A93-4E5E-BC08-846D9EB16EB0}"/>
              </a:ext>
            </a:extLst>
          </p:cNvPr>
          <p:cNvSpPr>
            <a:spLocks noGrp="1"/>
          </p:cNvSpPr>
          <p:nvPr>
            <p:ph idx="1"/>
          </p:nvPr>
        </p:nvSpPr>
        <p:spPr/>
        <p:txBody>
          <a:bodyPr/>
          <a:lstStyle/>
          <a:p>
            <a:r>
              <a:rPr lang="en-US">
                <a:hlinkClick r:id="rId2"/>
              </a:rPr>
              <a:t>https://www.youtube.com/watch?v=3RFDKpwdbEA</a:t>
            </a:r>
          </a:p>
          <a:p>
            <a:endParaRPr lang="en-US">
              <a:hlinkClick r:id="rId2"/>
            </a:endParaRPr>
          </a:p>
          <a:p>
            <a:r>
              <a:rPr lang="en-US" dirty="0">
                <a:hlinkClick r:id="rId2"/>
              </a:rPr>
              <a:t>https://www.youtube.com/watch?v=cRl-nMzZjr4</a:t>
            </a:r>
          </a:p>
          <a:p>
            <a:r>
              <a:rPr lang="en-US" dirty="0">
                <a:hlinkClick r:id="rId2"/>
              </a:rPr>
              <a:t>https://www.youtube.com/watch?v=ZnLyD7sbhRk</a:t>
            </a:r>
            <a:endParaRPr lang="en-US" dirty="0"/>
          </a:p>
          <a:p>
            <a:r>
              <a:rPr lang="en-US" dirty="0">
                <a:hlinkClick r:id="rId2"/>
              </a:rPr>
              <a:t>https://www.youtube.com/watch?v=ZnLyD7sbhRk</a:t>
            </a:r>
            <a:endParaRPr lang="en-US" dirty="0"/>
          </a:p>
          <a:p>
            <a:r>
              <a:rPr lang="en-US" dirty="0">
                <a:hlinkClick r:id="rId3"/>
              </a:rPr>
              <a:t>https://www.youtube.com/watch?v=GqzMkNPioXM</a:t>
            </a:r>
            <a:endParaRPr lang="en-US" dirty="0"/>
          </a:p>
          <a:p>
            <a:r>
              <a:rPr lang="en-US" dirty="0"/>
              <a:t>Fire fighting scenario…….</a:t>
            </a:r>
          </a:p>
          <a:p>
            <a:r>
              <a:rPr lang="en-US" dirty="0">
                <a:hlinkClick r:id="rId4"/>
              </a:rPr>
              <a:t>https://www.youtube.com/watch?v=YpAqUYSdBOU</a:t>
            </a:r>
            <a:endParaRPr lang="en-US" dirty="0"/>
          </a:p>
          <a:p>
            <a:endParaRPr lang="en-US" dirty="0"/>
          </a:p>
        </p:txBody>
      </p:sp>
      <p:pic>
        <p:nvPicPr>
          <p:cNvPr id="4" name="Picture 3">
            <a:extLst>
              <a:ext uri="{FF2B5EF4-FFF2-40B4-BE49-F238E27FC236}">
                <a16:creationId xmlns:a16="http://schemas.microsoft.com/office/drawing/2014/main" id="{CA76F3F4-CE3A-9BAB-0CF1-30520E8921C8}"/>
              </a:ext>
            </a:extLst>
          </p:cNvPr>
          <p:cNvPicPr>
            <a:picLocks noChangeAspect="1"/>
          </p:cNvPicPr>
          <p:nvPr/>
        </p:nvPicPr>
        <p:blipFill rotWithShape="1">
          <a:blip r:embed="rId5"/>
          <a:srcRect r="1" b="1"/>
          <a:stretch/>
        </p:blipFill>
        <p:spPr>
          <a:xfrm>
            <a:off x="9769928" y="939146"/>
            <a:ext cx="800100" cy="800100"/>
          </a:xfrm>
          <a:prstGeom prst="rect">
            <a:avLst/>
          </a:prstGeom>
        </p:spPr>
      </p:pic>
    </p:spTree>
    <p:extLst>
      <p:ext uri="{BB962C8B-B14F-4D97-AF65-F5344CB8AC3E}">
        <p14:creationId xmlns:p14="http://schemas.microsoft.com/office/powerpoint/2010/main" val="284645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405634" y="1509850"/>
            <a:ext cx="7344156" cy="1145309"/>
          </a:xfrm>
        </p:spPr>
        <p:txBody>
          <a:bodyPr>
            <a:normAutofit/>
          </a:bodyPr>
          <a:lstStyle/>
          <a:p>
            <a:r>
              <a:rPr lang="en-US" b="1" dirty="0">
                <a:solidFill>
                  <a:srgbClr val="FF0000"/>
                </a:solidFill>
              </a:rPr>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405634" y="2775638"/>
            <a:ext cx="7344156" cy="2555897"/>
          </a:xfrm>
        </p:spPr>
        <p:txBody>
          <a:bodyPr>
            <a:normAutofit/>
          </a:bodyPr>
          <a:lstStyle/>
          <a:p>
            <a:r>
              <a:rPr lang="en-US" dirty="0">
                <a:latin typeface="+mj-lt"/>
              </a:rPr>
              <a:t>What is DESTILATION TOWER  IN THE PETROLIUM INDUSTRY</a:t>
            </a:r>
          </a:p>
        </p:txBody>
      </p:sp>
      <p:pic>
        <p:nvPicPr>
          <p:cNvPr id="4" name="Picture 3">
            <a:extLst>
              <a:ext uri="{FF2B5EF4-FFF2-40B4-BE49-F238E27FC236}">
                <a16:creationId xmlns:a16="http://schemas.microsoft.com/office/drawing/2014/main" id="{26EF12D6-AF99-23FD-B4C2-EB903677B6BE}"/>
              </a:ext>
            </a:extLst>
          </p:cNvPr>
          <p:cNvPicPr>
            <a:picLocks noChangeAspect="1"/>
          </p:cNvPicPr>
          <p:nvPr/>
        </p:nvPicPr>
        <p:blipFill rotWithShape="1">
          <a:blip r:embed="rId2"/>
          <a:srcRect r="1" b="1"/>
          <a:stretch/>
        </p:blipFill>
        <p:spPr>
          <a:xfrm>
            <a:off x="9769928" y="939146"/>
            <a:ext cx="800100" cy="800100"/>
          </a:xfrm>
          <a:prstGeom prst="rect">
            <a:avLst/>
          </a:prstGeom>
        </p:spPr>
      </p:pic>
    </p:spTree>
    <p:extLst>
      <p:ext uri="{BB962C8B-B14F-4D97-AF65-F5344CB8AC3E}">
        <p14:creationId xmlns:p14="http://schemas.microsoft.com/office/powerpoint/2010/main" val="8243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405634" y="1509850"/>
            <a:ext cx="7344156" cy="1145309"/>
          </a:xfrm>
        </p:spPr>
        <p:txBody>
          <a:bodyPr>
            <a:normAutofit/>
          </a:bodyPr>
          <a:lstStyle/>
          <a:p>
            <a:r>
              <a:rPr lang="en-US" b="1" dirty="0">
                <a:solidFill>
                  <a:srgbClr val="FF0000"/>
                </a:solidFill>
              </a:rPr>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405634" y="2775638"/>
            <a:ext cx="7344156" cy="2555897"/>
          </a:xfrm>
        </p:spPr>
        <p:txBody>
          <a:bodyPr>
            <a:normAutofit lnSpcReduction="10000"/>
          </a:bodyPr>
          <a:lstStyle/>
          <a:p>
            <a:pPr marL="0" indent="0">
              <a:buNone/>
            </a:pPr>
            <a:r>
              <a:rPr lang="en-US" b="0" i="0" u="none" strike="noStrike" dirty="0">
                <a:effectLst/>
                <a:latin typeface="Cambria" panose="02040503050406030204" pitchFamily="18" charset="0"/>
              </a:rPr>
              <a:t>When completed this lecture, student is expected to</a:t>
            </a:r>
            <a:r>
              <a:rPr lang="en-US" dirty="0">
                <a:latin typeface="Cambria" panose="02040503050406030204" pitchFamily="18" charset="0"/>
              </a:rPr>
              <a:t>:</a:t>
            </a:r>
          </a:p>
          <a:p>
            <a:pPr marL="0" indent="0">
              <a:buNone/>
            </a:pPr>
            <a:r>
              <a:rPr lang="en-US" dirty="0">
                <a:latin typeface="Cambria" panose="02040503050406030204" pitchFamily="18" charset="0"/>
              </a:rPr>
              <a:t>1- Understand what is distillation </a:t>
            </a:r>
            <a:r>
              <a:rPr lang="en-US" dirty="0" err="1">
                <a:latin typeface="Cambria" panose="02040503050406030204" pitchFamily="18" charset="0"/>
              </a:rPr>
              <a:t>colum</a:t>
            </a:r>
            <a:r>
              <a:rPr lang="en-US" dirty="0">
                <a:latin typeface="Cambria" panose="02040503050406030204" pitchFamily="18" charset="0"/>
              </a:rPr>
              <a:t> in petroleum industry</a:t>
            </a:r>
          </a:p>
          <a:p>
            <a:pPr marL="0" indent="0">
              <a:buNone/>
            </a:pPr>
            <a:r>
              <a:rPr lang="en-US" dirty="0">
                <a:latin typeface="Cambria" panose="02040503050406030204" pitchFamily="18" charset="0"/>
              </a:rPr>
              <a:t>2-The operation and how separation taking place for different components of oil products.</a:t>
            </a:r>
            <a:endParaRPr lang="en-US" dirty="0"/>
          </a:p>
        </p:txBody>
      </p:sp>
      <p:pic>
        <p:nvPicPr>
          <p:cNvPr id="4" name="Picture 3">
            <a:extLst>
              <a:ext uri="{FF2B5EF4-FFF2-40B4-BE49-F238E27FC236}">
                <a16:creationId xmlns:a16="http://schemas.microsoft.com/office/drawing/2014/main" id="{26EF12D6-AF99-23FD-B4C2-EB903677B6BE}"/>
              </a:ext>
            </a:extLst>
          </p:cNvPr>
          <p:cNvPicPr>
            <a:picLocks noChangeAspect="1"/>
          </p:cNvPicPr>
          <p:nvPr/>
        </p:nvPicPr>
        <p:blipFill rotWithShape="1">
          <a:blip r:embed="rId2"/>
          <a:srcRect r="1" b="1"/>
          <a:stretch/>
        </p:blipFill>
        <p:spPr>
          <a:xfrm>
            <a:off x="9769928" y="939146"/>
            <a:ext cx="800100" cy="800100"/>
          </a:xfrm>
          <a:prstGeom prst="rect">
            <a:avLst/>
          </a:prstGeom>
        </p:spPr>
      </p:pic>
    </p:spTree>
    <p:extLst>
      <p:ext uri="{BB962C8B-B14F-4D97-AF65-F5344CB8AC3E}">
        <p14:creationId xmlns:p14="http://schemas.microsoft.com/office/powerpoint/2010/main" val="14293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B15A-6235-44D0-848A-F95C118C972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DDD4EB-615A-4F38-B636-6A889C3DB2E3}"/>
              </a:ext>
            </a:extLst>
          </p:cNvPr>
          <p:cNvSpPr>
            <a:spLocks noGrp="1"/>
          </p:cNvSpPr>
          <p:nvPr>
            <p:ph idx="1"/>
          </p:nvPr>
        </p:nvSpPr>
        <p:spPr/>
        <p:txBody>
          <a:bodyPr/>
          <a:lstStyle/>
          <a:p>
            <a:r>
              <a:rPr lang="en-US" dirty="0">
                <a:hlinkClick r:id="rId2"/>
              </a:rPr>
              <a:t>https://www.youtube.com/watch?v=OPXudQ0</a:t>
            </a:r>
            <a:r>
              <a:rPr lang="en-US">
                <a:hlinkClick r:id="rId2"/>
              </a:rPr>
              <a:t>_q8g</a:t>
            </a:r>
            <a:endParaRPr lang="en-US"/>
          </a:p>
          <a:p>
            <a:endParaRPr lang="en-US" dirty="0"/>
          </a:p>
        </p:txBody>
      </p:sp>
      <p:pic>
        <p:nvPicPr>
          <p:cNvPr id="4" name="Picture 3">
            <a:extLst>
              <a:ext uri="{FF2B5EF4-FFF2-40B4-BE49-F238E27FC236}">
                <a16:creationId xmlns:a16="http://schemas.microsoft.com/office/drawing/2014/main" id="{B9844E20-20F4-081C-496A-474FA8C4729D}"/>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183623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2A3D-8CA1-4EC0-89F9-3A6907924D5B}"/>
              </a:ext>
            </a:extLst>
          </p:cNvPr>
          <p:cNvSpPr>
            <a:spLocks noGrp="1"/>
          </p:cNvSpPr>
          <p:nvPr>
            <p:ph type="title"/>
          </p:nvPr>
        </p:nvSpPr>
        <p:spPr/>
        <p:txBody>
          <a:bodyPr/>
          <a:lstStyle/>
          <a:p>
            <a:r>
              <a:rPr lang="en-US" dirty="0"/>
              <a:t>DISTILATION TOWER</a:t>
            </a:r>
          </a:p>
        </p:txBody>
      </p:sp>
      <p:sp>
        <p:nvSpPr>
          <p:cNvPr id="3" name="Content Placeholder 2">
            <a:extLst>
              <a:ext uri="{FF2B5EF4-FFF2-40B4-BE49-F238E27FC236}">
                <a16:creationId xmlns:a16="http://schemas.microsoft.com/office/drawing/2014/main" id="{DD947377-0E37-4D69-89CF-B354204EC53C}"/>
              </a:ext>
            </a:extLst>
          </p:cNvPr>
          <p:cNvSpPr>
            <a:spLocks noGrp="1"/>
          </p:cNvSpPr>
          <p:nvPr>
            <p:ph idx="1"/>
          </p:nvPr>
        </p:nvSpPr>
        <p:spPr>
          <a:xfrm>
            <a:off x="677779" y="1471861"/>
            <a:ext cx="10515600" cy="5386139"/>
          </a:xfrm>
          <a:effectLst>
            <a:glow rad="228600">
              <a:schemeClr val="accent1">
                <a:satMod val="175000"/>
                <a:alpha val="40000"/>
              </a:schemeClr>
            </a:glow>
          </a:effectLst>
        </p:spPr>
        <p:txBody>
          <a:bodyPr>
            <a:normAutofit lnSpcReduction="10000"/>
          </a:bodyPr>
          <a:lstStyle/>
          <a:p>
            <a:r>
              <a:rPr lang="en-US" dirty="0"/>
              <a:t>HEATED CRUDE OIL is pumped into distillation tower to reduce the raw crude oil into its products of hydrocarbons, the process of separation takes place as result of the crude oil fractions are having different boiling temperature as shown in the link bottom is of high temp. and as we go up the temperature is less as shown        </a:t>
            </a:r>
          </a:p>
          <a:p>
            <a:r>
              <a:rPr lang="en-US" dirty="0"/>
              <a:t> 	                                                                                fraction  Pet. Gas</a:t>
            </a:r>
          </a:p>
          <a:p>
            <a:pPr lvl="8"/>
            <a:r>
              <a:rPr lang="en-US" dirty="0"/>
              <a:t>                                                                                                 Naphtha 70C</a:t>
            </a:r>
          </a:p>
          <a:p>
            <a:pPr lvl="8"/>
            <a:r>
              <a:rPr lang="en-US" dirty="0"/>
              <a:t>                                                                                                 Kerosine 120C</a:t>
            </a:r>
          </a:p>
          <a:p>
            <a:pPr lvl="8"/>
            <a:endParaRPr lang="en-US" dirty="0"/>
          </a:p>
          <a:p>
            <a:pPr lvl="8"/>
            <a:r>
              <a:rPr lang="en-US" dirty="0"/>
              <a:t>reheater</a:t>
            </a:r>
          </a:p>
          <a:p>
            <a:pPr lvl="8"/>
            <a:r>
              <a:rPr lang="en-US" dirty="0"/>
              <a:t>                                                                                                 Diesel  220C</a:t>
            </a:r>
          </a:p>
          <a:p>
            <a:pPr lvl="8"/>
            <a:r>
              <a:rPr lang="en-US" dirty="0"/>
              <a:t>                                                                                                 Lube Oil  400C</a:t>
            </a:r>
          </a:p>
          <a:p>
            <a:pPr lvl="8"/>
            <a:endParaRPr lang="en-US" dirty="0"/>
          </a:p>
          <a:p>
            <a:pPr lvl="8"/>
            <a:r>
              <a:rPr lang="en-US" dirty="0"/>
              <a:t>                                                                                                 Fuel Oil 600C</a:t>
            </a:r>
          </a:p>
          <a:p>
            <a:pPr lvl="8"/>
            <a:r>
              <a:rPr lang="en-US" dirty="0"/>
              <a:t>                                                       </a:t>
            </a:r>
          </a:p>
          <a:p>
            <a:pPr lvl="8"/>
            <a:r>
              <a:rPr lang="en-US" dirty="0"/>
              <a:t>                                                 wax, asphalt, vitamin tab, soup………..</a:t>
            </a:r>
          </a:p>
        </p:txBody>
      </p:sp>
      <p:sp>
        <p:nvSpPr>
          <p:cNvPr id="4" name="Cylinder 3">
            <a:extLst>
              <a:ext uri="{FF2B5EF4-FFF2-40B4-BE49-F238E27FC236}">
                <a16:creationId xmlns:a16="http://schemas.microsoft.com/office/drawing/2014/main" id="{00038A53-FC0F-4B8D-894E-3696CEB4D197}"/>
              </a:ext>
            </a:extLst>
          </p:cNvPr>
          <p:cNvSpPr/>
          <p:nvPr/>
        </p:nvSpPr>
        <p:spPr>
          <a:xfrm>
            <a:off x="6753726" y="4160517"/>
            <a:ext cx="529390" cy="2229853"/>
          </a:xfrm>
          <a:prstGeom prst="can">
            <a:avLst/>
          </a:prstGeom>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D2DE92F-C821-42CC-918A-D3AB698BFFFA}"/>
              </a:ext>
            </a:extLst>
          </p:cNvPr>
          <p:cNvCxnSpPr>
            <a:cxnSpLocks/>
          </p:cNvCxnSpPr>
          <p:nvPr/>
        </p:nvCxnSpPr>
        <p:spPr>
          <a:xfrm>
            <a:off x="7010400" y="3862137"/>
            <a:ext cx="283945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90C3E62B-0F33-404D-A11B-F7189485E998}"/>
              </a:ext>
            </a:extLst>
          </p:cNvPr>
          <p:cNvCxnSpPr/>
          <p:nvPr/>
        </p:nvCxnSpPr>
        <p:spPr>
          <a:xfrm>
            <a:off x="7283116" y="4160517"/>
            <a:ext cx="24704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D67D4D80-F97B-4B35-9858-982B5CE34804}"/>
              </a:ext>
            </a:extLst>
          </p:cNvPr>
          <p:cNvCxnSpPr>
            <a:cxnSpLocks/>
          </p:cNvCxnSpPr>
          <p:nvPr/>
        </p:nvCxnSpPr>
        <p:spPr>
          <a:xfrm>
            <a:off x="7283116" y="4459708"/>
            <a:ext cx="231006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87087FE-6864-44AD-A28A-DF842B856CF5}"/>
              </a:ext>
            </a:extLst>
          </p:cNvPr>
          <p:cNvCxnSpPr/>
          <p:nvPr/>
        </p:nvCxnSpPr>
        <p:spPr>
          <a:xfrm>
            <a:off x="7283116" y="5009149"/>
            <a:ext cx="24704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72523C42-91B0-4ACC-AA58-2237EA24AF3D}"/>
              </a:ext>
            </a:extLst>
          </p:cNvPr>
          <p:cNvCxnSpPr/>
          <p:nvPr/>
        </p:nvCxnSpPr>
        <p:spPr>
          <a:xfrm>
            <a:off x="7283116" y="5386138"/>
            <a:ext cx="24704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31E7877-2625-4104-AD7C-C099A101CA5F}"/>
              </a:ext>
            </a:extLst>
          </p:cNvPr>
          <p:cNvCxnSpPr/>
          <p:nvPr/>
        </p:nvCxnSpPr>
        <p:spPr>
          <a:xfrm>
            <a:off x="7283116" y="5955633"/>
            <a:ext cx="24704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961C9DBD-F0B3-49F9-AC1E-CDE16643089D}"/>
              </a:ext>
            </a:extLst>
          </p:cNvPr>
          <p:cNvCxnSpPr>
            <a:cxnSpLocks/>
          </p:cNvCxnSpPr>
          <p:nvPr/>
        </p:nvCxnSpPr>
        <p:spPr>
          <a:xfrm>
            <a:off x="7018421" y="6291849"/>
            <a:ext cx="0" cy="5661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Chord 13">
            <a:extLst>
              <a:ext uri="{FF2B5EF4-FFF2-40B4-BE49-F238E27FC236}">
                <a16:creationId xmlns:a16="http://schemas.microsoft.com/office/drawing/2014/main" id="{02D5F66F-715E-4420-9E5B-56761E5203A6}"/>
              </a:ext>
            </a:extLst>
          </p:cNvPr>
          <p:cNvSpPr/>
          <p:nvPr/>
        </p:nvSpPr>
        <p:spPr>
          <a:xfrm flipV="1">
            <a:off x="6914147" y="3507471"/>
            <a:ext cx="96253" cy="134088"/>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74834A54-44E5-4579-89F7-E9D12214B2B5}"/>
              </a:ext>
            </a:extLst>
          </p:cNvPr>
          <p:cNvCxnSpPr>
            <a:cxnSpLocks/>
          </p:cNvCxnSpPr>
          <p:nvPr/>
        </p:nvCxnSpPr>
        <p:spPr>
          <a:xfrm flipV="1">
            <a:off x="7034463" y="3862137"/>
            <a:ext cx="0" cy="2983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Rectangle: Rounded Corners 4">
            <a:extLst>
              <a:ext uri="{FF2B5EF4-FFF2-40B4-BE49-F238E27FC236}">
                <a16:creationId xmlns:a16="http://schemas.microsoft.com/office/drawing/2014/main" id="{A78DCA47-3BF2-47F4-81AF-209E75875B95}"/>
              </a:ext>
            </a:extLst>
          </p:cNvPr>
          <p:cNvSpPr/>
          <p:nvPr/>
        </p:nvSpPr>
        <p:spPr>
          <a:xfrm>
            <a:off x="3318910" y="5174381"/>
            <a:ext cx="1260908" cy="75879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furnace</a:t>
            </a:r>
          </a:p>
        </p:txBody>
      </p:sp>
      <p:sp>
        <p:nvSpPr>
          <p:cNvPr id="13" name="Rectangle: Rounded Corners 12">
            <a:extLst>
              <a:ext uri="{FF2B5EF4-FFF2-40B4-BE49-F238E27FC236}">
                <a16:creationId xmlns:a16="http://schemas.microsoft.com/office/drawing/2014/main" id="{9C22AF22-D1D3-4BCF-9BB3-45A132013E32}"/>
              </a:ext>
            </a:extLst>
          </p:cNvPr>
          <p:cNvSpPr/>
          <p:nvPr/>
        </p:nvSpPr>
        <p:spPr>
          <a:xfrm flipH="1">
            <a:off x="5139084" y="5386138"/>
            <a:ext cx="956915" cy="4355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reheater</a:t>
            </a:r>
          </a:p>
        </p:txBody>
      </p:sp>
      <p:sp>
        <p:nvSpPr>
          <p:cNvPr id="15" name="Arrow: Right 14">
            <a:extLst>
              <a:ext uri="{FF2B5EF4-FFF2-40B4-BE49-F238E27FC236}">
                <a16:creationId xmlns:a16="http://schemas.microsoft.com/office/drawing/2014/main" id="{B1CB7E3D-14AE-4BA0-A181-7E0CD78FB1F5}"/>
              </a:ext>
            </a:extLst>
          </p:cNvPr>
          <p:cNvSpPr/>
          <p:nvPr/>
        </p:nvSpPr>
        <p:spPr>
          <a:xfrm>
            <a:off x="2483919" y="5474369"/>
            <a:ext cx="873493" cy="2679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feed</a:t>
            </a:r>
          </a:p>
        </p:txBody>
      </p:sp>
      <p:sp>
        <p:nvSpPr>
          <p:cNvPr id="17" name="Arrow: Right 16">
            <a:extLst>
              <a:ext uri="{FF2B5EF4-FFF2-40B4-BE49-F238E27FC236}">
                <a16:creationId xmlns:a16="http://schemas.microsoft.com/office/drawing/2014/main" id="{F8786C85-C5CA-46C5-92B4-4032A6A31E48}"/>
              </a:ext>
            </a:extLst>
          </p:cNvPr>
          <p:cNvSpPr/>
          <p:nvPr/>
        </p:nvSpPr>
        <p:spPr>
          <a:xfrm>
            <a:off x="4322543" y="5474369"/>
            <a:ext cx="873493" cy="2679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2E28234-39B1-4488-A218-D5C3B14DB390}"/>
              </a:ext>
            </a:extLst>
          </p:cNvPr>
          <p:cNvSpPr/>
          <p:nvPr/>
        </p:nvSpPr>
        <p:spPr>
          <a:xfrm>
            <a:off x="5942395" y="5419827"/>
            <a:ext cx="873493" cy="2679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EBD4C00-E386-7656-F08F-C22D9E4737A5}"/>
              </a:ext>
            </a:extLst>
          </p:cNvPr>
          <p:cNvPicPr>
            <a:picLocks noChangeAspect="1"/>
          </p:cNvPicPr>
          <p:nvPr/>
        </p:nvPicPr>
        <p:blipFill rotWithShape="1">
          <a:blip r:embed="rId2"/>
          <a:srcRect r="1" b="1"/>
          <a:stretch/>
        </p:blipFill>
        <p:spPr>
          <a:xfrm>
            <a:off x="9849853" y="627856"/>
            <a:ext cx="800100" cy="800100"/>
          </a:xfrm>
          <a:prstGeom prst="rect">
            <a:avLst/>
          </a:prstGeom>
        </p:spPr>
      </p:pic>
    </p:spTree>
    <p:extLst>
      <p:ext uri="{BB962C8B-B14F-4D97-AF65-F5344CB8AC3E}">
        <p14:creationId xmlns:p14="http://schemas.microsoft.com/office/powerpoint/2010/main" val="307894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B15A-6235-44D0-848A-F95C118C972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DDD4EB-615A-4F38-B636-6A889C3DB2E3}"/>
              </a:ext>
            </a:extLst>
          </p:cNvPr>
          <p:cNvSpPr>
            <a:spLocks noGrp="1"/>
          </p:cNvSpPr>
          <p:nvPr>
            <p:ph idx="1"/>
          </p:nvPr>
        </p:nvSpPr>
        <p:spPr/>
        <p:txBody>
          <a:bodyPr/>
          <a:lstStyle/>
          <a:p>
            <a:r>
              <a:rPr lang="en-US" dirty="0">
                <a:hlinkClick r:id="rId2"/>
              </a:rPr>
              <a:t>https://www.youtube.com/watch?v=OPXudQ0_q8g</a:t>
            </a:r>
            <a:endParaRPr lang="en-US" dirty="0"/>
          </a:p>
          <a:p>
            <a:endParaRPr lang="en-US" dirty="0"/>
          </a:p>
        </p:txBody>
      </p:sp>
      <p:pic>
        <p:nvPicPr>
          <p:cNvPr id="4" name="Picture 3">
            <a:extLst>
              <a:ext uri="{FF2B5EF4-FFF2-40B4-BE49-F238E27FC236}">
                <a16:creationId xmlns:a16="http://schemas.microsoft.com/office/drawing/2014/main" id="{817A93A2-0725-4118-A9D0-EC0C83D918DF}"/>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380912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9A17-C612-4BC9-A933-6CF92C96B06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41179FE-6DD6-46DA-978E-EB8C960F6531}"/>
              </a:ext>
            </a:extLst>
          </p:cNvPr>
          <p:cNvSpPr>
            <a:spLocks noGrp="1"/>
          </p:cNvSpPr>
          <p:nvPr>
            <p:ph idx="1"/>
          </p:nvPr>
        </p:nvSpPr>
        <p:spPr/>
        <p:txBody>
          <a:bodyPr/>
          <a:lstStyle/>
          <a:p>
            <a:r>
              <a:rPr lang="en-US" dirty="0"/>
              <a:t>Input crude oil called  feed</a:t>
            </a:r>
          </a:p>
          <a:p>
            <a:r>
              <a:rPr lang="en-US" dirty="0"/>
              <a:t>Output called fraction</a:t>
            </a:r>
          </a:p>
          <a:p>
            <a:r>
              <a:rPr lang="en-US" dirty="0"/>
              <a:t>Fractionators</a:t>
            </a:r>
          </a:p>
          <a:p>
            <a:r>
              <a:rPr lang="en-US" dirty="0"/>
              <a:t>Fractions</a:t>
            </a:r>
          </a:p>
          <a:p>
            <a:r>
              <a:rPr lang="en-US" dirty="0"/>
              <a:t>Overlaps</a:t>
            </a:r>
          </a:p>
          <a:p>
            <a:r>
              <a:rPr lang="en-US" dirty="0"/>
              <a:t>External reflux is </a:t>
            </a:r>
            <a:r>
              <a:rPr lang="en-US" dirty="0" err="1"/>
              <a:t>referd</a:t>
            </a:r>
            <a:r>
              <a:rPr lang="en-US" dirty="0"/>
              <a:t> to the returned fraction to the tower</a:t>
            </a:r>
          </a:p>
          <a:p>
            <a:r>
              <a:rPr lang="en-US" dirty="0"/>
              <a:t>Increase purity</a:t>
            </a:r>
          </a:p>
          <a:p>
            <a:r>
              <a:rPr lang="en-US" dirty="0" err="1"/>
              <a:t>reboiling</a:t>
            </a:r>
            <a:endParaRPr lang="en-US" dirty="0"/>
          </a:p>
        </p:txBody>
      </p:sp>
      <p:pic>
        <p:nvPicPr>
          <p:cNvPr id="4" name="Picture 3">
            <a:extLst>
              <a:ext uri="{FF2B5EF4-FFF2-40B4-BE49-F238E27FC236}">
                <a16:creationId xmlns:a16="http://schemas.microsoft.com/office/drawing/2014/main" id="{AAEDAA71-A48F-E7C4-4A0A-C6D0EDE8E5A5}"/>
              </a:ext>
            </a:extLst>
          </p:cNvPr>
          <p:cNvPicPr>
            <a:picLocks noChangeAspect="1"/>
          </p:cNvPicPr>
          <p:nvPr/>
        </p:nvPicPr>
        <p:blipFill rotWithShape="1">
          <a:blip r:embed="rId2"/>
          <a:srcRect r="1" b="1"/>
          <a:stretch/>
        </p:blipFill>
        <p:spPr>
          <a:xfrm>
            <a:off x="9769928" y="939146"/>
            <a:ext cx="800100" cy="800100"/>
          </a:xfrm>
          <a:prstGeom prst="rect">
            <a:avLst/>
          </a:prstGeom>
        </p:spPr>
      </p:pic>
    </p:spTree>
    <p:extLst>
      <p:ext uri="{BB962C8B-B14F-4D97-AF65-F5344CB8AC3E}">
        <p14:creationId xmlns:p14="http://schemas.microsoft.com/office/powerpoint/2010/main" val="325209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0C58-3025-46BA-A15D-A81624AA493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3B1D716-5EB5-4B2E-823D-BC2419667DDA}"/>
              </a:ext>
            </a:extLst>
          </p:cNvPr>
          <p:cNvSpPr>
            <a:spLocks noGrp="1"/>
          </p:cNvSpPr>
          <p:nvPr>
            <p:ph type="body" idx="1"/>
          </p:nvPr>
        </p:nvSpPr>
        <p:spPr/>
        <p:txBody>
          <a:bodyPr/>
          <a:lstStyle/>
          <a:p>
            <a:endParaRPr lang="en-US"/>
          </a:p>
        </p:txBody>
      </p:sp>
      <p:pic>
        <p:nvPicPr>
          <p:cNvPr id="5" name="Picture 4" descr="Diagram&#10;&#10;Description automatically generated">
            <a:extLst>
              <a:ext uri="{FF2B5EF4-FFF2-40B4-BE49-F238E27FC236}">
                <a16:creationId xmlns:a16="http://schemas.microsoft.com/office/drawing/2014/main" id="{8EB05807-DA80-4DE9-AE30-BC0B1D4F3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89" y="502666"/>
            <a:ext cx="10409822" cy="5852667"/>
          </a:xfrm>
          <a:prstGeom prst="rect">
            <a:avLst/>
          </a:prstGeom>
        </p:spPr>
      </p:pic>
      <p:pic>
        <p:nvPicPr>
          <p:cNvPr id="4" name="Picture 3">
            <a:extLst>
              <a:ext uri="{FF2B5EF4-FFF2-40B4-BE49-F238E27FC236}">
                <a16:creationId xmlns:a16="http://schemas.microsoft.com/office/drawing/2014/main" id="{21686CF7-AEC8-AF1D-57DC-DEA637ADD331}"/>
              </a:ext>
            </a:extLst>
          </p:cNvPr>
          <p:cNvPicPr>
            <a:picLocks noChangeAspect="1"/>
          </p:cNvPicPr>
          <p:nvPr/>
        </p:nvPicPr>
        <p:blipFill rotWithShape="1">
          <a:blip r:embed="rId3"/>
          <a:srcRect r="1" b="1"/>
          <a:stretch/>
        </p:blipFill>
        <p:spPr>
          <a:xfrm>
            <a:off x="10170570" y="1282700"/>
            <a:ext cx="800100" cy="800100"/>
          </a:xfrm>
          <a:prstGeom prst="rect">
            <a:avLst/>
          </a:prstGeom>
        </p:spPr>
      </p:pic>
    </p:spTree>
    <p:extLst>
      <p:ext uri="{BB962C8B-B14F-4D97-AF65-F5344CB8AC3E}">
        <p14:creationId xmlns:p14="http://schemas.microsoft.com/office/powerpoint/2010/main" val="49421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6605-17FC-4F42-AED3-C702FE8005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55702A-063E-4BBC-9D67-2E58BEE808C3}"/>
              </a:ext>
            </a:extLst>
          </p:cNvPr>
          <p:cNvSpPr>
            <a:spLocks noGrp="1"/>
          </p:cNvSpPr>
          <p:nvPr>
            <p:ph idx="1"/>
          </p:nvPr>
        </p:nvSpPr>
        <p:spPr/>
        <p:txBody>
          <a:bodyPr/>
          <a:lstStyle/>
          <a:p>
            <a:r>
              <a:rPr lang="en-US" dirty="0"/>
              <a:t>Temperature control</a:t>
            </a:r>
          </a:p>
          <a:p>
            <a:r>
              <a:rPr lang="en-US" dirty="0"/>
              <a:t>Pressure control gas release</a:t>
            </a:r>
          </a:p>
          <a:p>
            <a:r>
              <a:rPr lang="en-US" dirty="0"/>
              <a:t>Pressure differential between bottom and top of the tower.</a:t>
            </a:r>
          </a:p>
          <a:p>
            <a:endParaRPr lang="en-US" dirty="0"/>
          </a:p>
        </p:txBody>
      </p:sp>
      <p:pic>
        <p:nvPicPr>
          <p:cNvPr id="5" name="Picture 4" descr="Diagram&#10;&#10;Description automatically generated">
            <a:extLst>
              <a:ext uri="{FF2B5EF4-FFF2-40B4-BE49-F238E27FC236}">
                <a16:creationId xmlns:a16="http://schemas.microsoft.com/office/drawing/2014/main" id="{40C3AAAF-610C-4C98-8B47-8BE9C7E82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089" y="502666"/>
            <a:ext cx="10409822" cy="5852667"/>
          </a:xfrm>
          <a:prstGeom prst="rect">
            <a:avLst/>
          </a:prstGeom>
        </p:spPr>
      </p:pic>
      <p:pic>
        <p:nvPicPr>
          <p:cNvPr id="4" name="Picture 3">
            <a:extLst>
              <a:ext uri="{FF2B5EF4-FFF2-40B4-BE49-F238E27FC236}">
                <a16:creationId xmlns:a16="http://schemas.microsoft.com/office/drawing/2014/main" id="{DDB976B8-CB75-AF4E-9B94-DEC45575797D}"/>
              </a:ext>
            </a:extLst>
          </p:cNvPr>
          <p:cNvPicPr>
            <a:picLocks noChangeAspect="1"/>
          </p:cNvPicPr>
          <p:nvPr/>
        </p:nvPicPr>
        <p:blipFill rotWithShape="1">
          <a:blip r:embed="rId3"/>
          <a:srcRect r="1" b="1"/>
          <a:stretch/>
        </p:blipFill>
        <p:spPr>
          <a:xfrm>
            <a:off x="9769928" y="939146"/>
            <a:ext cx="800100" cy="800100"/>
          </a:xfrm>
          <a:prstGeom prst="rect">
            <a:avLst/>
          </a:prstGeom>
        </p:spPr>
      </p:pic>
    </p:spTree>
    <p:extLst>
      <p:ext uri="{BB962C8B-B14F-4D97-AF65-F5344CB8AC3E}">
        <p14:creationId xmlns:p14="http://schemas.microsoft.com/office/powerpoint/2010/main" val="2365387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321</Words>
  <Application>Microsoft Office PowerPoint</Application>
  <PresentationFormat>Widescreen</PresentationFormat>
  <Paragraphs>50</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Office Theme</vt:lpstr>
      <vt:lpstr>DESTILATION TOWER  IN THE PETROLIUM INDUSTRY  </vt:lpstr>
      <vt:lpstr>Outline</vt:lpstr>
      <vt:lpstr>Objectives </vt:lpstr>
      <vt:lpstr>PowerPoint Presentation</vt:lpstr>
      <vt:lpstr>DISTILATION TOWER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Oil reservoir and fire fighting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Hassoon</dc:creator>
  <cp:lastModifiedBy>Hassan Hassoon</cp:lastModifiedBy>
  <cp:revision>20</cp:revision>
  <dcterms:created xsi:type="dcterms:W3CDTF">2022-02-25T12:54:14Z</dcterms:created>
  <dcterms:modified xsi:type="dcterms:W3CDTF">2024-04-02T09:21:35Z</dcterms:modified>
</cp:coreProperties>
</file>