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6" r:id="rId3"/>
    <p:sldId id="297" r:id="rId4"/>
    <p:sldId id="293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70" r:id="rId14"/>
    <p:sldId id="272" r:id="rId15"/>
    <p:sldId id="275" r:id="rId16"/>
    <p:sldId id="278" r:id="rId17"/>
    <p:sldId id="279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90" r:id="rId27"/>
    <p:sldId id="298" r:id="rId28"/>
  </p:sldIdLst>
  <p:sldSz cx="12192000" cy="6858000"/>
  <p:notesSz cx="6858000" cy="9144000"/>
  <p:defaultTextStyle>
    <a:defPPr>
      <a:defRPr lang="en-IQ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3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00626-4C6C-3A37-4424-AF7F725C38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C48683-01C5-2BA9-99A7-66506D5317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6DCC23-2FE2-53C4-D940-C493AE181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0FFA7-C915-6145-8CF5-D9D721236080}" type="datetimeFigureOut">
              <a:rPr lang="en-IQ" smtClean="0"/>
              <a:t>04/30/2024</a:t>
            </a:fld>
            <a:endParaRPr lang="en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6A0C45-7031-6F01-6D16-3F7AB5172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8064F3-46BA-3E6F-17D2-499D525D2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9E0C2-97A1-154C-A71C-581854A81AE2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352956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CCE9F-DB13-F202-7BAC-AFA6CC0A6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F7ABC0-7DFB-271B-63D8-2CECA9337E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47600-9DD8-7C5A-2C96-7EC86ED93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0FFA7-C915-6145-8CF5-D9D721236080}" type="datetimeFigureOut">
              <a:rPr lang="en-IQ" smtClean="0"/>
              <a:t>04/30/2024</a:t>
            </a:fld>
            <a:endParaRPr lang="en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DCCC27-86C4-7146-6254-EE1170CD8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F3467-1530-53FA-22AA-08BDD3D55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9E0C2-97A1-154C-A71C-581854A81AE2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1386767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F07F2C-2FAF-B630-7917-D5B877D857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73715F-72EC-7405-C9B4-E919867B7E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158363-2473-6B20-7B69-41EF09307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0FFA7-C915-6145-8CF5-D9D721236080}" type="datetimeFigureOut">
              <a:rPr lang="en-IQ" smtClean="0"/>
              <a:t>04/30/2024</a:t>
            </a:fld>
            <a:endParaRPr lang="en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D2CC7-D1AC-7457-620C-762ED3E0B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AACB5E-EFDD-F73F-5AE9-3E7212137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9E0C2-97A1-154C-A71C-581854A81AE2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214148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ABAAC-09A7-B3C7-61DD-BFA433CE8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C5926-BB38-AA7F-1598-9E971B339E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FB9454-53D5-1326-8FC2-9202CC3BB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0FFA7-C915-6145-8CF5-D9D721236080}" type="datetimeFigureOut">
              <a:rPr lang="en-IQ" smtClean="0"/>
              <a:t>04/30/2024</a:t>
            </a:fld>
            <a:endParaRPr lang="en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70EDB1-FAC5-E973-756E-77A178532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ED93B1-A8BC-5747-0857-BF75D1573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9E0C2-97A1-154C-A71C-581854A81AE2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2407101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C6C4D-FE21-2572-21E8-98A04625B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A4BEC2-A890-0FF1-B786-ACDDE2EEF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A79D37-6E18-DE09-6B40-3A26C6F72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0FFA7-C915-6145-8CF5-D9D721236080}" type="datetimeFigureOut">
              <a:rPr lang="en-IQ" smtClean="0"/>
              <a:t>04/30/2024</a:t>
            </a:fld>
            <a:endParaRPr lang="en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8C4B5B-A0BF-843A-ABA6-A37534BAD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E77C36-7BE3-C99A-2245-B532AC828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9E0C2-97A1-154C-A71C-581854A81AE2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1368056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EDEF9-688E-8397-DC99-6FC66DDCA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2B5C1-E50F-331B-C9E5-39DBC1B36A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3401E5-4C6C-4AEE-5EFE-FDFEA68C8A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BFF548-5915-4F48-455D-381774F4B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0FFA7-C915-6145-8CF5-D9D721236080}" type="datetimeFigureOut">
              <a:rPr lang="en-IQ" smtClean="0"/>
              <a:t>04/30/2024</a:t>
            </a:fld>
            <a:endParaRPr lang="en-IQ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0CE53E-D262-33DE-B9A7-A29BA73B9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B3C4A4-09F5-12E0-983B-740343652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9E0C2-97A1-154C-A71C-581854A81AE2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101290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4921A-F3E2-CAB7-F896-C7640060E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ED45A-5AE7-965C-EEE7-AF2D063885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80063A-CCD4-BC87-DADE-3403CF964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BDB931-B6DD-3974-E14D-E21C7B62F6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0E9A06-A29D-0322-ADEC-7B0E415688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CDFA92-C4FE-E619-F936-881E9BC96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0FFA7-C915-6145-8CF5-D9D721236080}" type="datetimeFigureOut">
              <a:rPr lang="en-IQ" smtClean="0"/>
              <a:t>04/30/2024</a:t>
            </a:fld>
            <a:endParaRPr lang="en-IQ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6D9B84-C0A2-B809-5584-CC550E0D9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61FE43-9C6E-B44C-86B8-61D7A5DBF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9E0C2-97A1-154C-A71C-581854A81AE2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897825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3ED82-8A53-3B09-49DB-2D6F06ED8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529340-EB12-5FB6-9424-08B0A29E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0FFA7-C915-6145-8CF5-D9D721236080}" type="datetimeFigureOut">
              <a:rPr lang="en-IQ" smtClean="0"/>
              <a:t>04/30/2024</a:t>
            </a:fld>
            <a:endParaRPr lang="en-IQ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C1E803-2511-AE60-656E-43733E6E4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DFEE8B-1006-0074-8A2F-B321ED998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9E0C2-97A1-154C-A71C-581854A81AE2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35902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EA004A-88FD-66FD-43C7-6DF3335F8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0FFA7-C915-6145-8CF5-D9D721236080}" type="datetimeFigureOut">
              <a:rPr lang="en-IQ" smtClean="0"/>
              <a:t>04/30/2024</a:t>
            </a:fld>
            <a:endParaRPr lang="en-IQ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25E494-C7C0-3DFF-DEB3-C1D63DC22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7341F6-D89F-2D4E-50F7-A209B3385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9E0C2-97A1-154C-A71C-581854A81AE2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2267269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86D2D-3B2C-4DDE-0599-2BAB80B7B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7996F-A88B-7C0E-EB28-952271866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3C6EAF-9360-1F1D-0C29-7D2597ECE6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9042F2-E63D-6F14-5A20-BF2065922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0FFA7-C915-6145-8CF5-D9D721236080}" type="datetimeFigureOut">
              <a:rPr lang="en-IQ" smtClean="0"/>
              <a:t>04/30/2024</a:t>
            </a:fld>
            <a:endParaRPr lang="en-IQ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6BDFF8-BA26-308D-45C0-512C81195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05A821-3B63-43B3-FC0A-4E5007842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9E0C2-97A1-154C-A71C-581854A81AE2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4175182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BAEFE-83DC-5877-5A4F-49E7AD91E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C35DE7-5F19-890B-CFCC-802210142F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Q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3A6468-C99F-4F9A-1FB8-4C3239162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EAB8B4-2972-0CE8-1D17-E1C92A808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0FFA7-C915-6145-8CF5-D9D721236080}" type="datetimeFigureOut">
              <a:rPr lang="en-IQ" smtClean="0"/>
              <a:t>04/30/2024</a:t>
            </a:fld>
            <a:endParaRPr lang="en-IQ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F077F8-B700-BFDB-EE6E-8F0FA5E04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6A9B9C-17EC-925A-62BA-EF505E375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9E0C2-97A1-154C-A71C-581854A81AE2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2313663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8F2812-A0CD-4EB5-0170-B1E5FDDBC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34544E-2E1E-D929-0FAC-91B16F6A10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D790E-F674-24B0-A667-B3D27D133F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0FFA7-C915-6145-8CF5-D9D721236080}" type="datetimeFigureOut">
              <a:rPr lang="en-IQ" smtClean="0"/>
              <a:t>04/30/2024</a:t>
            </a:fld>
            <a:endParaRPr lang="en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93BFF1-DA81-3787-FEBC-8E3E053D46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CF3A0E-D587-B334-D6DA-F742748B5D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9E0C2-97A1-154C-A71C-581854A81AE2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683315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Q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A3AE0-FA09-5F1E-9B44-EA92F3B74E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 </a:t>
            </a:r>
            <a:r>
              <a:rPr lang="en-US" b="1" dirty="0">
                <a:solidFill>
                  <a:srgbClr val="FF0000"/>
                </a:solidFill>
              </a:rPr>
              <a:t>Fluid and electrolytes</a:t>
            </a:r>
            <a:endParaRPr lang="en-IQ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4381A5-8A2D-F33B-050B-12F142F1BA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772" y="4686371"/>
            <a:ext cx="5888304" cy="165576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2400" b="1" dirty="0"/>
              <a:t>By</a:t>
            </a:r>
          </a:p>
          <a:p>
            <a:pPr marL="0" indent="0" algn="ctr">
              <a:buNone/>
            </a:pPr>
            <a:r>
              <a:rPr lang="en-US" sz="2400" b="1" dirty="0"/>
              <a:t>Dr. Muhammad Abdullah Shwani</a:t>
            </a:r>
          </a:p>
          <a:p>
            <a:pPr marL="0" indent="0" algn="ctr">
              <a:buNone/>
            </a:pPr>
            <a:r>
              <a:rPr lang="en-US" sz="2400" b="1" dirty="0"/>
              <a:t>Assistant professor/Consultant urologist</a:t>
            </a:r>
          </a:p>
          <a:p>
            <a:pPr marL="0" indent="0" algn="ctr">
              <a:buNone/>
            </a:pPr>
            <a:r>
              <a:rPr lang="en-US" sz="2400" b="1" dirty="0"/>
              <a:t>Kurdistan Higher Council of Medical Specialties (KHCMS)</a:t>
            </a:r>
          </a:p>
          <a:p>
            <a:pPr marL="0" indent="0" algn="ctr">
              <a:buNone/>
            </a:pPr>
            <a:r>
              <a:rPr lang="en-US" sz="2400" b="1" dirty="0"/>
              <a:t>                     drmalshwani@mail.com</a:t>
            </a:r>
            <a:endParaRPr lang="en-US" sz="2400" dirty="0"/>
          </a:p>
          <a:p>
            <a:endParaRPr lang="en-IQ" dirty="0"/>
          </a:p>
        </p:txBody>
      </p:sp>
    </p:spTree>
    <p:extLst>
      <p:ext uri="{BB962C8B-B14F-4D97-AF65-F5344CB8AC3E}">
        <p14:creationId xmlns:p14="http://schemas.microsoft.com/office/powerpoint/2010/main" val="1494285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B4367-1070-2DB0-1C3A-D002A330E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D836C-7060-6F76-CFC2-113DED751D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3. </a:t>
            </a:r>
            <a:r>
              <a:rPr lang="en-US" b="1" dirty="0">
                <a:solidFill>
                  <a:srgbClr val="FF0000"/>
                </a:solidFill>
              </a:rPr>
              <a:t>Alkalinizing solutions</a:t>
            </a:r>
            <a:r>
              <a:rPr lang="en-US" b="1" dirty="0"/>
              <a:t>. Are administered to treat metabolic acidosis. Examples:</a:t>
            </a:r>
            <a:r>
              <a:rPr lang="en-US" b="1" dirty="0">
                <a:solidFill>
                  <a:srgbClr val="FF0000"/>
                </a:solidFill>
              </a:rPr>
              <a:t> Lactated Ringers </a:t>
            </a:r>
            <a:r>
              <a:rPr lang="en-US" b="1" dirty="0"/>
              <a:t>Solution (LRS).</a:t>
            </a:r>
            <a:endParaRPr lang="en-GB" b="1" dirty="0"/>
          </a:p>
          <a:p>
            <a:pPr marL="0" indent="0">
              <a:buNone/>
            </a:pPr>
            <a:r>
              <a:rPr lang="en-US" b="1" dirty="0"/>
              <a:t>4. </a:t>
            </a:r>
            <a:r>
              <a:rPr lang="en-US" b="1" dirty="0">
                <a:solidFill>
                  <a:srgbClr val="FF0000"/>
                </a:solidFill>
              </a:rPr>
              <a:t>Acidifying solutions</a:t>
            </a:r>
            <a:r>
              <a:rPr lang="en-US" b="1" dirty="0"/>
              <a:t>. Are used to counteract metabolic alkalosis. </a:t>
            </a:r>
            <a:r>
              <a:rPr lang="en-US" b="1" dirty="0">
                <a:solidFill>
                  <a:srgbClr val="FF0000"/>
                </a:solidFill>
              </a:rPr>
              <a:t>D51/2NS</a:t>
            </a:r>
            <a:r>
              <a:rPr lang="en-US" b="1" dirty="0"/>
              <a:t>, </a:t>
            </a:r>
            <a:r>
              <a:rPr lang="en-US" b="1" dirty="0">
                <a:solidFill>
                  <a:srgbClr val="FF0000"/>
                </a:solidFill>
              </a:rPr>
              <a:t>0.9 NaCl</a:t>
            </a:r>
            <a:r>
              <a:rPr lang="en-US" b="1" dirty="0"/>
              <a:t>.</a:t>
            </a:r>
            <a:endParaRPr lang="en-GB" b="1" dirty="0"/>
          </a:p>
          <a:p>
            <a:pPr marL="0" indent="0">
              <a:buNone/>
            </a:pPr>
            <a:r>
              <a:rPr lang="en-US" b="1" dirty="0"/>
              <a:t>5. </a:t>
            </a:r>
            <a:r>
              <a:rPr lang="en-US" b="1" dirty="0">
                <a:solidFill>
                  <a:srgbClr val="FF0000"/>
                </a:solidFill>
              </a:rPr>
              <a:t>Volume expanders</a:t>
            </a:r>
            <a:r>
              <a:rPr lang="en-US" b="1" dirty="0"/>
              <a:t>. Are solutions used to increase the blood volume after a severe </a:t>
            </a:r>
            <a:r>
              <a:rPr lang="en-US" b="1" dirty="0">
                <a:solidFill>
                  <a:srgbClr val="FF0000"/>
                </a:solidFill>
              </a:rPr>
              <a:t>blood loss</a:t>
            </a:r>
            <a:r>
              <a:rPr lang="en-US" b="1" dirty="0"/>
              <a:t>, or loss of </a:t>
            </a:r>
            <a:r>
              <a:rPr lang="en-US" b="1" dirty="0">
                <a:solidFill>
                  <a:srgbClr val="FF0000"/>
                </a:solidFill>
              </a:rPr>
              <a:t>plasma</a:t>
            </a:r>
            <a:r>
              <a:rPr lang="en-US" b="1" dirty="0"/>
              <a:t>? Examples of volume expanders are </a:t>
            </a:r>
            <a:r>
              <a:rPr lang="en-US" b="1" dirty="0">
                <a:solidFill>
                  <a:srgbClr val="FF0000"/>
                </a:solidFill>
              </a:rPr>
              <a:t>dextran</a:t>
            </a:r>
            <a:r>
              <a:rPr lang="en-US" b="1" dirty="0"/>
              <a:t>, </a:t>
            </a:r>
            <a:r>
              <a:rPr lang="en-US" b="1" dirty="0">
                <a:solidFill>
                  <a:srgbClr val="FF0000"/>
                </a:solidFill>
              </a:rPr>
              <a:t>human albumin</a:t>
            </a:r>
            <a:r>
              <a:rPr lang="en-US" b="1" dirty="0"/>
              <a:t>, and </a:t>
            </a:r>
            <a:r>
              <a:rPr lang="en-US" b="1" dirty="0">
                <a:solidFill>
                  <a:srgbClr val="FF0000"/>
                </a:solidFill>
              </a:rPr>
              <a:t>plasma</a:t>
            </a:r>
            <a:r>
              <a:rPr lang="en-US" b="1" dirty="0"/>
              <a:t>.</a:t>
            </a:r>
            <a:endParaRPr lang="en-IQ" b="1" dirty="0"/>
          </a:p>
        </p:txBody>
      </p:sp>
    </p:spTree>
    <p:extLst>
      <p:ext uri="{BB962C8B-B14F-4D97-AF65-F5344CB8AC3E}">
        <p14:creationId xmlns:p14="http://schemas.microsoft.com/office/powerpoint/2010/main" val="1462670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163DA-FB6F-DADF-34F8-C17447E3D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Crystalloids</a:t>
            </a:r>
            <a:endParaRPr lang="en-IQ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372A9-00BC-6C3C-F50C-E6E2ECBC7E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Crystalloid</a:t>
            </a:r>
            <a:r>
              <a:rPr lang="en-US" b="1" dirty="0"/>
              <a:t> IV solutions contain small molecules that flow easily across semipermeable membranes. They are categorized according to their </a:t>
            </a:r>
            <a:r>
              <a:rPr lang="en-US" b="1" dirty="0">
                <a:solidFill>
                  <a:srgbClr val="FF0000"/>
                </a:solidFill>
              </a:rPr>
              <a:t>relative tonicity </a:t>
            </a:r>
            <a:r>
              <a:rPr lang="en-US" b="1" dirty="0"/>
              <a:t>( solute concentration): to plasma.</a:t>
            </a:r>
            <a:endParaRPr lang="en-GB" b="1" dirty="0"/>
          </a:p>
          <a:p>
            <a:endParaRPr lang="en-US" b="1" dirty="0"/>
          </a:p>
          <a:p>
            <a:r>
              <a:rPr lang="en-US" b="1" dirty="0"/>
              <a:t>There are three types: </a:t>
            </a:r>
          </a:p>
          <a:p>
            <a:pPr lvl="2"/>
            <a:r>
              <a:rPr lang="en-US" b="1" dirty="0"/>
              <a:t>Isotonic  solutions that have the </a:t>
            </a:r>
            <a:r>
              <a:rPr lang="en-US" b="1" dirty="0">
                <a:solidFill>
                  <a:srgbClr val="FF0000"/>
                </a:solidFill>
              </a:rPr>
              <a:t>same</a:t>
            </a:r>
            <a:r>
              <a:rPr lang="en-US" b="1" dirty="0"/>
              <a:t> concentration of solutes as blood plasma</a:t>
            </a:r>
          </a:p>
          <a:p>
            <a:pPr lvl="2"/>
            <a:endParaRPr lang="en-US" b="1" dirty="0"/>
          </a:p>
          <a:p>
            <a:pPr lvl="2"/>
            <a:r>
              <a:rPr lang="en-US" b="1" dirty="0"/>
              <a:t> hypotonic have a </a:t>
            </a:r>
            <a:r>
              <a:rPr lang="en-US" b="1" dirty="0">
                <a:solidFill>
                  <a:srgbClr val="FF0000"/>
                </a:solidFill>
              </a:rPr>
              <a:t>lesser </a:t>
            </a:r>
            <a:r>
              <a:rPr lang="en-US" b="1" dirty="0"/>
              <a:t>concentration of solutes than plasma.</a:t>
            </a:r>
          </a:p>
          <a:p>
            <a:pPr marL="914400" lvl="2" indent="0">
              <a:buNone/>
            </a:pPr>
            <a:endParaRPr lang="en-US" b="1" dirty="0"/>
          </a:p>
          <a:p>
            <a:pPr lvl="2"/>
            <a:r>
              <a:rPr lang="en-US" b="1" dirty="0"/>
              <a:t> hypertonic have a </a:t>
            </a:r>
            <a:r>
              <a:rPr lang="en-US" b="1" dirty="0">
                <a:solidFill>
                  <a:srgbClr val="FF0000"/>
                </a:solidFill>
              </a:rPr>
              <a:t>greater</a:t>
            </a:r>
            <a:r>
              <a:rPr lang="en-US" b="1" dirty="0"/>
              <a:t> concentration of solutes than plasma.</a:t>
            </a:r>
            <a:endParaRPr lang="en-IQ" b="1" dirty="0"/>
          </a:p>
        </p:txBody>
      </p:sp>
    </p:spTree>
    <p:extLst>
      <p:ext uri="{BB962C8B-B14F-4D97-AF65-F5344CB8AC3E}">
        <p14:creationId xmlns:p14="http://schemas.microsoft.com/office/powerpoint/2010/main" val="2045855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099B7-112D-F74E-536D-E7C4C0DE1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Isotonic IV Fluids</a:t>
            </a:r>
            <a:endParaRPr lang="en-IQ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B13C5-71EC-F2AB-99CA-154715BAB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0.9% NaCl </a:t>
            </a:r>
            <a:r>
              <a:rPr lang="en-US" b="1" dirty="0"/>
              <a:t>(Normal Saline Solution) is a crystalloid isotonic IV fluid that contains water, sodium (154 mEq/L), and chloride (154 mEq/L).</a:t>
            </a:r>
          </a:p>
          <a:p>
            <a:r>
              <a:rPr lang="en-US" b="1" dirty="0"/>
              <a:t> It has an osmolality of 308 </a:t>
            </a:r>
            <a:r>
              <a:rPr lang="en-US" b="1" dirty="0" err="1"/>
              <a:t>mosm</a:t>
            </a:r>
            <a:r>
              <a:rPr lang="en-US" b="1" dirty="0"/>
              <a:t>/L and gives no calories.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E0CF53-E5C0-8D2C-21A1-F5A050BC7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1980" y="3154679"/>
            <a:ext cx="4884734" cy="358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751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ACB3D-BCE4-A33E-7F7A-1C835DFE7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Use of N/S </a:t>
            </a:r>
            <a:endParaRPr lang="en-IQ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420D20-ECB6-F35E-B49A-A6384AF368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Normal saline is the isotonic solution of choice for expanding the extracellular fluid (</a:t>
            </a:r>
            <a:r>
              <a:rPr lang="en-US" b="1" dirty="0">
                <a:solidFill>
                  <a:srgbClr val="FF0000"/>
                </a:solidFill>
              </a:rPr>
              <a:t>ECF</a:t>
            </a:r>
            <a:r>
              <a:rPr lang="en-US" b="1" dirty="0"/>
              <a:t>) volume because it does not enter the intracellular fluid (</a:t>
            </a:r>
            <a:r>
              <a:rPr lang="en-US" b="1" dirty="0">
                <a:solidFill>
                  <a:srgbClr val="FF0000"/>
                </a:solidFill>
              </a:rPr>
              <a:t>ICF</a:t>
            </a:r>
            <a:r>
              <a:rPr lang="en-US" b="1" dirty="0"/>
              <a:t>).</a:t>
            </a:r>
            <a:endParaRPr lang="en-GB" b="1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Normal saline is the IV fluid used alongside the administration of blood products.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Used to replace large sodium losses such as in burn injuries and trauma.</a:t>
            </a:r>
            <a:endParaRPr lang="en-GB" b="1" dirty="0"/>
          </a:p>
          <a:p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It should not be used for </a:t>
            </a:r>
            <a:r>
              <a:rPr lang="en-US" b="1" dirty="0"/>
              <a:t>:</a:t>
            </a:r>
          </a:p>
          <a:p>
            <a:pPr lvl="1"/>
            <a:r>
              <a:rPr lang="en-US" b="1" dirty="0"/>
              <a:t>heart failure</a:t>
            </a:r>
          </a:p>
          <a:p>
            <a:pPr lvl="1"/>
            <a:r>
              <a:rPr lang="en-US" b="1" dirty="0"/>
              <a:t>pulmonary edema</a:t>
            </a:r>
          </a:p>
          <a:p>
            <a:pPr lvl="1"/>
            <a:r>
              <a:rPr lang="en-US" b="1" dirty="0"/>
              <a:t> renal impairment</a:t>
            </a:r>
          </a:p>
          <a:p>
            <a:pPr lvl="1"/>
            <a:r>
              <a:rPr lang="en-US" b="1" dirty="0"/>
              <a:t> conditions that cause sodium retention </a:t>
            </a:r>
          </a:p>
          <a:p>
            <a:r>
              <a:rPr lang="en-US" b="1" dirty="0"/>
              <a:t>As in these conditions it may cause </a:t>
            </a:r>
            <a:r>
              <a:rPr lang="en-US" b="1" dirty="0">
                <a:solidFill>
                  <a:srgbClr val="FF0000"/>
                </a:solidFill>
              </a:rPr>
              <a:t>fluid volume overload</a:t>
            </a:r>
            <a:r>
              <a:rPr lang="en-US" dirty="0"/>
              <a:t>.</a:t>
            </a:r>
            <a:endParaRPr lang="en-IQ" dirty="0"/>
          </a:p>
        </p:txBody>
      </p:sp>
    </p:spTree>
    <p:extLst>
      <p:ext uri="{BB962C8B-B14F-4D97-AF65-F5344CB8AC3E}">
        <p14:creationId xmlns:p14="http://schemas.microsoft.com/office/powerpoint/2010/main" val="874984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8C1A7-77B2-0874-084A-E189E73FE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Dextrose 5% in Water (D5W)</a:t>
            </a:r>
            <a:endParaRPr lang="en-IQ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D87DD-C92F-B69E-6E78-CDE619C11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176260" cy="4351338"/>
          </a:xfrm>
        </p:spPr>
        <p:txBody>
          <a:bodyPr/>
          <a:lstStyle/>
          <a:p>
            <a:r>
              <a:rPr lang="en-US" b="1" dirty="0"/>
              <a:t>D5W (dextrose 5% in water) is a crystalloid isotonic IV fluid with a serum osmolality of 252 </a:t>
            </a:r>
            <a:r>
              <a:rPr lang="en-US" b="1" dirty="0" err="1"/>
              <a:t>mosm</a:t>
            </a:r>
            <a:r>
              <a:rPr lang="en-US" b="1" dirty="0"/>
              <a:t>/L.</a:t>
            </a:r>
          </a:p>
          <a:p>
            <a:r>
              <a:rPr lang="en-US" b="1" dirty="0"/>
              <a:t> </a:t>
            </a:r>
            <a:r>
              <a:rPr lang="en-US" sz="2800" b="1" dirty="0">
                <a:solidFill>
                  <a:srgbClr val="FF0000"/>
                </a:solidFill>
              </a:rPr>
              <a:t>Use of D5W: </a:t>
            </a:r>
            <a:endParaRPr lang="en-US" b="1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 is administered to supply water and to correct an increase in serum osmolality.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liter of D5W provides fewer than 200 kcal and contains 50g of glucose.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 should not be used for fluid resuscitation because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hyperglycemia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can result</a:t>
            </a:r>
            <a:endParaRPr kumimoji="0" lang="en-IQ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indent="0">
              <a:buNone/>
            </a:pPr>
            <a:endParaRPr lang="en-IQ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CD9DC1-6559-AF6E-0058-06EE0A4D39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6820" y="1463239"/>
            <a:ext cx="3726180" cy="502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409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04668-1311-8701-FF32-AC612CCBF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Lactated Ringer’s 5% Dextrose in Water (D5LRS)</a:t>
            </a:r>
            <a:endParaRPr lang="en-IQ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8BC11-B4F7-BE24-63E6-AE845C852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254240" cy="4351338"/>
          </a:xfrm>
        </p:spPr>
        <p:txBody>
          <a:bodyPr/>
          <a:lstStyle/>
          <a:p>
            <a:r>
              <a:rPr lang="en-US" b="1" dirty="0"/>
              <a:t>Lactated Ringers Solution (also known as </a:t>
            </a:r>
            <a:r>
              <a:rPr lang="en-US" b="1" dirty="0">
                <a:solidFill>
                  <a:srgbClr val="FF0000"/>
                </a:solidFill>
              </a:rPr>
              <a:t>Ringers Lactate or Hartmann solution</a:t>
            </a:r>
            <a:r>
              <a:rPr lang="en-US" b="1" dirty="0"/>
              <a:t>) is a crystalloid isotonic IV fluid designed to be the near-physiological solution of balanced electrolytes.</a:t>
            </a:r>
          </a:p>
          <a:p>
            <a:r>
              <a:rPr lang="en-US" sz="2800" b="1" dirty="0"/>
              <a:t>It is the most physiologically adaptable fluid because its electrolyte content is most closely related to the composition of the body’s blood serum and plasma.</a:t>
            </a:r>
            <a:endParaRPr lang="en-IQ" sz="2800" b="1" dirty="0"/>
          </a:p>
          <a:p>
            <a:endParaRPr lang="en-GB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61663B-EE29-34E5-0D4D-99F9C094F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2440" y="1322731"/>
            <a:ext cx="4099560" cy="535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379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21D3A-F578-382D-3532-52BDBAC5A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Uses</a:t>
            </a:r>
            <a:endParaRPr lang="en-IQ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0E8B0-7D31-5008-9EB7-453EBC0C6A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Lactated Ringers are used to correct </a:t>
            </a:r>
            <a:r>
              <a:rPr lang="en-US" b="1" dirty="0">
                <a:solidFill>
                  <a:srgbClr val="FF0000"/>
                </a:solidFill>
              </a:rPr>
              <a:t>dehydration</a:t>
            </a:r>
            <a:r>
              <a:rPr lang="en-US" b="1" dirty="0"/>
              <a:t>, and </a:t>
            </a:r>
            <a:r>
              <a:rPr lang="en-US" b="1" dirty="0">
                <a:solidFill>
                  <a:srgbClr val="FF0000"/>
                </a:solidFill>
              </a:rPr>
              <a:t>sodium depletion</a:t>
            </a:r>
            <a:r>
              <a:rPr lang="en-US" b="1" dirty="0"/>
              <a:t>, and replace GI tract fluid losses.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It can also be used in fluid losses due to </a:t>
            </a:r>
            <a:r>
              <a:rPr lang="en-US" b="1" dirty="0">
                <a:solidFill>
                  <a:srgbClr val="FF0000"/>
                </a:solidFill>
              </a:rPr>
              <a:t>burns</a:t>
            </a:r>
            <a:r>
              <a:rPr lang="en-US" b="1" dirty="0"/>
              <a:t>, </a:t>
            </a:r>
            <a:r>
              <a:rPr lang="en-US" b="1" dirty="0">
                <a:solidFill>
                  <a:srgbClr val="FF0000"/>
                </a:solidFill>
              </a:rPr>
              <a:t>fistula drainage</a:t>
            </a:r>
            <a:r>
              <a:rPr lang="en-US" b="1" dirty="0"/>
              <a:t>, and </a:t>
            </a:r>
            <a:r>
              <a:rPr lang="en-US" b="1" dirty="0">
                <a:solidFill>
                  <a:srgbClr val="FF0000"/>
                </a:solidFill>
              </a:rPr>
              <a:t>trauma</a:t>
            </a:r>
            <a:r>
              <a:rPr lang="en-US" b="1" dirty="0"/>
              <a:t>. 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It is often administered to patients with metabolic acidosis.</a:t>
            </a: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r>
              <a:rPr lang="en-GB" b="1" dirty="0"/>
              <a:t>It should be used with caution for patients with heart failure and renal failure.</a:t>
            </a:r>
          </a:p>
          <a:p>
            <a:endParaRPr lang="en-GB" b="1" dirty="0"/>
          </a:p>
          <a:p>
            <a:endParaRPr lang="en-IQ" b="1" dirty="0"/>
          </a:p>
        </p:txBody>
      </p:sp>
    </p:spTree>
    <p:extLst>
      <p:ext uri="{BB962C8B-B14F-4D97-AF65-F5344CB8AC3E}">
        <p14:creationId xmlns:p14="http://schemas.microsoft.com/office/powerpoint/2010/main" val="2107640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9636F-6A71-3C1F-8FDD-BBE7D1AE4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Hypotonic IV Fluids</a:t>
            </a:r>
            <a:endParaRPr lang="en-IQ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B86C4-F6E9-B15D-EEC1-4B16A7C10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Hypotonic IV solutions have a lower osmolality and contain fewer solutes than plasma. </a:t>
            </a:r>
          </a:p>
          <a:p>
            <a:r>
              <a:rPr lang="en-US" b="1" dirty="0"/>
              <a:t>They cause fluid shifts from the ECF into the ICF to achieve homeostasis, therefore, causing cells to swell and may even rupture.</a:t>
            </a:r>
          </a:p>
          <a:p>
            <a:r>
              <a:rPr lang="en-US" b="1" dirty="0"/>
              <a:t>IV solutions are considered hypotonic if the total electrolyte content is less than 250 </a:t>
            </a:r>
            <a:r>
              <a:rPr lang="en-US" b="1" dirty="0" err="1"/>
              <a:t>mEq</a:t>
            </a:r>
            <a:r>
              <a:rPr lang="en-US" b="1" dirty="0"/>
              <a:t>/L.</a:t>
            </a:r>
            <a:endParaRPr lang="en-GB" b="1" dirty="0"/>
          </a:p>
          <a:p>
            <a:endParaRPr lang="en-GB" b="1" dirty="0"/>
          </a:p>
          <a:p>
            <a:r>
              <a:rPr lang="en-US" b="1" dirty="0">
                <a:solidFill>
                  <a:srgbClr val="FF0000"/>
                </a:solidFill>
              </a:rPr>
              <a:t>Hypotonic IV fluids are usually used to </a:t>
            </a:r>
            <a:r>
              <a:rPr lang="en-US" b="1" dirty="0"/>
              <a:t>:</a:t>
            </a:r>
          </a:p>
          <a:p>
            <a:pPr lvl="1"/>
            <a:r>
              <a:rPr lang="en-US" b="1" dirty="0"/>
              <a:t>Supply  free water for the excretion of body waste products</a:t>
            </a:r>
          </a:p>
          <a:p>
            <a:pPr lvl="1"/>
            <a:r>
              <a:rPr lang="en-US" b="1" dirty="0"/>
              <a:t> treat cellular dehydration</a:t>
            </a:r>
          </a:p>
          <a:p>
            <a:pPr lvl="1"/>
            <a:r>
              <a:rPr lang="en-US" b="1" dirty="0"/>
              <a:t> replace the cellular fluid</a:t>
            </a:r>
            <a:endParaRPr lang="en-IQ" b="1" dirty="0"/>
          </a:p>
          <a:p>
            <a:endParaRPr lang="en-IQ" b="1" dirty="0"/>
          </a:p>
        </p:txBody>
      </p:sp>
    </p:spTree>
    <p:extLst>
      <p:ext uri="{BB962C8B-B14F-4D97-AF65-F5344CB8AC3E}">
        <p14:creationId xmlns:p14="http://schemas.microsoft.com/office/powerpoint/2010/main" val="36732907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0D83B-0CBA-DAEB-D5E9-A299922A9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0.45% Sodium Chloride (0.45% NaCl)</a:t>
            </a:r>
            <a:endParaRPr lang="en-IQ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3069F-0114-42A9-87D5-A3DBE1E8F5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Sodium chloride 0.45% (1/2 NS), also known as half-strength normal saline, is a hypotonic IV solution used for replacing water in patients who have hypovolemia with hypernatremia.</a:t>
            </a:r>
          </a:p>
          <a:p>
            <a:pPr marL="0" indent="0">
              <a:buNone/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851399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ADD18-FA64-0472-1502-D551809F7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2.5% Dextrose in Water (D2.5W)</a:t>
            </a:r>
            <a:endParaRPr lang="en-IQ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E8720-0D49-FF7A-FC08-261A781B0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34198"/>
          </a:xfrm>
        </p:spPr>
        <p:txBody>
          <a:bodyPr>
            <a:normAutofit/>
          </a:bodyPr>
          <a:lstStyle/>
          <a:p>
            <a:r>
              <a:rPr lang="en-US" b="1" dirty="0"/>
              <a:t>Another hypotonic IV solution commonly used is 2.5% dextrose in water (D2.5W). </a:t>
            </a:r>
          </a:p>
          <a:p>
            <a:r>
              <a:rPr lang="en-US" b="1" dirty="0"/>
              <a:t>This solution is used to treat dehydration and decreased levels of sodium and potassium. </a:t>
            </a:r>
          </a:p>
          <a:p>
            <a:r>
              <a:rPr lang="en-US" b="1" dirty="0"/>
              <a:t>It should </a:t>
            </a:r>
            <a:r>
              <a:rPr lang="en-US" b="1" dirty="0">
                <a:solidFill>
                  <a:srgbClr val="FF0000"/>
                </a:solidFill>
              </a:rPr>
              <a:t>not</a:t>
            </a:r>
            <a:r>
              <a:rPr lang="en-US" b="1" dirty="0"/>
              <a:t> be administered with blood products as it can cause hemolysis of red blood cells.</a:t>
            </a:r>
            <a:endParaRPr lang="en-IQ" b="1" dirty="0"/>
          </a:p>
        </p:txBody>
      </p:sp>
    </p:spTree>
    <p:extLst>
      <p:ext uri="{BB962C8B-B14F-4D97-AF65-F5344CB8AC3E}">
        <p14:creationId xmlns:p14="http://schemas.microsoft.com/office/powerpoint/2010/main" val="4002419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E0E52-8A41-1199-A433-CC35F6FF2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7E9E8F-8C35-A2BE-8763-3A10BCC2D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60% of Total body water(TBW) is water, it depends on the amount of fatty tissue.</a:t>
            </a:r>
          </a:p>
          <a:p>
            <a:r>
              <a:rPr lang="en-US" sz="3200" b="1" dirty="0"/>
              <a:t>The standard 70kg male body contains about 42 liters of water (60% of the TBW).</a:t>
            </a:r>
          </a:p>
          <a:p>
            <a:r>
              <a:rPr lang="en-US" sz="3200" b="1" dirty="0"/>
              <a:t>55% of a standard 70kg female body is water due to higher fatty tissue.</a:t>
            </a:r>
          </a:p>
          <a:p>
            <a:pPr marL="0" indent="0">
              <a:buNone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0986240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0769D-C50A-A027-F835-769F957AA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Hypertonic IV Fluids</a:t>
            </a:r>
            <a:endParaRPr lang="en-IQ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AD94D-F94A-31B8-075C-980EFD1516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Hypertonic IV solutions have a greater concentration of solutes than plasma and cause fluids to move out of the cells and into the ECF to normalize the concentration of particles between two compartments.</a:t>
            </a:r>
            <a:endParaRPr lang="en-GB" b="1" dirty="0"/>
          </a:p>
          <a:p>
            <a:endParaRPr lang="en-GB" b="1" dirty="0"/>
          </a:p>
          <a:p>
            <a:r>
              <a:rPr lang="en-US" b="1" dirty="0"/>
              <a:t>This effect causes cells to shrink and may disrupt their function.</a:t>
            </a:r>
          </a:p>
          <a:p>
            <a:r>
              <a:rPr lang="en-US" b="1" dirty="0"/>
              <a:t>They are also known as volume expanders as they draw water out of the intracellular space, increasing extracellular fluid volume.</a:t>
            </a:r>
            <a:endParaRPr lang="en-IQ" b="1" dirty="0"/>
          </a:p>
        </p:txBody>
      </p:sp>
    </p:spTree>
    <p:extLst>
      <p:ext uri="{BB962C8B-B14F-4D97-AF65-F5344CB8AC3E}">
        <p14:creationId xmlns:p14="http://schemas.microsoft.com/office/powerpoint/2010/main" val="1118436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BFF20-68EB-E2CD-0F98-79B3FFBAF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D6403-4ADF-D927-D1AE-E9C0BF8E53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1. Hypertonic Sodium Chloride IV Fluids :</a:t>
            </a:r>
            <a:endParaRPr lang="en-GB" b="1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/>
              <a:t> 3% sodium chloride (3% NaCl)</a:t>
            </a:r>
            <a:endParaRPr lang="en-GB" b="1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/>
              <a:t> 5% sodium chloride (5% NaCl)</a:t>
            </a:r>
            <a:endParaRPr lang="en-GB" b="1" dirty="0"/>
          </a:p>
          <a:p>
            <a:pPr marL="0" indent="0">
              <a:buNone/>
            </a:pPr>
            <a:r>
              <a:rPr lang="en-US" b="1" dirty="0"/>
              <a:t>2. Hypertonic Dextrose Solutions :</a:t>
            </a:r>
            <a:endParaRPr lang="en-GB" b="1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/>
              <a:t>Dextrose 10% in Water (D10W) </a:t>
            </a:r>
            <a:endParaRPr lang="en-GB" b="1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/>
              <a:t>Dextrose 20% in Water (D20W) </a:t>
            </a:r>
            <a:endParaRPr lang="en-GB" b="1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/>
              <a:t>Dextrose 50% in Water (D50W)</a:t>
            </a:r>
            <a:endParaRPr lang="en-IQ" b="1" dirty="0"/>
          </a:p>
        </p:txBody>
      </p:sp>
    </p:spTree>
    <p:extLst>
      <p:ext uri="{BB962C8B-B14F-4D97-AF65-F5344CB8AC3E}">
        <p14:creationId xmlns:p14="http://schemas.microsoft.com/office/powerpoint/2010/main" val="18841267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E2DDA-9FA1-4788-9F43-5C72F11E8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Colloids</a:t>
            </a:r>
            <a:endParaRPr lang="en-IQ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F67C9-A089-4CD7-8367-006F72D5F3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Colloids contain </a:t>
            </a:r>
            <a:r>
              <a:rPr lang="en-US" b="1" dirty="0">
                <a:solidFill>
                  <a:srgbClr val="FF0000"/>
                </a:solidFill>
              </a:rPr>
              <a:t>large-size molecules </a:t>
            </a:r>
            <a:r>
              <a:rPr lang="en-US" b="1" dirty="0"/>
              <a:t>that do not pass through semipermeable membranes.</a:t>
            </a:r>
          </a:p>
          <a:p>
            <a:r>
              <a:rPr lang="en-GB" b="1" dirty="0"/>
              <a:t>They are useful for expanding the intravascular volume and raising blood pressure.</a:t>
            </a:r>
          </a:p>
          <a:p>
            <a:r>
              <a:rPr lang="en-GB" b="1" dirty="0"/>
              <a:t> Colloids are indicated for patients in malnourished states and patients who cannot tolerate large infusions of fluid.</a:t>
            </a:r>
          </a:p>
          <a:p>
            <a:endParaRPr lang="en-IQ" b="1" dirty="0"/>
          </a:p>
        </p:txBody>
      </p:sp>
    </p:spTree>
    <p:extLst>
      <p:ext uri="{BB962C8B-B14F-4D97-AF65-F5344CB8AC3E}">
        <p14:creationId xmlns:p14="http://schemas.microsoft.com/office/powerpoint/2010/main" val="23026707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A6DBE-F431-D8FB-A3DB-AF46C2026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049" y="500062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Human Albumin</a:t>
            </a:r>
            <a:endParaRPr lang="en-IQ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C9EDE-14A8-726A-E886-01410B1953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Human albumin is a solution derived from plasma. It has two strengths: 5% albumin and 20% albumin.</a:t>
            </a:r>
            <a:endParaRPr lang="en-GB" b="1" dirty="0"/>
          </a:p>
          <a:p>
            <a:r>
              <a:rPr lang="en-US" b="1" dirty="0"/>
              <a:t>5% Albumin is a solution derived from plasma and is a commonly utilized colloid solution. </a:t>
            </a:r>
          </a:p>
          <a:p>
            <a:r>
              <a:rPr lang="en-US" b="1" dirty="0"/>
              <a:t>It is used to increase the circulating volume and restore protein levels in conditions such as burns, pancreatitis, and plasma loss through trauma.</a:t>
            </a:r>
            <a:endParaRPr lang="en-GB" b="1" dirty="0"/>
          </a:p>
          <a:p>
            <a:r>
              <a:rPr lang="en-GB" b="1" dirty="0"/>
              <a:t>20% Albumin is used together with sodium and water restriction to reduce excessive </a:t>
            </a:r>
            <a:r>
              <a:rPr lang="en-GB" b="1" dirty="0" err="1"/>
              <a:t>edema</a:t>
            </a:r>
            <a:r>
              <a:rPr lang="en-GB" b="1" dirty="0"/>
              <a:t>. </a:t>
            </a:r>
            <a:endParaRPr lang="en-IQ" b="1" dirty="0"/>
          </a:p>
        </p:txBody>
      </p:sp>
    </p:spTree>
    <p:extLst>
      <p:ext uri="{BB962C8B-B14F-4D97-AF65-F5344CB8AC3E}">
        <p14:creationId xmlns:p14="http://schemas.microsoft.com/office/powerpoint/2010/main" val="34263677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876E9-3739-F006-81C0-C6D352E3A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9DFD17-C789-468A-703C-1D98DAC879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The use of albumin is </a:t>
            </a:r>
            <a:r>
              <a:rPr lang="en-US" b="1" dirty="0">
                <a:solidFill>
                  <a:srgbClr val="FF0000"/>
                </a:solidFill>
              </a:rPr>
              <a:t>contraindicated</a:t>
            </a:r>
            <a:r>
              <a:rPr lang="en-US" b="1" dirty="0"/>
              <a:t> in patients with the following conditions: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/>
              <a:t>severe anemia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/>
              <a:t> heart failure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/>
              <a:t> known sensitivity to albumin.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/>
              <a:t>Additionally, angiotensin-converting enzyme inhibitors should be withheld for at least 24 hours before administering albumin because of the risk of atypical reactions, such as hypotension and flushing.</a:t>
            </a:r>
            <a:endParaRPr lang="en-IQ" b="1" dirty="0"/>
          </a:p>
        </p:txBody>
      </p:sp>
    </p:spTree>
    <p:extLst>
      <p:ext uri="{BB962C8B-B14F-4D97-AF65-F5344CB8AC3E}">
        <p14:creationId xmlns:p14="http://schemas.microsoft.com/office/powerpoint/2010/main" val="27060052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26F68-EA83-D783-0285-80F23AD6F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503" y="18255"/>
            <a:ext cx="10515600" cy="1325563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rgbClr val="FF0000"/>
                </a:solidFill>
              </a:rPr>
              <a:t>Dextrans</a:t>
            </a:r>
            <a:endParaRPr lang="en-IQ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3AE707-99C8-0F85-6258-F2DDA3DF1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78" y="1825625"/>
            <a:ext cx="8844594" cy="4351338"/>
          </a:xfrm>
        </p:spPr>
        <p:txBody>
          <a:bodyPr/>
          <a:lstStyle/>
          <a:p>
            <a:r>
              <a:rPr lang="en-US" b="1" dirty="0"/>
              <a:t>Dextrans are polysaccharides that act as colloids. They are available in two types:</a:t>
            </a:r>
            <a:endParaRPr lang="en-GB" b="1" dirty="0"/>
          </a:p>
          <a:p>
            <a:r>
              <a:rPr lang="en-US" b="1" dirty="0"/>
              <a:t>low-molecular-weight dextrans (LMWD)</a:t>
            </a:r>
            <a:endParaRPr lang="en-GB" b="1" dirty="0"/>
          </a:p>
          <a:p>
            <a:r>
              <a:rPr lang="en-US" b="1" dirty="0"/>
              <a:t>high-molecular-weight dextrans (HMWD).</a:t>
            </a:r>
            <a:endParaRPr lang="en-GB" b="1" dirty="0"/>
          </a:p>
          <a:p>
            <a:r>
              <a:rPr lang="en-US" b="1" dirty="0"/>
              <a:t>They are available in either saline or glucose solutions.</a:t>
            </a:r>
            <a:endParaRPr lang="en-GB" b="1" dirty="0"/>
          </a:p>
          <a:p>
            <a:r>
              <a:rPr lang="en-US" b="1" dirty="0"/>
              <a:t>Dextran </a:t>
            </a:r>
            <a:r>
              <a:rPr lang="en-US" b="1" dirty="0">
                <a:solidFill>
                  <a:srgbClr val="FF0000"/>
                </a:solidFill>
              </a:rPr>
              <a:t>interferes</a:t>
            </a:r>
            <a:r>
              <a:rPr lang="en-US" b="1" dirty="0"/>
              <a:t> with blood crossmatching, so draw the patient’s blood before administering dextran, if crossmatching is anticipated.</a:t>
            </a:r>
            <a:endParaRPr lang="en-IQ" b="1" dirty="0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B8260CEF-BAE3-50EE-3693-03CAA6F939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373" y="1513646"/>
            <a:ext cx="4935311" cy="383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5045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1EC8F-E19F-3C3B-DB82-F80166164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Gelatin</a:t>
            </a:r>
            <a:endParaRPr lang="en-IQ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B1362-98E3-1C3A-79C8-A7A0ABC83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577517" cy="4351338"/>
          </a:xfrm>
        </p:spPr>
        <p:txBody>
          <a:bodyPr/>
          <a:lstStyle/>
          <a:p>
            <a:r>
              <a:rPr lang="en-US" b="1" dirty="0"/>
              <a:t>Gelatins have lower molecular weight than </a:t>
            </a:r>
            <a:r>
              <a:rPr lang="en-US" b="1" dirty="0" err="1"/>
              <a:t>dextrans</a:t>
            </a:r>
            <a:r>
              <a:rPr lang="en-US" b="1" dirty="0"/>
              <a:t> and therefore remain in circulation for a shorter period of time.</a:t>
            </a:r>
            <a:endParaRPr lang="en-IQ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830146-E9BE-771C-8178-A1AF001D6E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9465" y="1200048"/>
            <a:ext cx="3180169" cy="478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5503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7B8CD-2841-8ADD-104E-B95D81F92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2F02F-A644-7B55-6112-4334AD09A7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3800" b="1" dirty="0">
                <a:solidFill>
                  <a:srgbClr val="FF0000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210318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48CB9-4EA6-DDD9-E1EE-E44B90F96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Body Fluid Compartments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F19E-938B-F217-C678-04CB86FE3D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16CCD9-6461-7BC5-5365-A8E530D42F35}"/>
              </a:ext>
            </a:extLst>
          </p:cNvPr>
          <p:cNvSpPr txBox="1"/>
          <p:nvPr/>
        </p:nvSpPr>
        <p:spPr>
          <a:xfrm>
            <a:off x="838200" y="2228923"/>
            <a:ext cx="1044209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The  water in the body is divided into two compartments: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FF0000"/>
                </a:solidFill>
              </a:rPr>
              <a:t>Intracellular</a:t>
            </a:r>
            <a:r>
              <a:rPr lang="en-US" sz="2400" b="1" dirty="0"/>
              <a:t> water is inside the cell. Most of the body water is here (60%)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FF0000"/>
                </a:solidFill>
              </a:rPr>
              <a:t>Extracellular</a:t>
            </a:r>
            <a:r>
              <a:rPr lang="en-US" sz="2400" b="1" dirty="0"/>
              <a:t> water is outside the body(40). They  are three types :</a:t>
            </a:r>
          </a:p>
          <a:p>
            <a:pPr lvl="1"/>
            <a:endParaRPr lang="en-US" sz="2400" b="1" dirty="0"/>
          </a:p>
          <a:p>
            <a:pPr lvl="1"/>
            <a:r>
              <a:rPr lang="en-US" sz="2400" b="1" dirty="0"/>
              <a:t>             1. </a:t>
            </a:r>
            <a:r>
              <a:rPr lang="en-US" sz="2400" b="1" dirty="0">
                <a:solidFill>
                  <a:srgbClr val="FF0000"/>
                </a:solidFill>
              </a:rPr>
              <a:t>Interstitial fluid </a:t>
            </a:r>
            <a:r>
              <a:rPr lang="en-US" sz="2400" b="1" dirty="0"/>
              <a:t>(between and around cells ) (30%).</a:t>
            </a:r>
          </a:p>
          <a:p>
            <a:pPr lvl="3"/>
            <a:r>
              <a:rPr lang="en-US" sz="2400" b="1" dirty="0"/>
              <a:t>2. </a:t>
            </a:r>
            <a:r>
              <a:rPr lang="en-US" sz="2400" b="1" dirty="0">
                <a:solidFill>
                  <a:srgbClr val="FF0000"/>
                </a:solidFill>
              </a:rPr>
              <a:t>Plasma fluid </a:t>
            </a:r>
            <a:r>
              <a:rPr lang="en-US" sz="2400" b="1" dirty="0"/>
              <a:t>( the water inside blood vessels) (9%).</a:t>
            </a:r>
          </a:p>
          <a:p>
            <a:pPr lvl="3"/>
            <a:r>
              <a:rPr lang="en-US" sz="2400" b="1" dirty="0"/>
              <a:t>3. </a:t>
            </a:r>
            <a:r>
              <a:rPr lang="en-US" sz="2400" b="1" dirty="0">
                <a:solidFill>
                  <a:srgbClr val="FF0000"/>
                </a:solidFill>
              </a:rPr>
              <a:t>Transcellular fluid </a:t>
            </a:r>
            <a:r>
              <a:rPr lang="en-US" sz="2400" b="1" dirty="0"/>
              <a:t>( the water enclosed in chambers lined by epithelial membranes, including the GI tract and synovial joints  (1%).</a:t>
            </a:r>
          </a:p>
          <a:p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40261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67F7194-A2B5-629C-E5DC-F921AC66A4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49" y="267037"/>
            <a:ext cx="11280297" cy="645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414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84501-AB33-0A1E-7606-51F09E155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Types of IV fluid in general </a:t>
            </a:r>
            <a:endParaRPr lang="en-IQ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39C6337-3A42-3907-5C1D-0D92438E5CF8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1-Crystalloid</a:t>
            </a:r>
            <a:r>
              <a:rPr lang="en-US" b="1" dirty="0"/>
              <a:t> solutions are used to: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/>
              <a:t> resuscitate patients who are hypovolemic or dehydrated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/>
              <a:t> correct free water deficits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/>
              <a:t> replace ongoing fluid losses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/>
              <a:t> meet the fluid requirements of patients who cannot take fluids enterally.</a:t>
            </a:r>
            <a:endParaRPr lang="en-GB" b="1" dirty="0"/>
          </a:p>
          <a:p>
            <a:pPr marL="0" indent="0">
              <a:buNone/>
            </a:pPr>
            <a:r>
              <a:rPr lang="en-US" b="1" dirty="0"/>
              <a:t>2-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Colloidal:</a:t>
            </a:r>
            <a:r>
              <a:rPr lang="en-US" b="1" dirty="0" err="1"/>
              <a:t>The</a:t>
            </a:r>
            <a:r>
              <a:rPr lang="en-US" b="1" dirty="0"/>
              <a:t> use of solutions is controversial and should be reserved for special situations (e.g., severe cases of low oncotic pressure).</a:t>
            </a:r>
            <a:endParaRPr lang="en-IQ" b="1" dirty="0"/>
          </a:p>
        </p:txBody>
      </p:sp>
    </p:spTree>
    <p:extLst>
      <p:ext uri="{BB962C8B-B14F-4D97-AF65-F5344CB8AC3E}">
        <p14:creationId xmlns:p14="http://schemas.microsoft.com/office/powerpoint/2010/main" val="734501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3771BC0-E23A-BAD3-8300-3C474667BE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419" y="1185633"/>
            <a:ext cx="7657824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931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EA3CAB2-5D66-ECF7-851B-AEE5EAC67D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087" y="643466"/>
            <a:ext cx="7657825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154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F7EFB47-8A29-EB4E-03F8-D619AAF3BF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004" y="643466"/>
            <a:ext cx="7553991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997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13345-8127-EF70-0C61-5F9F1B533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en-GB" b="1" dirty="0"/>
            </a:br>
            <a:r>
              <a:rPr lang="en-US" b="1" dirty="0"/>
              <a:t>IV solutions can also be classified based on their </a:t>
            </a:r>
            <a:r>
              <a:rPr lang="en-US" b="1" dirty="0">
                <a:solidFill>
                  <a:srgbClr val="FF0000"/>
                </a:solidFill>
              </a:rPr>
              <a:t>purpose</a:t>
            </a:r>
            <a:r>
              <a:rPr lang="en-US" b="1" dirty="0"/>
              <a:t>:</a:t>
            </a:r>
            <a:endParaRPr lang="en-IQ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07F94-EFD9-76B7-ACE6-9AFC756C2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7747"/>
            <a:ext cx="10515600" cy="4351338"/>
          </a:xfrm>
        </p:spPr>
        <p:txBody>
          <a:bodyPr>
            <a:normAutofit/>
          </a:bodyPr>
          <a:lstStyle/>
          <a:p>
            <a:pPr marL="914400" lvl="1" indent="-457200"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Nutrient solutions</a:t>
            </a:r>
            <a:r>
              <a:rPr lang="en-US" b="1" dirty="0"/>
              <a:t>. May contain dextrose glucose to make up the carbohydrate component - and water.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b="1" dirty="0"/>
              <a:t>Examples of nutrient solutions include </a:t>
            </a:r>
            <a:r>
              <a:rPr lang="en-US" b="1" dirty="0">
                <a:solidFill>
                  <a:srgbClr val="FF0000"/>
                </a:solidFill>
              </a:rPr>
              <a:t>D5W</a:t>
            </a:r>
            <a:r>
              <a:rPr lang="en-US" b="1" dirty="0"/>
              <a:t>, </a:t>
            </a:r>
            <a:r>
              <a:rPr lang="en-US" b="1" dirty="0">
                <a:solidFill>
                  <a:srgbClr val="FF0000"/>
                </a:solidFill>
              </a:rPr>
              <a:t>D5/NSS</a:t>
            </a:r>
            <a:r>
              <a:rPr lang="en-US" b="1" dirty="0"/>
              <a:t>.</a:t>
            </a:r>
          </a:p>
          <a:p>
            <a:pPr marL="457200" lvl="1" indent="0">
              <a:buNone/>
            </a:pPr>
            <a:r>
              <a:rPr lang="en-US" b="1" dirty="0"/>
              <a:t>2. </a:t>
            </a:r>
            <a:r>
              <a:rPr lang="en-US" b="1" dirty="0">
                <a:solidFill>
                  <a:srgbClr val="FF0000"/>
                </a:solidFill>
              </a:rPr>
              <a:t>Electrolyte solutions</a:t>
            </a:r>
            <a:r>
              <a:rPr lang="en-US" b="1" dirty="0"/>
              <a:t>. Contains varying amounts of cations and anions that are used to replace fluid and electrolytes for patients with continuing losses. Examples of electrolyte solutions include </a:t>
            </a:r>
            <a:r>
              <a:rPr lang="en-US" b="1" dirty="0">
                <a:solidFill>
                  <a:srgbClr val="FF0000"/>
                </a:solidFill>
              </a:rPr>
              <a:t>0.9 NaCl </a:t>
            </a:r>
            <a:r>
              <a:rPr lang="en-US" b="1" dirty="0"/>
              <a:t>and </a:t>
            </a:r>
            <a:r>
              <a:rPr lang="en-US" b="1" dirty="0">
                <a:solidFill>
                  <a:srgbClr val="FF0000"/>
                </a:solidFill>
              </a:rPr>
              <a:t>Ringers Lactate </a:t>
            </a:r>
            <a:r>
              <a:rPr lang="en-US" b="1" dirty="0"/>
              <a:t>Solution.</a:t>
            </a:r>
            <a:endParaRPr lang="en-IQ" b="1" dirty="0"/>
          </a:p>
        </p:txBody>
      </p:sp>
    </p:spTree>
    <p:extLst>
      <p:ext uri="{BB962C8B-B14F-4D97-AF65-F5344CB8AC3E}">
        <p14:creationId xmlns:p14="http://schemas.microsoft.com/office/powerpoint/2010/main" val="23531969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1591</TotalTime>
  <Words>1399</Words>
  <Application>Microsoft Office PowerPoint</Application>
  <PresentationFormat>Widescreen</PresentationFormat>
  <Paragraphs>120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Wingdings</vt:lpstr>
      <vt:lpstr>Office Theme</vt:lpstr>
      <vt:lpstr> Fluid and electrolytes</vt:lpstr>
      <vt:lpstr>PowerPoint Presentation</vt:lpstr>
      <vt:lpstr>Body Fluid Compartments</vt:lpstr>
      <vt:lpstr>PowerPoint Presentation</vt:lpstr>
      <vt:lpstr> Types of IV fluid in general </vt:lpstr>
      <vt:lpstr>PowerPoint Presentation</vt:lpstr>
      <vt:lpstr>PowerPoint Presentation</vt:lpstr>
      <vt:lpstr>PowerPoint Presentation</vt:lpstr>
      <vt:lpstr> IV solutions can also be classified based on their purpose:</vt:lpstr>
      <vt:lpstr>PowerPoint Presentation</vt:lpstr>
      <vt:lpstr>Crystalloids</vt:lpstr>
      <vt:lpstr>Isotonic IV Fluids</vt:lpstr>
      <vt:lpstr>Use of N/S </vt:lpstr>
      <vt:lpstr>Dextrose 5% in Water (D5W)</vt:lpstr>
      <vt:lpstr>Lactated Ringer’s 5% Dextrose in Water (D5LRS)</vt:lpstr>
      <vt:lpstr>Uses</vt:lpstr>
      <vt:lpstr>Hypotonic IV Fluids</vt:lpstr>
      <vt:lpstr>0.45% Sodium Chloride (0.45% NaCl)</vt:lpstr>
      <vt:lpstr>2.5% Dextrose in Water (D2.5W)</vt:lpstr>
      <vt:lpstr>Hypertonic IV Fluids</vt:lpstr>
      <vt:lpstr>PowerPoint Presentation</vt:lpstr>
      <vt:lpstr>Colloids</vt:lpstr>
      <vt:lpstr>Human Albumin</vt:lpstr>
      <vt:lpstr>PowerPoint Presentation</vt:lpstr>
      <vt:lpstr>Dextrans</vt:lpstr>
      <vt:lpstr>Gelatin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Fluid balance</dc:title>
  <dc:creator>Hana Mohammed Abdullah</dc:creator>
  <cp:lastModifiedBy>shivan mohamed</cp:lastModifiedBy>
  <cp:revision>59</cp:revision>
  <dcterms:created xsi:type="dcterms:W3CDTF">2023-11-20T15:46:19Z</dcterms:created>
  <dcterms:modified xsi:type="dcterms:W3CDTF">2024-04-30T04:47:31Z</dcterms:modified>
</cp:coreProperties>
</file>