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ppt/notesSlides/notesSlide188.xml" ContentType="application/vnd.openxmlformats-officedocument.presentationml.notesSlide+xml"/>
  <Override PartName="/ppt/notesSlides/notesSlide189.xml" ContentType="application/vnd.openxmlformats-officedocument.presentationml.notesSlide+xml"/>
  <Override PartName="/ppt/notesSlides/notesSlide190.xml" ContentType="application/vnd.openxmlformats-officedocument.presentationml.notesSlide+xml"/>
  <Override PartName="/ppt/notesSlides/notesSlide191.xml" ContentType="application/vnd.openxmlformats-officedocument.presentationml.notesSlide+xml"/>
  <Override PartName="/ppt/notesSlides/notesSlide192.xml" ContentType="application/vnd.openxmlformats-officedocument.presentationml.notesSlide+xml"/>
  <Override PartName="/ppt/notesSlides/notesSlide193.xml" ContentType="application/vnd.openxmlformats-officedocument.presentationml.notesSlide+xml"/>
  <Override PartName="/ppt/notesSlides/notesSlide194.xml" ContentType="application/vnd.openxmlformats-officedocument.presentationml.notesSlide+xml"/>
  <Override PartName="/ppt/notesSlides/notesSlide195.xml" ContentType="application/vnd.openxmlformats-officedocument.presentationml.notesSlide+xml"/>
  <Override PartName="/ppt/notesSlides/notesSlide196.xml" ContentType="application/vnd.openxmlformats-officedocument.presentationml.notesSlide+xml"/>
  <Override PartName="/ppt/notesSlides/notesSlide197.xml" ContentType="application/vnd.openxmlformats-officedocument.presentationml.notesSlide+xml"/>
  <Override PartName="/ppt/notesSlides/notesSlide198.xml" ContentType="application/vnd.openxmlformats-officedocument.presentationml.notesSlide+xml"/>
  <Override PartName="/ppt/notesSlides/notesSlide199.xml" ContentType="application/vnd.openxmlformats-officedocument.presentationml.notesSlide+xml"/>
  <Override PartName="/ppt/notesSlides/notesSlide200.xml" ContentType="application/vnd.openxmlformats-officedocument.presentationml.notesSlide+xml"/>
  <Override PartName="/ppt/notesSlides/notesSlide201.xml" ContentType="application/vnd.openxmlformats-officedocument.presentationml.notesSlide+xml"/>
  <Override PartName="/ppt/notesSlides/notesSlide202.xml" ContentType="application/vnd.openxmlformats-officedocument.presentationml.notesSlide+xml"/>
  <Override PartName="/ppt/notesSlides/notesSlide203.xml" ContentType="application/vnd.openxmlformats-officedocument.presentationml.notesSlide+xml"/>
  <Override PartName="/ppt/notesSlides/notesSlide204.xml" ContentType="application/vnd.openxmlformats-officedocument.presentationml.notesSlide+xml"/>
  <Override PartName="/ppt/notesSlides/notesSlide205.xml" ContentType="application/vnd.openxmlformats-officedocument.presentationml.notesSlide+xml"/>
  <Override PartName="/ppt/notesSlides/notesSlide206.xml" ContentType="application/vnd.openxmlformats-officedocument.presentationml.notesSlide+xml"/>
  <Override PartName="/ppt/notesSlides/notesSlide207.xml" ContentType="application/vnd.openxmlformats-officedocument.presentationml.notesSlide+xml"/>
  <Override PartName="/ppt/notesSlides/notesSlide208.xml" ContentType="application/vnd.openxmlformats-officedocument.presentationml.notesSlide+xml"/>
  <Override PartName="/ppt/notesSlides/notesSlide209.xml" ContentType="application/vnd.openxmlformats-officedocument.presentationml.notesSlide+xml"/>
  <Override PartName="/ppt/notesSlides/notesSlide210.xml" ContentType="application/vnd.openxmlformats-officedocument.presentationml.notesSlide+xml"/>
  <Override PartName="/ppt/notesSlides/notesSlide211.xml" ContentType="application/vnd.openxmlformats-officedocument.presentationml.notesSlide+xml"/>
  <Override PartName="/ppt/notesSlides/notesSlide212.xml" ContentType="application/vnd.openxmlformats-officedocument.presentationml.notesSlide+xml"/>
  <Override PartName="/ppt/notesSlides/notesSlide213.xml" ContentType="application/vnd.openxmlformats-officedocument.presentationml.notesSlide+xml"/>
  <Override PartName="/ppt/notesSlides/notesSlide214.xml" ContentType="application/vnd.openxmlformats-officedocument.presentationml.notesSlide+xml"/>
  <Override PartName="/ppt/notesSlides/notesSlide215.xml" ContentType="application/vnd.openxmlformats-officedocument.presentationml.notesSlide+xml"/>
  <Override PartName="/ppt/notesSlides/notesSlide216.xml" ContentType="application/vnd.openxmlformats-officedocument.presentationml.notesSlide+xml"/>
  <Override PartName="/ppt/notesSlides/notesSlide217.xml" ContentType="application/vnd.openxmlformats-officedocument.presentationml.notesSlide+xml"/>
  <Override PartName="/ppt/notesSlides/notesSlide218.xml" ContentType="application/vnd.openxmlformats-officedocument.presentationml.notesSlide+xml"/>
  <Override PartName="/ppt/notesSlides/notesSlide219.xml" ContentType="application/vnd.openxmlformats-officedocument.presentationml.notesSlide+xml"/>
  <Override PartName="/ppt/notesSlides/notesSlide2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8" r:id="rId1"/>
  </p:sldMasterIdLst>
  <p:notesMasterIdLst>
    <p:notesMasterId r:id="rId223"/>
  </p:notesMasterIdLst>
  <p:sldIdLst>
    <p:sldId id="256" r:id="rId2"/>
    <p:sldId id="264" r:id="rId3"/>
    <p:sldId id="265" r:id="rId4"/>
    <p:sldId id="266" r:id="rId5"/>
    <p:sldId id="267" r:id="rId6"/>
    <p:sldId id="268" r:id="rId7"/>
    <p:sldId id="269" r:id="rId8"/>
    <p:sldId id="270" r:id="rId9"/>
    <p:sldId id="271" r:id="rId10"/>
    <p:sldId id="452" r:id="rId11"/>
    <p:sldId id="272" r:id="rId12"/>
    <p:sldId id="291" r:id="rId13"/>
    <p:sldId id="273" r:id="rId14"/>
    <p:sldId id="274" r:id="rId15"/>
    <p:sldId id="275" r:id="rId16"/>
    <p:sldId id="292" r:id="rId17"/>
    <p:sldId id="276" r:id="rId18"/>
    <p:sldId id="293" r:id="rId19"/>
    <p:sldId id="277" r:id="rId20"/>
    <p:sldId id="279" r:id="rId21"/>
    <p:sldId id="280" r:id="rId22"/>
    <p:sldId id="281" r:id="rId23"/>
    <p:sldId id="282" r:id="rId24"/>
    <p:sldId id="283" r:id="rId25"/>
    <p:sldId id="284" r:id="rId26"/>
    <p:sldId id="285" r:id="rId27"/>
    <p:sldId id="295" r:id="rId28"/>
    <p:sldId id="294" r:id="rId29"/>
    <p:sldId id="296" r:id="rId30"/>
    <p:sldId id="297" r:id="rId31"/>
    <p:sldId id="298" r:id="rId32"/>
    <p:sldId id="299" r:id="rId33"/>
    <p:sldId id="300" r:id="rId34"/>
    <p:sldId id="301" r:id="rId35"/>
    <p:sldId id="302" r:id="rId36"/>
    <p:sldId id="303" r:id="rId37"/>
    <p:sldId id="304" r:id="rId38"/>
    <p:sldId id="305" r:id="rId39"/>
    <p:sldId id="306" r:id="rId40"/>
    <p:sldId id="307" r:id="rId41"/>
    <p:sldId id="308" r:id="rId42"/>
    <p:sldId id="309" r:id="rId43"/>
    <p:sldId id="310" r:id="rId44"/>
    <p:sldId id="311" r:id="rId45"/>
    <p:sldId id="312" r:id="rId46"/>
    <p:sldId id="313" r:id="rId47"/>
    <p:sldId id="314" r:id="rId48"/>
    <p:sldId id="315" r:id="rId49"/>
    <p:sldId id="318" r:id="rId50"/>
    <p:sldId id="319" r:id="rId51"/>
    <p:sldId id="320" r:id="rId52"/>
    <p:sldId id="321" r:id="rId53"/>
    <p:sldId id="323" r:id="rId54"/>
    <p:sldId id="325" r:id="rId55"/>
    <p:sldId id="326" r:id="rId56"/>
    <p:sldId id="327" r:id="rId57"/>
    <p:sldId id="328" r:id="rId58"/>
    <p:sldId id="329" r:id="rId59"/>
    <p:sldId id="330" r:id="rId60"/>
    <p:sldId id="331" r:id="rId61"/>
    <p:sldId id="333" r:id="rId62"/>
    <p:sldId id="334" r:id="rId63"/>
    <p:sldId id="335" r:id="rId64"/>
    <p:sldId id="336" r:id="rId65"/>
    <p:sldId id="337" r:id="rId66"/>
    <p:sldId id="338" r:id="rId67"/>
    <p:sldId id="454" r:id="rId68"/>
    <p:sldId id="453" r:id="rId69"/>
    <p:sldId id="455" r:id="rId70"/>
    <p:sldId id="457" r:id="rId71"/>
    <p:sldId id="456" r:id="rId72"/>
    <p:sldId id="459" r:id="rId73"/>
    <p:sldId id="460" r:id="rId74"/>
    <p:sldId id="458" r:id="rId75"/>
    <p:sldId id="339" r:id="rId76"/>
    <p:sldId id="340" r:id="rId77"/>
    <p:sldId id="341" r:id="rId78"/>
    <p:sldId id="342" r:id="rId79"/>
    <p:sldId id="343" r:id="rId80"/>
    <p:sldId id="364" r:id="rId81"/>
    <p:sldId id="344" r:id="rId82"/>
    <p:sldId id="345" r:id="rId83"/>
    <p:sldId id="346" r:id="rId84"/>
    <p:sldId id="347" r:id="rId85"/>
    <p:sldId id="348" r:id="rId86"/>
    <p:sldId id="349" r:id="rId87"/>
    <p:sldId id="350" r:id="rId88"/>
    <p:sldId id="351" r:id="rId89"/>
    <p:sldId id="352" r:id="rId90"/>
    <p:sldId id="353" r:id="rId91"/>
    <p:sldId id="354" r:id="rId92"/>
    <p:sldId id="355" r:id="rId93"/>
    <p:sldId id="356" r:id="rId94"/>
    <p:sldId id="357" r:id="rId95"/>
    <p:sldId id="358" r:id="rId96"/>
    <p:sldId id="359" r:id="rId97"/>
    <p:sldId id="361" r:id="rId98"/>
    <p:sldId id="360" r:id="rId99"/>
    <p:sldId id="362" r:id="rId100"/>
    <p:sldId id="363" r:id="rId101"/>
    <p:sldId id="365" r:id="rId102"/>
    <p:sldId id="366" r:id="rId103"/>
    <p:sldId id="367" r:id="rId104"/>
    <p:sldId id="368" r:id="rId105"/>
    <p:sldId id="369" r:id="rId106"/>
    <p:sldId id="370" r:id="rId107"/>
    <p:sldId id="371" r:id="rId108"/>
    <p:sldId id="372" r:id="rId109"/>
    <p:sldId id="373" r:id="rId110"/>
    <p:sldId id="374" r:id="rId111"/>
    <p:sldId id="375" r:id="rId112"/>
    <p:sldId id="376" r:id="rId113"/>
    <p:sldId id="377" r:id="rId114"/>
    <p:sldId id="378" r:id="rId115"/>
    <p:sldId id="379" r:id="rId116"/>
    <p:sldId id="380" r:id="rId117"/>
    <p:sldId id="381" r:id="rId118"/>
    <p:sldId id="382" r:id="rId119"/>
    <p:sldId id="383" r:id="rId120"/>
    <p:sldId id="384" r:id="rId121"/>
    <p:sldId id="385" r:id="rId122"/>
    <p:sldId id="386" r:id="rId123"/>
    <p:sldId id="387" r:id="rId124"/>
    <p:sldId id="388" r:id="rId125"/>
    <p:sldId id="389" r:id="rId126"/>
    <p:sldId id="390" r:id="rId127"/>
    <p:sldId id="391" r:id="rId128"/>
    <p:sldId id="392" r:id="rId129"/>
    <p:sldId id="393" r:id="rId130"/>
    <p:sldId id="394" r:id="rId131"/>
    <p:sldId id="395" r:id="rId132"/>
    <p:sldId id="396" r:id="rId133"/>
    <p:sldId id="397" r:id="rId134"/>
    <p:sldId id="398" r:id="rId135"/>
    <p:sldId id="399" r:id="rId136"/>
    <p:sldId id="400" r:id="rId137"/>
    <p:sldId id="401" r:id="rId138"/>
    <p:sldId id="402" r:id="rId139"/>
    <p:sldId id="403" r:id="rId140"/>
    <p:sldId id="404" r:id="rId141"/>
    <p:sldId id="405" r:id="rId142"/>
    <p:sldId id="406" r:id="rId143"/>
    <p:sldId id="407" r:id="rId144"/>
    <p:sldId id="408" r:id="rId145"/>
    <p:sldId id="409" r:id="rId146"/>
    <p:sldId id="410" r:id="rId147"/>
    <p:sldId id="411" r:id="rId148"/>
    <p:sldId id="412" r:id="rId149"/>
    <p:sldId id="413" r:id="rId150"/>
    <p:sldId id="414" r:id="rId151"/>
    <p:sldId id="415" r:id="rId152"/>
    <p:sldId id="417" r:id="rId153"/>
    <p:sldId id="416" r:id="rId154"/>
    <p:sldId id="418" r:id="rId155"/>
    <p:sldId id="419" r:id="rId156"/>
    <p:sldId id="420" r:id="rId157"/>
    <p:sldId id="421" r:id="rId158"/>
    <p:sldId id="422" r:id="rId159"/>
    <p:sldId id="423" r:id="rId160"/>
    <p:sldId id="424" r:id="rId161"/>
    <p:sldId id="425" r:id="rId162"/>
    <p:sldId id="426" r:id="rId163"/>
    <p:sldId id="427" r:id="rId164"/>
    <p:sldId id="428" r:id="rId165"/>
    <p:sldId id="429" r:id="rId166"/>
    <p:sldId id="430" r:id="rId167"/>
    <p:sldId id="431" r:id="rId168"/>
    <p:sldId id="432" r:id="rId169"/>
    <p:sldId id="433" r:id="rId170"/>
    <p:sldId id="434" r:id="rId171"/>
    <p:sldId id="435" r:id="rId172"/>
    <p:sldId id="436" r:id="rId173"/>
    <p:sldId id="437" r:id="rId174"/>
    <p:sldId id="438" r:id="rId175"/>
    <p:sldId id="439" r:id="rId176"/>
    <p:sldId id="440" r:id="rId177"/>
    <p:sldId id="441" r:id="rId178"/>
    <p:sldId id="442" r:id="rId179"/>
    <p:sldId id="443" r:id="rId180"/>
    <p:sldId id="444" r:id="rId181"/>
    <p:sldId id="445" r:id="rId182"/>
    <p:sldId id="446" r:id="rId183"/>
    <p:sldId id="447" r:id="rId184"/>
    <p:sldId id="448" r:id="rId185"/>
    <p:sldId id="449" r:id="rId186"/>
    <p:sldId id="461" r:id="rId187"/>
    <p:sldId id="451" r:id="rId188"/>
    <p:sldId id="450" r:id="rId189"/>
    <p:sldId id="462" r:id="rId190"/>
    <p:sldId id="463" r:id="rId191"/>
    <p:sldId id="464" r:id="rId192"/>
    <p:sldId id="465" r:id="rId193"/>
    <p:sldId id="466" r:id="rId194"/>
    <p:sldId id="467" r:id="rId195"/>
    <p:sldId id="468" r:id="rId196"/>
    <p:sldId id="469" r:id="rId197"/>
    <p:sldId id="470" r:id="rId198"/>
    <p:sldId id="471" r:id="rId199"/>
    <p:sldId id="472" r:id="rId200"/>
    <p:sldId id="473" r:id="rId201"/>
    <p:sldId id="474" r:id="rId202"/>
    <p:sldId id="475" r:id="rId203"/>
    <p:sldId id="476" r:id="rId204"/>
    <p:sldId id="477" r:id="rId205"/>
    <p:sldId id="478" r:id="rId206"/>
    <p:sldId id="479" r:id="rId207"/>
    <p:sldId id="480" r:id="rId208"/>
    <p:sldId id="481" r:id="rId209"/>
    <p:sldId id="482" r:id="rId210"/>
    <p:sldId id="483" r:id="rId211"/>
    <p:sldId id="484" r:id="rId212"/>
    <p:sldId id="485" r:id="rId213"/>
    <p:sldId id="486" r:id="rId214"/>
    <p:sldId id="487" r:id="rId215"/>
    <p:sldId id="488" r:id="rId216"/>
    <p:sldId id="489" r:id="rId217"/>
    <p:sldId id="490" r:id="rId218"/>
    <p:sldId id="491" r:id="rId219"/>
    <p:sldId id="492" r:id="rId220"/>
    <p:sldId id="493" r:id="rId221"/>
    <p:sldId id="494" r:id="rId2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85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theme" Target="theme/theme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11" Type="http://schemas.openxmlformats.org/officeDocument/2006/relationships/slide" Target="slides/slide210.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27" Type="http://schemas.openxmlformats.org/officeDocument/2006/relationships/tableStyles" Target="tableStyles.xml"/><Relationship Id="rId201" Type="http://schemas.openxmlformats.org/officeDocument/2006/relationships/slide" Target="slides/slide200.xml"/><Relationship Id="rId222" Type="http://schemas.openxmlformats.org/officeDocument/2006/relationships/slide" Target="slides/slide22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notesMaster" Target="notesMasters/notes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19" Type="http://schemas.openxmlformats.org/officeDocument/2006/relationships/slide" Target="slides/slide18.xml"/><Relationship Id="rId224" Type="http://schemas.openxmlformats.org/officeDocument/2006/relationships/presProps" Target="presProps.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C5F116-4C68-46E4-92F9-D034C45BB4B5}" type="datetimeFigureOut">
              <a:rPr lang="en-US" smtClean="0"/>
              <a:t>4/29/2024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16E5D3-9620-48A7-A995-59FBD47C3D5D}" type="slidenum">
              <a:rPr lang="en-US" smtClean="0"/>
              <a:t>‹#›</a:t>
            </a:fld>
            <a:endParaRPr lang="en-US"/>
          </a:p>
        </p:txBody>
      </p:sp>
    </p:spTree>
    <p:extLst>
      <p:ext uri="{BB962C8B-B14F-4D97-AF65-F5344CB8AC3E}">
        <p14:creationId xmlns:p14="http://schemas.microsoft.com/office/powerpoint/2010/main" val="1884491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8.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89.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0.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191.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192.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193.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94.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195.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196.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_rels/notesSlide197.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198.xml.rels><?xml version="1.0" encoding="UTF-8" standalone="yes"?>
<Relationships xmlns="http://schemas.openxmlformats.org/package/2006/relationships"><Relationship Id="rId2" Type="http://schemas.openxmlformats.org/officeDocument/2006/relationships/slide" Target="../slides/slide199.xml"/><Relationship Id="rId1" Type="http://schemas.openxmlformats.org/officeDocument/2006/relationships/notesMaster" Target="../notesMasters/notesMaster1.xml"/></Relationships>
</file>

<file path=ppt/notesSlides/_rels/notesSlide199.xml.rels><?xml version="1.0" encoding="UTF-8" standalone="yes"?>
<Relationships xmlns="http://schemas.openxmlformats.org/package/2006/relationships"><Relationship Id="rId2" Type="http://schemas.openxmlformats.org/officeDocument/2006/relationships/slide" Target="../slides/slide20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00.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201.xml.rels><?xml version="1.0" encoding="UTF-8" standalone="yes"?>
<Relationships xmlns="http://schemas.openxmlformats.org/package/2006/relationships"><Relationship Id="rId2" Type="http://schemas.openxmlformats.org/officeDocument/2006/relationships/slide" Target="../slides/slide202.xml"/><Relationship Id="rId1" Type="http://schemas.openxmlformats.org/officeDocument/2006/relationships/notesMaster" Target="../notesMasters/notesMaster1.xml"/></Relationships>
</file>

<file path=ppt/notesSlides/_rels/notesSlide202.xml.rels><?xml version="1.0" encoding="UTF-8" standalone="yes"?>
<Relationships xmlns="http://schemas.openxmlformats.org/package/2006/relationships"><Relationship Id="rId2" Type="http://schemas.openxmlformats.org/officeDocument/2006/relationships/slide" Target="../slides/slide203.xml"/><Relationship Id="rId1" Type="http://schemas.openxmlformats.org/officeDocument/2006/relationships/notesMaster" Target="../notesMasters/notesMaster1.xml"/></Relationships>
</file>

<file path=ppt/notesSlides/_rels/notesSlide203.xml.rels><?xml version="1.0" encoding="UTF-8" standalone="yes"?>
<Relationships xmlns="http://schemas.openxmlformats.org/package/2006/relationships"><Relationship Id="rId2" Type="http://schemas.openxmlformats.org/officeDocument/2006/relationships/slide" Target="../slides/slide204.xml"/><Relationship Id="rId1" Type="http://schemas.openxmlformats.org/officeDocument/2006/relationships/notesMaster" Target="../notesMasters/notesMaster1.xml"/></Relationships>
</file>

<file path=ppt/notesSlides/_rels/notesSlide204.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205.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206.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_rels/notesSlide207.xml.rels><?xml version="1.0" encoding="UTF-8" standalone="yes"?>
<Relationships xmlns="http://schemas.openxmlformats.org/package/2006/relationships"><Relationship Id="rId2" Type="http://schemas.openxmlformats.org/officeDocument/2006/relationships/slide" Target="../slides/slide208.xml"/><Relationship Id="rId1" Type="http://schemas.openxmlformats.org/officeDocument/2006/relationships/notesMaster" Target="../notesMasters/notesMaster1.xml"/></Relationships>
</file>

<file path=ppt/notesSlides/_rels/notesSlide208.xml.rels><?xml version="1.0" encoding="UTF-8" standalone="yes"?>
<Relationships xmlns="http://schemas.openxmlformats.org/package/2006/relationships"><Relationship Id="rId2" Type="http://schemas.openxmlformats.org/officeDocument/2006/relationships/slide" Target="../slides/slide209.xml"/><Relationship Id="rId1" Type="http://schemas.openxmlformats.org/officeDocument/2006/relationships/notesMaster" Target="../notesMasters/notesMaster1.xml"/></Relationships>
</file>

<file path=ppt/notesSlides/_rels/notesSlide209.xml.rels><?xml version="1.0" encoding="UTF-8" standalone="yes"?>
<Relationships xmlns="http://schemas.openxmlformats.org/package/2006/relationships"><Relationship Id="rId2" Type="http://schemas.openxmlformats.org/officeDocument/2006/relationships/slide" Target="../slides/slide21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0.xml.rels><?xml version="1.0" encoding="UTF-8" standalone="yes"?>
<Relationships xmlns="http://schemas.openxmlformats.org/package/2006/relationships"><Relationship Id="rId2" Type="http://schemas.openxmlformats.org/officeDocument/2006/relationships/slide" Target="../slides/slide211.xml"/><Relationship Id="rId1" Type="http://schemas.openxmlformats.org/officeDocument/2006/relationships/notesMaster" Target="../notesMasters/notesMaster1.xml"/></Relationships>
</file>

<file path=ppt/notesSlides/_rels/notesSlide211.xml.rels><?xml version="1.0" encoding="UTF-8" standalone="yes"?>
<Relationships xmlns="http://schemas.openxmlformats.org/package/2006/relationships"><Relationship Id="rId2" Type="http://schemas.openxmlformats.org/officeDocument/2006/relationships/slide" Target="../slides/slide212.xml"/><Relationship Id="rId1" Type="http://schemas.openxmlformats.org/officeDocument/2006/relationships/notesMaster" Target="../notesMasters/notesMaster1.xml"/></Relationships>
</file>

<file path=ppt/notesSlides/_rels/notesSlide212.xml.rels><?xml version="1.0" encoding="UTF-8" standalone="yes"?>
<Relationships xmlns="http://schemas.openxmlformats.org/package/2006/relationships"><Relationship Id="rId2" Type="http://schemas.openxmlformats.org/officeDocument/2006/relationships/slide" Target="../slides/slide213.xml"/><Relationship Id="rId1" Type="http://schemas.openxmlformats.org/officeDocument/2006/relationships/notesMaster" Target="../notesMasters/notesMaster1.xml"/></Relationships>
</file>

<file path=ppt/notesSlides/_rels/notesSlide213.xml.rels><?xml version="1.0" encoding="UTF-8" standalone="yes"?>
<Relationships xmlns="http://schemas.openxmlformats.org/package/2006/relationships"><Relationship Id="rId2" Type="http://schemas.openxmlformats.org/officeDocument/2006/relationships/slide" Target="../slides/slide214.xml"/><Relationship Id="rId1" Type="http://schemas.openxmlformats.org/officeDocument/2006/relationships/notesMaster" Target="../notesMasters/notesMaster1.xml"/></Relationships>
</file>

<file path=ppt/notesSlides/_rels/notesSlide214.xml.rels><?xml version="1.0" encoding="UTF-8" standalone="yes"?>
<Relationships xmlns="http://schemas.openxmlformats.org/package/2006/relationships"><Relationship Id="rId2" Type="http://schemas.openxmlformats.org/officeDocument/2006/relationships/slide" Target="../slides/slide215.xml"/><Relationship Id="rId1" Type="http://schemas.openxmlformats.org/officeDocument/2006/relationships/notesMaster" Target="../notesMasters/notesMaster1.xml"/></Relationships>
</file>

<file path=ppt/notesSlides/_rels/notesSlide215.xml.rels><?xml version="1.0" encoding="UTF-8" standalone="yes"?>
<Relationships xmlns="http://schemas.openxmlformats.org/package/2006/relationships"><Relationship Id="rId2" Type="http://schemas.openxmlformats.org/officeDocument/2006/relationships/slide" Target="../slides/slide216.xml"/><Relationship Id="rId1" Type="http://schemas.openxmlformats.org/officeDocument/2006/relationships/notesMaster" Target="../notesMasters/notesMaster1.xml"/></Relationships>
</file>

<file path=ppt/notesSlides/_rels/notesSlide216.xml.rels><?xml version="1.0" encoding="UTF-8" standalone="yes"?>
<Relationships xmlns="http://schemas.openxmlformats.org/package/2006/relationships"><Relationship Id="rId2" Type="http://schemas.openxmlformats.org/officeDocument/2006/relationships/slide" Target="../slides/slide217.xml"/><Relationship Id="rId1" Type="http://schemas.openxmlformats.org/officeDocument/2006/relationships/notesMaster" Target="../notesMasters/notesMaster1.xml"/></Relationships>
</file>

<file path=ppt/notesSlides/_rels/notesSlide217.xml.rels><?xml version="1.0" encoding="UTF-8" standalone="yes"?>
<Relationships xmlns="http://schemas.openxmlformats.org/package/2006/relationships"><Relationship Id="rId2" Type="http://schemas.openxmlformats.org/officeDocument/2006/relationships/slide" Target="../slides/slide218.xml"/><Relationship Id="rId1" Type="http://schemas.openxmlformats.org/officeDocument/2006/relationships/notesMaster" Target="../notesMasters/notesMaster1.xml"/></Relationships>
</file>

<file path=ppt/notesSlides/_rels/notesSlide218.xml.rels><?xml version="1.0" encoding="UTF-8" standalone="yes"?>
<Relationships xmlns="http://schemas.openxmlformats.org/package/2006/relationships"><Relationship Id="rId2" Type="http://schemas.openxmlformats.org/officeDocument/2006/relationships/slide" Target="../slides/slide219.xml"/><Relationship Id="rId1" Type="http://schemas.openxmlformats.org/officeDocument/2006/relationships/notesMaster" Target="../notesMasters/notesMaster1.xml"/></Relationships>
</file>

<file path=ppt/notesSlides/_rels/notesSlide219.xml.rels><?xml version="1.0" encoding="UTF-8" standalone="yes"?>
<Relationships xmlns="http://schemas.openxmlformats.org/package/2006/relationships"><Relationship Id="rId2" Type="http://schemas.openxmlformats.org/officeDocument/2006/relationships/slide" Target="../slides/slide22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0.xml.rels><?xml version="1.0" encoding="UTF-8" standalone="yes"?>
<Relationships xmlns="http://schemas.openxmlformats.org/package/2006/relationships"><Relationship Id="rId2" Type="http://schemas.openxmlformats.org/officeDocument/2006/relationships/slide" Target="../slides/slide22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a:t>
            </a:fld>
            <a:endParaRPr lang="en-US"/>
          </a:p>
        </p:txBody>
      </p:sp>
    </p:spTree>
    <p:extLst>
      <p:ext uri="{BB962C8B-B14F-4D97-AF65-F5344CB8AC3E}">
        <p14:creationId xmlns:p14="http://schemas.microsoft.com/office/powerpoint/2010/main" val="2465595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a:t>
            </a:fld>
            <a:endParaRPr lang="en-US"/>
          </a:p>
        </p:txBody>
      </p:sp>
    </p:spTree>
    <p:extLst>
      <p:ext uri="{BB962C8B-B14F-4D97-AF65-F5344CB8AC3E}">
        <p14:creationId xmlns:p14="http://schemas.microsoft.com/office/powerpoint/2010/main" val="1059992299"/>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101</a:t>
            </a:fld>
            <a:endParaRPr lang="en-US"/>
          </a:p>
        </p:txBody>
      </p:sp>
    </p:spTree>
    <p:extLst>
      <p:ext uri="{BB962C8B-B14F-4D97-AF65-F5344CB8AC3E}">
        <p14:creationId xmlns:p14="http://schemas.microsoft.com/office/powerpoint/2010/main" val="58702663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102</a:t>
            </a:fld>
            <a:endParaRPr lang="en-US"/>
          </a:p>
        </p:txBody>
      </p:sp>
    </p:spTree>
    <p:extLst>
      <p:ext uri="{BB962C8B-B14F-4D97-AF65-F5344CB8AC3E}">
        <p14:creationId xmlns:p14="http://schemas.microsoft.com/office/powerpoint/2010/main" val="382762192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103</a:t>
            </a:fld>
            <a:endParaRPr lang="en-US"/>
          </a:p>
        </p:txBody>
      </p:sp>
    </p:spTree>
    <p:extLst>
      <p:ext uri="{BB962C8B-B14F-4D97-AF65-F5344CB8AC3E}">
        <p14:creationId xmlns:p14="http://schemas.microsoft.com/office/powerpoint/2010/main" val="224889456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104</a:t>
            </a:fld>
            <a:endParaRPr lang="en-US"/>
          </a:p>
        </p:txBody>
      </p:sp>
    </p:spTree>
    <p:extLst>
      <p:ext uri="{BB962C8B-B14F-4D97-AF65-F5344CB8AC3E}">
        <p14:creationId xmlns:p14="http://schemas.microsoft.com/office/powerpoint/2010/main" val="2938948947"/>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105</a:t>
            </a:fld>
            <a:endParaRPr lang="en-US"/>
          </a:p>
        </p:txBody>
      </p:sp>
    </p:spTree>
    <p:extLst>
      <p:ext uri="{BB962C8B-B14F-4D97-AF65-F5344CB8AC3E}">
        <p14:creationId xmlns:p14="http://schemas.microsoft.com/office/powerpoint/2010/main" val="2549238603"/>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106</a:t>
            </a:fld>
            <a:endParaRPr lang="en-US"/>
          </a:p>
        </p:txBody>
      </p:sp>
    </p:spTree>
    <p:extLst>
      <p:ext uri="{BB962C8B-B14F-4D97-AF65-F5344CB8AC3E}">
        <p14:creationId xmlns:p14="http://schemas.microsoft.com/office/powerpoint/2010/main" val="111534874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107</a:t>
            </a:fld>
            <a:endParaRPr lang="en-US"/>
          </a:p>
        </p:txBody>
      </p:sp>
    </p:spTree>
    <p:extLst>
      <p:ext uri="{BB962C8B-B14F-4D97-AF65-F5344CB8AC3E}">
        <p14:creationId xmlns:p14="http://schemas.microsoft.com/office/powerpoint/2010/main" val="2438885161"/>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108</a:t>
            </a:fld>
            <a:endParaRPr lang="en-US"/>
          </a:p>
        </p:txBody>
      </p:sp>
    </p:spTree>
    <p:extLst>
      <p:ext uri="{BB962C8B-B14F-4D97-AF65-F5344CB8AC3E}">
        <p14:creationId xmlns:p14="http://schemas.microsoft.com/office/powerpoint/2010/main" val="1563978026"/>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109</a:t>
            </a:fld>
            <a:endParaRPr lang="en-US"/>
          </a:p>
        </p:txBody>
      </p:sp>
    </p:spTree>
    <p:extLst>
      <p:ext uri="{BB962C8B-B14F-4D97-AF65-F5344CB8AC3E}">
        <p14:creationId xmlns:p14="http://schemas.microsoft.com/office/powerpoint/2010/main" val="2108312421"/>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110</a:t>
            </a:fld>
            <a:endParaRPr lang="en-US"/>
          </a:p>
        </p:txBody>
      </p:sp>
    </p:spTree>
    <p:extLst>
      <p:ext uri="{BB962C8B-B14F-4D97-AF65-F5344CB8AC3E}">
        <p14:creationId xmlns:p14="http://schemas.microsoft.com/office/powerpoint/2010/main" val="2199340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a:t>
            </a:fld>
            <a:endParaRPr lang="en-US"/>
          </a:p>
        </p:txBody>
      </p:sp>
    </p:spTree>
    <p:extLst>
      <p:ext uri="{BB962C8B-B14F-4D97-AF65-F5344CB8AC3E}">
        <p14:creationId xmlns:p14="http://schemas.microsoft.com/office/powerpoint/2010/main" val="3729482856"/>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111</a:t>
            </a:fld>
            <a:endParaRPr lang="en-US"/>
          </a:p>
        </p:txBody>
      </p:sp>
    </p:spTree>
    <p:extLst>
      <p:ext uri="{BB962C8B-B14F-4D97-AF65-F5344CB8AC3E}">
        <p14:creationId xmlns:p14="http://schemas.microsoft.com/office/powerpoint/2010/main" val="3787484143"/>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112</a:t>
            </a:fld>
            <a:endParaRPr lang="en-US"/>
          </a:p>
        </p:txBody>
      </p:sp>
    </p:spTree>
    <p:extLst>
      <p:ext uri="{BB962C8B-B14F-4D97-AF65-F5344CB8AC3E}">
        <p14:creationId xmlns:p14="http://schemas.microsoft.com/office/powerpoint/2010/main" val="981294003"/>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113</a:t>
            </a:fld>
            <a:endParaRPr lang="en-US"/>
          </a:p>
        </p:txBody>
      </p:sp>
    </p:spTree>
    <p:extLst>
      <p:ext uri="{BB962C8B-B14F-4D97-AF65-F5344CB8AC3E}">
        <p14:creationId xmlns:p14="http://schemas.microsoft.com/office/powerpoint/2010/main" val="3101945885"/>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114</a:t>
            </a:fld>
            <a:endParaRPr lang="en-US"/>
          </a:p>
        </p:txBody>
      </p:sp>
    </p:spTree>
    <p:extLst>
      <p:ext uri="{BB962C8B-B14F-4D97-AF65-F5344CB8AC3E}">
        <p14:creationId xmlns:p14="http://schemas.microsoft.com/office/powerpoint/2010/main" val="2199646491"/>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115</a:t>
            </a:fld>
            <a:endParaRPr lang="en-US"/>
          </a:p>
        </p:txBody>
      </p:sp>
    </p:spTree>
    <p:extLst>
      <p:ext uri="{BB962C8B-B14F-4D97-AF65-F5344CB8AC3E}">
        <p14:creationId xmlns:p14="http://schemas.microsoft.com/office/powerpoint/2010/main" val="2391442958"/>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116</a:t>
            </a:fld>
            <a:endParaRPr lang="en-US"/>
          </a:p>
        </p:txBody>
      </p:sp>
    </p:spTree>
    <p:extLst>
      <p:ext uri="{BB962C8B-B14F-4D97-AF65-F5344CB8AC3E}">
        <p14:creationId xmlns:p14="http://schemas.microsoft.com/office/powerpoint/2010/main" val="1936583820"/>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117</a:t>
            </a:fld>
            <a:endParaRPr lang="en-US"/>
          </a:p>
        </p:txBody>
      </p:sp>
    </p:spTree>
    <p:extLst>
      <p:ext uri="{BB962C8B-B14F-4D97-AF65-F5344CB8AC3E}">
        <p14:creationId xmlns:p14="http://schemas.microsoft.com/office/powerpoint/2010/main" val="1143622098"/>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118</a:t>
            </a:fld>
            <a:endParaRPr lang="en-US"/>
          </a:p>
        </p:txBody>
      </p:sp>
    </p:spTree>
    <p:extLst>
      <p:ext uri="{BB962C8B-B14F-4D97-AF65-F5344CB8AC3E}">
        <p14:creationId xmlns:p14="http://schemas.microsoft.com/office/powerpoint/2010/main" val="3075080282"/>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119</a:t>
            </a:fld>
            <a:endParaRPr lang="en-US"/>
          </a:p>
        </p:txBody>
      </p:sp>
    </p:spTree>
    <p:extLst>
      <p:ext uri="{BB962C8B-B14F-4D97-AF65-F5344CB8AC3E}">
        <p14:creationId xmlns:p14="http://schemas.microsoft.com/office/powerpoint/2010/main" val="1591117072"/>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120</a:t>
            </a:fld>
            <a:endParaRPr lang="en-US"/>
          </a:p>
        </p:txBody>
      </p:sp>
    </p:spTree>
    <p:extLst>
      <p:ext uri="{BB962C8B-B14F-4D97-AF65-F5344CB8AC3E}">
        <p14:creationId xmlns:p14="http://schemas.microsoft.com/office/powerpoint/2010/main" val="4566276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a:t>
            </a:fld>
            <a:endParaRPr lang="en-US"/>
          </a:p>
        </p:txBody>
      </p:sp>
    </p:spTree>
    <p:extLst>
      <p:ext uri="{BB962C8B-B14F-4D97-AF65-F5344CB8AC3E}">
        <p14:creationId xmlns:p14="http://schemas.microsoft.com/office/powerpoint/2010/main" val="2965601590"/>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121</a:t>
            </a:fld>
            <a:endParaRPr lang="en-US"/>
          </a:p>
        </p:txBody>
      </p:sp>
    </p:spTree>
    <p:extLst>
      <p:ext uri="{BB962C8B-B14F-4D97-AF65-F5344CB8AC3E}">
        <p14:creationId xmlns:p14="http://schemas.microsoft.com/office/powerpoint/2010/main" val="442774957"/>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122</a:t>
            </a:fld>
            <a:endParaRPr lang="en-US"/>
          </a:p>
        </p:txBody>
      </p:sp>
    </p:spTree>
    <p:extLst>
      <p:ext uri="{BB962C8B-B14F-4D97-AF65-F5344CB8AC3E}">
        <p14:creationId xmlns:p14="http://schemas.microsoft.com/office/powerpoint/2010/main" val="2356422551"/>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123</a:t>
            </a:fld>
            <a:endParaRPr lang="en-US"/>
          </a:p>
        </p:txBody>
      </p:sp>
    </p:spTree>
    <p:extLst>
      <p:ext uri="{BB962C8B-B14F-4D97-AF65-F5344CB8AC3E}">
        <p14:creationId xmlns:p14="http://schemas.microsoft.com/office/powerpoint/2010/main" val="794247538"/>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124</a:t>
            </a:fld>
            <a:endParaRPr lang="en-US"/>
          </a:p>
        </p:txBody>
      </p:sp>
    </p:spTree>
    <p:extLst>
      <p:ext uri="{BB962C8B-B14F-4D97-AF65-F5344CB8AC3E}">
        <p14:creationId xmlns:p14="http://schemas.microsoft.com/office/powerpoint/2010/main" val="1332104622"/>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125</a:t>
            </a:fld>
            <a:endParaRPr lang="en-US"/>
          </a:p>
        </p:txBody>
      </p:sp>
    </p:spTree>
    <p:extLst>
      <p:ext uri="{BB962C8B-B14F-4D97-AF65-F5344CB8AC3E}">
        <p14:creationId xmlns:p14="http://schemas.microsoft.com/office/powerpoint/2010/main" val="1319807045"/>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126</a:t>
            </a:fld>
            <a:endParaRPr lang="en-US"/>
          </a:p>
        </p:txBody>
      </p:sp>
    </p:spTree>
    <p:extLst>
      <p:ext uri="{BB962C8B-B14F-4D97-AF65-F5344CB8AC3E}">
        <p14:creationId xmlns:p14="http://schemas.microsoft.com/office/powerpoint/2010/main" val="2420164377"/>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127</a:t>
            </a:fld>
            <a:endParaRPr lang="en-US"/>
          </a:p>
        </p:txBody>
      </p:sp>
    </p:spTree>
    <p:extLst>
      <p:ext uri="{BB962C8B-B14F-4D97-AF65-F5344CB8AC3E}">
        <p14:creationId xmlns:p14="http://schemas.microsoft.com/office/powerpoint/2010/main" val="75060291"/>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128</a:t>
            </a:fld>
            <a:endParaRPr lang="en-US"/>
          </a:p>
        </p:txBody>
      </p:sp>
    </p:spTree>
    <p:extLst>
      <p:ext uri="{BB962C8B-B14F-4D97-AF65-F5344CB8AC3E}">
        <p14:creationId xmlns:p14="http://schemas.microsoft.com/office/powerpoint/2010/main" val="2580470405"/>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129</a:t>
            </a:fld>
            <a:endParaRPr lang="en-US"/>
          </a:p>
        </p:txBody>
      </p:sp>
    </p:spTree>
    <p:extLst>
      <p:ext uri="{BB962C8B-B14F-4D97-AF65-F5344CB8AC3E}">
        <p14:creationId xmlns:p14="http://schemas.microsoft.com/office/powerpoint/2010/main" val="1972076154"/>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130</a:t>
            </a:fld>
            <a:endParaRPr lang="en-US"/>
          </a:p>
        </p:txBody>
      </p:sp>
    </p:spTree>
    <p:extLst>
      <p:ext uri="{BB962C8B-B14F-4D97-AF65-F5344CB8AC3E}">
        <p14:creationId xmlns:p14="http://schemas.microsoft.com/office/powerpoint/2010/main" val="2292298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a:t>
            </a:fld>
            <a:endParaRPr lang="en-US"/>
          </a:p>
        </p:txBody>
      </p:sp>
    </p:spTree>
    <p:extLst>
      <p:ext uri="{BB962C8B-B14F-4D97-AF65-F5344CB8AC3E}">
        <p14:creationId xmlns:p14="http://schemas.microsoft.com/office/powerpoint/2010/main" val="3114396925"/>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131</a:t>
            </a:fld>
            <a:endParaRPr lang="en-US"/>
          </a:p>
        </p:txBody>
      </p:sp>
    </p:spTree>
    <p:extLst>
      <p:ext uri="{BB962C8B-B14F-4D97-AF65-F5344CB8AC3E}">
        <p14:creationId xmlns:p14="http://schemas.microsoft.com/office/powerpoint/2010/main" val="1683047552"/>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132</a:t>
            </a:fld>
            <a:endParaRPr lang="en-US"/>
          </a:p>
        </p:txBody>
      </p:sp>
    </p:spTree>
    <p:extLst>
      <p:ext uri="{BB962C8B-B14F-4D97-AF65-F5344CB8AC3E}">
        <p14:creationId xmlns:p14="http://schemas.microsoft.com/office/powerpoint/2010/main" val="1012011284"/>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133</a:t>
            </a:fld>
            <a:endParaRPr lang="en-US"/>
          </a:p>
        </p:txBody>
      </p:sp>
    </p:spTree>
    <p:extLst>
      <p:ext uri="{BB962C8B-B14F-4D97-AF65-F5344CB8AC3E}">
        <p14:creationId xmlns:p14="http://schemas.microsoft.com/office/powerpoint/2010/main" val="3036498516"/>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134</a:t>
            </a:fld>
            <a:endParaRPr lang="en-US"/>
          </a:p>
        </p:txBody>
      </p:sp>
    </p:spTree>
    <p:extLst>
      <p:ext uri="{BB962C8B-B14F-4D97-AF65-F5344CB8AC3E}">
        <p14:creationId xmlns:p14="http://schemas.microsoft.com/office/powerpoint/2010/main" val="3874763711"/>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135</a:t>
            </a:fld>
            <a:endParaRPr lang="en-US"/>
          </a:p>
        </p:txBody>
      </p:sp>
    </p:spTree>
    <p:extLst>
      <p:ext uri="{BB962C8B-B14F-4D97-AF65-F5344CB8AC3E}">
        <p14:creationId xmlns:p14="http://schemas.microsoft.com/office/powerpoint/2010/main" val="1037301346"/>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136</a:t>
            </a:fld>
            <a:endParaRPr lang="en-US"/>
          </a:p>
        </p:txBody>
      </p:sp>
    </p:spTree>
    <p:extLst>
      <p:ext uri="{BB962C8B-B14F-4D97-AF65-F5344CB8AC3E}">
        <p14:creationId xmlns:p14="http://schemas.microsoft.com/office/powerpoint/2010/main" val="1360810686"/>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137</a:t>
            </a:fld>
            <a:endParaRPr lang="en-US"/>
          </a:p>
        </p:txBody>
      </p:sp>
    </p:spTree>
    <p:extLst>
      <p:ext uri="{BB962C8B-B14F-4D97-AF65-F5344CB8AC3E}">
        <p14:creationId xmlns:p14="http://schemas.microsoft.com/office/powerpoint/2010/main" val="231896967"/>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138</a:t>
            </a:fld>
            <a:endParaRPr lang="en-US"/>
          </a:p>
        </p:txBody>
      </p:sp>
    </p:spTree>
    <p:extLst>
      <p:ext uri="{BB962C8B-B14F-4D97-AF65-F5344CB8AC3E}">
        <p14:creationId xmlns:p14="http://schemas.microsoft.com/office/powerpoint/2010/main" val="640980768"/>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139</a:t>
            </a:fld>
            <a:endParaRPr lang="en-US"/>
          </a:p>
        </p:txBody>
      </p:sp>
    </p:spTree>
    <p:extLst>
      <p:ext uri="{BB962C8B-B14F-4D97-AF65-F5344CB8AC3E}">
        <p14:creationId xmlns:p14="http://schemas.microsoft.com/office/powerpoint/2010/main" val="104824884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140</a:t>
            </a:fld>
            <a:endParaRPr lang="en-US"/>
          </a:p>
        </p:txBody>
      </p:sp>
    </p:spTree>
    <p:extLst>
      <p:ext uri="{BB962C8B-B14F-4D97-AF65-F5344CB8AC3E}">
        <p14:creationId xmlns:p14="http://schemas.microsoft.com/office/powerpoint/2010/main" val="858657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a:t>
            </a:fld>
            <a:endParaRPr lang="en-US"/>
          </a:p>
        </p:txBody>
      </p:sp>
    </p:spTree>
    <p:extLst>
      <p:ext uri="{BB962C8B-B14F-4D97-AF65-F5344CB8AC3E}">
        <p14:creationId xmlns:p14="http://schemas.microsoft.com/office/powerpoint/2010/main" val="3984847377"/>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141</a:t>
            </a:fld>
            <a:endParaRPr lang="en-US"/>
          </a:p>
        </p:txBody>
      </p:sp>
    </p:spTree>
    <p:extLst>
      <p:ext uri="{BB962C8B-B14F-4D97-AF65-F5344CB8AC3E}">
        <p14:creationId xmlns:p14="http://schemas.microsoft.com/office/powerpoint/2010/main" val="869156838"/>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142</a:t>
            </a:fld>
            <a:endParaRPr lang="en-US"/>
          </a:p>
        </p:txBody>
      </p:sp>
    </p:spTree>
    <p:extLst>
      <p:ext uri="{BB962C8B-B14F-4D97-AF65-F5344CB8AC3E}">
        <p14:creationId xmlns:p14="http://schemas.microsoft.com/office/powerpoint/2010/main" val="3885422442"/>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143</a:t>
            </a:fld>
            <a:endParaRPr lang="en-US"/>
          </a:p>
        </p:txBody>
      </p:sp>
    </p:spTree>
    <p:extLst>
      <p:ext uri="{BB962C8B-B14F-4D97-AF65-F5344CB8AC3E}">
        <p14:creationId xmlns:p14="http://schemas.microsoft.com/office/powerpoint/2010/main" val="346741288"/>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144</a:t>
            </a:fld>
            <a:endParaRPr lang="en-US"/>
          </a:p>
        </p:txBody>
      </p:sp>
    </p:spTree>
    <p:extLst>
      <p:ext uri="{BB962C8B-B14F-4D97-AF65-F5344CB8AC3E}">
        <p14:creationId xmlns:p14="http://schemas.microsoft.com/office/powerpoint/2010/main" val="2520939296"/>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145</a:t>
            </a:fld>
            <a:endParaRPr lang="en-US"/>
          </a:p>
        </p:txBody>
      </p:sp>
    </p:spTree>
    <p:extLst>
      <p:ext uri="{BB962C8B-B14F-4D97-AF65-F5344CB8AC3E}">
        <p14:creationId xmlns:p14="http://schemas.microsoft.com/office/powerpoint/2010/main" val="2121426461"/>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146</a:t>
            </a:fld>
            <a:endParaRPr lang="en-US"/>
          </a:p>
        </p:txBody>
      </p:sp>
    </p:spTree>
    <p:extLst>
      <p:ext uri="{BB962C8B-B14F-4D97-AF65-F5344CB8AC3E}">
        <p14:creationId xmlns:p14="http://schemas.microsoft.com/office/powerpoint/2010/main" val="1676998327"/>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147</a:t>
            </a:fld>
            <a:endParaRPr lang="en-US"/>
          </a:p>
        </p:txBody>
      </p:sp>
    </p:spTree>
    <p:extLst>
      <p:ext uri="{BB962C8B-B14F-4D97-AF65-F5344CB8AC3E}">
        <p14:creationId xmlns:p14="http://schemas.microsoft.com/office/powerpoint/2010/main" val="589446992"/>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148</a:t>
            </a:fld>
            <a:endParaRPr lang="en-US"/>
          </a:p>
        </p:txBody>
      </p:sp>
    </p:spTree>
    <p:extLst>
      <p:ext uri="{BB962C8B-B14F-4D97-AF65-F5344CB8AC3E}">
        <p14:creationId xmlns:p14="http://schemas.microsoft.com/office/powerpoint/2010/main" val="2669168317"/>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149</a:t>
            </a:fld>
            <a:endParaRPr lang="en-US"/>
          </a:p>
        </p:txBody>
      </p:sp>
    </p:spTree>
    <p:extLst>
      <p:ext uri="{BB962C8B-B14F-4D97-AF65-F5344CB8AC3E}">
        <p14:creationId xmlns:p14="http://schemas.microsoft.com/office/powerpoint/2010/main" val="669262250"/>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150</a:t>
            </a:fld>
            <a:endParaRPr lang="en-US"/>
          </a:p>
        </p:txBody>
      </p:sp>
    </p:spTree>
    <p:extLst>
      <p:ext uri="{BB962C8B-B14F-4D97-AF65-F5344CB8AC3E}">
        <p14:creationId xmlns:p14="http://schemas.microsoft.com/office/powerpoint/2010/main" val="22349047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a:t>
            </a:fld>
            <a:endParaRPr lang="en-US"/>
          </a:p>
        </p:txBody>
      </p:sp>
    </p:spTree>
    <p:extLst>
      <p:ext uri="{BB962C8B-B14F-4D97-AF65-F5344CB8AC3E}">
        <p14:creationId xmlns:p14="http://schemas.microsoft.com/office/powerpoint/2010/main" val="1065215156"/>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151</a:t>
            </a:fld>
            <a:endParaRPr lang="en-US"/>
          </a:p>
        </p:txBody>
      </p:sp>
    </p:spTree>
    <p:extLst>
      <p:ext uri="{BB962C8B-B14F-4D97-AF65-F5344CB8AC3E}">
        <p14:creationId xmlns:p14="http://schemas.microsoft.com/office/powerpoint/2010/main" val="271592709"/>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152</a:t>
            </a:fld>
            <a:endParaRPr lang="en-US"/>
          </a:p>
        </p:txBody>
      </p:sp>
    </p:spTree>
    <p:extLst>
      <p:ext uri="{BB962C8B-B14F-4D97-AF65-F5344CB8AC3E}">
        <p14:creationId xmlns:p14="http://schemas.microsoft.com/office/powerpoint/2010/main" val="2723755085"/>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153</a:t>
            </a:fld>
            <a:endParaRPr lang="en-US"/>
          </a:p>
        </p:txBody>
      </p:sp>
    </p:spTree>
    <p:extLst>
      <p:ext uri="{BB962C8B-B14F-4D97-AF65-F5344CB8AC3E}">
        <p14:creationId xmlns:p14="http://schemas.microsoft.com/office/powerpoint/2010/main" val="3736905328"/>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154</a:t>
            </a:fld>
            <a:endParaRPr lang="en-US"/>
          </a:p>
        </p:txBody>
      </p:sp>
    </p:spTree>
    <p:extLst>
      <p:ext uri="{BB962C8B-B14F-4D97-AF65-F5344CB8AC3E}">
        <p14:creationId xmlns:p14="http://schemas.microsoft.com/office/powerpoint/2010/main" val="324105256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155</a:t>
            </a:fld>
            <a:endParaRPr lang="en-US"/>
          </a:p>
        </p:txBody>
      </p:sp>
    </p:spTree>
    <p:extLst>
      <p:ext uri="{BB962C8B-B14F-4D97-AF65-F5344CB8AC3E}">
        <p14:creationId xmlns:p14="http://schemas.microsoft.com/office/powerpoint/2010/main" val="2558528549"/>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156</a:t>
            </a:fld>
            <a:endParaRPr lang="en-US"/>
          </a:p>
        </p:txBody>
      </p:sp>
    </p:spTree>
    <p:extLst>
      <p:ext uri="{BB962C8B-B14F-4D97-AF65-F5344CB8AC3E}">
        <p14:creationId xmlns:p14="http://schemas.microsoft.com/office/powerpoint/2010/main" val="651365548"/>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157</a:t>
            </a:fld>
            <a:endParaRPr lang="en-US"/>
          </a:p>
        </p:txBody>
      </p:sp>
    </p:spTree>
    <p:extLst>
      <p:ext uri="{BB962C8B-B14F-4D97-AF65-F5344CB8AC3E}">
        <p14:creationId xmlns:p14="http://schemas.microsoft.com/office/powerpoint/2010/main" val="256479921"/>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158</a:t>
            </a:fld>
            <a:endParaRPr lang="en-US"/>
          </a:p>
        </p:txBody>
      </p:sp>
    </p:spTree>
    <p:extLst>
      <p:ext uri="{BB962C8B-B14F-4D97-AF65-F5344CB8AC3E}">
        <p14:creationId xmlns:p14="http://schemas.microsoft.com/office/powerpoint/2010/main" val="1103569662"/>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159</a:t>
            </a:fld>
            <a:endParaRPr lang="en-US"/>
          </a:p>
        </p:txBody>
      </p:sp>
    </p:spTree>
    <p:extLst>
      <p:ext uri="{BB962C8B-B14F-4D97-AF65-F5344CB8AC3E}">
        <p14:creationId xmlns:p14="http://schemas.microsoft.com/office/powerpoint/2010/main" val="2485451056"/>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160</a:t>
            </a:fld>
            <a:endParaRPr lang="en-US"/>
          </a:p>
        </p:txBody>
      </p:sp>
    </p:spTree>
    <p:extLst>
      <p:ext uri="{BB962C8B-B14F-4D97-AF65-F5344CB8AC3E}">
        <p14:creationId xmlns:p14="http://schemas.microsoft.com/office/powerpoint/2010/main" val="11971934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a:t>
            </a:fld>
            <a:endParaRPr lang="en-US"/>
          </a:p>
        </p:txBody>
      </p:sp>
    </p:spTree>
    <p:extLst>
      <p:ext uri="{BB962C8B-B14F-4D97-AF65-F5344CB8AC3E}">
        <p14:creationId xmlns:p14="http://schemas.microsoft.com/office/powerpoint/2010/main" val="2890688807"/>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161</a:t>
            </a:fld>
            <a:endParaRPr lang="en-US"/>
          </a:p>
        </p:txBody>
      </p:sp>
    </p:spTree>
    <p:extLst>
      <p:ext uri="{BB962C8B-B14F-4D97-AF65-F5344CB8AC3E}">
        <p14:creationId xmlns:p14="http://schemas.microsoft.com/office/powerpoint/2010/main" val="1638546211"/>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162</a:t>
            </a:fld>
            <a:endParaRPr lang="en-US"/>
          </a:p>
        </p:txBody>
      </p:sp>
    </p:spTree>
    <p:extLst>
      <p:ext uri="{BB962C8B-B14F-4D97-AF65-F5344CB8AC3E}">
        <p14:creationId xmlns:p14="http://schemas.microsoft.com/office/powerpoint/2010/main" val="2689618034"/>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163</a:t>
            </a:fld>
            <a:endParaRPr lang="en-US"/>
          </a:p>
        </p:txBody>
      </p:sp>
    </p:spTree>
    <p:extLst>
      <p:ext uri="{BB962C8B-B14F-4D97-AF65-F5344CB8AC3E}">
        <p14:creationId xmlns:p14="http://schemas.microsoft.com/office/powerpoint/2010/main" val="1456827985"/>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164</a:t>
            </a:fld>
            <a:endParaRPr lang="en-US"/>
          </a:p>
        </p:txBody>
      </p:sp>
    </p:spTree>
    <p:extLst>
      <p:ext uri="{BB962C8B-B14F-4D97-AF65-F5344CB8AC3E}">
        <p14:creationId xmlns:p14="http://schemas.microsoft.com/office/powerpoint/2010/main" val="3772772143"/>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165</a:t>
            </a:fld>
            <a:endParaRPr lang="en-US"/>
          </a:p>
        </p:txBody>
      </p:sp>
    </p:spTree>
    <p:extLst>
      <p:ext uri="{BB962C8B-B14F-4D97-AF65-F5344CB8AC3E}">
        <p14:creationId xmlns:p14="http://schemas.microsoft.com/office/powerpoint/2010/main" val="3332518606"/>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166</a:t>
            </a:fld>
            <a:endParaRPr lang="en-US"/>
          </a:p>
        </p:txBody>
      </p:sp>
    </p:spTree>
    <p:extLst>
      <p:ext uri="{BB962C8B-B14F-4D97-AF65-F5344CB8AC3E}">
        <p14:creationId xmlns:p14="http://schemas.microsoft.com/office/powerpoint/2010/main" val="2106857310"/>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167</a:t>
            </a:fld>
            <a:endParaRPr lang="en-US"/>
          </a:p>
        </p:txBody>
      </p:sp>
    </p:spTree>
    <p:extLst>
      <p:ext uri="{BB962C8B-B14F-4D97-AF65-F5344CB8AC3E}">
        <p14:creationId xmlns:p14="http://schemas.microsoft.com/office/powerpoint/2010/main" val="1292253737"/>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168</a:t>
            </a:fld>
            <a:endParaRPr lang="en-US"/>
          </a:p>
        </p:txBody>
      </p:sp>
    </p:spTree>
    <p:extLst>
      <p:ext uri="{BB962C8B-B14F-4D97-AF65-F5344CB8AC3E}">
        <p14:creationId xmlns:p14="http://schemas.microsoft.com/office/powerpoint/2010/main" val="766384335"/>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169</a:t>
            </a:fld>
            <a:endParaRPr lang="en-US"/>
          </a:p>
        </p:txBody>
      </p:sp>
    </p:spTree>
    <p:extLst>
      <p:ext uri="{BB962C8B-B14F-4D97-AF65-F5344CB8AC3E}">
        <p14:creationId xmlns:p14="http://schemas.microsoft.com/office/powerpoint/2010/main" val="1010796751"/>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170</a:t>
            </a:fld>
            <a:endParaRPr lang="en-US"/>
          </a:p>
        </p:txBody>
      </p:sp>
    </p:spTree>
    <p:extLst>
      <p:ext uri="{BB962C8B-B14F-4D97-AF65-F5344CB8AC3E}">
        <p14:creationId xmlns:p14="http://schemas.microsoft.com/office/powerpoint/2010/main" val="14637306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a:t>
            </a:fld>
            <a:endParaRPr lang="en-US"/>
          </a:p>
        </p:txBody>
      </p:sp>
    </p:spTree>
    <p:extLst>
      <p:ext uri="{BB962C8B-B14F-4D97-AF65-F5344CB8AC3E}">
        <p14:creationId xmlns:p14="http://schemas.microsoft.com/office/powerpoint/2010/main" val="996251201"/>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171</a:t>
            </a:fld>
            <a:endParaRPr lang="en-US"/>
          </a:p>
        </p:txBody>
      </p:sp>
    </p:spTree>
    <p:extLst>
      <p:ext uri="{BB962C8B-B14F-4D97-AF65-F5344CB8AC3E}">
        <p14:creationId xmlns:p14="http://schemas.microsoft.com/office/powerpoint/2010/main" val="3425901594"/>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172</a:t>
            </a:fld>
            <a:endParaRPr lang="en-US"/>
          </a:p>
        </p:txBody>
      </p:sp>
    </p:spTree>
    <p:extLst>
      <p:ext uri="{BB962C8B-B14F-4D97-AF65-F5344CB8AC3E}">
        <p14:creationId xmlns:p14="http://schemas.microsoft.com/office/powerpoint/2010/main" val="3900573388"/>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173</a:t>
            </a:fld>
            <a:endParaRPr lang="en-US"/>
          </a:p>
        </p:txBody>
      </p:sp>
    </p:spTree>
    <p:extLst>
      <p:ext uri="{BB962C8B-B14F-4D97-AF65-F5344CB8AC3E}">
        <p14:creationId xmlns:p14="http://schemas.microsoft.com/office/powerpoint/2010/main" val="4163892049"/>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174</a:t>
            </a:fld>
            <a:endParaRPr lang="en-US"/>
          </a:p>
        </p:txBody>
      </p:sp>
    </p:spTree>
    <p:extLst>
      <p:ext uri="{BB962C8B-B14F-4D97-AF65-F5344CB8AC3E}">
        <p14:creationId xmlns:p14="http://schemas.microsoft.com/office/powerpoint/2010/main" val="2529136660"/>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175</a:t>
            </a:fld>
            <a:endParaRPr lang="en-US"/>
          </a:p>
        </p:txBody>
      </p:sp>
    </p:spTree>
    <p:extLst>
      <p:ext uri="{BB962C8B-B14F-4D97-AF65-F5344CB8AC3E}">
        <p14:creationId xmlns:p14="http://schemas.microsoft.com/office/powerpoint/2010/main" val="2822760910"/>
      </p:ext>
    </p:extLst>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176</a:t>
            </a:fld>
            <a:endParaRPr lang="en-US"/>
          </a:p>
        </p:txBody>
      </p:sp>
    </p:spTree>
    <p:extLst>
      <p:ext uri="{BB962C8B-B14F-4D97-AF65-F5344CB8AC3E}">
        <p14:creationId xmlns:p14="http://schemas.microsoft.com/office/powerpoint/2010/main" val="3272030179"/>
      </p:ext>
    </p:extLst>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177</a:t>
            </a:fld>
            <a:endParaRPr lang="en-US"/>
          </a:p>
        </p:txBody>
      </p:sp>
    </p:spTree>
    <p:extLst>
      <p:ext uri="{BB962C8B-B14F-4D97-AF65-F5344CB8AC3E}">
        <p14:creationId xmlns:p14="http://schemas.microsoft.com/office/powerpoint/2010/main" val="3158835539"/>
      </p:ext>
    </p:extLst>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178</a:t>
            </a:fld>
            <a:endParaRPr lang="en-US"/>
          </a:p>
        </p:txBody>
      </p:sp>
    </p:spTree>
    <p:extLst>
      <p:ext uri="{BB962C8B-B14F-4D97-AF65-F5344CB8AC3E}">
        <p14:creationId xmlns:p14="http://schemas.microsoft.com/office/powerpoint/2010/main" val="2169253115"/>
      </p:ext>
    </p:extLst>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179</a:t>
            </a:fld>
            <a:endParaRPr lang="en-US"/>
          </a:p>
        </p:txBody>
      </p:sp>
    </p:spTree>
    <p:extLst>
      <p:ext uri="{BB962C8B-B14F-4D97-AF65-F5344CB8AC3E}">
        <p14:creationId xmlns:p14="http://schemas.microsoft.com/office/powerpoint/2010/main" val="67889432"/>
      </p:ext>
    </p:extLst>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180</a:t>
            </a:fld>
            <a:endParaRPr lang="en-US"/>
          </a:p>
        </p:txBody>
      </p:sp>
    </p:spTree>
    <p:extLst>
      <p:ext uri="{BB962C8B-B14F-4D97-AF65-F5344CB8AC3E}">
        <p14:creationId xmlns:p14="http://schemas.microsoft.com/office/powerpoint/2010/main" val="32901030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a:t>
            </a:fld>
            <a:endParaRPr lang="en-US"/>
          </a:p>
        </p:txBody>
      </p:sp>
    </p:spTree>
    <p:extLst>
      <p:ext uri="{BB962C8B-B14F-4D97-AF65-F5344CB8AC3E}">
        <p14:creationId xmlns:p14="http://schemas.microsoft.com/office/powerpoint/2010/main" val="4180007375"/>
      </p:ext>
    </p:extLst>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181</a:t>
            </a:fld>
            <a:endParaRPr lang="en-US"/>
          </a:p>
        </p:txBody>
      </p:sp>
    </p:spTree>
    <p:extLst>
      <p:ext uri="{BB962C8B-B14F-4D97-AF65-F5344CB8AC3E}">
        <p14:creationId xmlns:p14="http://schemas.microsoft.com/office/powerpoint/2010/main" val="183018621"/>
      </p:ext>
    </p:extLst>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182</a:t>
            </a:fld>
            <a:endParaRPr lang="en-US"/>
          </a:p>
        </p:txBody>
      </p:sp>
    </p:spTree>
    <p:extLst>
      <p:ext uri="{BB962C8B-B14F-4D97-AF65-F5344CB8AC3E}">
        <p14:creationId xmlns:p14="http://schemas.microsoft.com/office/powerpoint/2010/main" val="3152646771"/>
      </p:ext>
    </p:extLst>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183</a:t>
            </a:fld>
            <a:endParaRPr lang="en-US"/>
          </a:p>
        </p:txBody>
      </p:sp>
    </p:spTree>
    <p:extLst>
      <p:ext uri="{BB962C8B-B14F-4D97-AF65-F5344CB8AC3E}">
        <p14:creationId xmlns:p14="http://schemas.microsoft.com/office/powerpoint/2010/main" val="1710288206"/>
      </p:ext>
    </p:extLst>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184</a:t>
            </a:fld>
            <a:endParaRPr lang="en-US"/>
          </a:p>
        </p:txBody>
      </p:sp>
    </p:spTree>
    <p:extLst>
      <p:ext uri="{BB962C8B-B14F-4D97-AF65-F5344CB8AC3E}">
        <p14:creationId xmlns:p14="http://schemas.microsoft.com/office/powerpoint/2010/main" val="1368432069"/>
      </p:ext>
    </p:extLst>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185</a:t>
            </a:fld>
            <a:endParaRPr lang="en-US"/>
          </a:p>
        </p:txBody>
      </p:sp>
    </p:spTree>
    <p:extLst>
      <p:ext uri="{BB962C8B-B14F-4D97-AF65-F5344CB8AC3E}">
        <p14:creationId xmlns:p14="http://schemas.microsoft.com/office/powerpoint/2010/main" val="999456001"/>
      </p:ext>
    </p:extLst>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186</a:t>
            </a:fld>
            <a:endParaRPr lang="en-US"/>
          </a:p>
        </p:txBody>
      </p:sp>
    </p:spTree>
    <p:extLst>
      <p:ext uri="{BB962C8B-B14F-4D97-AF65-F5344CB8AC3E}">
        <p14:creationId xmlns:p14="http://schemas.microsoft.com/office/powerpoint/2010/main" val="850640013"/>
      </p:ext>
    </p:extLst>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187</a:t>
            </a:fld>
            <a:endParaRPr lang="en-US"/>
          </a:p>
        </p:txBody>
      </p:sp>
    </p:spTree>
    <p:extLst>
      <p:ext uri="{BB962C8B-B14F-4D97-AF65-F5344CB8AC3E}">
        <p14:creationId xmlns:p14="http://schemas.microsoft.com/office/powerpoint/2010/main" val="1974688356"/>
      </p:ext>
    </p:extLst>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188</a:t>
            </a:fld>
            <a:endParaRPr lang="en-US"/>
          </a:p>
        </p:txBody>
      </p:sp>
    </p:spTree>
    <p:extLst>
      <p:ext uri="{BB962C8B-B14F-4D97-AF65-F5344CB8AC3E}">
        <p14:creationId xmlns:p14="http://schemas.microsoft.com/office/powerpoint/2010/main" val="2469284584"/>
      </p:ext>
    </p:extLst>
  </p:cSld>
  <p:clrMapOvr>
    <a:masterClrMapping/>
  </p:clrMapOvr>
</p:notes>
</file>

<file path=ppt/notesSlides/notesSlide1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189</a:t>
            </a:fld>
            <a:endParaRPr lang="en-US"/>
          </a:p>
        </p:txBody>
      </p:sp>
    </p:spTree>
    <p:extLst>
      <p:ext uri="{BB962C8B-B14F-4D97-AF65-F5344CB8AC3E}">
        <p14:creationId xmlns:p14="http://schemas.microsoft.com/office/powerpoint/2010/main" val="2458577549"/>
      </p:ext>
    </p:extLst>
  </p:cSld>
  <p:clrMapOvr>
    <a:masterClrMapping/>
  </p:clrMapOvr>
</p:notes>
</file>

<file path=ppt/notesSlides/notesSlide1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190</a:t>
            </a:fld>
            <a:endParaRPr lang="en-US"/>
          </a:p>
        </p:txBody>
      </p:sp>
    </p:spTree>
    <p:extLst>
      <p:ext uri="{BB962C8B-B14F-4D97-AF65-F5344CB8AC3E}">
        <p14:creationId xmlns:p14="http://schemas.microsoft.com/office/powerpoint/2010/main" val="15328540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a:t>
            </a:fld>
            <a:endParaRPr lang="en-US"/>
          </a:p>
        </p:txBody>
      </p:sp>
    </p:spTree>
    <p:extLst>
      <p:ext uri="{BB962C8B-B14F-4D97-AF65-F5344CB8AC3E}">
        <p14:creationId xmlns:p14="http://schemas.microsoft.com/office/powerpoint/2010/main" val="2063811917"/>
      </p:ext>
    </p:extLst>
  </p:cSld>
  <p:clrMapOvr>
    <a:masterClrMapping/>
  </p:clrMapOvr>
</p:notes>
</file>

<file path=ppt/notesSlides/notesSlide1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191</a:t>
            </a:fld>
            <a:endParaRPr lang="en-US"/>
          </a:p>
        </p:txBody>
      </p:sp>
    </p:spTree>
    <p:extLst>
      <p:ext uri="{BB962C8B-B14F-4D97-AF65-F5344CB8AC3E}">
        <p14:creationId xmlns:p14="http://schemas.microsoft.com/office/powerpoint/2010/main" val="3624629961"/>
      </p:ext>
    </p:extLst>
  </p:cSld>
  <p:clrMapOvr>
    <a:masterClrMapping/>
  </p:clrMapOvr>
</p:notes>
</file>

<file path=ppt/notesSlides/notesSlide1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192</a:t>
            </a:fld>
            <a:endParaRPr lang="en-US"/>
          </a:p>
        </p:txBody>
      </p:sp>
    </p:spTree>
    <p:extLst>
      <p:ext uri="{BB962C8B-B14F-4D97-AF65-F5344CB8AC3E}">
        <p14:creationId xmlns:p14="http://schemas.microsoft.com/office/powerpoint/2010/main" val="575872700"/>
      </p:ext>
    </p:extLst>
  </p:cSld>
  <p:clrMapOvr>
    <a:masterClrMapping/>
  </p:clrMapOvr>
</p:notes>
</file>

<file path=ppt/notesSlides/notesSlide1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193</a:t>
            </a:fld>
            <a:endParaRPr lang="en-US"/>
          </a:p>
        </p:txBody>
      </p:sp>
    </p:spTree>
    <p:extLst>
      <p:ext uri="{BB962C8B-B14F-4D97-AF65-F5344CB8AC3E}">
        <p14:creationId xmlns:p14="http://schemas.microsoft.com/office/powerpoint/2010/main" val="3075408151"/>
      </p:ext>
    </p:extLst>
  </p:cSld>
  <p:clrMapOvr>
    <a:masterClrMapping/>
  </p:clrMapOvr>
</p:notes>
</file>

<file path=ppt/notesSlides/notesSlide1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194</a:t>
            </a:fld>
            <a:endParaRPr lang="en-US"/>
          </a:p>
        </p:txBody>
      </p:sp>
    </p:spTree>
    <p:extLst>
      <p:ext uri="{BB962C8B-B14F-4D97-AF65-F5344CB8AC3E}">
        <p14:creationId xmlns:p14="http://schemas.microsoft.com/office/powerpoint/2010/main" val="3597587915"/>
      </p:ext>
    </p:extLst>
  </p:cSld>
  <p:clrMapOvr>
    <a:masterClrMapping/>
  </p:clrMapOvr>
</p:notes>
</file>

<file path=ppt/notesSlides/notesSlide1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195</a:t>
            </a:fld>
            <a:endParaRPr lang="en-US"/>
          </a:p>
        </p:txBody>
      </p:sp>
    </p:spTree>
    <p:extLst>
      <p:ext uri="{BB962C8B-B14F-4D97-AF65-F5344CB8AC3E}">
        <p14:creationId xmlns:p14="http://schemas.microsoft.com/office/powerpoint/2010/main" val="650740675"/>
      </p:ext>
    </p:extLst>
  </p:cSld>
  <p:clrMapOvr>
    <a:masterClrMapping/>
  </p:clrMapOvr>
</p:notes>
</file>

<file path=ppt/notesSlides/notesSlide1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196</a:t>
            </a:fld>
            <a:endParaRPr lang="en-US"/>
          </a:p>
        </p:txBody>
      </p:sp>
    </p:spTree>
    <p:extLst>
      <p:ext uri="{BB962C8B-B14F-4D97-AF65-F5344CB8AC3E}">
        <p14:creationId xmlns:p14="http://schemas.microsoft.com/office/powerpoint/2010/main" val="2620054584"/>
      </p:ext>
    </p:extLst>
  </p:cSld>
  <p:clrMapOvr>
    <a:masterClrMapping/>
  </p:clrMapOvr>
</p:notes>
</file>

<file path=ppt/notesSlides/notesSlide1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197</a:t>
            </a:fld>
            <a:endParaRPr lang="en-US"/>
          </a:p>
        </p:txBody>
      </p:sp>
    </p:spTree>
    <p:extLst>
      <p:ext uri="{BB962C8B-B14F-4D97-AF65-F5344CB8AC3E}">
        <p14:creationId xmlns:p14="http://schemas.microsoft.com/office/powerpoint/2010/main" val="2535993276"/>
      </p:ext>
    </p:extLst>
  </p:cSld>
  <p:clrMapOvr>
    <a:masterClrMapping/>
  </p:clrMapOvr>
</p:notes>
</file>

<file path=ppt/notesSlides/notesSlide1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198</a:t>
            </a:fld>
            <a:endParaRPr lang="en-US"/>
          </a:p>
        </p:txBody>
      </p:sp>
    </p:spTree>
    <p:extLst>
      <p:ext uri="{BB962C8B-B14F-4D97-AF65-F5344CB8AC3E}">
        <p14:creationId xmlns:p14="http://schemas.microsoft.com/office/powerpoint/2010/main" val="3033291645"/>
      </p:ext>
    </p:extLst>
  </p:cSld>
  <p:clrMapOvr>
    <a:masterClrMapping/>
  </p:clrMapOvr>
</p:notes>
</file>

<file path=ppt/notesSlides/notesSlide1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199</a:t>
            </a:fld>
            <a:endParaRPr lang="en-US"/>
          </a:p>
        </p:txBody>
      </p:sp>
    </p:spTree>
    <p:extLst>
      <p:ext uri="{BB962C8B-B14F-4D97-AF65-F5344CB8AC3E}">
        <p14:creationId xmlns:p14="http://schemas.microsoft.com/office/powerpoint/2010/main" val="227036397"/>
      </p:ext>
    </p:extLst>
  </p:cSld>
  <p:clrMapOvr>
    <a:masterClrMapping/>
  </p:clrMapOvr>
</p:notes>
</file>

<file path=ppt/notesSlides/notesSlide1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200</a:t>
            </a:fld>
            <a:endParaRPr lang="en-US"/>
          </a:p>
        </p:txBody>
      </p:sp>
    </p:spTree>
    <p:extLst>
      <p:ext uri="{BB962C8B-B14F-4D97-AF65-F5344CB8AC3E}">
        <p14:creationId xmlns:p14="http://schemas.microsoft.com/office/powerpoint/2010/main" val="212272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a:t>
            </a:fld>
            <a:endParaRPr lang="en-US"/>
          </a:p>
        </p:txBody>
      </p:sp>
    </p:spTree>
    <p:extLst>
      <p:ext uri="{BB962C8B-B14F-4D97-AF65-F5344CB8AC3E}">
        <p14:creationId xmlns:p14="http://schemas.microsoft.com/office/powerpoint/2010/main" val="30615481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a:t>
            </a:fld>
            <a:endParaRPr lang="en-US"/>
          </a:p>
        </p:txBody>
      </p:sp>
    </p:spTree>
    <p:extLst>
      <p:ext uri="{BB962C8B-B14F-4D97-AF65-F5344CB8AC3E}">
        <p14:creationId xmlns:p14="http://schemas.microsoft.com/office/powerpoint/2010/main" val="311345246"/>
      </p:ext>
    </p:extLst>
  </p:cSld>
  <p:clrMapOvr>
    <a:masterClrMapping/>
  </p:clrMapOvr>
</p:notes>
</file>

<file path=ppt/notesSlides/notesSlide2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201</a:t>
            </a:fld>
            <a:endParaRPr lang="en-US"/>
          </a:p>
        </p:txBody>
      </p:sp>
    </p:spTree>
    <p:extLst>
      <p:ext uri="{BB962C8B-B14F-4D97-AF65-F5344CB8AC3E}">
        <p14:creationId xmlns:p14="http://schemas.microsoft.com/office/powerpoint/2010/main" val="784848310"/>
      </p:ext>
    </p:extLst>
  </p:cSld>
  <p:clrMapOvr>
    <a:masterClrMapping/>
  </p:clrMapOvr>
</p:notes>
</file>

<file path=ppt/notesSlides/notesSlide2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202</a:t>
            </a:fld>
            <a:endParaRPr lang="en-US"/>
          </a:p>
        </p:txBody>
      </p:sp>
    </p:spTree>
    <p:extLst>
      <p:ext uri="{BB962C8B-B14F-4D97-AF65-F5344CB8AC3E}">
        <p14:creationId xmlns:p14="http://schemas.microsoft.com/office/powerpoint/2010/main" val="772111596"/>
      </p:ext>
    </p:extLst>
  </p:cSld>
  <p:clrMapOvr>
    <a:masterClrMapping/>
  </p:clrMapOvr>
</p:notes>
</file>

<file path=ppt/notesSlides/notesSlide2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203</a:t>
            </a:fld>
            <a:endParaRPr lang="en-US"/>
          </a:p>
        </p:txBody>
      </p:sp>
    </p:spTree>
    <p:extLst>
      <p:ext uri="{BB962C8B-B14F-4D97-AF65-F5344CB8AC3E}">
        <p14:creationId xmlns:p14="http://schemas.microsoft.com/office/powerpoint/2010/main" val="4001738665"/>
      </p:ext>
    </p:extLst>
  </p:cSld>
  <p:clrMapOvr>
    <a:masterClrMapping/>
  </p:clrMapOvr>
</p:notes>
</file>

<file path=ppt/notesSlides/notesSlide2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204</a:t>
            </a:fld>
            <a:endParaRPr lang="en-US"/>
          </a:p>
        </p:txBody>
      </p:sp>
    </p:spTree>
    <p:extLst>
      <p:ext uri="{BB962C8B-B14F-4D97-AF65-F5344CB8AC3E}">
        <p14:creationId xmlns:p14="http://schemas.microsoft.com/office/powerpoint/2010/main" val="3659259433"/>
      </p:ext>
    </p:extLst>
  </p:cSld>
  <p:clrMapOvr>
    <a:masterClrMapping/>
  </p:clrMapOvr>
</p:notes>
</file>

<file path=ppt/notesSlides/notesSlide2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205</a:t>
            </a:fld>
            <a:endParaRPr lang="en-US"/>
          </a:p>
        </p:txBody>
      </p:sp>
    </p:spTree>
    <p:extLst>
      <p:ext uri="{BB962C8B-B14F-4D97-AF65-F5344CB8AC3E}">
        <p14:creationId xmlns:p14="http://schemas.microsoft.com/office/powerpoint/2010/main" val="601897202"/>
      </p:ext>
    </p:extLst>
  </p:cSld>
  <p:clrMapOvr>
    <a:masterClrMapping/>
  </p:clrMapOvr>
</p:notes>
</file>

<file path=ppt/notesSlides/notesSlide2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206</a:t>
            </a:fld>
            <a:endParaRPr lang="en-US"/>
          </a:p>
        </p:txBody>
      </p:sp>
    </p:spTree>
    <p:extLst>
      <p:ext uri="{BB962C8B-B14F-4D97-AF65-F5344CB8AC3E}">
        <p14:creationId xmlns:p14="http://schemas.microsoft.com/office/powerpoint/2010/main" val="802528550"/>
      </p:ext>
    </p:extLst>
  </p:cSld>
  <p:clrMapOvr>
    <a:masterClrMapping/>
  </p:clrMapOvr>
</p:notes>
</file>

<file path=ppt/notesSlides/notesSlide2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207</a:t>
            </a:fld>
            <a:endParaRPr lang="en-US"/>
          </a:p>
        </p:txBody>
      </p:sp>
    </p:spTree>
    <p:extLst>
      <p:ext uri="{BB962C8B-B14F-4D97-AF65-F5344CB8AC3E}">
        <p14:creationId xmlns:p14="http://schemas.microsoft.com/office/powerpoint/2010/main" val="3135088030"/>
      </p:ext>
    </p:extLst>
  </p:cSld>
  <p:clrMapOvr>
    <a:masterClrMapping/>
  </p:clrMapOvr>
</p:notes>
</file>

<file path=ppt/notesSlides/notesSlide2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208</a:t>
            </a:fld>
            <a:endParaRPr lang="en-US"/>
          </a:p>
        </p:txBody>
      </p:sp>
    </p:spTree>
    <p:extLst>
      <p:ext uri="{BB962C8B-B14F-4D97-AF65-F5344CB8AC3E}">
        <p14:creationId xmlns:p14="http://schemas.microsoft.com/office/powerpoint/2010/main" val="2553156736"/>
      </p:ext>
    </p:extLst>
  </p:cSld>
  <p:clrMapOvr>
    <a:masterClrMapping/>
  </p:clrMapOvr>
</p:notes>
</file>

<file path=ppt/notesSlides/notesSlide2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209</a:t>
            </a:fld>
            <a:endParaRPr lang="en-US"/>
          </a:p>
        </p:txBody>
      </p:sp>
    </p:spTree>
    <p:extLst>
      <p:ext uri="{BB962C8B-B14F-4D97-AF65-F5344CB8AC3E}">
        <p14:creationId xmlns:p14="http://schemas.microsoft.com/office/powerpoint/2010/main" val="2212923678"/>
      </p:ext>
    </p:extLst>
  </p:cSld>
  <p:clrMapOvr>
    <a:masterClrMapping/>
  </p:clrMapOvr>
</p:notes>
</file>

<file path=ppt/notesSlides/notesSlide2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210</a:t>
            </a:fld>
            <a:endParaRPr lang="en-US"/>
          </a:p>
        </p:txBody>
      </p:sp>
    </p:spTree>
    <p:extLst>
      <p:ext uri="{BB962C8B-B14F-4D97-AF65-F5344CB8AC3E}">
        <p14:creationId xmlns:p14="http://schemas.microsoft.com/office/powerpoint/2010/main" val="33677071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22</a:t>
            </a:fld>
            <a:endParaRPr lang="en-US"/>
          </a:p>
        </p:txBody>
      </p:sp>
    </p:spTree>
    <p:extLst>
      <p:ext uri="{BB962C8B-B14F-4D97-AF65-F5344CB8AC3E}">
        <p14:creationId xmlns:p14="http://schemas.microsoft.com/office/powerpoint/2010/main" val="2306340051"/>
      </p:ext>
    </p:extLst>
  </p:cSld>
  <p:clrMapOvr>
    <a:masterClrMapping/>
  </p:clrMapOvr>
</p:notes>
</file>

<file path=ppt/notesSlides/notesSlide2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211</a:t>
            </a:fld>
            <a:endParaRPr lang="en-US"/>
          </a:p>
        </p:txBody>
      </p:sp>
    </p:spTree>
    <p:extLst>
      <p:ext uri="{BB962C8B-B14F-4D97-AF65-F5344CB8AC3E}">
        <p14:creationId xmlns:p14="http://schemas.microsoft.com/office/powerpoint/2010/main" val="4124479996"/>
      </p:ext>
    </p:extLst>
  </p:cSld>
  <p:clrMapOvr>
    <a:masterClrMapping/>
  </p:clrMapOvr>
</p:notes>
</file>

<file path=ppt/notesSlides/notesSlide2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212</a:t>
            </a:fld>
            <a:endParaRPr lang="en-US"/>
          </a:p>
        </p:txBody>
      </p:sp>
    </p:spTree>
    <p:extLst>
      <p:ext uri="{BB962C8B-B14F-4D97-AF65-F5344CB8AC3E}">
        <p14:creationId xmlns:p14="http://schemas.microsoft.com/office/powerpoint/2010/main" val="1194988385"/>
      </p:ext>
    </p:extLst>
  </p:cSld>
  <p:clrMapOvr>
    <a:masterClrMapping/>
  </p:clrMapOvr>
</p:notes>
</file>

<file path=ppt/notesSlides/notesSlide2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213</a:t>
            </a:fld>
            <a:endParaRPr lang="en-US"/>
          </a:p>
        </p:txBody>
      </p:sp>
    </p:spTree>
    <p:extLst>
      <p:ext uri="{BB962C8B-B14F-4D97-AF65-F5344CB8AC3E}">
        <p14:creationId xmlns:p14="http://schemas.microsoft.com/office/powerpoint/2010/main" val="4087081573"/>
      </p:ext>
    </p:extLst>
  </p:cSld>
  <p:clrMapOvr>
    <a:masterClrMapping/>
  </p:clrMapOvr>
</p:notes>
</file>

<file path=ppt/notesSlides/notesSlide2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214</a:t>
            </a:fld>
            <a:endParaRPr lang="en-US"/>
          </a:p>
        </p:txBody>
      </p:sp>
    </p:spTree>
    <p:extLst>
      <p:ext uri="{BB962C8B-B14F-4D97-AF65-F5344CB8AC3E}">
        <p14:creationId xmlns:p14="http://schemas.microsoft.com/office/powerpoint/2010/main" val="2767551999"/>
      </p:ext>
    </p:extLst>
  </p:cSld>
  <p:clrMapOvr>
    <a:masterClrMapping/>
  </p:clrMapOvr>
</p:notes>
</file>

<file path=ppt/notesSlides/notesSlide2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215</a:t>
            </a:fld>
            <a:endParaRPr lang="en-US"/>
          </a:p>
        </p:txBody>
      </p:sp>
    </p:spTree>
    <p:extLst>
      <p:ext uri="{BB962C8B-B14F-4D97-AF65-F5344CB8AC3E}">
        <p14:creationId xmlns:p14="http://schemas.microsoft.com/office/powerpoint/2010/main" val="971634058"/>
      </p:ext>
    </p:extLst>
  </p:cSld>
  <p:clrMapOvr>
    <a:masterClrMapping/>
  </p:clrMapOvr>
</p:notes>
</file>

<file path=ppt/notesSlides/notesSlide2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216</a:t>
            </a:fld>
            <a:endParaRPr lang="en-US"/>
          </a:p>
        </p:txBody>
      </p:sp>
    </p:spTree>
    <p:extLst>
      <p:ext uri="{BB962C8B-B14F-4D97-AF65-F5344CB8AC3E}">
        <p14:creationId xmlns:p14="http://schemas.microsoft.com/office/powerpoint/2010/main" val="1197624738"/>
      </p:ext>
    </p:extLst>
  </p:cSld>
  <p:clrMapOvr>
    <a:masterClrMapping/>
  </p:clrMapOvr>
</p:notes>
</file>

<file path=ppt/notesSlides/notesSlide2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217</a:t>
            </a:fld>
            <a:endParaRPr lang="en-US"/>
          </a:p>
        </p:txBody>
      </p:sp>
    </p:spTree>
    <p:extLst>
      <p:ext uri="{BB962C8B-B14F-4D97-AF65-F5344CB8AC3E}">
        <p14:creationId xmlns:p14="http://schemas.microsoft.com/office/powerpoint/2010/main" val="480615838"/>
      </p:ext>
    </p:extLst>
  </p:cSld>
  <p:clrMapOvr>
    <a:masterClrMapping/>
  </p:clrMapOvr>
</p:notes>
</file>

<file path=ppt/notesSlides/notesSlide2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218</a:t>
            </a:fld>
            <a:endParaRPr lang="en-US"/>
          </a:p>
        </p:txBody>
      </p:sp>
    </p:spTree>
    <p:extLst>
      <p:ext uri="{BB962C8B-B14F-4D97-AF65-F5344CB8AC3E}">
        <p14:creationId xmlns:p14="http://schemas.microsoft.com/office/powerpoint/2010/main" val="900581492"/>
      </p:ext>
    </p:extLst>
  </p:cSld>
  <p:clrMapOvr>
    <a:masterClrMapping/>
  </p:clrMapOvr>
</p:notes>
</file>

<file path=ppt/notesSlides/notesSlide2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219</a:t>
            </a:fld>
            <a:endParaRPr lang="en-US"/>
          </a:p>
        </p:txBody>
      </p:sp>
    </p:spTree>
    <p:extLst>
      <p:ext uri="{BB962C8B-B14F-4D97-AF65-F5344CB8AC3E}">
        <p14:creationId xmlns:p14="http://schemas.microsoft.com/office/powerpoint/2010/main" val="111128730"/>
      </p:ext>
    </p:extLst>
  </p:cSld>
  <p:clrMapOvr>
    <a:masterClrMapping/>
  </p:clrMapOvr>
</p:notes>
</file>

<file path=ppt/notesSlides/notesSlide2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220</a:t>
            </a:fld>
            <a:endParaRPr lang="en-US"/>
          </a:p>
        </p:txBody>
      </p:sp>
    </p:spTree>
    <p:extLst>
      <p:ext uri="{BB962C8B-B14F-4D97-AF65-F5344CB8AC3E}">
        <p14:creationId xmlns:p14="http://schemas.microsoft.com/office/powerpoint/2010/main" val="39086460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23</a:t>
            </a:fld>
            <a:endParaRPr lang="en-US"/>
          </a:p>
        </p:txBody>
      </p:sp>
    </p:spTree>
    <p:extLst>
      <p:ext uri="{BB962C8B-B14F-4D97-AF65-F5344CB8AC3E}">
        <p14:creationId xmlns:p14="http://schemas.microsoft.com/office/powerpoint/2010/main" val="1963784493"/>
      </p:ext>
    </p:extLst>
  </p:cSld>
  <p:clrMapOvr>
    <a:masterClrMapping/>
  </p:clrMapOvr>
</p:notes>
</file>

<file path=ppt/notesSlides/notesSlide2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221</a:t>
            </a:fld>
            <a:endParaRPr lang="en-US"/>
          </a:p>
        </p:txBody>
      </p:sp>
    </p:spTree>
    <p:extLst>
      <p:ext uri="{BB962C8B-B14F-4D97-AF65-F5344CB8AC3E}">
        <p14:creationId xmlns:p14="http://schemas.microsoft.com/office/powerpoint/2010/main" val="3514040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24</a:t>
            </a:fld>
            <a:endParaRPr lang="en-US"/>
          </a:p>
        </p:txBody>
      </p:sp>
    </p:spTree>
    <p:extLst>
      <p:ext uri="{BB962C8B-B14F-4D97-AF65-F5344CB8AC3E}">
        <p14:creationId xmlns:p14="http://schemas.microsoft.com/office/powerpoint/2010/main" val="28339559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25</a:t>
            </a:fld>
            <a:endParaRPr lang="en-US"/>
          </a:p>
        </p:txBody>
      </p:sp>
    </p:spTree>
    <p:extLst>
      <p:ext uri="{BB962C8B-B14F-4D97-AF65-F5344CB8AC3E}">
        <p14:creationId xmlns:p14="http://schemas.microsoft.com/office/powerpoint/2010/main" val="24851112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26</a:t>
            </a:fld>
            <a:endParaRPr lang="en-US"/>
          </a:p>
        </p:txBody>
      </p:sp>
    </p:spTree>
    <p:extLst>
      <p:ext uri="{BB962C8B-B14F-4D97-AF65-F5344CB8AC3E}">
        <p14:creationId xmlns:p14="http://schemas.microsoft.com/office/powerpoint/2010/main" val="27053110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27</a:t>
            </a:fld>
            <a:endParaRPr lang="en-US"/>
          </a:p>
        </p:txBody>
      </p:sp>
    </p:spTree>
    <p:extLst>
      <p:ext uri="{BB962C8B-B14F-4D97-AF65-F5344CB8AC3E}">
        <p14:creationId xmlns:p14="http://schemas.microsoft.com/office/powerpoint/2010/main" val="20654016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28</a:t>
            </a:fld>
            <a:endParaRPr lang="en-US"/>
          </a:p>
        </p:txBody>
      </p:sp>
    </p:spTree>
    <p:extLst>
      <p:ext uri="{BB962C8B-B14F-4D97-AF65-F5344CB8AC3E}">
        <p14:creationId xmlns:p14="http://schemas.microsoft.com/office/powerpoint/2010/main" val="18185201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29</a:t>
            </a:fld>
            <a:endParaRPr lang="en-US"/>
          </a:p>
        </p:txBody>
      </p:sp>
    </p:spTree>
    <p:extLst>
      <p:ext uri="{BB962C8B-B14F-4D97-AF65-F5344CB8AC3E}">
        <p14:creationId xmlns:p14="http://schemas.microsoft.com/office/powerpoint/2010/main" val="9906957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30</a:t>
            </a:fld>
            <a:endParaRPr lang="en-US"/>
          </a:p>
        </p:txBody>
      </p:sp>
    </p:spTree>
    <p:extLst>
      <p:ext uri="{BB962C8B-B14F-4D97-AF65-F5344CB8AC3E}">
        <p14:creationId xmlns:p14="http://schemas.microsoft.com/office/powerpoint/2010/main" val="219218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a:t>
            </a:fld>
            <a:endParaRPr lang="en-US"/>
          </a:p>
        </p:txBody>
      </p:sp>
    </p:spTree>
    <p:extLst>
      <p:ext uri="{BB962C8B-B14F-4D97-AF65-F5344CB8AC3E}">
        <p14:creationId xmlns:p14="http://schemas.microsoft.com/office/powerpoint/2010/main" val="17231786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31</a:t>
            </a:fld>
            <a:endParaRPr lang="en-US"/>
          </a:p>
        </p:txBody>
      </p:sp>
    </p:spTree>
    <p:extLst>
      <p:ext uri="{BB962C8B-B14F-4D97-AF65-F5344CB8AC3E}">
        <p14:creationId xmlns:p14="http://schemas.microsoft.com/office/powerpoint/2010/main" val="41643064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32</a:t>
            </a:fld>
            <a:endParaRPr lang="en-US"/>
          </a:p>
        </p:txBody>
      </p:sp>
    </p:spTree>
    <p:extLst>
      <p:ext uri="{BB962C8B-B14F-4D97-AF65-F5344CB8AC3E}">
        <p14:creationId xmlns:p14="http://schemas.microsoft.com/office/powerpoint/2010/main" val="2830029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33</a:t>
            </a:fld>
            <a:endParaRPr lang="en-US"/>
          </a:p>
        </p:txBody>
      </p:sp>
    </p:spTree>
    <p:extLst>
      <p:ext uri="{BB962C8B-B14F-4D97-AF65-F5344CB8AC3E}">
        <p14:creationId xmlns:p14="http://schemas.microsoft.com/office/powerpoint/2010/main" val="2781168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34</a:t>
            </a:fld>
            <a:endParaRPr lang="en-US"/>
          </a:p>
        </p:txBody>
      </p:sp>
    </p:spTree>
    <p:extLst>
      <p:ext uri="{BB962C8B-B14F-4D97-AF65-F5344CB8AC3E}">
        <p14:creationId xmlns:p14="http://schemas.microsoft.com/office/powerpoint/2010/main" val="7463667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35</a:t>
            </a:fld>
            <a:endParaRPr lang="en-US"/>
          </a:p>
        </p:txBody>
      </p:sp>
    </p:spTree>
    <p:extLst>
      <p:ext uri="{BB962C8B-B14F-4D97-AF65-F5344CB8AC3E}">
        <p14:creationId xmlns:p14="http://schemas.microsoft.com/office/powerpoint/2010/main" val="27169967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36</a:t>
            </a:fld>
            <a:endParaRPr lang="en-US"/>
          </a:p>
        </p:txBody>
      </p:sp>
    </p:spTree>
    <p:extLst>
      <p:ext uri="{BB962C8B-B14F-4D97-AF65-F5344CB8AC3E}">
        <p14:creationId xmlns:p14="http://schemas.microsoft.com/office/powerpoint/2010/main" val="5623354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37</a:t>
            </a:fld>
            <a:endParaRPr lang="en-US"/>
          </a:p>
        </p:txBody>
      </p:sp>
    </p:spTree>
    <p:extLst>
      <p:ext uri="{BB962C8B-B14F-4D97-AF65-F5344CB8AC3E}">
        <p14:creationId xmlns:p14="http://schemas.microsoft.com/office/powerpoint/2010/main" val="9547109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38</a:t>
            </a:fld>
            <a:endParaRPr lang="en-US"/>
          </a:p>
        </p:txBody>
      </p:sp>
    </p:spTree>
    <p:extLst>
      <p:ext uri="{BB962C8B-B14F-4D97-AF65-F5344CB8AC3E}">
        <p14:creationId xmlns:p14="http://schemas.microsoft.com/office/powerpoint/2010/main" val="264838228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39</a:t>
            </a:fld>
            <a:endParaRPr lang="en-US"/>
          </a:p>
        </p:txBody>
      </p:sp>
    </p:spTree>
    <p:extLst>
      <p:ext uri="{BB962C8B-B14F-4D97-AF65-F5344CB8AC3E}">
        <p14:creationId xmlns:p14="http://schemas.microsoft.com/office/powerpoint/2010/main" val="41402422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40</a:t>
            </a:fld>
            <a:endParaRPr lang="en-US"/>
          </a:p>
        </p:txBody>
      </p:sp>
    </p:spTree>
    <p:extLst>
      <p:ext uri="{BB962C8B-B14F-4D97-AF65-F5344CB8AC3E}">
        <p14:creationId xmlns:p14="http://schemas.microsoft.com/office/powerpoint/2010/main" val="2468922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a:t>
            </a:fld>
            <a:endParaRPr lang="en-US"/>
          </a:p>
        </p:txBody>
      </p:sp>
    </p:spTree>
    <p:extLst>
      <p:ext uri="{BB962C8B-B14F-4D97-AF65-F5344CB8AC3E}">
        <p14:creationId xmlns:p14="http://schemas.microsoft.com/office/powerpoint/2010/main" val="100929128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41</a:t>
            </a:fld>
            <a:endParaRPr lang="en-US"/>
          </a:p>
        </p:txBody>
      </p:sp>
    </p:spTree>
    <p:extLst>
      <p:ext uri="{BB962C8B-B14F-4D97-AF65-F5344CB8AC3E}">
        <p14:creationId xmlns:p14="http://schemas.microsoft.com/office/powerpoint/2010/main" val="10186275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42</a:t>
            </a:fld>
            <a:endParaRPr lang="en-US"/>
          </a:p>
        </p:txBody>
      </p:sp>
    </p:spTree>
    <p:extLst>
      <p:ext uri="{BB962C8B-B14F-4D97-AF65-F5344CB8AC3E}">
        <p14:creationId xmlns:p14="http://schemas.microsoft.com/office/powerpoint/2010/main" val="20050639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43</a:t>
            </a:fld>
            <a:endParaRPr lang="en-US"/>
          </a:p>
        </p:txBody>
      </p:sp>
    </p:spTree>
    <p:extLst>
      <p:ext uri="{BB962C8B-B14F-4D97-AF65-F5344CB8AC3E}">
        <p14:creationId xmlns:p14="http://schemas.microsoft.com/office/powerpoint/2010/main" val="381095469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44</a:t>
            </a:fld>
            <a:endParaRPr lang="en-US"/>
          </a:p>
        </p:txBody>
      </p:sp>
    </p:spTree>
    <p:extLst>
      <p:ext uri="{BB962C8B-B14F-4D97-AF65-F5344CB8AC3E}">
        <p14:creationId xmlns:p14="http://schemas.microsoft.com/office/powerpoint/2010/main" val="68432251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45</a:t>
            </a:fld>
            <a:endParaRPr lang="en-US"/>
          </a:p>
        </p:txBody>
      </p:sp>
    </p:spTree>
    <p:extLst>
      <p:ext uri="{BB962C8B-B14F-4D97-AF65-F5344CB8AC3E}">
        <p14:creationId xmlns:p14="http://schemas.microsoft.com/office/powerpoint/2010/main" val="19513221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46</a:t>
            </a:fld>
            <a:endParaRPr lang="en-US"/>
          </a:p>
        </p:txBody>
      </p:sp>
    </p:spTree>
    <p:extLst>
      <p:ext uri="{BB962C8B-B14F-4D97-AF65-F5344CB8AC3E}">
        <p14:creationId xmlns:p14="http://schemas.microsoft.com/office/powerpoint/2010/main" val="82699195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47</a:t>
            </a:fld>
            <a:endParaRPr lang="en-US"/>
          </a:p>
        </p:txBody>
      </p:sp>
    </p:spTree>
    <p:extLst>
      <p:ext uri="{BB962C8B-B14F-4D97-AF65-F5344CB8AC3E}">
        <p14:creationId xmlns:p14="http://schemas.microsoft.com/office/powerpoint/2010/main" val="393864036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48</a:t>
            </a:fld>
            <a:endParaRPr lang="en-US"/>
          </a:p>
        </p:txBody>
      </p:sp>
    </p:spTree>
    <p:extLst>
      <p:ext uri="{BB962C8B-B14F-4D97-AF65-F5344CB8AC3E}">
        <p14:creationId xmlns:p14="http://schemas.microsoft.com/office/powerpoint/2010/main" val="15777616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49</a:t>
            </a:fld>
            <a:endParaRPr lang="en-US"/>
          </a:p>
        </p:txBody>
      </p:sp>
    </p:spTree>
    <p:extLst>
      <p:ext uri="{BB962C8B-B14F-4D97-AF65-F5344CB8AC3E}">
        <p14:creationId xmlns:p14="http://schemas.microsoft.com/office/powerpoint/2010/main" val="197761860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50</a:t>
            </a:fld>
            <a:endParaRPr lang="en-US"/>
          </a:p>
        </p:txBody>
      </p:sp>
    </p:spTree>
    <p:extLst>
      <p:ext uri="{BB962C8B-B14F-4D97-AF65-F5344CB8AC3E}">
        <p14:creationId xmlns:p14="http://schemas.microsoft.com/office/powerpoint/2010/main" val="3242354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a:t>
            </a:fld>
            <a:endParaRPr lang="en-US"/>
          </a:p>
        </p:txBody>
      </p:sp>
    </p:spTree>
    <p:extLst>
      <p:ext uri="{BB962C8B-B14F-4D97-AF65-F5344CB8AC3E}">
        <p14:creationId xmlns:p14="http://schemas.microsoft.com/office/powerpoint/2010/main" val="286594729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51</a:t>
            </a:fld>
            <a:endParaRPr lang="en-US"/>
          </a:p>
        </p:txBody>
      </p:sp>
    </p:spTree>
    <p:extLst>
      <p:ext uri="{BB962C8B-B14F-4D97-AF65-F5344CB8AC3E}">
        <p14:creationId xmlns:p14="http://schemas.microsoft.com/office/powerpoint/2010/main" val="39328439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52</a:t>
            </a:fld>
            <a:endParaRPr lang="en-US"/>
          </a:p>
        </p:txBody>
      </p:sp>
    </p:spTree>
    <p:extLst>
      <p:ext uri="{BB962C8B-B14F-4D97-AF65-F5344CB8AC3E}">
        <p14:creationId xmlns:p14="http://schemas.microsoft.com/office/powerpoint/2010/main" val="349063523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53</a:t>
            </a:fld>
            <a:endParaRPr lang="en-US"/>
          </a:p>
        </p:txBody>
      </p:sp>
    </p:spTree>
    <p:extLst>
      <p:ext uri="{BB962C8B-B14F-4D97-AF65-F5344CB8AC3E}">
        <p14:creationId xmlns:p14="http://schemas.microsoft.com/office/powerpoint/2010/main" val="307958893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54</a:t>
            </a:fld>
            <a:endParaRPr lang="en-US"/>
          </a:p>
        </p:txBody>
      </p:sp>
    </p:spTree>
    <p:extLst>
      <p:ext uri="{BB962C8B-B14F-4D97-AF65-F5344CB8AC3E}">
        <p14:creationId xmlns:p14="http://schemas.microsoft.com/office/powerpoint/2010/main" val="105581483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55</a:t>
            </a:fld>
            <a:endParaRPr lang="en-US"/>
          </a:p>
        </p:txBody>
      </p:sp>
    </p:spTree>
    <p:extLst>
      <p:ext uri="{BB962C8B-B14F-4D97-AF65-F5344CB8AC3E}">
        <p14:creationId xmlns:p14="http://schemas.microsoft.com/office/powerpoint/2010/main" val="199311407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56</a:t>
            </a:fld>
            <a:endParaRPr lang="en-US"/>
          </a:p>
        </p:txBody>
      </p:sp>
    </p:spTree>
    <p:extLst>
      <p:ext uri="{BB962C8B-B14F-4D97-AF65-F5344CB8AC3E}">
        <p14:creationId xmlns:p14="http://schemas.microsoft.com/office/powerpoint/2010/main" val="402039834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57</a:t>
            </a:fld>
            <a:endParaRPr lang="en-US"/>
          </a:p>
        </p:txBody>
      </p:sp>
    </p:spTree>
    <p:extLst>
      <p:ext uri="{BB962C8B-B14F-4D97-AF65-F5344CB8AC3E}">
        <p14:creationId xmlns:p14="http://schemas.microsoft.com/office/powerpoint/2010/main" val="318251481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58</a:t>
            </a:fld>
            <a:endParaRPr lang="en-US"/>
          </a:p>
        </p:txBody>
      </p:sp>
    </p:spTree>
    <p:extLst>
      <p:ext uri="{BB962C8B-B14F-4D97-AF65-F5344CB8AC3E}">
        <p14:creationId xmlns:p14="http://schemas.microsoft.com/office/powerpoint/2010/main" val="323491698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59</a:t>
            </a:fld>
            <a:endParaRPr lang="en-US"/>
          </a:p>
        </p:txBody>
      </p:sp>
    </p:spTree>
    <p:extLst>
      <p:ext uri="{BB962C8B-B14F-4D97-AF65-F5344CB8AC3E}">
        <p14:creationId xmlns:p14="http://schemas.microsoft.com/office/powerpoint/2010/main" val="115114401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60</a:t>
            </a:fld>
            <a:endParaRPr lang="en-US"/>
          </a:p>
        </p:txBody>
      </p:sp>
    </p:spTree>
    <p:extLst>
      <p:ext uri="{BB962C8B-B14F-4D97-AF65-F5344CB8AC3E}">
        <p14:creationId xmlns:p14="http://schemas.microsoft.com/office/powerpoint/2010/main" val="4236694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a:t>
            </a:fld>
            <a:endParaRPr lang="en-US"/>
          </a:p>
        </p:txBody>
      </p:sp>
    </p:spTree>
    <p:extLst>
      <p:ext uri="{BB962C8B-B14F-4D97-AF65-F5344CB8AC3E}">
        <p14:creationId xmlns:p14="http://schemas.microsoft.com/office/powerpoint/2010/main" val="517826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61</a:t>
            </a:fld>
            <a:endParaRPr lang="en-US"/>
          </a:p>
        </p:txBody>
      </p:sp>
    </p:spTree>
    <p:extLst>
      <p:ext uri="{BB962C8B-B14F-4D97-AF65-F5344CB8AC3E}">
        <p14:creationId xmlns:p14="http://schemas.microsoft.com/office/powerpoint/2010/main" val="67825334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62</a:t>
            </a:fld>
            <a:endParaRPr lang="en-US"/>
          </a:p>
        </p:txBody>
      </p:sp>
    </p:spTree>
    <p:extLst>
      <p:ext uri="{BB962C8B-B14F-4D97-AF65-F5344CB8AC3E}">
        <p14:creationId xmlns:p14="http://schemas.microsoft.com/office/powerpoint/2010/main" val="87713722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63</a:t>
            </a:fld>
            <a:endParaRPr lang="en-US"/>
          </a:p>
        </p:txBody>
      </p:sp>
    </p:spTree>
    <p:extLst>
      <p:ext uri="{BB962C8B-B14F-4D97-AF65-F5344CB8AC3E}">
        <p14:creationId xmlns:p14="http://schemas.microsoft.com/office/powerpoint/2010/main" val="294402836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64</a:t>
            </a:fld>
            <a:endParaRPr lang="en-US"/>
          </a:p>
        </p:txBody>
      </p:sp>
    </p:spTree>
    <p:extLst>
      <p:ext uri="{BB962C8B-B14F-4D97-AF65-F5344CB8AC3E}">
        <p14:creationId xmlns:p14="http://schemas.microsoft.com/office/powerpoint/2010/main" val="47233846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65</a:t>
            </a:fld>
            <a:endParaRPr lang="en-US"/>
          </a:p>
        </p:txBody>
      </p:sp>
    </p:spTree>
    <p:extLst>
      <p:ext uri="{BB962C8B-B14F-4D97-AF65-F5344CB8AC3E}">
        <p14:creationId xmlns:p14="http://schemas.microsoft.com/office/powerpoint/2010/main" val="135842223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66</a:t>
            </a:fld>
            <a:endParaRPr lang="en-US"/>
          </a:p>
        </p:txBody>
      </p:sp>
    </p:spTree>
    <p:extLst>
      <p:ext uri="{BB962C8B-B14F-4D97-AF65-F5344CB8AC3E}">
        <p14:creationId xmlns:p14="http://schemas.microsoft.com/office/powerpoint/2010/main" val="121354285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67</a:t>
            </a:fld>
            <a:endParaRPr lang="en-US"/>
          </a:p>
        </p:txBody>
      </p:sp>
    </p:spTree>
    <p:extLst>
      <p:ext uri="{BB962C8B-B14F-4D97-AF65-F5344CB8AC3E}">
        <p14:creationId xmlns:p14="http://schemas.microsoft.com/office/powerpoint/2010/main" val="361614339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68</a:t>
            </a:fld>
            <a:endParaRPr lang="en-US"/>
          </a:p>
        </p:txBody>
      </p:sp>
    </p:spTree>
    <p:extLst>
      <p:ext uri="{BB962C8B-B14F-4D97-AF65-F5344CB8AC3E}">
        <p14:creationId xmlns:p14="http://schemas.microsoft.com/office/powerpoint/2010/main" val="129933178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69</a:t>
            </a:fld>
            <a:endParaRPr lang="en-US"/>
          </a:p>
        </p:txBody>
      </p:sp>
    </p:spTree>
    <p:extLst>
      <p:ext uri="{BB962C8B-B14F-4D97-AF65-F5344CB8AC3E}">
        <p14:creationId xmlns:p14="http://schemas.microsoft.com/office/powerpoint/2010/main" val="427784750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70</a:t>
            </a:fld>
            <a:endParaRPr lang="en-US"/>
          </a:p>
        </p:txBody>
      </p:sp>
    </p:spTree>
    <p:extLst>
      <p:ext uri="{BB962C8B-B14F-4D97-AF65-F5344CB8AC3E}">
        <p14:creationId xmlns:p14="http://schemas.microsoft.com/office/powerpoint/2010/main" val="2472450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a:t>
            </a:fld>
            <a:endParaRPr lang="en-US"/>
          </a:p>
        </p:txBody>
      </p:sp>
    </p:spTree>
    <p:extLst>
      <p:ext uri="{BB962C8B-B14F-4D97-AF65-F5344CB8AC3E}">
        <p14:creationId xmlns:p14="http://schemas.microsoft.com/office/powerpoint/2010/main" val="42791314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71</a:t>
            </a:fld>
            <a:endParaRPr lang="en-US"/>
          </a:p>
        </p:txBody>
      </p:sp>
    </p:spTree>
    <p:extLst>
      <p:ext uri="{BB962C8B-B14F-4D97-AF65-F5344CB8AC3E}">
        <p14:creationId xmlns:p14="http://schemas.microsoft.com/office/powerpoint/2010/main" val="115547319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72</a:t>
            </a:fld>
            <a:endParaRPr lang="en-US"/>
          </a:p>
        </p:txBody>
      </p:sp>
    </p:spTree>
    <p:extLst>
      <p:ext uri="{BB962C8B-B14F-4D97-AF65-F5344CB8AC3E}">
        <p14:creationId xmlns:p14="http://schemas.microsoft.com/office/powerpoint/2010/main" val="232693573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73</a:t>
            </a:fld>
            <a:endParaRPr lang="en-US"/>
          </a:p>
        </p:txBody>
      </p:sp>
    </p:spTree>
    <p:extLst>
      <p:ext uri="{BB962C8B-B14F-4D97-AF65-F5344CB8AC3E}">
        <p14:creationId xmlns:p14="http://schemas.microsoft.com/office/powerpoint/2010/main" val="104706365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74</a:t>
            </a:fld>
            <a:endParaRPr lang="en-US"/>
          </a:p>
        </p:txBody>
      </p:sp>
    </p:spTree>
    <p:extLst>
      <p:ext uri="{BB962C8B-B14F-4D97-AF65-F5344CB8AC3E}">
        <p14:creationId xmlns:p14="http://schemas.microsoft.com/office/powerpoint/2010/main" val="40217767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75</a:t>
            </a:fld>
            <a:endParaRPr lang="en-US"/>
          </a:p>
        </p:txBody>
      </p:sp>
    </p:spTree>
    <p:extLst>
      <p:ext uri="{BB962C8B-B14F-4D97-AF65-F5344CB8AC3E}">
        <p14:creationId xmlns:p14="http://schemas.microsoft.com/office/powerpoint/2010/main" val="186099706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76</a:t>
            </a:fld>
            <a:endParaRPr lang="en-US"/>
          </a:p>
        </p:txBody>
      </p:sp>
    </p:spTree>
    <p:extLst>
      <p:ext uri="{BB962C8B-B14F-4D97-AF65-F5344CB8AC3E}">
        <p14:creationId xmlns:p14="http://schemas.microsoft.com/office/powerpoint/2010/main" val="244704134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77</a:t>
            </a:fld>
            <a:endParaRPr lang="en-US"/>
          </a:p>
        </p:txBody>
      </p:sp>
    </p:spTree>
    <p:extLst>
      <p:ext uri="{BB962C8B-B14F-4D97-AF65-F5344CB8AC3E}">
        <p14:creationId xmlns:p14="http://schemas.microsoft.com/office/powerpoint/2010/main" val="312686590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78</a:t>
            </a:fld>
            <a:endParaRPr lang="en-US"/>
          </a:p>
        </p:txBody>
      </p:sp>
    </p:spTree>
    <p:extLst>
      <p:ext uri="{BB962C8B-B14F-4D97-AF65-F5344CB8AC3E}">
        <p14:creationId xmlns:p14="http://schemas.microsoft.com/office/powerpoint/2010/main" val="170339320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79</a:t>
            </a:fld>
            <a:endParaRPr lang="en-US"/>
          </a:p>
        </p:txBody>
      </p:sp>
    </p:spTree>
    <p:extLst>
      <p:ext uri="{BB962C8B-B14F-4D97-AF65-F5344CB8AC3E}">
        <p14:creationId xmlns:p14="http://schemas.microsoft.com/office/powerpoint/2010/main" val="335651718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80</a:t>
            </a:fld>
            <a:endParaRPr lang="en-US"/>
          </a:p>
        </p:txBody>
      </p:sp>
    </p:spTree>
    <p:extLst>
      <p:ext uri="{BB962C8B-B14F-4D97-AF65-F5344CB8AC3E}">
        <p14:creationId xmlns:p14="http://schemas.microsoft.com/office/powerpoint/2010/main" val="538471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a:t>
            </a:fld>
            <a:endParaRPr lang="en-US"/>
          </a:p>
        </p:txBody>
      </p:sp>
    </p:spTree>
    <p:extLst>
      <p:ext uri="{BB962C8B-B14F-4D97-AF65-F5344CB8AC3E}">
        <p14:creationId xmlns:p14="http://schemas.microsoft.com/office/powerpoint/2010/main" val="1693320271"/>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81</a:t>
            </a:fld>
            <a:endParaRPr lang="en-US"/>
          </a:p>
        </p:txBody>
      </p:sp>
    </p:spTree>
    <p:extLst>
      <p:ext uri="{BB962C8B-B14F-4D97-AF65-F5344CB8AC3E}">
        <p14:creationId xmlns:p14="http://schemas.microsoft.com/office/powerpoint/2010/main" val="416394975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82</a:t>
            </a:fld>
            <a:endParaRPr lang="en-US"/>
          </a:p>
        </p:txBody>
      </p:sp>
    </p:spTree>
    <p:extLst>
      <p:ext uri="{BB962C8B-B14F-4D97-AF65-F5344CB8AC3E}">
        <p14:creationId xmlns:p14="http://schemas.microsoft.com/office/powerpoint/2010/main" val="52594793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83</a:t>
            </a:fld>
            <a:endParaRPr lang="en-US"/>
          </a:p>
        </p:txBody>
      </p:sp>
    </p:spTree>
    <p:extLst>
      <p:ext uri="{BB962C8B-B14F-4D97-AF65-F5344CB8AC3E}">
        <p14:creationId xmlns:p14="http://schemas.microsoft.com/office/powerpoint/2010/main" val="244231883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84</a:t>
            </a:fld>
            <a:endParaRPr lang="en-US"/>
          </a:p>
        </p:txBody>
      </p:sp>
    </p:spTree>
    <p:extLst>
      <p:ext uri="{BB962C8B-B14F-4D97-AF65-F5344CB8AC3E}">
        <p14:creationId xmlns:p14="http://schemas.microsoft.com/office/powerpoint/2010/main" val="234390898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85</a:t>
            </a:fld>
            <a:endParaRPr lang="en-US"/>
          </a:p>
        </p:txBody>
      </p:sp>
    </p:spTree>
    <p:extLst>
      <p:ext uri="{BB962C8B-B14F-4D97-AF65-F5344CB8AC3E}">
        <p14:creationId xmlns:p14="http://schemas.microsoft.com/office/powerpoint/2010/main" val="147072249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86</a:t>
            </a:fld>
            <a:endParaRPr lang="en-US"/>
          </a:p>
        </p:txBody>
      </p:sp>
    </p:spTree>
    <p:extLst>
      <p:ext uri="{BB962C8B-B14F-4D97-AF65-F5344CB8AC3E}">
        <p14:creationId xmlns:p14="http://schemas.microsoft.com/office/powerpoint/2010/main" val="1097942144"/>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87</a:t>
            </a:fld>
            <a:endParaRPr lang="en-US"/>
          </a:p>
        </p:txBody>
      </p:sp>
    </p:spTree>
    <p:extLst>
      <p:ext uri="{BB962C8B-B14F-4D97-AF65-F5344CB8AC3E}">
        <p14:creationId xmlns:p14="http://schemas.microsoft.com/office/powerpoint/2010/main" val="394009623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88</a:t>
            </a:fld>
            <a:endParaRPr lang="en-US"/>
          </a:p>
        </p:txBody>
      </p:sp>
    </p:spTree>
    <p:extLst>
      <p:ext uri="{BB962C8B-B14F-4D97-AF65-F5344CB8AC3E}">
        <p14:creationId xmlns:p14="http://schemas.microsoft.com/office/powerpoint/2010/main" val="119912932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89</a:t>
            </a:fld>
            <a:endParaRPr lang="en-US"/>
          </a:p>
        </p:txBody>
      </p:sp>
    </p:spTree>
    <p:extLst>
      <p:ext uri="{BB962C8B-B14F-4D97-AF65-F5344CB8AC3E}">
        <p14:creationId xmlns:p14="http://schemas.microsoft.com/office/powerpoint/2010/main" val="403835620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90</a:t>
            </a:fld>
            <a:endParaRPr lang="en-US"/>
          </a:p>
        </p:txBody>
      </p:sp>
    </p:spTree>
    <p:extLst>
      <p:ext uri="{BB962C8B-B14F-4D97-AF65-F5344CB8AC3E}">
        <p14:creationId xmlns:p14="http://schemas.microsoft.com/office/powerpoint/2010/main" val="3891197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a:t>
            </a:fld>
            <a:endParaRPr lang="en-US"/>
          </a:p>
        </p:txBody>
      </p:sp>
    </p:spTree>
    <p:extLst>
      <p:ext uri="{BB962C8B-B14F-4D97-AF65-F5344CB8AC3E}">
        <p14:creationId xmlns:p14="http://schemas.microsoft.com/office/powerpoint/2010/main" val="148144719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91</a:t>
            </a:fld>
            <a:endParaRPr lang="en-US"/>
          </a:p>
        </p:txBody>
      </p:sp>
    </p:spTree>
    <p:extLst>
      <p:ext uri="{BB962C8B-B14F-4D97-AF65-F5344CB8AC3E}">
        <p14:creationId xmlns:p14="http://schemas.microsoft.com/office/powerpoint/2010/main" val="403159163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92</a:t>
            </a:fld>
            <a:endParaRPr lang="en-US"/>
          </a:p>
        </p:txBody>
      </p:sp>
    </p:spTree>
    <p:extLst>
      <p:ext uri="{BB962C8B-B14F-4D97-AF65-F5344CB8AC3E}">
        <p14:creationId xmlns:p14="http://schemas.microsoft.com/office/powerpoint/2010/main" val="236465677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93</a:t>
            </a:fld>
            <a:endParaRPr lang="en-US"/>
          </a:p>
        </p:txBody>
      </p:sp>
    </p:spTree>
    <p:extLst>
      <p:ext uri="{BB962C8B-B14F-4D97-AF65-F5344CB8AC3E}">
        <p14:creationId xmlns:p14="http://schemas.microsoft.com/office/powerpoint/2010/main" val="68067608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94</a:t>
            </a:fld>
            <a:endParaRPr lang="en-US"/>
          </a:p>
        </p:txBody>
      </p:sp>
    </p:spTree>
    <p:extLst>
      <p:ext uri="{BB962C8B-B14F-4D97-AF65-F5344CB8AC3E}">
        <p14:creationId xmlns:p14="http://schemas.microsoft.com/office/powerpoint/2010/main" val="332546672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95</a:t>
            </a:fld>
            <a:endParaRPr lang="en-US"/>
          </a:p>
        </p:txBody>
      </p:sp>
    </p:spTree>
    <p:extLst>
      <p:ext uri="{BB962C8B-B14F-4D97-AF65-F5344CB8AC3E}">
        <p14:creationId xmlns:p14="http://schemas.microsoft.com/office/powerpoint/2010/main" val="360932847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96</a:t>
            </a:fld>
            <a:endParaRPr lang="en-US"/>
          </a:p>
        </p:txBody>
      </p:sp>
    </p:spTree>
    <p:extLst>
      <p:ext uri="{BB962C8B-B14F-4D97-AF65-F5344CB8AC3E}">
        <p14:creationId xmlns:p14="http://schemas.microsoft.com/office/powerpoint/2010/main" val="84907131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97</a:t>
            </a:fld>
            <a:endParaRPr lang="en-US"/>
          </a:p>
        </p:txBody>
      </p:sp>
    </p:spTree>
    <p:extLst>
      <p:ext uri="{BB962C8B-B14F-4D97-AF65-F5344CB8AC3E}">
        <p14:creationId xmlns:p14="http://schemas.microsoft.com/office/powerpoint/2010/main" val="2075899555"/>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98</a:t>
            </a:fld>
            <a:endParaRPr lang="en-US"/>
          </a:p>
        </p:txBody>
      </p:sp>
    </p:spTree>
    <p:extLst>
      <p:ext uri="{BB962C8B-B14F-4D97-AF65-F5344CB8AC3E}">
        <p14:creationId xmlns:p14="http://schemas.microsoft.com/office/powerpoint/2010/main" val="307538480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99</a:t>
            </a:fld>
            <a:endParaRPr lang="en-US"/>
          </a:p>
        </p:txBody>
      </p:sp>
    </p:spTree>
    <p:extLst>
      <p:ext uri="{BB962C8B-B14F-4D97-AF65-F5344CB8AC3E}">
        <p14:creationId xmlns:p14="http://schemas.microsoft.com/office/powerpoint/2010/main" val="46758012"/>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16E5D3-9620-48A7-A995-59FBD47C3D5D}" type="slidenum">
              <a:rPr lang="en-US" smtClean="0"/>
              <a:t>100</a:t>
            </a:fld>
            <a:endParaRPr lang="en-US"/>
          </a:p>
        </p:txBody>
      </p:sp>
    </p:spTree>
    <p:extLst>
      <p:ext uri="{BB962C8B-B14F-4D97-AF65-F5344CB8AC3E}">
        <p14:creationId xmlns:p14="http://schemas.microsoft.com/office/powerpoint/2010/main" val="1442582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2307583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2172081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12902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27674881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71469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2348540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8669300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3608689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3646569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F93449-6146-48E1-BAA0-607A64628BCE}"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2037602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F93449-6146-48E1-BAA0-607A64628BCE}" type="datetimeFigureOut">
              <a:rPr lang="en-US" smtClean="0"/>
              <a:t>4/29/2024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2011443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F93449-6146-48E1-BAA0-607A64628BCE}" type="datetimeFigureOut">
              <a:rPr lang="en-US" smtClean="0"/>
              <a:t>4/29/2024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257307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F93449-6146-48E1-BAA0-607A64628BCE}" type="datetimeFigureOut">
              <a:rPr lang="en-US" smtClean="0"/>
              <a:t>4/29/2024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2325715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F93449-6146-48E1-BAA0-607A64628BCE}" type="datetimeFigureOut">
              <a:rPr lang="en-US" smtClean="0"/>
              <a:t>4/29/2024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1343939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F93449-6146-48E1-BAA0-607A64628BCE}" type="datetimeFigureOut">
              <a:rPr lang="en-US" smtClean="0"/>
              <a:t>4/29/2024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2745000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F93449-6146-48E1-BAA0-607A64628BCE}" type="datetimeFigureOut">
              <a:rPr lang="en-US" smtClean="0"/>
              <a:t>4/29/2024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7808E-B515-4ED5-B138-C96343BFCD88}" type="slidenum">
              <a:rPr lang="en-US" smtClean="0"/>
              <a:t>‹#›</a:t>
            </a:fld>
            <a:endParaRPr lang="en-US"/>
          </a:p>
        </p:txBody>
      </p:sp>
    </p:spTree>
    <p:extLst>
      <p:ext uri="{BB962C8B-B14F-4D97-AF65-F5344CB8AC3E}">
        <p14:creationId xmlns:p14="http://schemas.microsoft.com/office/powerpoint/2010/main" val="526829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F93449-6146-48E1-BAA0-607A64628BCE}" type="datetimeFigureOut">
              <a:rPr lang="en-US" smtClean="0"/>
              <a:t>4/29/2024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4C7808E-B515-4ED5-B138-C96343BFCD88}" type="slidenum">
              <a:rPr lang="en-US" smtClean="0"/>
              <a:t>‹#›</a:t>
            </a:fld>
            <a:endParaRPr lang="en-US"/>
          </a:p>
        </p:txBody>
      </p:sp>
    </p:spTree>
    <p:extLst>
      <p:ext uri="{BB962C8B-B14F-4D97-AF65-F5344CB8AC3E}">
        <p14:creationId xmlns:p14="http://schemas.microsoft.com/office/powerpoint/2010/main" val="4234588348"/>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 id="2147483851" r:id="rId13"/>
    <p:sldLayoutId id="2147483852" r:id="rId14"/>
    <p:sldLayoutId id="2147483853" r:id="rId15"/>
    <p:sldLayoutId id="214748385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1.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1.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1.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1.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1.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1.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1.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1.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1.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1.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1.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1.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1.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1.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1.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1.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1.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1.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1.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1.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1.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1.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1.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1.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1.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1.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1.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1.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1.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1.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1.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1.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1.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1.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1.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1.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1.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1.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1.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1.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1.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1.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189.xml"/><Relationship Id="rId1" Type="http://schemas.openxmlformats.org/officeDocument/2006/relationships/slideLayout" Target="../slideLayouts/slideLayout1.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190.xml"/><Relationship Id="rId1" Type="http://schemas.openxmlformats.org/officeDocument/2006/relationships/slideLayout" Target="../slideLayouts/slideLayout1.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191.xml"/><Relationship Id="rId1" Type="http://schemas.openxmlformats.org/officeDocument/2006/relationships/slideLayout" Target="../slideLayouts/slideLayout1.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192.xml"/><Relationship Id="rId1" Type="http://schemas.openxmlformats.org/officeDocument/2006/relationships/slideLayout" Target="../slideLayouts/slideLayout1.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93.xml"/><Relationship Id="rId1" Type="http://schemas.openxmlformats.org/officeDocument/2006/relationships/slideLayout" Target="../slideLayouts/slideLayout1.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194.xml"/><Relationship Id="rId1" Type="http://schemas.openxmlformats.org/officeDocument/2006/relationships/slideLayout" Target="../slideLayouts/slideLayout1.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195.xml"/><Relationship Id="rId1" Type="http://schemas.openxmlformats.org/officeDocument/2006/relationships/slideLayout" Target="../slideLayouts/slideLayout1.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196.xml"/><Relationship Id="rId1" Type="http://schemas.openxmlformats.org/officeDocument/2006/relationships/slideLayout" Target="../slideLayouts/slideLayout1.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197.xml"/><Relationship Id="rId1" Type="http://schemas.openxmlformats.org/officeDocument/2006/relationships/slideLayout" Target="../slideLayouts/slideLayout1.xml"/></Relationships>
</file>

<file path=ppt/slides/_rels/slide199.xml.rels><?xml version="1.0" encoding="UTF-8" standalone="yes"?>
<Relationships xmlns="http://schemas.openxmlformats.org/package/2006/relationships"><Relationship Id="rId2" Type="http://schemas.openxmlformats.org/officeDocument/2006/relationships/notesSlide" Target="../notesSlides/notesSlide19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00.xml.rels><?xml version="1.0" encoding="UTF-8" standalone="yes"?>
<Relationships xmlns="http://schemas.openxmlformats.org/package/2006/relationships"><Relationship Id="rId2" Type="http://schemas.openxmlformats.org/officeDocument/2006/relationships/notesSlide" Target="../notesSlides/notesSlide199.xml"/><Relationship Id="rId1" Type="http://schemas.openxmlformats.org/officeDocument/2006/relationships/slideLayout" Target="../slideLayouts/slideLayout1.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200.xml"/><Relationship Id="rId1" Type="http://schemas.openxmlformats.org/officeDocument/2006/relationships/slideLayout" Target="../slideLayouts/slideLayout1.xml"/></Relationships>
</file>

<file path=ppt/slides/_rels/slide202.xml.rels><?xml version="1.0" encoding="UTF-8" standalone="yes"?>
<Relationships xmlns="http://schemas.openxmlformats.org/package/2006/relationships"><Relationship Id="rId2" Type="http://schemas.openxmlformats.org/officeDocument/2006/relationships/notesSlide" Target="../notesSlides/notesSlide201.xml"/><Relationship Id="rId1" Type="http://schemas.openxmlformats.org/officeDocument/2006/relationships/slideLayout" Target="../slideLayouts/slideLayout1.xml"/></Relationships>
</file>

<file path=ppt/slides/_rels/slide203.xml.rels><?xml version="1.0" encoding="UTF-8" standalone="yes"?>
<Relationships xmlns="http://schemas.openxmlformats.org/package/2006/relationships"><Relationship Id="rId2" Type="http://schemas.openxmlformats.org/officeDocument/2006/relationships/notesSlide" Target="../notesSlides/notesSlide202.xml"/><Relationship Id="rId1" Type="http://schemas.openxmlformats.org/officeDocument/2006/relationships/slideLayout" Target="../slideLayouts/slideLayout1.xml"/></Relationships>
</file>

<file path=ppt/slides/_rels/slide204.xml.rels><?xml version="1.0" encoding="UTF-8" standalone="yes"?>
<Relationships xmlns="http://schemas.openxmlformats.org/package/2006/relationships"><Relationship Id="rId2" Type="http://schemas.openxmlformats.org/officeDocument/2006/relationships/notesSlide" Target="../notesSlides/notesSlide203.xml"/><Relationship Id="rId1" Type="http://schemas.openxmlformats.org/officeDocument/2006/relationships/slideLayout" Target="../slideLayouts/slideLayout1.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204.xml"/><Relationship Id="rId1" Type="http://schemas.openxmlformats.org/officeDocument/2006/relationships/slideLayout" Target="../slideLayouts/slideLayout1.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205.xml"/><Relationship Id="rId1" Type="http://schemas.openxmlformats.org/officeDocument/2006/relationships/slideLayout" Target="../slideLayouts/slideLayout1.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206.xml"/><Relationship Id="rId1" Type="http://schemas.openxmlformats.org/officeDocument/2006/relationships/slideLayout" Target="../slideLayouts/slideLayout1.xml"/></Relationships>
</file>

<file path=ppt/slides/_rels/slide208.xml.rels><?xml version="1.0" encoding="UTF-8" standalone="yes"?>
<Relationships xmlns="http://schemas.openxmlformats.org/package/2006/relationships"><Relationship Id="rId2" Type="http://schemas.openxmlformats.org/officeDocument/2006/relationships/notesSlide" Target="../notesSlides/notesSlide207.xml"/><Relationship Id="rId1" Type="http://schemas.openxmlformats.org/officeDocument/2006/relationships/slideLayout" Target="../slideLayouts/slideLayout1.xml"/></Relationships>
</file>

<file path=ppt/slides/_rels/slide209.xml.rels><?xml version="1.0" encoding="UTF-8" standalone="yes"?>
<Relationships xmlns="http://schemas.openxmlformats.org/package/2006/relationships"><Relationship Id="rId2" Type="http://schemas.openxmlformats.org/officeDocument/2006/relationships/notesSlide" Target="../notesSlides/notesSlide20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0.xml.rels><?xml version="1.0" encoding="UTF-8" standalone="yes"?>
<Relationships xmlns="http://schemas.openxmlformats.org/package/2006/relationships"><Relationship Id="rId2" Type="http://schemas.openxmlformats.org/officeDocument/2006/relationships/notesSlide" Target="../notesSlides/notesSlide209.xml"/><Relationship Id="rId1" Type="http://schemas.openxmlformats.org/officeDocument/2006/relationships/slideLayout" Target="../slideLayouts/slideLayout1.xml"/></Relationships>
</file>

<file path=ppt/slides/_rels/slide211.xml.rels><?xml version="1.0" encoding="UTF-8" standalone="yes"?>
<Relationships xmlns="http://schemas.openxmlformats.org/package/2006/relationships"><Relationship Id="rId2" Type="http://schemas.openxmlformats.org/officeDocument/2006/relationships/notesSlide" Target="../notesSlides/notesSlide210.xml"/><Relationship Id="rId1" Type="http://schemas.openxmlformats.org/officeDocument/2006/relationships/slideLayout" Target="../slideLayouts/slideLayout1.xml"/></Relationships>
</file>

<file path=ppt/slides/_rels/slide212.xml.rels><?xml version="1.0" encoding="UTF-8" standalone="yes"?>
<Relationships xmlns="http://schemas.openxmlformats.org/package/2006/relationships"><Relationship Id="rId2" Type="http://schemas.openxmlformats.org/officeDocument/2006/relationships/notesSlide" Target="../notesSlides/notesSlide211.xml"/><Relationship Id="rId1" Type="http://schemas.openxmlformats.org/officeDocument/2006/relationships/slideLayout" Target="../slideLayouts/slideLayout1.xml"/></Relationships>
</file>

<file path=ppt/slides/_rels/slide213.xml.rels><?xml version="1.0" encoding="UTF-8" standalone="yes"?>
<Relationships xmlns="http://schemas.openxmlformats.org/package/2006/relationships"><Relationship Id="rId2" Type="http://schemas.openxmlformats.org/officeDocument/2006/relationships/notesSlide" Target="../notesSlides/notesSlide212.xml"/><Relationship Id="rId1" Type="http://schemas.openxmlformats.org/officeDocument/2006/relationships/slideLayout" Target="../slideLayouts/slideLayout1.xml"/></Relationships>
</file>

<file path=ppt/slides/_rels/slide214.xml.rels><?xml version="1.0" encoding="UTF-8" standalone="yes"?>
<Relationships xmlns="http://schemas.openxmlformats.org/package/2006/relationships"><Relationship Id="rId2" Type="http://schemas.openxmlformats.org/officeDocument/2006/relationships/notesSlide" Target="../notesSlides/notesSlide213.xml"/><Relationship Id="rId1" Type="http://schemas.openxmlformats.org/officeDocument/2006/relationships/slideLayout" Target="../slideLayouts/slideLayout1.xml"/></Relationships>
</file>

<file path=ppt/slides/_rels/slide215.xml.rels><?xml version="1.0" encoding="UTF-8" standalone="yes"?>
<Relationships xmlns="http://schemas.openxmlformats.org/package/2006/relationships"><Relationship Id="rId2" Type="http://schemas.openxmlformats.org/officeDocument/2006/relationships/notesSlide" Target="../notesSlides/notesSlide214.xml"/><Relationship Id="rId1" Type="http://schemas.openxmlformats.org/officeDocument/2006/relationships/slideLayout" Target="../slideLayouts/slideLayout1.xml"/></Relationships>
</file>

<file path=ppt/slides/_rels/slide216.xml.rels><?xml version="1.0" encoding="UTF-8" standalone="yes"?>
<Relationships xmlns="http://schemas.openxmlformats.org/package/2006/relationships"><Relationship Id="rId2" Type="http://schemas.openxmlformats.org/officeDocument/2006/relationships/notesSlide" Target="../notesSlides/notesSlide215.xml"/><Relationship Id="rId1" Type="http://schemas.openxmlformats.org/officeDocument/2006/relationships/slideLayout" Target="../slideLayouts/slideLayout1.xml"/></Relationships>
</file>

<file path=ppt/slides/_rels/slide217.xml.rels><?xml version="1.0" encoding="UTF-8" standalone="yes"?>
<Relationships xmlns="http://schemas.openxmlformats.org/package/2006/relationships"><Relationship Id="rId2" Type="http://schemas.openxmlformats.org/officeDocument/2006/relationships/notesSlide" Target="../notesSlides/notesSlide216.xml"/><Relationship Id="rId1" Type="http://schemas.openxmlformats.org/officeDocument/2006/relationships/slideLayout" Target="../slideLayouts/slideLayout1.xml"/></Relationships>
</file>

<file path=ppt/slides/_rels/slide218.xml.rels><?xml version="1.0" encoding="UTF-8" standalone="yes"?>
<Relationships xmlns="http://schemas.openxmlformats.org/package/2006/relationships"><Relationship Id="rId2" Type="http://schemas.openxmlformats.org/officeDocument/2006/relationships/notesSlide" Target="../notesSlides/notesSlide217.xml"/><Relationship Id="rId1" Type="http://schemas.openxmlformats.org/officeDocument/2006/relationships/slideLayout" Target="../slideLayouts/slideLayout1.xml"/></Relationships>
</file>

<file path=ppt/slides/_rels/slide219.xml.rels><?xml version="1.0" encoding="UTF-8" standalone="yes"?>
<Relationships xmlns="http://schemas.openxmlformats.org/package/2006/relationships"><Relationship Id="rId2" Type="http://schemas.openxmlformats.org/officeDocument/2006/relationships/notesSlide" Target="../notesSlides/notesSlide2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0.xml.rels><?xml version="1.0" encoding="UTF-8" standalone="yes"?>
<Relationships xmlns="http://schemas.openxmlformats.org/package/2006/relationships"><Relationship Id="rId2" Type="http://schemas.openxmlformats.org/officeDocument/2006/relationships/notesSlide" Target="../notesSlides/notesSlide219.xml"/><Relationship Id="rId1" Type="http://schemas.openxmlformats.org/officeDocument/2006/relationships/slideLayout" Target="../slideLayouts/slideLayout1.xml"/></Relationships>
</file>

<file path=ppt/slides/_rels/slide221.xml.rels><?xml version="1.0" encoding="UTF-8" standalone="yes"?>
<Relationships xmlns="http://schemas.openxmlformats.org/package/2006/relationships"><Relationship Id="rId2" Type="http://schemas.openxmlformats.org/officeDocument/2006/relationships/notesSlide" Target="../notesSlides/notesSlide2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lstStyle/>
          <a:p>
            <a:pPr algn="r" rtl="1"/>
            <a:endParaRPr lang="ar-IQ" dirty="0">
              <a:solidFill>
                <a:schemeClr val="tx1"/>
              </a:solidFill>
            </a:endParaRPr>
          </a:p>
          <a:p>
            <a:pPr algn="ctr" rtl="1"/>
            <a:r>
              <a:rPr lang="ar-IQ" sz="5400" b="1" dirty="0">
                <a:solidFill>
                  <a:srgbClr val="FF0000"/>
                </a:solidFill>
                <a:latin typeface="+mj-lt"/>
              </a:rPr>
              <a:t>تنازع القوانين</a:t>
            </a:r>
          </a:p>
          <a:p>
            <a:pPr algn="r" rtl="1"/>
            <a:r>
              <a:rPr lang="ar-IQ" sz="2800" dirty="0">
                <a:solidFill>
                  <a:schemeClr val="tx1"/>
                </a:solidFill>
                <a:latin typeface="+mj-lt"/>
              </a:rPr>
              <a:t>النظرية العامة لتنازع القوانين</a:t>
            </a:r>
          </a:p>
          <a:p>
            <a:pPr algn="r" rtl="1"/>
            <a:r>
              <a:rPr lang="ar-IQ" sz="2800" dirty="0">
                <a:solidFill>
                  <a:schemeClr val="tx1"/>
                </a:solidFill>
                <a:latin typeface="+mj-lt"/>
              </a:rPr>
              <a:t>           ماهية تنازع القوانين</a:t>
            </a:r>
          </a:p>
          <a:p>
            <a:pPr algn="r" rtl="1"/>
            <a:r>
              <a:rPr lang="ar-IQ" sz="2800" dirty="0">
                <a:solidFill>
                  <a:schemeClr val="tx1"/>
                </a:solidFill>
                <a:latin typeface="+mj-lt"/>
              </a:rPr>
              <a:t>                          - تعريف تنازع القوانين</a:t>
            </a:r>
          </a:p>
          <a:p>
            <a:pPr marL="457200" indent="-457200" algn="r" rtl="1">
              <a:buFontTx/>
              <a:buChar char="-"/>
            </a:pPr>
            <a:r>
              <a:rPr lang="ar-IQ" sz="2800" dirty="0">
                <a:solidFill>
                  <a:schemeClr val="tx1"/>
                </a:solidFill>
                <a:latin typeface="+mj-lt"/>
              </a:rPr>
              <a:t>                        شروط تنازع القوانين</a:t>
            </a:r>
          </a:p>
          <a:p>
            <a:pPr marL="457200" indent="-457200" algn="r" rtl="1">
              <a:buFontTx/>
              <a:buChar char="-"/>
            </a:pPr>
            <a:r>
              <a:rPr lang="ar-IQ" sz="2800" dirty="0">
                <a:solidFill>
                  <a:schemeClr val="tx1"/>
                </a:solidFill>
                <a:latin typeface="+mj-lt"/>
              </a:rPr>
              <a:t>                        نطاق تنازع القوانين</a:t>
            </a:r>
          </a:p>
          <a:p>
            <a:pPr algn="r" rtl="1"/>
            <a:endParaRPr lang="en-US" dirty="0">
              <a:solidFill>
                <a:schemeClr val="tx1"/>
              </a:solidFill>
            </a:endParaRPr>
          </a:p>
        </p:txBody>
      </p:sp>
    </p:spTree>
    <p:extLst>
      <p:ext uri="{BB962C8B-B14F-4D97-AF65-F5344CB8AC3E}">
        <p14:creationId xmlns:p14="http://schemas.microsoft.com/office/powerpoint/2010/main" val="3856620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lnSpc>
                <a:spcPct val="200000"/>
              </a:lnSpc>
            </a:pPr>
            <a:r>
              <a:rPr lang="ar-IQ" sz="2800" dirty="0">
                <a:solidFill>
                  <a:schemeClr val="tx1"/>
                </a:solidFill>
                <a:latin typeface="+mj-lt"/>
              </a:rPr>
              <a:t>اما في نطاق القانون الخاص فينشأ عدم تلازم بين الاختصاصين القضائي والتشريعي، بمعنى إذا كانت المحكمة العراقية مختصة بالنظر في الدعوى ولم يكن القانون العراقي مختصا فلا يحق للقاضي رد الدعوى بحجة عدم الاختصاص التشريعي والا اعتبر مرتكبا لجريمة انكار العدالة، وفي هذه الحالة على القاضي الاستمرار في البحث عن القانون الأجنبي الواجب التطبيق على العلاقة.</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75282712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الزواج بين عراقي وأجنبية او بين أجنبي وعراقية يخضع من حيث الشروط الموضوعية للقانون العراقي حصرا </a:t>
            </a:r>
            <a:r>
              <a:rPr lang="ar-IQ" sz="2800" dirty="0">
                <a:solidFill>
                  <a:srgbClr val="FF0000"/>
                </a:solidFill>
                <a:highlight>
                  <a:srgbClr val="FFFF00"/>
                </a:highlight>
                <a:latin typeface="+mj-lt"/>
              </a:rPr>
              <a:t>ما عدا شرط الاهلية الذي يبقى خاضعا لقانون جنسية الطرفين </a:t>
            </a:r>
            <a:r>
              <a:rPr lang="ar-IQ" sz="2800" dirty="0">
                <a:solidFill>
                  <a:schemeClr val="tx1"/>
                </a:solidFill>
                <a:latin typeface="+mj-lt"/>
              </a:rPr>
              <a:t>اي ان الطرف العراقي يخضع في اهليته للقانون العراقي كما يخضع الطرف الأجنبي ايضا لقانون جنسيته عملا بالمادة (۱/۱۸) من القانون المدني العراقي لانها تعتبر نصا خاصا بالنسبة لحكم المادة (١٩) والخاص يقيد العام</a:t>
            </a:r>
          </a:p>
        </p:txBody>
      </p:sp>
    </p:spTree>
    <p:extLst>
      <p:ext uri="{BB962C8B-B14F-4D97-AF65-F5344CB8AC3E}">
        <p14:creationId xmlns:p14="http://schemas.microsoft.com/office/powerpoint/2010/main" val="199015058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85000" lnSpcReduction="10000"/>
          </a:bodyPr>
          <a:lstStyle/>
          <a:p>
            <a:pPr algn="ctr" rtl="1">
              <a:lnSpc>
                <a:spcPct val="200000"/>
              </a:lnSpc>
            </a:pPr>
            <a:r>
              <a:rPr lang="ar-IQ" sz="2800" b="1" dirty="0">
                <a:solidFill>
                  <a:srgbClr val="FF0000"/>
                </a:solidFill>
                <a:highlight>
                  <a:srgbClr val="FFFF00"/>
                </a:highlight>
                <a:latin typeface="+mj-lt"/>
              </a:rPr>
              <a:t>القانون واجب التطبيق على الشروط الشكلية للزواج</a:t>
            </a:r>
            <a:endParaRPr lang="en-US" sz="2800" b="1" dirty="0">
              <a:solidFill>
                <a:srgbClr val="FF0000"/>
              </a:solidFill>
              <a:highlight>
                <a:srgbClr val="FFFF00"/>
              </a:highlight>
              <a:latin typeface="+mj-lt"/>
            </a:endParaRPr>
          </a:p>
          <a:p>
            <a:pPr algn="just" rtl="1">
              <a:lnSpc>
                <a:spcPct val="200000"/>
              </a:lnSpc>
            </a:pPr>
            <a:r>
              <a:rPr lang="ar-IQ" sz="2800" dirty="0">
                <a:solidFill>
                  <a:schemeClr val="tx1"/>
                </a:solidFill>
                <a:highlight>
                  <a:srgbClr val="00FFFF"/>
                </a:highlight>
                <a:latin typeface="+mj-lt"/>
              </a:rPr>
              <a:t>اولا: المقصود بالشروط الشكلية للزواج</a:t>
            </a:r>
          </a:p>
          <a:p>
            <a:pPr algn="just" rtl="1">
              <a:lnSpc>
                <a:spcPct val="200000"/>
              </a:lnSpc>
            </a:pPr>
            <a:r>
              <a:rPr lang="ar-IQ" sz="2800" dirty="0">
                <a:solidFill>
                  <a:schemeClr val="tx1"/>
                </a:solidFill>
                <a:latin typeface="+mj-lt"/>
              </a:rPr>
              <a:t>ينصرف مفهوم الشروط الشكلية في الزواج الى ما يتطلبه القانون من أوضاع لأظهار (الارادة) العلاقة الزوجية للعلن واشهارها بين الناس كمراسيم الاحتفال العرفية او الدينية وتسجيل الزواج لدى موظف رسمي او كاهن او موثق وكذلك مظاهر العلانية والشهادة وغير ذلك من الاوضاع الخارجية اللازمة لانعقاد الزواج. وبخلاف الشروط الموضوعية، فان الشروط الشكلية لا تتعلق بالنظام العام عادة، وبالتالي يتساهل المشرع في بيان القانون واجب التطبيق عليها من خلال الاسلوب </a:t>
            </a:r>
            <a:r>
              <a:rPr lang="ar-IQ" sz="2800" dirty="0">
                <a:solidFill>
                  <a:schemeClr val="tx1"/>
                </a:solidFill>
                <a:highlight>
                  <a:srgbClr val="00FFFF"/>
                </a:highlight>
                <a:latin typeface="+mj-lt"/>
              </a:rPr>
              <a:t>التخييري</a:t>
            </a:r>
            <a:r>
              <a:rPr lang="ar-IQ" sz="2800" dirty="0">
                <a:solidFill>
                  <a:schemeClr val="tx1"/>
                </a:solidFill>
                <a:latin typeface="+mj-lt"/>
              </a:rPr>
              <a:t> الذي يقضي بصحة الزواج من الناحية الشكلية وفق أكثر من قانون عكس الشروط الموضوعية التي تبقى</a:t>
            </a:r>
            <a:r>
              <a:rPr lang="en-US" sz="2800" dirty="0">
                <a:solidFill>
                  <a:schemeClr val="tx1"/>
                </a:solidFill>
                <a:latin typeface="+mj-lt"/>
              </a:rPr>
              <a:t> </a:t>
            </a:r>
            <a:r>
              <a:rPr lang="ar-IQ" sz="2800" dirty="0">
                <a:solidFill>
                  <a:schemeClr val="tx1"/>
                </a:solidFill>
                <a:latin typeface="+mj-lt"/>
              </a:rPr>
              <a:t>خاضعة لقانون واحد هو قانون جنسية الزوجين حصرا.</a:t>
            </a: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150509539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20000"/>
          </a:bodyPr>
          <a:lstStyle/>
          <a:p>
            <a:pPr algn="just" rtl="1">
              <a:lnSpc>
                <a:spcPct val="200000"/>
              </a:lnSpc>
            </a:pPr>
            <a:r>
              <a:rPr lang="ar-IQ" sz="2800" dirty="0">
                <a:solidFill>
                  <a:srgbClr val="FF0000"/>
                </a:solidFill>
                <a:highlight>
                  <a:srgbClr val="FFFF00"/>
                </a:highlight>
                <a:latin typeface="+mj-lt"/>
              </a:rPr>
              <a:t>ثانيا : مضمون قاعدة الاسناد الخاصة بالشروط الشكلية للزواج </a:t>
            </a:r>
            <a:endParaRPr lang="en-US" sz="2800" dirty="0">
              <a:solidFill>
                <a:srgbClr val="FF0000"/>
              </a:solidFill>
              <a:highlight>
                <a:srgbClr val="FFFF00"/>
              </a:highlight>
              <a:latin typeface="+mj-lt"/>
            </a:endParaRPr>
          </a:p>
          <a:p>
            <a:pPr algn="just" rtl="1">
              <a:lnSpc>
                <a:spcPct val="200000"/>
              </a:lnSpc>
            </a:pPr>
            <a:r>
              <a:rPr lang="ar-IQ" sz="2800" dirty="0">
                <a:solidFill>
                  <a:schemeClr val="tx1"/>
                </a:solidFill>
                <a:latin typeface="+mj-lt"/>
              </a:rPr>
              <a:t>المادة (۱۹) من القانون المدني العراقي بانه ((... </a:t>
            </a:r>
            <a:r>
              <a:rPr lang="ar-IQ" sz="2800" dirty="0">
                <a:solidFill>
                  <a:schemeClr val="tx1"/>
                </a:solidFill>
                <a:highlight>
                  <a:srgbClr val="00FFFF"/>
                </a:highlight>
                <a:latin typeface="+mj-lt"/>
              </a:rPr>
              <a:t>من حيث الشكل </a:t>
            </a:r>
            <a:r>
              <a:rPr lang="ar-IQ" sz="2800" dirty="0">
                <a:solidFill>
                  <a:schemeClr val="tx1"/>
                </a:solidFill>
                <a:latin typeface="+mj-lt"/>
              </a:rPr>
              <a:t>فيعتبر </a:t>
            </a:r>
            <a:r>
              <a:rPr lang="ar-IQ" sz="2800" b="1" dirty="0">
                <a:solidFill>
                  <a:srgbClr val="FF0000"/>
                </a:solidFill>
                <a:latin typeface="+mj-lt"/>
              </a:rPr>
              <a:t>صحيحاً</a:t>
            </a:r>
            <a:r>
              <a:rPr lang="ar-IQ" sz="2800" dirty="0">
                <a:solidFill>
                  <a:schemeClr val="tx1"/>
                </a:solidFill>
                <a:latin typeface="+mj-lt"/>
              </a:rPr>
              <a:t> الزواج ما بين أجنبيين او ما بين أجنبي وعراقي </a:t>
            </a:r>
            <a:r>
              <a:rPr lang="ar-IQ" sz="2800" dirty="0">
                <a:solidFill>
                  <a:srgbClr val="FF0000"/>
                </a:solidFill>
                <a:highlight>
                  <a:srgbClr val="FFFF00"/>
                </a:highlight>
                <a:latin typeface="+mj-lt"/>
              </a:rPr>
              <a:t>إذا</a:t>
            </a:r>
            <a:r>
              <a:rPr lang="ar-IQ" sz="2800" dirty="0">
                <a:solidFill>
                  <a:schemeClr val="tx1"/>
                </a:solidFill>
                <a:latin typeface="+mj-lt"/>
              </a:rPr>
              <a:t> عقد وفقاً للشكل المقرر في قانون البلد الذي تم فيه، او إذا روعيت فيه الاشكال التي قررها قانون كل من الزوجين. وواضح من هذا النص ان قاعدة الاسناد الخاصة بالشروط الشكلية للزواج اعتمدت </a:t>
            </a:r>
            <a:r>
              <a:rPr lang="ar-IQ" sz="2800" dirty="0">
                <a:solidFill>
                  <a:schemeClr val="tx1"/>
                </a:solidFill>
                <a:highlight>
                  <a:srgbClr val="00FFFF"/>
                </a:highlight>
                <a:latin typeface="+mj-lt"/>
              </a:rPr>
              <a:t>الاسلوب التخييري </a:t>
            </a:r>
            <a:r>
              <a:rPr lang="ar-IQ" sz="2800" dirty="0">
                <a:solidFill>
                  <a:schemeClr val="tx1"/>
                </a:solidFill>
                <a:latin typeface="+mj-lt"/>
              </a:rPr>
              <a:t>في بيان القانون واجب التطبيق، فالزواج بين فرنسيين في تركيا يكون صحيحا في العراق من الناحية الشكلية إذا تم وفقا للقانون التركي وهو قانون البلد الذي تم فيه الزواج او وفقا للقانون الفرنسي وهو قانون جنسية الزوجين بحيث يكون الزوجان قد راجعا قنصلية بلدهما في تركيا اي القنصيلة الفرنسية وتم مراعاة الشكلية التي يتطلبها القانون الفرنسي</a:t>
            </a:r>
          </a:p>
        </p:txBody>
      </p:sp>
    </p:spTree>
    <p:extLst>
      <p:ext uri="{BB962C8B-B14F-4D97-AF65-F5344CB8AC3E}">
        <p14:creationId xmlns:p14="http://schemas.microsoft.com/office/powerpoint/2010/main" val="429447125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highlight>
                  <a:srgbClr val="00FFFF"/>
                </a:highlight>
                <a:latin typeface="+mj-lt"/>
              </a:rPr>
              <a:t>هل يعمل بهذه القاعدة الشكلية إذا كان أحد الزوجين عراقياً وقت انعقاد الزواج؟؟</a:t>
            </a:r>
          </a:p>
          <a:p>
            <a:pPr algn="just" rtl="1">
              <a:lnSpc>
                <a:spcPct val="200000"/>
              </a:lnSpc>
            </a:pPr>
            <a:r>
              <a:rPr lang="ar-IQ" sz="2800" dirty="0">
                <a:solidFill>
                  <a:schemeClr val="tx1"/>
                </a:solidFill>
                <a:latin typeface="+mj-lt"/>
              </a:rPr>
              <a:t>أي ما هو موقف الاستثناء الوارد في الفقرة الخامسة من المادة 19 م ع من هذه القاعدة العامة بخصوص الشكلية</a:t>
            </a:r>
          </a:p>
          <a:p>
            <a:pPr algn="just" rtl="1">
              <a:lnSpc>
                <a:spcPct val="200000"/>
              </a:lnSpc>
            </a:pPr>
            <a:r>
              <a:rPr lang="ar-IQ" sz="2800" dirty="0">
                <a:solidFill>
                  <a:srgbClr val="FF0000"/>
                </a:solidFill>
                <a:latin typeface="+mj-lt"/>
              </a:rPr>
              <a:t>ما الحكمة من الأسلوب التخييري في قاعدة الشروط الشكلية للزواج؟</a:t>
            </a:r>
          </a:p>
        </p:txBody>
      </p:sp>
    </p:spTree>
    <p:extLst>
      <p:ext uri="{BB962C8B-B14F-4D97-AF65-F5344CB8AC3E}">
        <p14:creationId xmlns:p14="http://schemas.microsoft.com/office/powerpoint/2010/main" val="336798630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00000"/>
              </a:lnSpc>
            </a:pPr>
            <a:r>
              <a:rPr lang="ar-IQ" sz="2800" dirty="0">
                <a:solidFill>
                  <a:srgbClr val="FF0000"/>
                </a:solidFill>
                <a:highlight>
                  <a:srgbClr val="FFFF00"/>
                </a:highlight>
                <a:latin typeface="+mj-lt"/>
              </a:rPr>
              <a:t>رابعا : القاعدة الخاصة بالشروط الشكلية تحكم اثبات الزواج ايضا </a:t>
            </a:r>
          </a:p>
          <a:p>
            <a:pPr algn="just" rtl="1">
              <a:lnSpc>
                <a:spcPct val="200000"/>
              </a:lnSpc>
            </a:pPr>
            <a:r>
              <a:rPr lang="ar-IQ" sz="2800" dirty="0">
                <a:solidFill>
                  <a:schemeClr val="tx1"/>
                </a:solidFill>
                <a:latin typeface="+mj-lt"/>
              </a:rPr>
              <a:t>إن القانون المدني العراقي، جاء خاليا من نص يخص اثبات الزواج، ومع ذلك فقد أورد المشرع العراقي نصا عاما في الاثبات في قانون الاثبات رقم (۱۰۷) لسنة ۱۹۷۹ المعدل وهو نص المادة (۱۳) والتي تنص على انه أولاً : </a:t>
            </a:r>
            <a:r>
              <a:rPr lang="ar-IQ" sz="2800" dirty="0">
                <a:solidFill>
                  <a:schemeClr val="tx1"/>
                </a:solidFill>
                <a:highlight>
                  <a:srgbClr val="00FFFF"/>
                </a:highlight>
                <a:latin typeface="+mj-lt"/>
              </a:rPr>
              <a:t>يسرى في شأن أدلة الاثبات قانون الدولة التي تم فيها التصرف القانوني، ومع ذلك يجوز للمحكمة ان تطبق القانون العراقي إذا كان كان دليل الاثبات فيه أيسر من الدليل الذي يشترطه القانون الأجنبي</a:t>
            </a:r>
            <a:r>
              <a:rPr lang="ar-IQ" sz="2800" dirty="0">
                <a:solidFill>
                  <a:schemeClr val="tx1"/>
                </a:solidFill>
                <a:latin typeface="+mj-lt"/>
              </a:rPr>
              <a:t>. ثانيا: </a:t>
            </a:r>
            <a:r>
              <a:rPr lang="ar-IQ" sz="2800" dirty="0">
                <a:solidFill>
                  <a:srgbClr val="FF0000"/>
                </a:solidFill>
                <a:latin typeface="+mj-lt"/>
              </a:rPr>
              <a:t>يسرى في شأن اجراءات الاثبات قانون الدولة التي تقام فيها الدعوى)).</a:t>
            </a:r>
          </a:p>
        </p:txBody>
      </p:sp>
    </p:spTree>
    <p:extLst>
      <p:ext uri="{BB962C8B-B14F-4D97-AF65-F5344CB8AC3E}">
        <p14:creationId xmlns:p14="http://schemas.microsoft.com/office/powerpoint/2010/main" val="167670815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00000"/>
              </a:lnSpc>
            </a:pPr>
            <a:r>
              <a:rPr lang="ar-IQ" sz="2800" dirty="0">
                <a:solidFill>
                  <a:srgbClr val="FF0000"/>
                </a:solidFill>
                <a:highlight>
                  <a:srgbClr val="FFFF00"/>
                </a:highlight>
                <a:latin typeface="+mj-lt"/>
              </a:rPr>
              <a:t>القانون واجب التطبيق على آثار الزواج</a:t>
            </a:r>
          </a:p>
          <a:p>
            <a:pPr algn="just" rtl="1">
              <a:lnSpc>
                <a:spcPct val="200000"/>
              </a:lnSpc>
            </a:pPr>
            <a:r>
              <a:rPr lang="ar-IQ" sz="2800" dirty="0">
                <a:solidFill>
                  <a:schemeClr val="tx1"/>
                </a:solidFill>
                <a:highlight>
                  <a:srgbClr val="FFFF00"/>
                </a:highlight>
                <a:latin typeface="+mj-lt"/>
              </a:rPr>
              <a:t>اولا: المقصود بآثار الزواج</a:t>
            </a:r>
            <a:r>
              <a:rPr lang="ar-IQ" sz="2800" dirty="0">
                <a:solidFill>
                  <a:schemeClr val="tx1"/>
                </a:solidFill>
                <a:latin typeface="+mj-lt"/>
              </a:rPr>
              <a:t>: الآثار الشخصية للزواج والآثار المالية للزواج( النظام المالي للزوجين</a:t>
            </a:r>
          </a:p>
          <a:p>
            <a:pPr algn="just" rtl="1">
              <a:lnSpc>
                <a:spcPct val="200000"/>
              </a:lnSpc>
            </a:pPr>
            <a:r>
              <a:rPr lang="ar-IQ" sz="2800" dirty="0">
                <a:solidFill>
                  <a:schemeClr val="tx1"/>
                </a:solidFill>
                <a:highlight>
                  <a:srgbClr val="FFFF00"/>
                </a:highlight>
                <a:latin typeface="+mj-lt"/>
              </a:rPr>
              <a:t>ثانيا : مضمون قاعدة الاسناد الخاصة بآثار الزواج</a:t>
            </a:r>
          </a:p>
          <a:p>
            <a:pPr algn="just" rtl="1">
              <a:lnSpc>
                <a:spcPct val="200000"/>
              </a:lnSpc>
            </a:pPr>
            <a:r>
              <a:rPr lang="ar-IQ" sz="2800" dirty="0">
                <a:solidFill>
                  <a:schemeClr val="tx1"/>
                </a:solidFill>
                <a:latin typeface="+mj-lt"/>
              </a:rPr>
              <a:t>نصت الفقرة الثانية من المادة (۱۹) من القانون المدني العراقي على انه </a:t>
            </a:r>
            <a:r>
              <a:rPr lang="ar-IQ" sz="2800" dirty="0">
                <a:solidFill>
                  <a:schemeClr val="tx1"/>
                </a:solidFill>
                <a:highlight>
                  <a:srgbClr val="00FFFF"/>
                </a:highlight>
                <a:latin typeface="+mj-lt"/>
              </a:rPr>
              <a:t>((..يسري قانون الدولة التي ينتمي اليها الزوج </a:t>
            </a:r>
            <a:r>
              <a:rPr lang="ar-IQ" sz="2800" dirty="0">
                <a:solidFill>
                  <a:srgbClr val="FF0000"/>
                </a:solidFill>
                <a:highlight>
                  <a:srgbClr val="00FFFF"/>
                </a:highlight>
                <a:latin typeface="+mj-lt"/>
              </a:rPr>
              <a:t>وقت انعقاد الزواج </a:t>
            </a:r>
            <a:r>
              <a:rPr lang="ar-IQ" sz="2800" dirty="0">
                <a:solidFill>
                  <a:schemeClr val="tx1"/>
                </a:solidFill>
                <a:highlight>
                  <a:srgbClr val="00FFFF"/>
                </a:highlight>
                <a:latin typeface="+mj-lt"/>
              </a:rPr>
              <a:t>على الاثار التي يرتبها عقد الزواج بما في ذلك من أثر بالنسبة للمال))</a:t>
            </a:r>
            <a:r>
              <a:rPr lang="ar-IQ" sz="2800" dirty="0">
                <a:solidFill>
                  <a:schemeClr val="tx1"/>
                </a:solidFill>
                <a:latin typeface="+mj-lt"/>
              </a:rPr>
              <a:t>، وواضح من هذا النص ان المشرع جمع بين الآثار الشخصية والمالية واخضعها جميعا لقانون وأحد هو قانون جنسية الزوج،</a:t>
            </a: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151308105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وإذا رفعت منازعة بين زوج فرنسي وزوجة المانية امام القضاء العراقي بشأن النفقة الزوجية او مسألة الاخلاص بينهما على سبيل المثال، فان القانون واجب التطبيق على المنازعة هو القانون الفرنسي باعتباره قانون جنسية الزوج. ويجدر بالذكر، ان الوقت الذي يعتد به في تحديد قانون جنسية الزوج </a:t>
            </a:r>
            <a:r>
              <a:rPr lang="ar-IQ" sz="2800" dirty="0">
                <a:solidFill>
                  <a:srgbClr val="FF0000"/>
                </a:solidFill>
                <a:highlight>
                  <a:srgbClr val="FFFF00"/>
                </a:highlight>
                <a:latin typeface="+mj-lt"/>
              </a:rPr>
              <a:t>هو وقت الزواج </a:t>
            </a:r>
            <a:r>
              <a:rPr lang="ar-IQ" sz="2800" dirty="0">
                <a:solidFill>
                  <a:schemeClr val="tx1"/>
                </a:solidFill>
                <a:latin typeface="+mj-lt"/>
              </a:rPr>
              <a:t>، فقانون جنسية الزوج يبقى مختصا بالتطبيق على آثار الزواج حتى إذا غير الزوج جنسيته بعد الزواج، وذلك لتفادي مشكلة التنازع المتحرك (المتغير)</a:t>
            </a:r>
          </a:p>
          <a:p>
            <a:pPr algn="just" rtl="1">
              <a:lnSpc>
                <a:spcPct val="200000"/>
              </a:lnSpc>
            </a:pPr>
            <a:r>
              <a:rPr lang="ar-IQ" sz="2800" dirty="0">
                <a:solidFill>
                  <a:srgbClr val="FF0000"/>
                </a:solidFill>
                <a:latin typeface="+mj-lt"/>
              </a:rPr>
              <a:t>هل واجه المشرع التنازع المتحرك فيما يخص آثار الزواج؟</a:t>
            </a:r>
          </a:p>
        </p:txBody>
      </p:sp>
    </p:spTree>
    <p:extLst>
      <p:ext uri="{BB962C8B-B14F-4D97-AF65-F5344CB8AC3E}">
        <p14:creationId xmlns:p14="http://schemas.microsoft.com/office/powerpoint/2010/main" val="259395706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highlight>
                  <a:srgbClr val="FFFF00"/>
                </a:highlight>
                <a:latin typeface="+mj-lt"/>
              </a:rPr>
              <a:t>ثالثا: نطاق سريان قانون جنسية الزوج على آثار الزواج</a:t>
            </a:r>
          </a:p>
          <a:p>
            <a:pPr algn="just" rtl="1">
              <a:lnSpc>
                <a:spcPct val="200000"/>
              </a:lnSpc>
            </a:pPr>
            <a:r>
              <a:rPr lang="ar-IQ" sz="2800" dirty="0">
                <a:solidFill>
                  <a:schemeClr val="tx1"/>
                </a:solidFill>
                <a:highlight>
                  <a:srgbClr val="00FFFF"/>
                </a:highlight>
                <a:latin typeface="+mj-lt"/>
              </a:rPr>
              <a:t>في الآثار الشخصية للزواج يبقى الاختصاص كليا لقانون جنسية الزوج وقت الزواج، </a:t>
            </a:r>
            <a:r>
              <a:rPr lang="ar-IQ" sz="2800" dirty="0">
                <a:solidFill>
                  <a:schemeClr val="tx1"/>
                </a:solidFill>
                <a:latin typeface="+mj-lt"/>
              </a:rPr>
              <a:t>فهو الذي يحدد الآثار والطرف الذي يلتزم بمراعاتها، بحيث لا ينازعه في الحكم قانون آخر. اما بالنسبة للآثار المالية فقد يتأثر تطبيق قاعدة اخضاع الآثار المالية للزواج لقانون جنسية الزوج وقت الزواج لاسيما النظام المالي للزوجين بما هو مقرر في قانون موقع المال، فقد يصطدم سريان قانون جنسية الزوج بما يقرره قانون موقع المال عقارا كان أو منقولا ، </a:t>
            </a:r>
          </a:p>
        </p:txBody>
      </p:sp>
    </p:spTree>
    <p:extLst>
      <p:ext uri="{BB962C8B-B14F-4D97-AF65-F5344CB8AC3E}">
        <p14:creationId xmlns:p14="http://schemas.microsoft.com/office/powerpoint/2010/main" val="52096005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لأن قانون موقع العقار يسري على العقود التي أبرمت بشأنه ، وكذلك يسرى على الحقوق العينية الواردة عليه </a:t>
            </a:r>
            <a:r>
              <a:rPr lang="ar-IQ" sz="2800" dirty="0">
                <a:solidFill>
                  <a:schemeClr val="tx1"/>
                </a:solidFill>
                <a:latin typeface="+mj-lt"/>
              </a:rPr>
              <a:t>، كما ان </a:t>
            </a:r>
            <a:r>
              <a:rPr lang="ar-IQ" sz="2800" dirty="0">
                <a:solidFill>
                  <a:schemeClr val="tx1"/>
                </a:solidFill>
                <a:highlight>
                  <a:srgbClr val="00FFFF"/>
                </a:highlight>
                <a:latin typeface="+mj-lt"/>
              </a:rPr>
              <a:t>ملكية المنقول والحقوق العينية عليه يسري عليها قانون الدولة التي يوجد فيها المنقول وقت وقوع الامر الذي ترتب عليه كسب الحق أو فقده،</a:t>
            </a:r>
            <a:r>
              <a:rPr lang="ar-IQ" sz="2800" dirty="0">
                <a:solidFill>
                  <a:schemeClr val="tx1"/>
                </a:solidFill>
                <a:latin typeface="+mj-lt"/>
              </a:rPr>
              <a:t> وينبني على ذلك انه لا يمكن ان يحتج بما يقرره قانون الزوج وقت الزواج من رهن قانوني على اموال الزوج الموجودة في العراق ضمانا لالتزاماته نحو زوجته، لأن مثل هذا الرهن يعتبر من الاحوال العينية التي يكون الاختصاص فيها الى قانون موقع المال، وهو القانون العراقي ، والذي لا يقر مثل هذا النظام ، لمخالفته للنظام العام</a:t>
            </a:r>
          </a:p>
        </p:txBody>
      </p:sp>
    </p:spTree>
    <p:extLst>
      <p:ext uri="{BB962C8B-B14F-4D97-AF65-F5344CB8AC3E}">
        <p14:creationId xmlns:p14="http://schemas.microsoft.com/office/powerpoint/2010/main" val="301086887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رابعا : الاستثناء على قاعدة تطبيق قانون جنسية الزوج على آثار الزواج</a:t>
            </a:r>
          </a:p>
          <a:p>
            <a:pPr algn="just" rtl="1">
              <a:lnSpc>
                <a:spcPct val="200000"/>
              </a:lnSpc>
            </a:pPr>
            <a:r>
              <a:rPr lang="ar-IQ" sz="2800" dirty="0">
                <a:solidFill>
                  <a:schemeClr val="tx1"/>
                </a:solidFill>
                <a:latin typeface="+mj-lt"/>
              </a:rPr>
              <a:t> إذا كان أحد الزوجين عراقيا وقت الزواج، فان القانون الذي يسري على آثار الزواج هو القانون العراقي حصرا حتى إذا كان الطرف العراقي في الزواج هو الزوجة وليس الزوج تطبيقا للفقرة الخامسة من المادة (۱۹) من القانون المدني العراقي</a:t>
            </a:r>
          </a:p>
          <a:p>
            <a:pPr algn="just" rtl="1">
              <a:lnSpc>
                <a:spcPct val="200000"/>
              </a:lnSpc>
            </a:pPr>
            <a:r>
              <a:rPr lang="ar-IQ" sz="2800" dirty="0">
                <a:solidFill>
                  <a:schemeClr val="tx1"/>
                </a:solidFill>
                <a:highlight>
                  <a:srgbClr val="00FFFF"/>
                </a:highlight>
                <a:latin typeface="+mj-lt"/>
              </a:rPr>
              <a:t>إذا رفعت دعوى المطاوعة من قبل زوج أردني على زوجة عراقية ما هو القانون الواجب التطبيق أذكر القاعدة وعلّل إجابتك</a:t>
            </a:r>
          </a:p>
        </p:txBody>
      </p:sp>
    </p:spTree>
    <p:extLst>
      <p:ext uri="{BB962C8B-B14F-4D97-AF65-F5344CB8AC3E}">
        <p14:creationId xmlns:p14="http://schemas.microsoft.com/office/powerpoint/2010/main" val="201974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r>
              <a:rPr lang="ar-IQ" sz="2800" dirty="0">
                <a:solidFill>
                  <a:srgbClr val="FF0000"/>
                </a:solidFill>
                <a:latin typeface="+mj-lt"/>
              </a:rPr>
              <a:t>الشرط الثالث : أن يكون هناك اختلاف في التشريع بين الدول:</a:t>
            </a:r>
          </a:p>
          <a:p>
            <a:pPr algn="just" rtl="1">
              <a:lnSpc>
                <a:spcPct val="150000"/>
              </a:lnSpc>
            </a:pPr>
            <a:r>
              <a:rPr lang="ar-IQ" sz="2800" dirty="0">
                <a:solidFill>
                  <a:schemeClr val="tx1"/>
                </a:solidFill>
                <a:latin typeface="+mj-lt"/>
              </a:rPr>
              <a:t> إذا كانت القوانين المتنازعة متطابقة في احكامها ، فأن اختيار هذا القانون او ذاك لا يشكل فرقا لان الحكم في القوانين المتنازعة سيكون وأحدا ، ومن ثم فان تناول حلول تنازع القوانين في هذه الحالة سيكون نظريا واقرب ان يكون لغوا لا فائدة منه، وهذا الفرض نادر الحصول في الواقع فلا يمكن تصور التطابق بين تشريعات الدول الا في حالة وجود اتفاقية دولية قد نظمت موضوعا معينا ثم ادخلت احكامها في التشريعات الوطنية للدول التي تتنازع قوانينها بشأن ذلك الموضوع المنظم في الاتفاقية.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45799165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00000"/>
              </a:lnSpc>
            </a:pPr>
            <a:r>
              <a:rPr lang="ar-IQ" sz="2800" dirty="0">
                <a:solidFill>
                  <a:srgbClr val="FF0000"/>
                </a:solidFill>
                <a:highlight>
                  <a:srgbClr val="FFFF00"/>
                </a:highlight>
                <a:latin typeface="+mj-lt"/>
              </a:rPr>
              <a:t>القانون واجب التطبيق على انقضاء الزواج</a:t>
            </a:r>
          </a:p>
          <a:p>
            <a:pPr algn="just" rtl="1">
              <a:lnSpc>
                <a:spcPct val="200000"/>
              </a:lnSpc>
            </a:pPr>
            <a:r>
              <a:rPr lang="ar-IQ" sz="2800" dirty="0">
                <a:solidFill>
                  <a:srgbClr val="FF0000"/>
                </a:solidFill>
                <a:latin typeface="+mj-lt"/>
              </a:rPr>
              <a:t>اولا: المقصود بانقضاء الزواج: </a:t>
            </a:r>
            <a:r>
              <a:rPr lang="ar-IQ" sz="2800" dirty="0">
                <a:solidFill>
                  <a:schemeClr val="tx1"/>
                </a:solidFill>
                <a:latin typeface="+mj-lt"/>
              </a:rPr>
              <a:t>الوفاة- الانفصال الجسماني- الخلع- الطلاق بإرادة الزوج</a:t>
            </a:r>
          </a:p>
          <a:p>
            <a:pPr algn="just" rtl="1">
              <a:lnSpc>
                <a:spcPct val="200000"/>
              </a:lnSpc>
            </a:pPr>
            <a:r>
              <a:rPr lang="ar-IQ" sz="2800" dirty="0">
                <a:solidFill>
                  <a:srgbClr val="FF0000"/>
                </a:solidFill>
                <a:latin typeface="+mj-lt"/>
              </a:rPr>
              <a:t>ثانيا : مضمون قاعدة الاسناد الخاصة بانقضاء الزواج </a:t>
            </a:r>
            <a:r>
              <a:rPr lang="ar-IQ" sz="2800" dirty="0">
                <a:solidFill>
                  <a:schemeClr val="tx1"/>
                </a:solidFill>
                <a:latin typeface="+mj-lt"/>
              </a:rPr>
              <a:t>تنص الفقرة الثالثة من المادة (۱۹) من القانون المدني العراقي على انه ((يسرى في الطلاق والتفريق والانفصال قانون </a:t>
            </a:r>
            <a:r>
              <a:rPr lang="ar-IQ" sz="2800" dirty="0">
                <a:solidFill>
                  <a:schemeClr val="tx1"/>
                </a:solidFill>
                <a:highlight>
                  <a:srgbClr val="00FFFF"/>
                </a:highlight>
                <a:latin typeface="+mj-lt"/>
              </a:rPr>
              <a:t>الزوج</a:t>
            </a:r>
            <a:r>
              <a:rPr lang="ar-IQ" sz="2800" dirty="0">
                <a:solidFill>
                  <a:schemeClr val="tx1"/>
                </a:solidFill>
                <a:latin typeface="+mj-lt"/>
              </a:rPr>
              <a:t> </a:t>
            </a:r>
            <a:r>
              <a:rPr lang="ar-IQ" sz="2800" dirty="0">
                <a:solidFill>
                  <a:srgbClr val="FF0000"/>
                </a:solidFill>
                <a:latin typeface="+mj-lt"/>
              </a:rPr>
              <a:t>وقت</a:t>
            </a:r>
            <a:r>
              <a:rPr lang="ar-IQ" sz="2800" dirty="0">
                <a:solidFill>
                  <a:schemeClr val="tx1"/>
                </a:solidFill>
                <a:latin typeface="+mj-lt"/>
              </a:rPr>
              <a:t> الطلاق أو </a:t>
            </a:r>
            <a:r>
              <a:rPr lang="ar-IQ" sz="2800" dirty="0">
                <a:solidFill>
                  <a:schemeClr val="tx1"/>
                </a:solidFill>
                <a:highlight>
                  <a:srgbClr val="FFFF00"/>
                </a:highlight>
                <a:latin typeface="+mj-lt"/>
              </a:rPr>
              <a:t>وقت</a:t>
            </a:r>
            <a:r>
              <a:rPr lang="ar-IQ" sz="2800" dirty="0">
                <a:solidFill>
                  <a:schemeClr val="tx1"/>
                </a:solidFill>
                <a:latin typeface="+mj-lt"/>
              </a:rPr>
              <a:t> رفع الدعوى))، ومرة اخرى رجح المشرع قانون جنسية الزوج ليكون مختصا بالتطبيق على اسباب انقضاء الزواج، فإذا رفعت زوجة لبنانية دعوى التفريق على زوجها الاردني امام القضاء العراقي فإن القانون الاردني هو المختص بحكم دعوى التفريق.</a:t>
            </a:r>
          </a:p>
        </p:txBody>
      </p:sp>
    </p:spTree>
    <p:extLst>
      <p:ext uri="{BB962C8B-B14F-4D97-AF65-F5344CB8AC3E}">
        <p14:creationId xmlns:p14="http://schemas.microsoft.com/office/powerpoint/2010/main" val="295400525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ثالثاً : الاستثناء على قاعدة تطبيق قانون جنسية الزوج على انقضاء الزواج</a:t>
            </a:r>
          </a:p>
          <a:p>
            <a:pPr algn="just" rtl="1">
              <a:lnSpc>
                <a:spcPct val="200000"/>
              </a:lnSpc>
            </a:pPr>
            <a:r>
              <a:rPr lang="ar-IQ" sz="2800" dirty="0">
                <a:solidFill>
                  <a:schemeClr val="tx1"/>
                </a:solidFill>
                <a:latin typeface="+mj-lt"/>
              </a:rPr>
              <a:t> إذا كان أحد الزوجين عراقيا وقت الزواج، فان القانون الذي يسري على انقضاء الزواج هو القانون العراقي حصرا حتى إذا كان الطرف العراقي في الزواج هو الزوجة وليس الزوج تطبيقا للفقرة الخامسة من المادة (۱۹) من القانون المدني العراقي</a:t>
            </a:r>
          </a:p>
        </p:txBody>
      </p:sp>
    </p:spTree>
    <p:extLst>
      <p:ext uri="{BB962C8B-B14F-4D97-AF65-F5344CB8AC3E}">
        <p14:creationId xmlns:p14="http://schemas.microsoft.com/office/powerpoint/2010/main" val="288145086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القانون واجب التطبيق على النسب وآثاره</a:t>
            </a:r>
          </a:p>
          <a:p>
            <a:pPr algn="just" rtl="1">
              <a:lnSpc>
                <a:spcPct val="200000"/>
              </a:lnSpc>
            </a:pPr>
            <a:r>
              <a:rPr lang="ar-IQ" sz="2800" dirty="0">
                <a:solidFill>
                  <a:schemeClr val="tx1"/>
                </a:solidFill>
                <a:latin typeface="+mj-lt"/>
              </a:rPr>
              <a:t>هو نظام شرعي يعني تفرع الأولاد من الوالدين. وبعد ثبوت النسب بين الولد ووالديه فان عدة آثار تترتب على ذلك النسب </a:t>
            </a:r>
            <a:r>
              <a:rPr lang="ar-IQ" sz="2800" dirty="0">
                <a:solidFill>
                  <a:schemeClr val="tx1"/>
                </a:solidFill>
                <a:highlight>
                  <a:srgbClr val="FFFF00"/>
                </a:highlight>
                <a:latin typeface="+mj-lt"/>
              </a:rPr>
              <a:t>كإقرار سلطة الاب على الابن في التربية والرقابة والاشراف والتعليم وغير ذلك، وكذلك اقرار الولاية على نفس الصغير وماله وتعيين الولي وبيان سلطاته وباقي الحقوق والواجبات بين الوالدين والاولاد، وكذلك النفقة والحضانة والميراث وموانع الزواج.</a:t>
            </a:r>
          </a:p>
        </p:txBody>
      </p:sp>
    </p:spTree>
    <p:extLst>
      <p:ext uri="{BB962C8B-B14F-4D97-AF65-F5344CB8AC3E}">
        <p14:creationId xmlns:p14="http://schemas.microsoft.com/office/powerpoint/2010/main" val="382254724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b="1" dirty="0">
                <a:solidFill>
                  <a:srgbClr val="FF0000"/>
                </a:solidFill>
                <a:latin typeface="+mj-lt"/>
              </a:rPr>
              <a:t>القانون واجب التطبيق على النسب وآثاره</a:t>
            </a:r>
          </a:p>
          <a:p>
            <a:pPr algn="just" rtl="1">
              <a:lnSpc>
                <a:spcPct val="200000"/>
              </a:lnSpc>
            </a:pPr>
            <a:r>
              <a:rPr lang="ar-IQ" sz="2800" dirty="0">
                <a:solidFill>
                  <a:schemeClr val="tx1"/>
                </a:solidFill>
                <a:latin typeface="+mj-lt"/>
              </a:rPr>
              <a:t>جمع القانون المدني العراقي بين النسب وآثاره من حيث بيان القانون واجب التطبيق فاخضعهما لقانون واحد هو قانون </a:t>
            </a:r>
            <a:r>
              <a:rPr lang="ar-IQ" sz="2800" b="1" dirty="0">
                <a:solidFill>
                  <a:schemeClr val="tx1"/>
                </a:solidFill>
                <a:latin typeface="+mj-lt"/>
              </a:rPr>
              <a:t>جنسية</a:t>
            </a:r>
            <a:r>
              <a:rPr lang="ar-IQ" sz="2800" dirty="0">
                <a:solidFill>
                  <a:schemeClr val="tx1"/>
                </a:solidFill>
                <a:latin typeface="+mj-lt"/>
              </a:rPr>
              <a:t> الاب، وعلى هذا نصت الفقرة الرابعة من المادة (١٩) والتي جاء فيها ان </a:t>
            </a:r>
            <a:r>
              <a:rPr lang="ar-IQ" sz="2800" dirty="0">
                <a:solidFill>
                  <a:schemeClr val="tx1"/>
                </a:solidFill>
                <a:highlight>
                  <a:srgbClr val="00FFFF"/>
                </a:highlight>
                <a:latin typeface="+mj-lt"/>
              </a:rPr>
              <a:t>((المسائل الخاصة بالبنوة الشرعية والولاية وسائر الواجبات ، بين الاباء والاولاد يسرى عليها قانون الاب) </a:t>
            </a:r>
          </a:p>
        </p:txBody>
      </p:sp>
    </p:spTree>
    <p:extLst>
      <p:ext uri="{BB962C8B-B14F-4D97-AF65-F5344CB8AC3E}">
        <p14:creationId xmlns:p14="http://schemas.microsoft.com/office/powerpoint/2010/main" val="60132023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b="1" dirty="0">
                <a:solidFill>
                  <a:srgbClr val="FF0000"/>
                </a:solidFill>
                <a:latin typeface="+mj-lt"/>
              </a:rPr>
              <a:t>ثالثا: الوقت الذي يعتد فيه بجنسية الاب</a:t>
            </a:r>
          </a:p>
          <a:p>
            <a:pPr algn="just" rtl="1">
              <a:lnSpc>
                <a:spcPct val="200000"/>
              </a:lnSpc>
            </a:pPr>
            <a:r>
              <a:rPr lang="ar-IQ" sz="2800" dirty="0">
                <a:solidFill>
                  <a:schemeClr val="tx1"/>
                </a:solidFill>
                <a:latin typeface="+mj-lt"/>
              </a:rPr>
              <a:t>الراجح هو الاعتداد بجنسية الاب وقت الميلاد ، لانه الوقت الذي يتحقق فيه وجود الولد ويترتب فيه حقه في انتسابه الى ابيه.</a:t>
            </a:r>
            <a:endParaRPr lang="ar-IQ" sz="2800" dirty="0">
              <a:solidFill>
                <a:schemeClr val="tx1"/>
              </a:solidFill>
              <a:highlight>
                <a:srgbClr val="FFFF00"/>
              </a:highlight>
              <a:latin typeface="+mj-lt"/>
            </a:endParaRPr>
          </a:p>
        </p:txBody>
      </p:sp>
    </p:spTree>
    <p:extLst>
      <p:ext uri="{BB962C8B-B14F-4D97-AF65-F5344CB8AC3E}">
        <p14:creationId xmlns:p14="http://schemas.microsoft.com/office/powerpoint/2010/main" val="282994317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b="1" dirty="0">
                <a:solidFill>
                  <a:srgbClr val="FF0000"/>
                </a:solidFill>
                <a:latin typeface="+mj-lt"/>
              </a:rPr>
              <a:t>رابعا: الاستثناء على قاعدة تطبيق قانون جنسية الاب على النسب وآثاره</a:t>
            </a:r>
          </a:p>
          <a:p>
            <a:pPr algn="just" rtl="1">
              <a:lnSpc>
                <a:spcPct val="200000"/>
              </a:lnSpc>
            </a:pPr>
            <a:r>
              <a:rPr lang="ar-IQ" sz="2800" dirty="0">
                <a:solidFill>
                  <a:schemeClr val="tx1"/>
                </a:solidFill>
                <a:latin typeface="+mj-lt"/>
              </a:rPr>
              <a:t>إذا كان أحد الزوجين عراقيا وقت الزواج، فان القانون الذي يسري على النسب وما يترتب عليه من آثار هو القانون العراقي حصرا تطبيقا للفقرة الخامسة من المادة (۱۹) من القانون المدني العراقي،</a:t>
            </a:r>
            <a:endParaRPr lang="ar-IQ" sz="2800" dirty="0">
              <a:solidFill>
                <a:schemeClr val="tx1"/>
              </a:solidFill>
              <a:highlight>
                <a:srgbClr val="FFFF00"/>
              </a:highlight>
              <a:latin typeface="+mj-lt"/>
            </a:endParaRPr>
          </a:p>
        </p:txBody>
      </p:sp>
    </p:spTree>
    <p:extLst>
      <p:ext uri="{BB962C8B-B14F-4D97-AF65-F5344CB8AC3E}">
        <p14:creationId xmlns:p14="http://schemas.microsoft.com/office/powerpoint/2010/main" val="338012871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القانون واجب التطبيق على النفقة بين الاقارب والازواج</a:t>
            </a:r>
          </a:p>
          <a:p>
            <a:pPr algn="just" rtl="1">
              <a:lnSpc>
                <a:spcPct val="200000"/>
              </a:lnSpc>
            </a:pPr>
            <a:r>
              <a:rPr lang="ar-IQ" sz="2800" dirty="0">
                <a:solidFill>
                  <a:srgbClr val="FF0000"/>
                </a:solidFill>
                <a:latin typeface="+mj-lt"/>
              </a:rPr>
              <a:t>اولا: المقصود بالنفقة بين الاقارب والازواج</a:t>
            </a:r>
          </a:p>
          <a:p>
            <a:pPr algn="just" rtl="1">
              <a:lnSpc>
                <a:spcPct val="200000"/>
              </a:lnSpc>
            </a:pPr>
            <a:r>
              <a:rPr lang="ar-IQ" sz="2800" dirty="0">
                <a:solidFill>
                  <a:srgbClr val="FF0000"/>
                </a:solidFill>
                <a:latin typeface="+mj-lt"/>
              </a:rPr>
              <a:t>ثانيا : مضمون قاعدة الاسناد الخاصة بالنفقة بين الاقارب والازواج</a:t>
            </a:r>
          </a:p>
          <a:p>
            <a:pPr algn="just" rtl="1">
              <a:lnSpc>
                <a:spcPct val="200000"/>
              </a:lnSpc>
            </a:pPr>
            <a:r>
              <a:rPr lang="ar-IQ" sz="2800" dirty="0">
                <a:solidFill>
                  <a:schemeClr val="tx1"/>
                </a:solidFill>
                <a:latin typeface="+mj-lt"/>
              </a:rPr>
              <a:t>ان النفقة بين الاقارب والازواج تبقى من مسائل الاحوال الشخصية لانها في كل الاحوال لا تعدو أن تكون اما اثرا من آثار النسب او اثرا من آثار الزواج</a:t>
            </a:r>
          </a:p>
          <a:p>
            <a:pPr algn="just" rtl="1">
              <a:lnSpc>
                <a:spcPct val="200000"/>
              </a:lnSpc>
            </a:pPr>
            <a:r>
              <a:rPr lang="ar-IQ" sz="2800" dirty="0">
                <a:solidFill>
                  <a:schemeClr val="tx1"/>
                </a:solidFill>
                <a:latin typeface="+mj-lt"/>
              </a:rPr>
              <a:t>المادة 21 مدني عراقي " </a:t>
            </a:r>
            <a:r>
              <a:rPr lang="ar-IQ" sz="2800" dirty="0">
                <a:solidFill>
                  <a:schemeClr val="tx1"/>
                </a:solidFill>
                <a:highlight>
                  <a:srgbClr val="FFFF00"/>
                </a:highlight>
                <a:latin typeface="+mj-lt"/>
              </a:rPr>
              <a:t>الالتزام بالنفقة يسري عليها قانون المدين بها</a:t>
            </a:r>
            <a:r>
              <a:rPr lang="ar-IQ" sz="2800" dirty="0">
                <a:solidFill>
                  <a:schemeClr val="tx1"/>
                </a:solidFill>
                <a:latin typeface="+mj-lt"/>
              </a:rPr>
              <a:t>".</a:t>
            </a:r>
          </a:p>
          <a:p>
            <a:pPr algn="just" rtl="1">
              <a:lnSpc>
                <a:spcPct val="200000"/>
              </a:lnSpc>
            </a:pPr>
            <a:r>
              <a:rPr lang="ar-IQ" sz="2800" dirty="0">
                <a:solidFill>
                  <a:schemeClr val="tx1"/>
                </a:solidFill>
                <a:latin typeface="+mj-lt"/>
              </a:rPr>
              <a:t>من هو المدين بالنفقة؟؟</a:t>
            </a:r>
          </a:p>
        </p:txBody>
      </p:sp>
    </p:spTree>
    <p:extLst>
      <p:ext uri="{BB962C8B-B14F-4D97-AF65-F5344CB8AC3E}">
        <p14:creationId xmlns:p14="http://schemas.microsoft.com/office/powerpoint/2010/main" val="418338059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نطاق سريان قانون جنسية المدين بالنفقة</a:t>
            </a:r>
          </a:p>
          <a:p>
            <a:pPr algn="just" rtl="1">
              <a:lnSpc>
                <a:spcPct val="200000"/>
              </a:lnSpc>
            </a:pPr>
            <a:r>
              <a:rPr lang="ar-IQ" sz="2800" dirty="0">
                <a:solidFill>
                  <a:schemeClr val="tx1"/>
                </a:solidFill>
                <a:latin typeface="+mj-lt"/>
              </a:rPr>
              <a:t>يسري قانون جنسية المدين بالنفقة على العديد من المسائل المتعلقه بالنفقه منها : شروط استحقاق النفقة كشرط الحاجة وشرط يسار الذي تجب عليه النفقة، وشرط اتحاد الدين، وبيان امكانية تجزئة الوفاء بالالتزام بالنفقة عند تعدد من تجب عليهم والترتيب بينهم ومشتملات النفقة واساس تقديرها ووقت ،وجوبها ، وكيفية دفعها عينا ام نقدا وعلى أقساط. ام دفعة وأحدة، وضمانات الوفاء بها وايقافها واعادة النظر فيها ومراجعتها وحكم سقوطها او انهائها.</a:t>
            </a:r>
          </a:p>
        </p:txBody>
      </p:sp>
    </p:spTree>
    <p:extLst>
      <p:ext uri="{BB962C8B-B14F-4D97-AF65-F5344CB8AC3E}">
        <p14:creationId xmlns:p14="http://schemas.microsoft.com/office/powerpoint/2010/main" val="270110008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00000"/>
              </a:lnSpc>
            </a:pPr>
            <a:r>
              <a:rPr lang="ar-IQ" sz="2800" dirty="0">
                <a:solidFill>
                  <a:srgbClr val="FF0000"/>
                </a:solidFill>
                <a:latin typeface="+mj-lt"/>
              </a:rPr>
              <a:t>القانون واجب التطبيق على الميراث</a:t>
            </a:r>
          </a:p>
          <a:p>
            <a:pPr algn="just" rtl="1">
              <a:lnSpc>
                <a:spcPct val="200000"/>
              </a:lnSpc>
            </a:pPr>
            <a:r>
              <a:rPr lang="ar-IQ" sz="2800" dirty="0">
                <a:solidFill>
                  <a:srgbClr val="FF0000"/>
                </a:solidFill>
                <a:latin typeface="+mj-lt"/>
              </a:rPr>
              <a:t>اولا: المقصود بالميراث ومسائله</a:t>
            </a:r>
          </a:p>
          <a:p>
            <a:pPr algn="just" rtl="1">
              <a:lnSpc>
                <a:spcPct val="200000"/>
              </a:lnSpc>
            </a:pPr>
            <a:r>
              <a:rPr lang="ar-IQ" sz="2800" dirty="0">
                <a:solidFill>
                  <a:schemeClr val="tx1"/>
                </a:solidFill>
                <a:latin typeface="+mj-lt"/>
              </a:rPr>
              <a:t>الميراث هو ما يتركه الإنسان لورثته من اموال وحقوق بعد وفاته، وما يتركه الانسان من اموال بعد وفاته يسمى بـ (التركة)، وبهذا يعد الميراث </a:t>
            </a:r>
            <a:r>
              <a:rPr lang="ar-IQ" sz="2800" dirty="0">
                <a:solidFill>
                  <a:schemeClr val="tx1"/>
                </a:solidFill>
                <a:highlight>
                  <a:srgbClr val="FFFF00"/>
                </a:highlight>
                <a:latin typeface="+mj-lt"/>
              </a:rPr>
              <a:t>سببا من اسباب نقل ملكية الاموال بالوفاة. </a:t>
            </a:r>
            <a:r>
              <a:rPr lang="ar-IQ" sz="2800" dirty="0">
                <a:solidFill>
                  <a:schemeClr val="tx1"/>
                </a:solidFill>
                <a:latin typeface="+mj-lt"/>
              </a:rPr>
              <a:t>وتتعدد المسائل المتعلقة بالميراث منها ما يتعلق بالمورث والورثة كشروط الميراث وتحديد الورثة وانصبتهم في التركة، ومنها ما يتعلق بالتركة ذاتها كمجموعة اموال، مثل كيفية حصرها وايفاء الحقوق المترتبة عليها اذ لا تركة الا بعد سداد الديون، وكذلك كيفية توزيع التركة وانتقال ملكية الاموال الى الورثة. </a:t>
            </a:r>
          </a:p>
        </p:txBody>
      </p:sp>
    </p:spTree>
    <p:extLst>
      <p:ext uri="{BB962C8B-B14F-4D97-AF65-F5344CB8AC3E}">
        <p14:creationId xmlns:p14="http://schemas.microsoft.com/office/powerpoint/2010/main" val="46957865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ثالثا: مضمون قاعدة الاسناد الخاصة بالميراث</a:t>
            </a:r>
          </a:p>
          <a:p>
            <a:pPr algn="just" rtl="1">
              <a:lnSpc>
                <a:spcPct val="200000"/>
              </a:lnSpc>
            </a:pPr>
            <a:r>
              <a:rPr lang="ar-IQ" sz="2800" dirty="0">
                <a:solidFill>
                  <a:schemeClr val="tx1"/>
                </a:solidFill>
                <a:latin typeface="+mj-lt"/>
              </a:rPr>
              <a:t>تنص المادة (۲۲) من القانون المدني العراقي على ان </a:t>
            </a:r>
            <a:r>
              <a:rPr lang="en-US" sz="2800" dirty="0">
                <a:solidFill>
                  <a:schemeClr val="tx1"/>
                </a:solidFill>
                <a:latin typeface="+mj-lt"/>
              </a:rPr>
              <a:t>))</a:t>
            </a:r>
            <a:r>
              <a:rPr lang="ar-IQ" sz="2800" dirty="0">
                <a:solidFill>
                  <a:schemeClr val="tx1"/>
                </a:solidFill>
                <a:highlight>
                  <a:srgbClr val="00FFFF"/>
                </a:highlight>
                <a:latin typeface="+mj-lt"/>
              </a:rPr>
              <a:t>قضايا الميراث يسري عليها قانون الموروث وقت موته...))</a:t>
            </a:r>
            <a:r>
              <a:rPr lang="ar-IQ" sz="2800" dirty="0">
                <a:solidFill>
                  <a:schemeClr val="tx1"/>
                </a:solidFill>
                <a:latin typeface="+mj-lt"/>
              </a:rPr>
              <a:t> ، وواضح من هذا النص ان المشرع غلب جنسية المورث على جنسية الورثة ، لانه من ناحية لا يمكن الحديث عن الميراث الا بعد واقعة وفاة المورث وهو ما يعد العنصر الرئيسي فيه، ومن ناحية اخرى يتحقق في تطبيق قانون جنسية المورث وحدة القانون واجب التطبيق لان الورثة قد يتعددون وينتمون الى جنسيات مختلفة مما يتعذر معه الاخذ بقانون جنسية .الورثة. </a:t>
            </a:r>
          </a:p>
        </p:txBody>
      </p:sp>
    </p:spTree>
    <p:extLst>
      <p:ext uri="{BB962C8B-B14F-4D97-AF65-F5344CB8AC3E}">
        <p14:creationId xmlns:p14="http://schemas.microsoft.com/office/powerpoint/2010/main" val="3246069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lnSpc>
                <a:spcPct val="200000"/>
              </a:lnSpc>
            </a:pPr>
            <a:r>
              <a:rPr lang="ar-IQ" sz="2800" dirty="0">
                <a:solidFill>
                  <a:schemeClr val="tx1"/>
                </a:solidFill>
                <a:latin typeface="+mj-lt"/>
              </a:rPr>
              <a:t>اما ان كانت القوانين المتنازعة مختلفة في احكامها حينها يكون لتحديد القانون الذي يسري على العلاقة اهمية كبيرة فقد تكون العلاقة صحيحة وفق قانون أحدى الدول وفاسدة او باطلة وفق قانون دولة اخرى وبين الصحة والبطلان فرق كبير .</a:t>
            </a: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03882250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ثالثا: مضمون قاعدة الاسناد الخاصة بالميراث</a:t>
            </a:r>
          </a:p>
          <a:p>
            <a:pPr algn="just" rtl="1">
              <a:lnSpc>
                <a:spcPct val="200000"/>
              </a:lnSpc>
            </a:pPr>
            <a:r>
              <a:rPr lang="ar-IQ" sz="2800" dirty="0">
                <a:solidFill>
                  <a:schemeClr val="tx1"/>
                </a:solidFill>
                <a:latin typeface="+mj-lt"/>
              </a:rPr>
              <a:t>وتطبيقا لقاعدة الاسناد العراقية بشأن الميراث، مثلا : إذا توفي (س) التركي الجنسية عن ورثة يحملون الجنسية الالمانية واموال كائنة في العراق، ورفعت دعوى ميراث تلك الاموال امام المحاكم العراقية فان القانون واجب التطبيق هو القانون التركي.</a:t>
            </a:r>
          </a:p>
        </p:txBody>
      </p:sp>
    </p:spTree>
    <p:extLst>
      <p:ext uri="{BB962C8B-B14F-4D97-AF65-F5344CB8AC3E}">
        <p14:creationId xmlns:p14="http://schemas.microsoft.com/office/powerpoint/2010/main" val="419812177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00000"/>
              </a:lnSpc>
            </a:pPr>
            <a:r>
              <a:rPr lang="ar-IQ" sz="2800" dirty="0">
                <a:solidFill>
                  <a:srgbClr val="FF0000"/>
                </a:solidFill>
                <a:latin typeface="+mj-lt"/>
              </a:rPr>
              <a:t>رابعا : نطاق سريان قانون جنسية المورث</a:t>
            </a:r>
          </a:p>
          <a:p>
            <a:pPr algn="just" rtl="1">
              <a:lnSpc>
                <a:spcPct val="200000"/>
              </a:lnSpc>
            </a:pPr>
            <a:r>
              <a:rPr lang="ar-IQ" sz="2800" dirty="0">
                <a:solidFill>
                  <a:schemeClr val="tx1"/>
                </a:solidFill>
                <a:latin typeface="+mj-lt"/>
              </a:rPr>
              <a:t>فان بعض مسائل الميراث يدخل في نطاق سريان قانون جنسية المورث وهي:</a:t>
            </a:r>
          </a:p>
          <a:p>
            <a:pPr algn="just" rtl="1">
              <a:lnSpc>
                <a:spcPct val="200000"/>
              </a:lnSpc>
            </a:pPr>
            <a:r>
              <a:rPr lang="ar-IQ" sz="2800" dirty="0">
                <a:solidFill>
                  <a:schemeClr val="tx1"/>
                </a:solidFill>
                <a:latin typeface="+mj-lt"/>
              </a:rPr>
              <a:t>۱. شروط استحقاق الميراث، كوفاة المورث حقيقة أو حكما، وحياة الوارث حقيقة أو حكما .</a:t>
            </a:r>
          </a:p>
          <a:p>
            <a:pPr algn="just" rtl="1">
              <a:lnSpc>
                <a:spcPct val="200000"/>
              </a:lnSpc>
            </a:pPr>
            <a:r>
              <a:rPr lang="ar-IQ" sz="2800" dirty="0">
                <a:solidFill>
                  <a:schemeClr val="tx1"/>
                </a:solidFill>
                <a:latin typeface="+mj-lt"/>
              </a:rPr>
              <a:t>٢. تحديد الورثة ونصيب كل وارث في التركة.</a:t>
            </a:r>
          </a:p>
          <a:p>
            <a:pPr algn="just" rtl="1">
              <a:lnSpc>
                <a:spcPct val="200000"/>
              </a:lnSpc>
            </a:pPr>
            <a:r>
              <a:rPr lang="ku-Arab-IR" sz="2800" dirty="0">
                <a:solidFill>
                  <a:schemeClr val="tx1"/>
                </a:solidFill>
                <a:latin typeface="+mj-lt"/>
              </a:rPr>
              <a:t>٣</a:t>
            </a:r>
            <a:r>
              <a:rPr lang="ar-IQ" sz="2800" dirty="0">
                <a:solidFill>
                  <a:schemeClr val="tx1"/>
                </a:solidFill>
                <a:latin typeface="+mj-lt"/>
              </a:rPr>
              <a:t>.. بيان موانع الميراث كالقتل واختلاف الدين واختلاف الجنسية، اضافة الى بيان</a:t>
            </a:r>
            <a:r>
              <a:rPr lang="ku-Arab-IR" sz="2800" dirty="0">
                <a:solidFill>
                  <a:schemeClr val="tx1"/>
                </a:solidFill>
                <a:latin typeface="+mj-lt"/>
              </a:rPr>
              <a:t> </a:t>
            </a:r>
            <a:r>
              <a:rPr lang="ar-IQ" sz="2800" dirty="0">
                <a:solidFill>
                  <a:schemeClr val="tx1"/>
                </a:solidFill>
                <a:latin typeface="+mj-lt"/>
              </a:rPr>
              <a:t>قواعد الحجب والعول والرد.</a:t>
            </a:r>
          </a:p>
          <a:p>
            <a:pPr algn="just" rtl="1">
              <a:lnSpc>
                <a:spcPct val="200000"/>
              </a:lnSpc>
            </a:pPr>
            <a:r>
              <a:rPr lang="ar-IQ" sz="2800" dirty="0">
                <a:solidFill>
                  <a:schemeClr val="tx1"/>
                </a:solidFill>
                <a:latin typeface="+mj-lt"/>
              </a:rPr>
              <a:t>٤. تعيين ميعاد قبول التركة باطلاق او بشرط الجرد والتنازل عنها والشروط اللازمة</a:t>
            </a:r>
            <a:r>
              <a:rPr lang="ku-Arab-IR" sz="2800" dirty="0">
                <a:solidFill>
                  <a:schemeClr val="tx1"/>
                </a:solidFill>
                <a:latin typeface="+mj-lt"/>
              </a:rPr>
              <a:t> </a:t>
            </a:r>
            <a:r>
              <a:rPr lang="ar-IQ" sz="2800" dirty="0">
                <a:solidFill>
                  <a:schemeClr val="tx1"/>
                </a:solidFill>
                <a:latin typeface="+mj-lt"/>
              </a:rPr>
              <a:t>لذلك</a:t>
            </a:r>
          </a:p>
        </p:txBody>
      </p:sp>
    </p:spTree>
    <p:extLst>
      <p:ext uri="{BB962C8B-B14F-4D97-AF65-F5344CB8AC3E}">
        <p14:creationId xmlns:p14="http://schemas.microsoft.com/office/powerpoint/2010/main" val="140482157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رابعا : نطاق سريان قانون جنسية المورث</a:t>
            </a:r>
          </a:p>
          <a:p>
            <a:pPr algn="just" rtl="1">
              <a:lnSpc>
                <a:spcPct val="200000"/>
              </a:lnSpc>
            </a:pPr>
            <a:r>
              <a:rPr lang="ar-IQ" sz="2800" dirty="0">
                <a:solidFill>
                  <a:schemeClr val="tx1"/>
                </a:solidFill>
                <a:latin typeface="+mj-lt"/>
              </a:rPr>
              <a:t>اما ما يخرج من نطاق سريان قانون الجنسية (جنسية المورث) فهي المسائل الاتية ١. المسائل المتعلقة بتحديد </a:t>
            </a:r>
            <a:r>
              <a:rPr lang="ar-IQ" sz="2800" dirty="0">
                <a:solidFill>
                  <a:schemeClr val="tx1"/>
                </a:solidFill>
                <a:highlight>
                  <a:srgbClr val="00FFFF"/>
                </a:highlight>
                <a:latin typeface="+mj-lt"/>
              </a:rPr>
              <a:t>رابطة القرابة او النسب </a:t>
            </a:r>
            <a:r>
              <a:rPr lang="ar-IQ" sz="2800" dirty="0">
                <a:solidFill>
                  <a:schemeClr val="tx1"/>
                </a:solidFill>
                <a:latin typeface="+mj-lt"/>
              </a:rPr>
              <a:t>والتي هي سبب التوارث، وكذلك البت فيما إذا كان </a:t>
            </a:r>
            <a:r>
              <a:rPr lang="ar-IQ" sz="2800" dirty="0">
                <a:solidFill>
                  <a:schemeClr val="tx1"/>
                </a:solidFill>
                <a:highlight>
                  <a:srgbClr val="00FFFF"/>
                </a:highlight>
                <a:latin typeface="+mj-lt"/>
              </a:rPr>
              <a:t>الولد شرعيا ام </a:t>
            </a:r>
            <a:r>
              <a:rPr lang="ar-IQ" sz="2800" dirty="0">
                <a:solidFill>
                  <a:schemeClr val="tx1"/>
                </a:solidFill>
                <a:latin typeface="+mj-lt"/>
              </a:rPr>
              <a:t>لا </a:t>
            </a:r>
            <a:r>
              <a:rPr lang="ar-IQ" sz="2800" dirty="0">
                <a:solidFill>
                  <a:schemeClr val="tx1"/>
                </a:solidFill>
                <a:highlight>
                  <a:srgbClr val="00FFFF"/>
                </a:highlight>
                <a:latin typeface="+mj-lt"/>
              </a:rPr>
              <a:t>والحكم في صحة عقد الزواج</a:t>
            </a:r>
            <a:r>
              <a:rPr lang="ku-Arab-IR" sz="2800" dirty="0">
                <a:solidFill>
                  <a:schemeClr val="tx1"/>
                </a:solidFill>
                <a:highlight>
                  <a:srgbClr val="00FFFF"/>
                </a:highlight>
                <a:latin typeface="+mj-lt"/>
              </a:rPr>
              <a:t>  </a:t>
            </a:r>
            <a:r>
              <a:rPr lang="ar-IQ" sz="2800" dirty="0">
                <a:solidFill>
                  <a:schemeClr val="tx1"/>
                </a:solidFill>
                <a:latin typeface="+mj-lt"/>
              </a:rPr>
              <a:t>فكل مسألة من هذه المسائل تعد افكار مسندة مستقلة تخضع للقانون الذي تشير إليه قاعدة الإسناد الخاصة بها. فعلى سبيل المثال، تخضع صحة عقد الزواج لقانون جنسية الزوجين وليس لقانون جنسية المورث، وهكذا بالنسبة للمسائل الاخرى.</a:t>
            </a:r>
          </a:p>
        </p:txBody>
      </p:sp>
    </p:spTree>
    <p:extLst>
      <p:ext uri="{BB962C8B-B14F-4D97-AF65-F5344CB8AC3E}">
        <p14:creationId xmlns:p14="http://schemas.microsoft.com/office/powerpoint/2010/main" val="52430610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رابعا : نطاق سريان قانون جنسية المورث</a:t>
            </a:r>
          </a:p>
          <a:p>
            <a:pPr algn="just" rtl="1">
              <a:lnSpc>
                <a:spcPct val="200000"/>
              </a:lnSpc>
            </a:pPr>
            <a:r>
              <a:rPr lang="ar-IQ" sz="2800" dirty="0">
                <a:solidFill>
                  <a:schemeClr val="tx1"/>
                </a:solidFill>
                <a:latin typeface="+mj-lt"/>
              </a:rPr>
              <a:t>٢. المسائل الخاصة بانتقال ملكية اموال التركة وحيازتها والحقوق العينية الاخرى المتعلقة بها، اضافة الى المسائل المتعلقة بادارة التركة ذاتها وتصفية ديونها ووضع الاختام على الاموال وجردها واقامة حارس عليها وجميع الاجراءات التحفظية الاخرى، فكل هذه المسائل تخضع لقانون موقع المال إذا كان عقارا، وإذا كنا امام اموال منقولة فالقانون الذي يسري هو قانون الدولة التي يوجد فيها المنقول </a:t>
            </a:r>
            <a:r>
              <a:rPr lang="ar-IQ" sz="2800" dirty="0">
                <a:solidFill>
                  <a:schemeClr val="tx1"/>
                </a:solidFill>
                <a:highlight>
                  <a:srgbClr val="00FFFF"/>
                </a:highlight>
                <a:latin typeface="+mj-lt"/>
              </a:rPr>
              <a:t>وقت وفاة المورث </a:t>
            </a:r>
            <a:r>
              <a:rPr lang="ar-IQ" sz="2800" dirty="0">
                <a:solidFill>
                  <a:schemeClr val="tx1"/>
                </a:solidFill>
                <a:latin typeface="+mj-lt"/>
              </a:rPr>
              <a:t>) لانه وقت تحقق الأمر الذي ترتب عليه كسب الحق او فقده ).</a:t>
            </a:r>
          </a:p>
        </p:txBody>
      </p:sp>
    </p:spTree>
    <p:extLst>
      <p:ext uri="{BB962C8B-B14F-4D97-AF65-F5344CB8AC3E}">
        <p14:creationId xmlns:p14="http://schemas.microsoft.com/office/powerpoint/2010/main" val="155468786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خامسا: التوارث بين مختلفي الجنسية: هل يعد اختلاف الجنسية مانعاً من موانع الميراث؟ مإذا يشمل الميراث من الأموال هنا؟ وهل هناك أية شروط؟</a:t>
            </a:r>
          </a:p>
          <a:p>
            <a:pPr algn="just" rtl="1">
              <a:lnSpc>
                <a:spcPct val="200000"/>
              </a:lnSpc>
            </a:pPr>
            <a:r>
              <a:rPr lang="ar-IQ" sz="2800" dirty="0">
                <a:solidFill>
                  <a:schemeClr val="tx1"/>
                </a:solidFill>
                <a:latin typeface="+mj-lt"/>
              </a:rPr>
              <a:t>القاعدة العامة في اسناد الميراث، حيث ذكرت الفقرة (أ) من المادة (۲۲) ان (اختلاف الجنسية غير مانع من الارث في الاموال </a:t>
            </a:r>
            <a:r>
              <a:rPr lang="ar-IQ" sz="2800" dirty="0">
                <a:solidFill>
                  <a:schemeClr val="tx1"/>
                </a:solidFill>
                <a:highlight>
                  <a:srgbClr val="FFFF00"/>
                </a:highlight>
                <a:latin typeface="+mj-lt"/>
              </a:rPr>
              <a:t>المنقولة</a:t>
            </a:r>
            <a:r>
              <a:rPr lang="ar-IQ" sz="2800" dirty="0">
                <a:solidFill>
                  <a:schemeClr val="tx1"/>
                </a:solidFill>
                <a:latin typeface="+mj-lt"/>
              </a:rPr>
              <a:t> </a:t>
            </a:r>
            <a:r>
              <a:rPr lang="ar-IQ" sz="2800" dirty="0">
                <a:solidFill>
                  <a:schemeClr val="tx1"/>
                </a:solidFill>
                <a:highlight>
                  <a:srgbClr val="00FFFF"/>
                </a:highlight>
                <a:latin typeface="+mj-lt"/>
              </a:rPr>
              <a:t>والعقارات</a:t>
            </a:r>
            <a:r>
              <a:rPr lang="ar-IQ" sz="2800" dirty="0">
                <a:solidFill>
                  <a:schemeClr val="tx1"/>
                </a:solidFill>
                <a:latin typeface="+mj-lt"/>
              </a:rPr>
              <a:t>، غير ان العراقي لا يرثه من الاجانب الا من كان قانون دولته يورث العراقي منه)) </a:t>
            </a:r>
          </a:p>
        </p:txBody>
      </p:sp>
    </p:spTree>
    <p:extLst>
      <p:ext uri="{BB962C8B-B14F-4D97-AF65-F5344CB8AC3E}">
        <p14:creationId xmlns:p14="http://schemas.microsoft.com/office/powerpoint/2010/main" val="325423862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سادسا : حكم تركات الاجانب الشاغرة</a:t>
            </a:r>
          </a:p>
          <a:p>
            <a:pPr algn="just" rtl="1">
              <a:lnSpc>
                <a:spcPct val="200000"/>
              </a:lnSpc>
            </a:pPr>
            <a:r>
              <a:rPr lang="ar-IQ" sz="2800" dirty="0">
                <a:solidFill>
                  <a:schemeClr val="tx1"/>
                </a:solidFill>
                <a:latin typeface="+mj-lt"/>
              </a:rPr>
              <a:t>يقصد بالتركة الشاغرة : تلك التركة التي يتركها المورث دون وارث ، وعادة ما تقضي القاعدة بان الدولة وارث لمواطنها المتوفى في جميع تركته إذا لم يكن له وارث (وفقا لقاعد الدولة وارثة لمن لا وارث له</a:t>
            </a:r>
          </a:p>
        </p:txBody>
      </p:sp>
    </p:spTree>
    <p:extLst>
      <p:ext uri="{BB962C8B-B14F-4D97-AF65-F5344CB8AC3E}">
        <p14:creationId xmlns:p14="http://schemas.microsoft.com/office/powerpoint/2010/main" val="83285722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3200" dirty="0">
                <a:solidFill>
                  <a:schemeClr val="tx1"/>
                </a:solidFill>
                <a:latin typeface="+mj-lt"/>
              </a:rPr>
              <a:t>وفاة شخص أجنبي ينتمي بجنسته الى دولة إيران مثلا في العراق دون وارث تاركا اموال في العراق، والتساؤل في هذه الحالة يتعلق بالدولة التي سترث اموال هذا المتوفى هل هي الدولة التي توفي فيها الشخص وفي مثالنا العراق، ام الدولة التي، ينتمي اليها الشخص بجنسيته وفي مثالنا الدولة الايرانية، علما ان القانون واجب التطبيق سيكون القانون الايراني حسب قاعدة الاسناد العراقية باعتبار ان المتوفى أجنبي ايراني. </a:t>
            </a:r>
          </a:p>
        </p:txBody>
      </p:sp>
    </p:spTree>
    <p:extLst>
      <p:ext uri="{BB962C8B-B14F-4D97-AF65-F5344CB8AC3E}">
        <p14:creationId xmlns:p14="http://schemas.microsoft.com/office/powerpoint/2010/main" val="14420736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50000"/>
              </a:lnSpc>
            </a:pPr>
            <a:r>
              <a:rPr lang="ar-IQ" sz="2800" dirty="0">
                <a:solidFill>
                  <a:schemeClr val="tx1"/>
                </a:solidFill>
                <a:latin typeface="+mj-lt"/>
              </a:rPr>
              <a:t>ان الاجابة على هذا التساؤل قال بها المشرع العراقي ذاته في الفقرة (ب) من المادة (۲۲) حيث نصت على </a:t>
            </a:r>
            <a:r>
              <a:rPr lang="ar-IQ" sz="2800" dirty="0">
                <a:solidFill>
                  <a:schemeClr val="tx1"/>
                </a:solidFill>
                <a:highlight>
                  <a:srgbClr val="00FFFF"/>
                </a:highlight>
                <a:latin typeface="+mj-lt"/>
              </a:rPr>
              <a:t>ان الأجنبي الذي لا وارث له تؤول امواله التي في العراق للدولة العراقية ولو صرح قانون دولته بخلاف ذلك))، </a:t>
            </a:r>
            <a:r>
              <a:rPr lang="ar-IQ" sz="2800" dirty="0">
                <a:solidFill>
                  <a:schemeClr val="tx1"/>
                </a:solidFill>
                <a:latin typeface="+mj-lt"/>
              </a:rPr>
              <a:t>وعليه فان اموال الأجنبي التي توجد في العراق فقط تؤول للدولة العراقية إذا توفي دون وارث سواء أكانت الدعوى مرفوعة أمام المحاكم العراقية أم لا</a:t>
            </a:r>
          </a:p>
        </p:txBody>
      </p:sp>
    </p:spTree>
    <p:extLst>
      <p:ext uri="{BB962C8B-B14F-4D97-AF65-F5344CB8AC3E}">
        <p14:creationId xmlns:p14="http://schemas.microsoft.com/office/powerpoint/2010/main" val="38975910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lnSpc>
                <a:spcPct val="210000"/>
              </a:lnSpc>
            </a:pPr>
            <a:r>
              <a:rPr lang="ar-IQ" sz="2800" dirty="0">
                <a:solidFill>
                  <a:srgbClr val="FF0000"/>
                </a:solidFill>
                <a:highlight>
                  <a:srgbClr val="FFFF00"/>
                </a:highlight>
                <a:latin typeface="+mj-lt"/>
              </a:rPr>
              <a:t>القانون الواجب التطبيق على الوصية</a:t>
            </a:r>
          </a:p>
          <a:p>
            <a:pPr algn="just" rtl="1">
              <a:lnSpc>
                <a:spcPct val="210000"/>
              </a:lnSpc>
            </a:pPr>
            <a:r>
              <a:rPr lang="ar-IQ" sz="2800" dirty="0">
                <a:solidFill>
                  <a:srgbClr val="FF0000"/>
                </a:solidFill>
                <a:latin typeface="+mj-lt"/>
              </a:rPr>
              <a:t>اولا: المقصود بالوصية</a:t>
            </a:r>
          </a:p>
          <a:p>
            <a:pPr algn="just" rtl="1">
              <a:lnSpc>
                <a:spcPct val="210000"/>
              </a:lnSpc>
            </a:pPr>
            <a:r>
              <a:rPr lang="ar-IQ" sz="2800" dirty="0">
                <a:solidFill>
                  <a:schemeClr val="tx1"/>
                </a:solidFill>
                <a:latin typeface="+mj-lt"/>
              </a:rPr>
              <a:t>الوصية هي تصرف في التركة مضاف إلى ما بعد الموت مقتضاه التمليك بلا عوض، وتقوم الوصية على الارادة المنفردة للموصي ولا تعتبر صحيحة في القانون العراقي الا بدليل موقع من الموصي وإذا كان الموصى به عقارا او منقولا يزيد قيمته عن حد معين وجب تصديقه من كاتب العدل. وهناك العديد من المسائل التي تتعلق بالوصية، كأركان الوصية وشروطها واهلية الموصي والحد المسموح به للموصي في الايصاء بامواله وغير ذلك ، فينبغي ان يوجد قانون ينظم كل مسائل الوصية </a:t>
            </a:r>
          </a:p>
        </p:txBody>
      </p:sp>
    </p:spTree>
    <p:extLst>
      <p:ext uri="{BB962C8B-B14F-4D97-AF65-F5344CB8AC3E}">
        <p14:creationId xmlns:p14="http://schemas.microsoft.com/office/powerpoint/2010/main" val="426449890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latin typeface="+mj-lt"/>
              </a:rPr>
              <a:t>مضمون قاعدة الاسناد الخاصة بالوصية</a:t>
            </a:r>
          </a:p>
          <a:p>
            <a:pPr algn="just" rtl="1">
              <a:lnSpc>
                <a:spcPct val="210000"/>
              </a:lnSpc>
            </a:pPr>
            <a:r>
              <a:rPr lang="ar-IQ" sz="2800" dirty="0">
                <a:solidFill>
                  <a:schemeClr val="tx1"/>
                </a:solidFill>
                <a:latin typeface="+mj-lt"/>
              </a:rPr>
              <a:t>غلب المشرع العراقي قانون جنسية الموصي على جنسية الموصى له، لان الوصية لا توجد الا بارادة الموصي المنفردة ولا تنفذ الا بعد وفاته، كما ان في قانون جنسية الموصي </a:t>
            </a:r>
            <a:r>
              <a:rPr lang="ar-IQ" sz="2800" dirty="0">
                <a:solidFill>
                  <a:schemeClr val="tx1"/>
                </a:solidFill>
                <a:highlight>
                  <a:srgbClr val="00FFFF"/>
                </a:highlight>
                <a:latin typeface="+mj-lt"/>
              </a:rPr>
              <a:t>وحدة</a:t>
            </a:r>
            <a:r>
              <a:rPr lang="ar-IQ" sz="2800" dirty="0">
                <a:solidFill>
                  <a:schemeClr val="tx1"/>
                </a:solidFill>
                <a:latin typeface="+mj-lt"/>
              </a:rPr>
              <a:t> في القانون واجب التطبيق وهذا بخلاف قانون جنسية الموصى له ، اذ قد تكون الوصية لعدة اشخاص مختلفي الجنسية. وعلى هذا نصت الفقرة الأولى من المادة(۲۳) من القانون المدني العراقي على ان </a:t>
            </a:r>
            <a:r>
              <a:rPr lang="ar-IQ" sz="2800" dirty="0">
                <a:solidFill>
                  <a:schemeClr val="tx1"/>
                </a:solidFill>
                <a:highlight>
                  <a:srgbClr val="00FFFF"/>
                </a:highlight>
                <a:latin typeface="+mj-lt"/>
              </a:rPr>
              <a:t>قضايا الوصايا يسري عليها الموصي</a:t>
            </a:r>
            <a:r>
              <a:rPr lang="ar-IQ" sz="2800" dirty="0">
                <a:solidFill>
                  <a:schemeClr val="tx1"/>
                </a:solidFill>
                <a:latin typeface="+mj-lt"/>
              </a:rPr>
              <a:t> </a:t>
            </a:r>
            <a:r>
              <a:rPr lang="ar-IQ" sz="2800" dirty="0">
                <a:solidFill>
                  <a:schemeClr val="tx1"/>
                </a:solidFill>
                <a:highlight>
                  <a:srgbClr val="FFFF00"/>
                </a:highlight>
                <a:latin typeface="+mj-lt"/>
              </a:rPr>
              <a:t>وقت موته</a:t>
            </a:r>
            <a:r>
              <a:rPr lang="ar-IQ" sz="2800" dirty="0">
                <a:solidFill>
                  <a:schemeClr val="tx1"/>
                </a:solidFill>
                <a:latin typeface="+mj-lt"/>
              </a:rPr>
              <a:t>.</a:t>
            </a:r>
          </a:p>
        </p:txBody>
      </p:sp>
    </p:spTree>
    <p:extLst>
      <p:ext uri="{BB962C8B-B14F-4D97-AF65-F5344CB8AC3E}">
        <p14:creationId xmlns:p14="http://schemas.microsoft.com/office/powerpoint/2010/main" val="2150534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lnSpc>
                <a:spcPct val="150000"/>
              </a:lnSpc>
            </a:pPr>
            <a:r>
              <a:rPr lang="ar-IQ" sz="2800" dirty="0">
                <a:solidFill>
                  <a:schemeClr val="tx1"/>
                </a:solidFill>
                <a:latin typeface="+mj-lt"/>
              </a:rPr>
              <a:t>وبالعودة الى سماح المشرع الوطني في تطبيق القوانين الأجنبية امام المحاكم الوطنية، ينبغي التأكيد ان ذلك السماح ليس توقيعا على بياض بحيث يتم تطبيق كل قانون أجنبي تشير اليه قواعد الاسناد الوطنية، بل على العكس تطبيق القوانين الأجنبية </a:t>
            </a:r>
            <a:r>
              <a:rPr lang="ar-IQ" sz="2800" dirty="0">
                <a:solidFill>
                  <a:schemeClr val="tx1"/>
                </a:solidFill>
                <a:highlight>
                  <a:srgbClr val="FFFF00"/>
                </a:highlight>
                <a:latin typeface="+mj-lt"/>
              </a:rPr>
              <a:t>مقيد بعدم اختلافها الجوهري مع احكام قانون القاضي</a:t>
            </a:r>
            <a:r>
              <a:rPr lang="ar-IQ" sz="2800" dirty="0">
                <a:solidFill>
                  <a:schemeClr val="tx1"/>
                </a:solidFill>
                <a:latin typeface="+mj-lt"/>
              </a:rPr>
              <a:t>، فتنازع القوانين كما لا يقبل التطابق بين التشريعات المتنازعة فانه لا يقبل التعارض الجوهري بين التشريعات ايضا انما يثور التنازع في حالة الاختلاف غير الجوهري بين التشريعات فقط اي في مسائل ثانوية . وفي حالة تعارض القانون الأجنبي تعارضا جوهريا مع قانون القاضي فانه يستبعد باسم حماية النظام العام في دولة القاضي لأن ذلك القانون الأجنبي في هذه الحالة تتنافر احكامه مع احكام قانون دولة القاضي</a:t>
            </a: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66334161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lnSpc>
                <a:spcPct val="210000"/>
              </a:lnSpc>
            </a:pPr>
            <a:r>
              <a:rPr lang="ar-IQ" sz="2800" dirty="0">
                <a:solidFill>
                  <a:srgbClr val="FF0000"/>
                </a:solidFill>
                <a:latin typeface="+mj-lt"/>
              </a:rPr>
              <a:t>نطاق سريان القانون واجب التطبيق على الوصية</a:t>
            </a:r>
          </a:p>
          <a:p>
            <a:pPr algn="just" rtl="1">
              <a:lnSpc>
                <a:spcPct val="210000"/>
              </a:lnSpc>
            </a:pPr>
            <a:r>
              <a:rPr lang="ar-IQ" sz="2800" dirty="0">
                <a:solidFill>
                  <a:schemeClr val="tx1"/>
                </a:solidFill>
                <a:latin typeface="+mj-lt"/>
              </a:rPr>
              <a:t>ما يدخل في نطاق سريان قانون جنسية الموصي ما ياتي</a:t>
            </a:r>
          </a:p>
          <a:p>
            <a:pPr algn="just" rtl="1">
              <a:lnSpc>
                <a:spcPct val="210000"/>
              </a:lnSpc>
            </a:pPr>
            <a:r>
              <a:rPr lang="ar-IQ" sz="2800" dirty="0">
                <a:solidFill>
                  <a:schemeClr val="tx1"/>
                </a:solidFill>
                <a:latin typeface="+mj-lt"/>
              </a:rPr>
              <a:t>١. ركن المحل والسبب في الوصية كتصرف قانوني، فيلزم لصحة الوصية ان ترد على محلا مشروعا ويقف ورائها سببا مشروعا .</a:t>
            </a:r>
          </a:p>
          <a:p>
            <a:pPr algn="just" rtl="1">
              <a:lnSpc>
                <a:spcPct val="210000"/>
              </a:lnSpc>
            </a:pPr>
            <a:r>
              <a:rPr lang="ar-IQ" sz="2800" dirty="0">
                <a:solidFill>
                  <a:schemeClr val="tx1"/>
                </a:solidFill>
                <a:latin typeface="+mj-lt"/>
              </a:rPr>
              <a:t>٢. الاهلية الخاصة بالايصاء، فحرية الموصي في الايصاء والقيود التي ترد عليها سواء بخصوص الاشخاص الذين يجوز الايصاء لهم أي شروط الموصى له، اوالقدر القانوني الذي يجوز ان تنفذ فيه الوصية من اموال التركة، وحكم تجاوز ذلك القدر وشروط اجازة الورثة لذلك التجاوز وحكم اجازة بعضهم وامتناع البعض الآخر في نفاذ الزيادة.</a:t>
            </a:r>
          </a:p>
        </p:txBody>
      </p:sp>
    </p:spTree>
    <p:extLst>
      <p:ext uri="{BB962C8B-B14F-4D97-AF65-F5344CB8AC3E}">
        <p14:creationId xmlns:p14="http://schemas.microsoft.com/office/powerpoint/2010/main" val="89305532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latin typeface="+mj-lt"/>
              </a:rPr>
              <a:t>نطاق سريان القانون واجب التطبيق على الوصية</a:t>
            </a:r>
          </a:p>
          <a:p>
            <a:pPr algn="just" rtl="1">
              <a:lnSpc>
                <a:spcPct val="210000"/>
              </a:lnSpc>
            </a:pPr>
            <a:r>
              <a:rPr lang="ku-Arab-IR" sz="2800" dirty="0">
                <a:solidFill>
                  <a:schemeClr val="tx1"/>
                </a:solidFill>
                <a:latin typeface="+mj-lt"/>
              </a:rPr>
              <a:t>٣ - </a:t>
            </a:r>
            <a:r>
              <a:rPr lang="ar-IQ" sz="2800" dirty="0">
                <a:solidFill>
                  <a:schemeClr val="tx1"/>
                </a:solidFill>
                <a:latin typeface="+mj-lt"/>
              </a:rPr>
              <a:t> موانع الوصية والرجوع عنها وبطلانها كحالة عدم الاهلية الخاصة في الايصاء مثل عدم جواز الوصية للطبيب الذي يعالج الموصي او المريض مرض الموت ومنع القاصر من الايصاء لصالح الوصي عليه وقتل الموصى له للموصي وان لا يكون الموصى له جهة معصية، ومدى جواز رجوع الموصي عن وصيته وحالات بطلان الوصية.</a:t>
            </a:r>
          </a:p>
        </p:txBody>
      </p:sp>
    </p:spTree>
    <p:extLst>
      <p:ext uri="{BB962C8B-B14F-4D97-AF65-F5344CB8AC3E}">
        <p14:creationId xmlns:p14="http://schemas.microsoft.com/office/powerpoint/2010/main" val="127243488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اما ما يخرج عن نطاق سريان قانون جنسية الموصي وقت وفاته فهي المسائل</a:t>
            </a:r>
            <a:endParaRPr lang="ku-Arab-IR" sz="2800" dirty="0">
              <a:solidFill>
                <a:schemeClr val="tx1"/>
              </a:solidFill>
              <a:latin typeface="+mj-lt"/>
            </a:endParaRPr>
          </a:p>
          <a:p>
            <a:pPr algn="just" rtl="1">
              <a:lnSpc>
                <a:spcPct val="210000"/>
              </a:lnSpc>
            </a:pPr>
            <a:r>
              <a:rPr lang="ku-Arab-IR" sz="2800" dirty="0">
                <a:solidFill>
                  <a:schemeClr val="tx1"/>
                </a:solidFill>
                <a:latin typeface="+mj-lt"/>
              </a:rPr>
              <a:t>١- </a:t>
            </a:r>
            <a:r>
              <a:rPr lang="ar-IQ" sz="2800" dirty="0">
                <a:solidFill>
                  <a:schemeClr val="tx1"/>
                </a:solidFill>
                <a:latin typeface="+mj-lt"/>
              </a:rPr>
              <a:t>ركن الرضا في الوصية كتصرف قانوني ، والذي يشمل </a:t>
            </a:r>
            <a:r>
              <a:rPr lang="ar-IQ" sz="2800" dirty="0">
                <a:solidFill>
                  <a:schemeClr val="tx1"/>
                </a:solidFill>
                <a:highlight>
                  <a:srgbClr val="FFFF00"/>
                </a:highlight>
                <a:latin typeface="+mj-lt"/>
              </a:rPr>
              <a:t>الاهلية العامة </a:t>
            </a:r>
            <a:r>
              <a:rPr lang="ar-IQ" sz="2800" dirty="0">
                <a:solidFill>
                  <a:schemeClr val="tx1"/>
                </a:solidFill>
                <a:latin typeface="+mj-lt"/>
              </a:rPr>
              <a:t>للتصرف وعيوب الارادة فجميع هذه المسائل تخضع لقانون جنسية الموصي وقت عمل الوصية وليس قانون الجنسية وقت وفاة الموصي، باعتبار ان الاهلية والمسائل الداخلة في ركن الرضا عموما تبقى فكرة مسندة مستقلة </a:t>
            </a:r>
            <a:r>
              <a:rPr lang="ar-IQ" sz="2800" dirty="0">
                <a:solidFill>
                  <a:schemeClr val="tx1"/>
                </a:solidFill>
                <a:highlight>
                  <a:srgbClr val="FFFF00"/>
                </a:highlight>
                <a:latin typeface="+mj-lt"/>
              </a:rPr>
              <a:t>تخضع لقانون جنسية</a:t>
            </a:r>
            <a:r>
              <a:rPr lang="ku-Arab-IR" sz="2800" dirty="0">
                <a:solidFill>
                  <a:schemeClr val="tx1"/>
                </a:solidFill>
                <a:highlight>
                  <a:srgbClr val="FFFF00"/>
                </a:highlight>
                <a:latin typeface="+mj-lt"/>
              </a:rPr>
              <a:t> </a:t>
            </a:r>
            <a:r>
              <a:rPr lang="ar-IQ" sz="2800" dirty="0">
                <a:solidFill>
                  <a:schemeClr val="tx1"/>
                </a:solidFill>
                <a:highlight>
                  <a:srgbClr val="FFFF00"/>
                </a:highlight>
                <a:latin typeface="+mj-lt"/>
              </a:rPr>
              <a:t>الشخص وقت اجراء التصرف</a:t>
            </a:r>
            <a:r>
              <a:rPr lang="ar-IQ" sz="2800" dirty="0">
                <a:solidFill>
                  <a:schemeClr val="tx1"/>
                </a:solidFill>
                <a:latin typeface="+mj-lt"/>
              </a:rPr>
              <a:t>، وينبغي الوقوف على احكامها في هذا الوقت.</a:t>
            </a:r>
          </a:p>
          <a:p>
            <a:pPr algn="just" rtl="1">
              <a:lnSpc>
                <a:spcPct val="210000"/>
              </a:lnSpc>
            </a:pPr>
            <a:endParaRPr lang="ku-Arab-IR" sz="2800" dirty="0">
              <a:solidFill>
                <a:schemeClr val="tx1"/>
              </a:solidFill>
              <a:latin typeface="+mj-lt"/>
            </a:endParaRPr>
          </a:p>
          <a:p>
            <a:pPr algn="just" rtl="1">
              <a:lnSpc>
                <a:spcPct val="210000"/>
              </a:lnSpc>
            </a:pPr>
            <a:endParaRPr lang="ku-Arab-IR"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12803161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ku-Arab-IR" sz="2800" dirty="0">
                <a:solidFill>
                  <a:schemeClr val="tx1"/>
                </a:solidFill>
                <a:latin typeface="+mj-lt"/>
              </a:rPr>
              <a:t>٢- </a:t>
            </a:r>
            <a:r>
              <a:rPr lang="ar-IQ" sz="2800" dirty="0">
                <a:solidFill>
                  <a:schemeClr val="tx1"/>
                </a:solidFill>
                <a:latin typeface="+mj-lt"/>
              </a:rPr>
              <a:t> شكل الوصية، فالوصية كأي تصرف قانوني اخر فيه جانبان أحدهما موضوعي يخضع لقانون جنسية الموصي وقت وفاته، والاخر شكلي يتعلق بالمظهر</a:t>
            </a:r>
            <a:r>
              <a:rPr lang="ku-Arab-IR" sz="2800" dirty="0">
                <a:solidFill>
                  <a:schemeClr val="tx1"/>
                </a:solidFill>
                <a:latin typeface="+mj-lt"/>
              </a:rPr>
              <a:t>د</a:t>
            </a:r>
            <a:r>
              <a:rPr lang="ar-IQ" sz="2800" dirty="0">
                <a:solidFill>
                  <a:schemeClr val="tx1"/>
                </a:solidFill>
                <a:latin typeface="+mj-lt"/>
              </a:rPr>
              <a:t> كالشكل الرسمي للوصية او العرفي، وبما ان شكل التصرف عموما يعد فكرة مسندة ،مستقلة فان للشكل قاعدة اسناد خاصة به والتي تقضي بخضوعه لقانون الدولة التي ابرم التصرف فيها.</a:t>
            </a:r>
          </a:p>
        </p:txBody>
      </p:sp>
    </p:spTree>
    <p:extLst>
      <p:ext uri="{BB962C8B-B14F-4D97-AF65-F5344CB8AC3E}">
        <p14:creationId xmlns:p14="http://schemas.microsoft.com/office/powerpoint/2010/main" val="272450718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ku-Arab-IR" sz="2800" dirty="0">
                <a:solidFill>
                  <a:schemeClr val="tx1"/>
                </a:solidFill>
                <a:latin typeface="+mj-lt"/>
              </a:rPr>
              <a:t>٣ - </a:t>
            </a:r>
            <a:r>
              <a:rPr lang="ar-IQ" sz="2800" dirty="0">
                <a:solidFill>
                  <a:schemeClr val="tx1"/>
                </a:solidFill>
                <a:latin typeface="+mj-lt"/>
              </a:rPr>
              <a:t> الجانب العيني</a:t>
            </a:r>
            <a:r>
              <a:rPr lang="ku-Arab-IR" sz="2800" dirty="0">
                <a:solidFill>
                  <a:schemeClr val="tx1"/>
                </a:solidFill>
                <a:latin typeface="+mj-lt"/>
              </a:rPr>
              <a:t> </a:t>
            </a:r>
            <a:r>
              <a:rPr lang="ar-IQ" sz="2800" dirty="0">
                <a:solidFill>
                  <a:schemeClr val="tx1"/>
                </a:solidFill>
                <a:latin typeface="+mj-lt"/>
              </a:rPr>
              <a:t>في الوصية، والذي يتمثل في ملكية الاموال الموصى بها وطريقة انتقالها من الموصي الى الموصى له وحيازتها وسائر الحقوق العينية على المال الموصى به، فجميع هذه المسائل العينية لا تخضع لقانون جنسية الموصي وقت وفاته وانما تخضع لقانون الدولة التي يوجد فيها المال.</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40049436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الوصية بين مختلفي الديانة والجنسية في القانون العراقي</a:t>
            </a:r>
          </a:p>
          <a:p>
            <a:pPr algn="just" rtl="1">
              <a:lnSpc>
                <a:spcPct val="210000"/>
              </a:lnSpc>
            </a:pPr>
            <a:r>
              <a:rPr lang="ar-IQ" sz="2800" dirty="0">
                <a:solidFill>
                  <a:schemeClr val="tx1"/>
                </a:solidFill>
                <a:latin typeface="+mj-lt"/>
              </a:rPr>
              <a:t>تناولت المادة (۷۱) من قانون الاحوال الشخصية العراقي لسنة ١٩٥٩ الوصية في حالة اختلاف الديانة او الجنسية ، فقد نصت المادة المذكورة على انه ((</a:t>
            </a:r>
            <a:r>
              <a:rPr lang="ar-IQ" sz="2800" dirty="0">
                <a:solidFill>
                  <a:schemeClr val="tx1"/>
                </a:solidFill>
                <a:highlight>
                  <a:srgbClr val="FFFF00"/>
                </a:highlight>
                <a:latin typeface="+mj-lt"/>
              </a:rPr>
              <a:t>تصح</a:t>
            </a:r>
            <a:r>
              <a:rPr lang="ar-IQ" sz="2800" dirty="0">
                <a:solidFill>
                  <a:schemeClr val="tx1"/>
                </a:solidFill>
                <a:latin typeface="+mj-lt"/>
              </a:rPr>
              <a:t> الوصية </a:t>
            </a:r>
            <a:r>
              <a:rPr lang="ar-IQ" sz="2800" dirty="0">
                <a:solidFill>
                  <a:schemeClr val="tx1"/>
                </a:solidFill>
                <a:highlight>
                  <a:srgbClr val="00FFFF"/>
                </a:highlight>
                <a:latin typeface="+mj-lt"/>
              </a:rPr>
              <a:t>بالمنقول</a:t>
            </a:r>
            <a:r>
              <a:rPr lang="ar-IQ" sz="2800" dirty="0">
                <a:solidFill>
                  <a:schemeClr val="tx1"/>
                </a:solidFill>
                <a:latin typeface="+mj-lt"/>
              </a:rPr>
              <a:t> فقط </a:t>
            </a:r>
            <a:r>
              <a:rPr lang="ar-IQ" sz="2800" dirty="0">
                <a:solidFill>
                  <a:schemeClr val="tx1"/>
                </a:solidFill>
                <a:highlight>
                  <a:srgbClr val="FF00FF"/>
                </a:highlight>
                <a:latin typeface="+mj-lt"/>
              </a:rPr>
              <a:t>مع اختلاف الدين </a:t>
            </a:r>
            <a:r>
              <a:rPr lang="ar-IQ" sz="2800" dirty="0">
                <a:solidFill>
                  <a:schemeClr val="tx1"/>
                </a:solidFill>
                <a:highlight>
                  <a:srgbClr val="FFFF00"/>
                </a:highlight>
                <a:latin typeface="+mj-lt"/>
              </a:rPr>
              <a:t>ويصح به مع اختلاف الجنسية </a:t>
            </a:r>
            <a:r>
              <a:rPr lang="ar-IQ" sz="2800" dirty="0">
                <a:solidFill>
                  <a:schemeClr val="tx1"/>
                </a:solidFill>
                <a:highlight>
                  <a:srgbClr val="FF00FF"/>
                </a:highlight>
                <a:latin typeface="+mj-lt"/>
              </a:rPr>
              <a:t>شرط المقابلة بالمثل))</a:t>
            </a:r>
          </a:p>
        </p:txBody>
      </p:sp>
    </p:spTree>
    <p:extLst>
      <p:ext uri="{BB962C8B-B14F-4D97-AF65-F5344CB8AC3E}">
        <p14:creationId xmlns:p14="http://schemas.microsoft.com/office/powerpoint/2010/main" val="162192253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الاستثناء على قاعدة خضوع الوصية لقانون جنسية الموصي وقت وفاته</a:t>
            </a:r>
          </a:p>
          <a:p>
            <a:pPr algn="just" rtl="1">
              <a:lnSpc>
                <a:spcPct val="210000"/>
              </a:lnSpc>
            </a:pPr>
            <a:r>
              <a:rPr lang="ar-IQ" sz="2800" dirty="0">
                <a:solidFill>
                  <a:schemeClr val="tx1"/>
                </a:solidFill>
                <a:latin typeface="+mj-lt"/>
              </a:rPr>
              <a:t>أورد المشرع العراقي في الفقرة الثانية من المادة (۲۳) استثناء على القاعدة التي جاءت بها الفقرة الأولى من ذات المادة، وقد جاء الاستثناء لمصلحة القانون العراقي بحيث يعطى الاختصاص للقانون العراقي حتى إذا كان الموصي أجنبيا متوفيا في العراق متى ما كان المال الموصى به عقارا موجودا في العراق، فذكرت الفقرة المشار اليها أنه ((تطبق القوانين العراقية في صحة الوصية بالاموال غير المنقولة الكائنة في العراق والعائدة الى متوفي أجنبي وفي كيفية انتقالها))</a:t>
            </a:r>
          </a:p>
        </p:txBody>
      </p:sp>
    </p:spTree>
    <p:extLst>
      <p:ext uri="{BB962C8B-B14F-4D97-AF65-F5344CB8AC3E}">
        <p14:creationId xmlns:p14="http://schemas.microsoft.com/office/powerpoint/2010/main" val="274162420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القانون الواجب التطبيق على الاحوال العينية</a:t>
            </a:r>
          </a:p>
          <a:p>
            <a:pPr algn="just" rtl="1">
              <a:lnSpc>
                <a:spcPct val="210000"/>
              </a:lnSpc>
            </a:pPr>
            <a:r>
              <a:rPr lang="ar-IQ" sz="2800" dirty="0">
                <a:solidFill>
                  <a:srgbClr val="FF0000"/>
                </a:solidFill>
                <a:highlight>
                  <a:srgbClr val="FFFF00"/>
                </a:highlight>
                <a:latin typeface="+mj-lt"/>
              </a:rPr>
              <a:t> المقصود بالاحوال العينية</a:t>
            </a:r>
          </a:p>
          <a:p>
            <a:pPr algn="just" rtl="1">
              <a:lnSpc>
                <a:spcPct val="210000"/>
              </a:lnSpc>
            </a:pPr>
            <a:r>
              <a:rPr lang="ar-IQ" sz="2800" dirty="0">
                <a:solidFill>
                  <a:schemeClr val="tx1"/>
                </a:solidFill>
                <a:latin typeface="+mj-lt"/>
              </a:rPr>
              <a:t>ويمكن اجراء مقارنة بين الاحوال العينية بالاحوال الشخصية من عدة نواحي، فمن ناحية المفهوم، تتعلق الاحوال الشخصية بصفات الشخص وعلاقاته داخل الاسرة، بينما تتعلق الاحوال العينية بالاموال من حيث ملكيتها وطرق اكتسابها وحيازتها والحقوق العينية الاخرى الواردة عليها وكيفية انتقالها من شخص لاخر . </a:t>
            </a:r>
          </a:p>
        </p:txBody>
      </p:sp>
    </p:spTree>
    <p:extLst>
      <p:ext uri="{BB962C8B-B14F-4D97-AF65-F5344CB8AC3E}">
        <p14:creationId xmlns:p14="http://schemas.microsoft.com/office/powerpoint/2010/main" val="284153206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ومن ناحية القانون واجب التطبيق، تخضع الاحوال الشخصية للقانون الشخصي وهو قانون الجنسية في القانون العراقي، بينما تخضع الاحوال العينية او مسائل الاموال في معظم القوانين كقاعدة - لقانون موقعها اي قانون الدولة التي يوجد فيها المال </a:t>
            </a:r>
          </a:p>
        </p:txBody>
      </p:sp>
    </p:spTree>
    <p:extLst>
      <p:ext uri="{BB962C8B-B14F-4D97-AF65-F5344CB8AC3E}">
        <p14:creationId xmlns:p14="http://schemas.microsoft.com/office/powerpoint/2010/main" val="108760422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المقصود بالاحوال العينية</a:t>
            </a:r>
          </a:p>
          <a:p>
            <a:pPr algn="just" rtl="1">
              <a:lnSpc>
                <a:spcPct val="210000"/>
              </a:lnSpc>
            </a:pPr>
            <a:r>
              <a:rPr lang="ar-IQ" sz="2800" dirty="0">
                <a:solidFill>
                  <a:schemeClr val="tx1"/>
                </a:solidFill>
                <a:latin typeface="+mj-lt"/>
              </a:rPr>
              <a:t>يمكننا تعريف الاحوال العينية في إطار نظرية تنازع القوانين بانها (تلك المسائل المتعلقة بملكية الاموال وحيازتها وطرق اكتسابها والحقوق العينية الواردة عليها بغض النظر عن نوع المال، وذلك حينما تتصل تلك المسائل باكثر من قانون مما يثير مشكلة تنازع القوانين) .</a:t>
            </a:r>
          </a:p>
        </p:txBody>
      </p:sp>
    </p:spTree>
    <p:extLst>
      <p:ext uri="{BB962C8B-B14F-4D97-AF65-F5344CB8AC3E}">
        <p14:creationId xmlns:p14="http://schemas.microsoft.com/office/powerpoint/2010/main" val="1282450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lnSpc>
                <a:spcPct val="150000"/>
              </a:lnSpc>
            </a:pPr>
            <a:r>
              <a:rPr lang="ar-IQ" sz="2800" dirty="0">
                <a:solidFill>
                  <a:schemeClr val="tx1"/>
                </a:solidFill>
                <a:latin typeface="+mj-lt"/>
              </a:rPr>
              <a:t>فعلى سبيل المثال، إذا طلب فرنسيان امام المحاكم العراقية الاعتراف باثار علاقة التبني القائمة بينهما وكان القانون هو القانون الفرنسي الذي يجيز ذلك ، فانه يستبعد في هذه الحالة لمخالفته للنظام العام في العراق وكذلك الحال في المحاكم الفرنسية فقد يطلب منها زوج عراقي الجنسية توثيق زواجه الثاني من امرأة عراقية هيا الاخرى امامها، والذي يعد صحيحا حسب قانون جنسيتهما وهو القانون العراقي والذي اعطي له الاختصاص حسب قواعد الاسناد الفرنسية ، الا انه سيستبعد بحجة مخالفته للنظام العام الفرنسي الذي لا يجيز تعدد الزوجات </a:t>
            </a: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13256008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rgbClr val="FF0000"/>
                </a:solidFill>
                <a:highlight>
                  <a:srgbClr val="FFFF00"/>
                </a:highlight>
                <a:latin typeface="+mj-lt"/>
              </a:rPr>
              <a:t>القانون واجب التطبيق على الاموال العقارية أولا: المقصود بالقانون واجب التطبيق على الاموال العقارية</a:t>
            </a:r>
          </a:p>
          <a:p>
            <a:pPr algn="just" rtl="1">
              <a:lnSpc>
                <a:spcPct val="210000"/>
              </a:lnSpc>
            </a:pPr>
            <a:r>
              <a:rPr lang="ar-IQ" sz="2800" dirty="0">
                <a:solidFill>
                  <a:schemeClr val="tx1"/>
                </a:solidFill>
                <a:latin typeface="+mj-lt"/>
              </a:rPr>
              <a:t>اما القانون واجب التطبيق على الاموال العقارية فنقصد به القانون الذي ينظم الحقوق العينية الواردة على المال العقاري كالملكية والرهن وغيرها من الحقوق العينية، اضافة الى طرق اكتساب تلك الحقوق وحيازتها وطرق انتقالها من شخص الى اخر، كما لو ادعى أجنبي النظر امام المحاكم العراقية بحق الملكية او الانتفاع او الرهن على عقار موجود في العراق، أو ان يدعي عراقي امام المحاكم العراقية حقا على عقار موجود في الخارج.</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75329271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ثانيا: مضمون قاعدة الاسناد الخاصة بالاموال العقارية</a:t>
            </a:r>
          </a:p>
          <a:p>
            <a:pPr algn="just" rtl="1">
              <a:lnSpc>
                <a:spcPct val="210000"/>
              </a:lnSpc>
            </a:pPr>
            <a:r>
              <a:rPr lang="ar-IQ" sz="2800" dirty="0">
                <a:solidFill>
                  <a:schemeClr val="tx1"/>
                </a:solidFill>
                <a:latin typeface="+mj-lt"/>
              </a:rPr>
              <a:t>يسري على الحقوق المتعلقة بالاموال العقارية قانون موقع العقار، وعلى هذا نصت العبارة الأولى من المادة (٢٤) من القانون المدني العراقي والتي جاء فيها ان ((المسائل الخاصة بالملكية والحيازة والحقوق العينية الاخرى وبنوع خاص طرق انتقال هذه الحقوق بالعقد والميراث والوصية وغيرها، يسري عليها قانون الموقع فيما يختص بالعقار ....)) فكل المسائل المذكورة في المادة والمتعلقة بعقار موجود في العراق تخضع للقانون العراقي</a:t>
            </a:r>
          </a:p>
        </p:txBody>
      </p:sp>
    </p:spTree>
    <p:extLst>
      <p:ext uri="{BB962C8B-B14F-4D97-AF65-F5344CB8AC3E}">
        <p14:creationId xmlns:p14="http://schemas.microsoft.com/office/powerpoint/2010/main" val="818546959"/>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ثانيا: مضمون قاعدة الاسناد الخاصة بالاموال العقارية</a:t>
            </a:r>
          </a:p>
          <a:p>
            <a:pPr algn="just" rtl="1">
              <a:lnSpc>
                <a:spcPct val="210000"/>
              </a:lnSpc>
            </a:pPr>
            <a:r>
              <a:rPr lang="ar-IQ" sz="2800" dirty="0">
                <a:solidFill>
                  <a:schemeClr val="tx1"/>
                </a:solidFill>
                <a:latin typeface="+mj-lt"/>
              </a:rPr>
              <a:t>يسري على الحقوق المتعلقة بالاموال العقارية قانون موقع العقار، وعلى هذا نصت العبارة الأولى من المادة (٢٤) من القانون المدني العراقي والتي جاء فيها ان ((المسائل الخاصة بالملكية والحيازة والحقوق العينية الاخرى وبنوع خاص طرق انتقال هذه الحقوق بالعقد والميراث والوصية وغيرها، يسري عليها قانون الموقع فيما يختص بالعقار ....)) فكل المسائل المذكورة في المادة والمتعلقة بعقار موجود في العراق تخضع للقانون العراقي</a:t>
            </a:r>
          </a:p>
        </p:txBody>
      </p:sp>
    </p:spTree>
    <p:extLst>
      <p:ext uri="{BB962C8B-B14F-4D97-AF65-F5344CB8AC3E}">
        <p14:creationId xmlns:p14="http://schemas.microsoft.com/office/powerpoint/2010/main" val="46254149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rgbClr val="FF0000"/>
                </a:solidFill>
                <a:highlight>
                  <a:srgbClr val="FFFF00"/>
                </a:highlight>
                <a:latin typeface="+mj-lt"/>
              </a:rPr>
              <a:t> تواتر الاخذ بقانون موقع العقار</a:t>
            </a:r>
          </a:p>
          <a:p>
            <a:pPr algn="just" rtl="1">
              <a:lnSpc>
                <a:spcPct val="210000"/>
              </a:lnSpc>
            </a:pPr>
            <a:r>
              <a:rPr lang="ar-IQ" sz="2800" dirty="0">
                <a:solidFill>
                  <a:schemeClr val="tx1"/>
                </a:solidFill>
                <a:latin typeface="+mj-lt"/>
              </a:rPr>
              <a:t>ان القاعدة التي تقضي بتطبيق قانون موقع العقار لا تقتصر على الحقوق العينية الواردة على العقار وحيازتها وطرق اكتسابها ، </a:t>
            </a:r>
            <a:r>
              <a:rPr lang="ar-IQ" sz="2800" dirty="0">
                <a:solidFill>
                  <a:schemeClr val="tx1"/>
                </a:solidFill>
                <a:highlight>
                  <a:srgbClr val="00FFFF"/>
                </a:highlight>
                <a:latin typeface="+mj-lt"/>
              </a:rPr>
              <a:t>اذ ان العديد من المسائل الاخرى المتعلقة بالاموال العقارية ايضا تخضع لقانون موقع المال العقاري، وهذه المسائل هي </a:t>
            </a:r>
            <a:r>
              <a:rPr lang="ar-IQ" sz="2800" dirty="0">
                <a:solidFill>
                  <a:schemeClr val="tx1"/>
                </a:solidFill>
                <a:latin typeface="+mj-lt"/>
              </a:rPr>
              <a:t>: ١. تحديد طبيعة المال من حيث كونه مالا عقاريا او منقولا، القاعدة العامة في التكييف تقضي بتطبيق قانون القاضي، ولكن تم استثناؤها حيث يسري قانون موقع المال بشأن تحديد طبيعة المال من حيث كونه عقارا او منقولا وفقا للفقرة الثانية من المادة (۱۷) من القانون المدني العراقي.</a:t>
            </a:r>
          </a:p>
        </p:txBody>
      </p:sp>
    </p:spTree>
    <p:extLst>
      <p:ext uri="{BB962C8B-B14F-4D97-AF65-F5344CB8AC3E}">
        <p14:creationId xmlns:p14="http://schemas.microsoft.com/office/powerpoint/2010/main" val="132675688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ku-Arab-IR" sz="2800" dirty="0">
                <a:solidFill>
                  <a:schemeClr val="tx1"/>
                </a:solidFill>
                <a:latin typeface="+mj-lt"/>
              </a:rPr>
              <a:t>٢- </a:t>
            </a:r>
            <a:r>
              <a:rPr lang="ar-IQ" sz="2800" dirty="0">
                <a:solidFill>
                  <a:schemeClr val="tx1"/>
                </a:solidFill>
                <a:latin typeface="+mj-lt"/>
              </a:rPr>
              <a:t>العقود الواردة على المال العقاري، تقضي القاعدة العامة في تحديد القانون واجب التطبيق على العقود بسريان قانون الارادة، وفي حال انعدام الارادة فيسري قانون الموطن المشترك ان اتحد المتعاقدان من حيث الموطن والا يسري قانون محل العقد، ويستثنى من هذه القاعدة العقود الواردة على العقار وفقا للفقرة الثانية من المادة (٢٥) من القانون المدني العراقي والتي قضت بان ((قانون موقع العقار هو الذي يسري على العقود التي أبرمت بشأنه))</a:t>
            </a:r>
          </a:p>
        </p:txBody>
      </p:sp>
    </p:spTree>
    <p:extLst>
      <p:ext uri="{BB962C8B-B14F-4D97-AF65-F5344CB8AC3E}">
        <p14:creationId xmlns:p14="http://schemas.microsoft.com/office/powerpoint/2010/main" val="56466864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ku-Arab-IR" sz="2800" dirty="0">
                <a:solidFill>
                  <a:schemeClr val="tx1"/>
                </a:solidFill>
                <a:latin typeface="+mj-lt"/>
              </a:rPr>
              <a:t>٣-</a:t>
            </a:r>
            <a:r>
              <a:rPr lang="ar-IQ" sz="2800" dirty="0">
                <a:solidFill>
                  <a:schemeClr val="tx1"/>
                </a:solidFill>
                <a:latin typeface="+mj-lt"/>
              </a:rPr>
              <a:t>شكل التصرف الوارد على مال عقاري، وهنا يجب التمييز بين نوعين من الشكلية، الأولى الشكلية التى ينشأ عنها حقا عينيا كتسجيل حق الملكية او الرهن التأميني في دائرة رسمية كدائرة التسجيل العقاري، وهذه الشكلية تخضع لقانون</a:t>
            </a:r>
            <a:r>
              <a:rPr lang="ku-Arab-IR" sz="2800" dirty="0">
                <a:solidFill>
                  <a:schemeClr val="tx1"/>
                </a:solidFill>
                <a:latin typeface="+mj-lt"/>
              </a:rPr>
              <a:t> </a:t>
            </a:r>
            <a:r>
              <a:rPr lang="ar-IQ" sz="2800" dirty="0">
                <a:solidFill>
                  <a:schemeClr val="tx1"/>
                </a:solidFill>
                <a:latin typeface="+mj-lt"/>
              </a:rPr>
              <a:t>الدولة التي يوجد فيها المال العقاري. اما الشكلية الثانية فهي التي ينشأ عنها حق شخصي كحق المستأجر على مال عقاري، فهذه تبقى خاضعة للقاعدة العامة في شكل التصرف التي تقضي بخضوعها لقانون الدولة التي تم فيها التصرف</a:t>
            </a:r>
            <a:r>
              <a:rPr lang="ku-Arab-IR" sz="2800" dirty="0">
                <a:solidFill>
                  <a:schemeClr val="tx1"/>
                </a:solidFill>
                <a:latin typeface="+mj-lt"/>
              </a:rPr>
              <a:t>  </a:t>
            </a:r>
            <a:endParaRPr lang="ar-IQ" sz="2800" dirty="0">
              <a:solidFill>
                <a:schemeClr val="tx1"/>
              </a:solidFill>
              <a:latin typeface="+mj-lt"/>
            </a:endParaRPr>
          </a:p>
        </p:txBody>
      </p:sp>
    </p:spTree>
    <p:extLst>
      <p:ext uri="{BB962C8B-B14F-4D97-AF65-F5344CB8AC3E}">
        <p14:creationId xmlns:p14="http://schemas.microsoft.com/office/powerpoint/2010/main" val="388670048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ku-Arab-IR" sz="2800" dirty="0">
                <a:solidFill>
                  <a:schemeClr val="tx1"/>
                </a:solidFill>
                <a:latin typeface="+mj-lt"/>
              </a:rPr>
              <a:t>٤- </a:t>
            </a:r>
            <a:r>
              <a:rPr lang="ar-IQ" sz="2800" dirty="0">
                <a:solidFill>
                  <a:schemeClr val="tx1"/>
                </a:solidFill>
                <a:latin typeface="+mj-lt"/>
              </a:rPr>
              <a:t>وصية الأجنبي بمال عقاري موجود في العراق، فالقانون واجب التطبيق في هذه الحالة ايضا قانون موقع العقار </a:t>
            </a:r>
          </a:p>
        </p:txBody>
      </p:sp>
    </p:spTree>
    <p:extLst>
      <p:ext uri="{BB962C8B-B14F-4D97-AF65-F5344CB8AC3E}">
        <p14:creationId xmlns:p14="http://schemas.microsoft.com/office/powerpoint/2010/main" val="236815192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القانون واجب التطبيق على المنقولات المادية</a:t>
            </a:r>
            <a:endParaRPr lang="ku-Arab-IR" sz="2800" dirty="0">
              <a:solidFill>
                <a:srgbClr val="FF0000"/>
              </a:solidFill>
              <a:highlight>
                <a:srgbClr val="FFFF00"/>
              </a:highlight>
              <a:latin typeface="+mj-lt"/>
            </a:endParaRPr>
          </a:p>
          <a:p>
            <a:pPr algn="just" rtl="1">
              <a:lnSpc>
                <a:spcPct val="210000"/>
              </a:lnSpc>
            </a:pPr>
            <a:r>
              <a:rPr lang="ar-IQ" sz="2800" dirty="0">
                <a:solidFill>
                  <a:schemeClr val="tx1"/>
                </a:solidFill>
                <a:highlight>
                  <a:srgbClr val="FFFF00"/>
                </a:highlight>
                <a:latin typeface="+mj-lt"/>
              </a:rPr>
              <a:t>اولا: المقصود بالقانون واجب التطبيق على المنقولات المادية</a:t>
            </a:r>
          </a:p>
          <a:p>
            <a:pPr algn="just" rtl="1">
              <a:lnSpc>
                <a:spcPct val="210000"/>
              </a:lnSpc>
            </a:pPr>
            <a:r>
              <a:rPr lang="ar-IQ" sz="2800" dirty="0">
                <a:solidFill>
                  <a:schemeClr val="tx1"/>
                </a:solidFill>
                <a:highlight>
                  <a:srgbClr val="00FFFF"/>
                </a:highlight>
                <a:latin typeface="+mj-lt"/>
              </a:rPr>
              <a:t>ثانيا: مضمون قاعدة الاسناد الخاصة بالمنقولات المادية</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57115876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تناولت العبارة الاخيرة من المادة (٢٤) من القانون المدني العراقي القانون الواجب</a:t>
            </a:r>
          </a:p>
          <a:p>
            <a:pPr algn="just" rtl="1">
              <a:lnSpc>
                <a:spcPct val="210000"/>
              </a:lnSpc>
            </a:pPr>
            <a:r>
              <a:rPr lang="ar-IQ" sz="2800" dirty="0">
                <a:solidFill>
                  <a:schemeClr val="tx1"/>
                </a:solidFill>
                <a:latin typeface="+mj-lt"/>
              </a:rPr>
              <a:t>التطبيق على المنقولات، فجاء فيها "ان المسائل الخاصة بالملكية والحيازة والحقوق</a:t>
            </a:r>
          </a:p>
          <a:p>
            <a:pPr algn="just" rtl="1">
              <a:lnSpc>
                <a:spcPct val="210000"/>
              </a:lnSpc>
            </a:pPr>
            <a:r>
              <a:rPr lang="ar-IQ" sz="2800" dirty="0">
                <a:solidFill>
                  <a:schemeClr val="tx1"/>
                </a:solidFill>
                <a:latin typeface="+mj-lt"/>
              </a:rPr>
              <a:t>العينية الاخرى وبنوع خاص طرق انتقال هذه الحقوق بالعقد والميراث والوصية وغيرها ....ويسري. بالنسبة للمنقول قانون الدولة التي يوجد فيها هذا المنقول </a:t>
            </a:r>
            <a:r>
              <a:rPr lang="ar-IQ" sz="2800" dirty="0">
                <a:solidFill>
                  <a:schemeClr val="tx1"/>
                </a:solidFill>
                <a:highlight>
                  <a:srgbClr val="FFFF00"/>
                </a:highlight>
                <a:latin typeface="+mj-lt"/>
              </a:rPr>
              <a:t>وقت وقوع الامور الذي ترتب عليه كسب الحق او فقده</a:t>
            </a:r>
            <a:r>
              <a:rPr lang="ar-IQ" sz="2800" dirty="0">
                <a:solidFill>
                  <a:schemeClr val="tx1"/>
                </a:solidFill>
                <a:latin typeface="+mj-lt"/>
              </a:rPr>
              <a:t>، فهذا النص حدد القانون واجب التطبيق على المنقول والحقوق الواردة عليه </a:t>
            </a:r>
            <a:r>
              <a:rPr lang="ar-IQ" sz="2800" dirty="0">
                <a:solidFill>
                  <a:schemeClr val="tx1"/>
                </a:solidFill>
                <a:highlight>
                  <a:srgbClr val="00FFFF"/>
                </a:highlight>
                <a:latin typeface="+mj-lt"/>
              </a:rPr>
              <a:t>بقانون الموقع الفعلي للمنقول</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142746602"/>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 وتطبيقا لما ذكر، إذا ثار نزاع امام المحكمة العراقية بين بائع مصري الجنسية ومشتري اردني الجنسية بشأن ملكية منقول </a:t>
            </a:r>
            <a:r>
              <a:rPr lang="ar-IQ" sz="2800" dirty="0">
                <a:solidFill>
                  <a:schemeClr val="tx1"/>
                </a:solidFill>
                <a:highlight>
                  <a:srgbClr val="FFFF00"/>
                </a:highlight>
                <a:latin typeface="+mj-lt"/>
              </a:rPr>
              <a:t>موجود</a:t>
            </a:r>
            <a:r>
              <a:rPr lang="ar-IQ" sz="2800" dirty="0">
                <a:solidFill>
                  <a:schemeClr val="tx1"/>
                </a:solidFill>
                <a:latin typeface="+mj-lt"/>
              </a:rPr>
              <a:t> في الامارات العربية المتحدة </a:t>
            </a:r>
            <a:r>
              <a:rPr lang="ar-IQ" sz="2800" dirty="0">
                <a:solidFill>
                  <a:srgbClr val="FF0000"/>
                </a:solidFill>
                <a:highlight>
                  <a:srgbClr val="FFFF00"/>
                </a:highlight>
                <a:latin typeface="+mj-lt"/>
              </a:rPr>
              <a:t>وقت</a:t>
            </a:r>
            <a:r>
              <a:rPr lang="ar-IQ" sz="2800" dirty="0">
                <a:solidFill>
                  <a:schemeClr val="tx1"/>
                </a:solidFill>
                <a:latin typeface="+mj-lt"/>
              </a:rPr>
              <a:t> ابرام عقد البيع، فان القانون الاماراتي هو المرجع في حسم النزاع، وبالمقابل إذا كان المنقول موجودا في العراق وقت العقد فان القانون العراقي هو الذي سيحكم المنازعة. </a:t>
            </a:r>
          </a:p>
        </p:txBody>
      </p:sp>
    </p:spTree>
    <p:extLst>
      <p:ext uri="{BB962C8B-B14F-4D97-AF65-F5344CB8AC3E}">
        <p14:creationId xmlns:p14="http://schemas.microsoft.com/office/powerpoint/2010/main" val="3122062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ctr" rtl="1">
              <a:lnSpc>
                <a:spcPct val="150000"/>
              </a:lnSpc>
            </a:pPr>
            <a:r>
              <a:rPr lang="ar-IQ" sz="2800" dirty="0">
                <a:solidFill>
                  <a:srgbClr val="FF0000"/>
                </a:solidFill>
                <a:highlight>
                  <a:srgbClr val="FFFF00"/>
                </a:highlight>
                <a:latin typeface="+mj-lt"/>
              </a:rPr>
              <a:t>نطاق تنازع القوانين</a:t>
            </a:r>
          </a:p>
          <a:p>
            <a:pPr algn="ctr" rtl="1">
              <a:lnSpc>
                <a:spcPct val="150000"/>
              </a:lnSpc>
            </a:pPr>
            <a:r>
              <a:rPr lang="ar-IQ" sz="2800" dirty="0">
                <a:solidFill>
                  <a:srgbClr val="FF0000"/>
                </a:solidFill>
                <a:latin typeface="+mj-lt"/>
              </a:rPr>
              <a:t>الصفة الدولية لتنازع القوانين</a:t>
            </a:r>
          </a:p>
          <a:p>
            <a:pPr algn="ctr" rtl="1">
              <a:lnSpc>
                <a:spcPct val="150000"/>
              </a:lnSpc>
            </a:pPr>
            <a:r>
              <a:rPr lang="ar-IQ" sz="2800" dirty="0">
                <a:solidFill>
                  <a:schemeClr val="tx1"/>
                </a:solidFill>
                <a:highlight>
                  <a:srgbClr val="00FFFF"/>
                </a:highlight>
                <a:latin typeface="+mj-lt"/>
              </a:rPr>
              <a:t>أولاً- التنازع الدولي لتنازع القوانين</a:t>
            </a:r>
          </a:p>
          <a:p>
            <a:pPr algn="just" rtl="1">
              <a:lnSpc>
                <a:spcPct val="150000"/>
              </a:lnSpc>
            </a:pPr>
            <a:r>
              <a:rPr lang="ar-IQ" sz="2800" dirty="0">
                <a:solidFill>
                  <a:schemeClr val="tx1"/>
                </a:solidFill>
                <a:latin typeface="+mj-lt"/>
              </a:rPr>
              <a:t>  يقصد بالتنازع الدولي للقوانين ذلك التنازع الذي يحصل بين قوانين دول مستقلة ذات سيادة كالتنازع الذي يحصل بين القانون العراقي والقانون الفرنسي او قانون آية دولة أخرى</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429430283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highlight>
                  <a:srgbClr val="00FFFF"/>
                </a:highlight>
                <a:latin typeface="+mj-lt"/>
              </a:rPr>
              <a:t>ثالثا: نطاق سريان قانون موقع المنقول الفعلي</a:t>
            </a:r>
          </a:p>
          <a:p>
            <a:pPr algn="just" rtl="1">
              <a:lnSpc>
                <a:spcPct val="210000"/>
              </a:lnSpc>
            </a:pPr>
            <a:r>
              <a:rPr lang="ar-IQ" sz="2800" dirty="0">
                <a:solidFill>
                  <a:schemeClr val="tx1"/>
                </a:solidFill>
                <a:latin typeface="+mj-lt"/>
              </a:rPr>
              <a:t>يسري قانون موقع المنقول على كافة الحقوق العينية الواردة على المنقول من ملكية وانتفاع ورهن وامتياز وغير ذلك، كما يسري هذا القانون على اسباب كسب الحق على المنقول، كقاعدة الحيازة في المنقول سند الملكية والاحراز والالتصاق. اما الاسباب كسب ملكية المنقول والتي لها قاعدة اسناد خاصة كالعقد والميراث والوصية فان قانون موقع المنقول يسري على الشق العيني منها دون الشخصي،</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53009102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 فإذا اخذنا الميراث مثلا كسبب من اسباب كسب ملكية المنقول </a:t>
            </a:r>
            <a:r>
              <a:rPr lang="ar-IQ" sz="2800" dirty="0">
                <a:solidFill>
                  <a:schemeClr val="tx1"/>
                </a:solidFill>
                <a:highlight>
                  <a:srgbClr val="FFFF00"/>
                </a:highlight>
                <a:latin typeface="+mj-lt"/>
              </a:rPr>
              <a:t>يسري قانون موقع المنقول فقط على الاثر الناقل للحق العيني في ميراث المنقول والمتمثل في نقل الملكية من المورث الى الوارث،</a:t>
            </a:r>
            <a:r>
              <a:rPr lang="ar-IQ" sz="2800" dirty="0">
                <a:solidFill>
                  <a:schemeClr val="tx1"/>
                </a:solidFill>
                <a:latin typeface="+mj-lt"/>
              </a:rPr>
              <a:t> اما الجوانب الاخرى فتخضع لقانون جنسية المورث وقت وفاته، وهكذا بالنسبة للعقد والوصية. يضاف الى ذلك خروج الاهلية وشكل التصرف المنشيء لحق شخصي على المنقول من نطاق سريان قانون موقع المنقول الفعلي، فهذه المسائل ايضا </a:t>
            </a:r>
            <a:r>
              <a:rPr lang="ar-IQ" sz="2800" dirty="0">
                <a:solidFill>
                  <a:schemeClr val="tx1"/>
                </a:solidFill>
                <a:highlight>
                  <a:srgbClr val="00FFFF"/>
                </a:highlight>
                <a:latin typeface="+mj-lt"/>
              </a:rPr>
              <a:t>تعد افكار مسندة مستقلة لها قواعد اسناد خاصة بها</a:t>
            </a:r>
            <a:r>
              <a:rPr lang="ar-IQ" sz="2800" dirty="0">
                <a:solidFill>
                  <a:schemeClr val="tx1"/>
                </a:solidFill>
                <a:latin typeface="+mj-lt"/>
              </a:rPr>
              <a:t>.</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698415758"/>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chemeClr val="tx1"/>
                </a:solidFill>
                <a:highlight>
                  <a:srgbClr val="00FFFF"/>
                </a:highlight>
                <a:latin typeface="+mj-lt"/>
              </a:rPr>
              <a:t>رابعا : معوقات تطبيق قانون موقع المنقول الفعلي</a:t>
            </a:r>
          </a:p>
          <a:p>
            <a:pPr algn="just" rtl="1">
              <a:lnSpc>
                <a:spcPct val="210000"/>
              </a:lnSpc>
            </a:pPr>
            <a:r>
              <a:rPr lang="ar-IQ" sz="2800" dirty="0">
                <a:solidFill>
                  <a:srgbClr val="FF0000"/>
                </a:solidFill>
                <a:highlight>
                  <a:srgbClr val="00FFFF"/>
                </a:highlight>
                <a:latin typeface="+mj-lt"/>
              </a:rPr>
              <a:t>١ - التنازع المتحرك </a:t>
            </a:r>
            <a:r>
              <a:rPr lang="ku-Arab-IR" sz="2800" dirty="0">
                <a:solidFill>
                  <a:srgbClr val="FF0000"/>
                </a:solidFill>
                <a:highlight>
                  <a:srgbClr val="00FFFF"/>
                </a:highlight>
                <a:latin typeface="+mj-lt"/>
              </a:rPr>
              <a:t>ناکۆکی جووڵاو</a:t>
            </a:r>
            <a:endParaRPr lang="ar-IQ" sz="2800" dirty="0">
              <a:solidFill>
                <a:srgbClr val="FF0000"/>
              </a:solidFill>
              <a:highlight>
                <a:srgbClr val="00FFFF"/>
              </a:highlight>
              <a:latin typeface="+mj-lt"/>
            </a:endParaRPr>
          </a:p>
          <a:p>
            <a:pPr algn="just" rtl="1">
              <a:lnSpc>
                <a:spcPct val="210000"/>
              </a:lnSpc>
            </a:pPr>
            <a:r>
              <a:rPr lang="ar-IQ" sz="2800" dirty="0">
                <a:solidFill>
                  <a:schemeClr val="tx1"/>
                </a:solidFill>
                <a:latin typeface="+mj-lt"/>
              </a:rPr>
              <a:t>القانون المدني العراقي حسم هذا التنازع المتحرك من خلال صيغة التثبيت الزمني اذ جاء في العبارة الاخيرة من المادة (٢٤) منه بانه ((يسري) بالنسبة للمنقول قانون الدولة التي يوجد فيها هذا المنقول </a:t>
            </a:r>
            <a:r>
              <a:rPr lang="ar-IQ" sz="2800" dirty="0">
                <a:solidFill>
                  <a:srgbClr val="FF0000"/>
                </a:solidFill>
                <a:highlight>
                  <a:srgbClr val="FFFF00"/>
                </a:highlight>
                <a:latin typeface="+mj-lt"/>
              </a:rPr>
              <a:t>وقت وقوع الامر الذي ترتب عليه كسب الحق او فقده))،</a:t>
            </a:r>
            <a:r>
              <a:rPr lang="ku-Arab-IR" sz="2800" dirty="0">
                <a:solidFill>
                  <a:srgbClr val="FF0000"/>
                </a:solidFill>
                <a:highlight>
                  <a:srgbClr val="FFFF00"/>
                </a:highlight>
                <a:latin typeface="+mj-lt"/>
              </a:rPr>
              <a:t> </a:t>
            </a:r>
          </a:p>
          <a:p>
            <a:pPr algn="just" rtl="1">
              <a:lnSpc>
                <a:spcPct val="210000"/>
              </a:lnSpc>
            </a:pPr>
            <a:r>
              <a:rPr lang="ar-IQ" sz="2800" dirty="0">
                <a:solidFill>
                  <a:srgbClr val="FF0000"/>
                </a:solidFill>
                <a:highlight>
                  <a:srgbClr val="FFFF00"/>
                </a:highlight>
                <a:latin typeface="+mj-lt"/>
              </a:rPr>
              <a:t>تم البيع في بلد يشترط التسليم لنقل الملكية ولم يحصل ذلك ثم تم نقل المنقول إلى بلد آخر لا يشترط التسليم لنقل الملكية</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73349557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highlight>
                  <a:srgbClr val="00FFFF"/>
                </a:highlight>
                <a:latin typeface="+mj-lt"/>
              </a:rPr>
              <a:t>٢ - تعذر تحديد موقع المنقول </a:t>
            </a:r>
            <a:r>
              <a:rPr lang="ku-Arab-IR" sz="2800" dirty="0">
                <a:solidFill>
                  <a:schemeClr val="tx1"/>
                </a:solidFill>
                <a:highlight>
                  <a:srgbClr val="00FFFF"/>
                </a:highlight>
                <a:latin typeface="+mj-lt"/>
              </a:rPr>
              <a:t>نەتوانینی دیاریکردنی شوێنی گوازراوە</a:t>
            </a:r>
            <a:r>
              <a:rPr lang="ar-IQ" sz="2800" dirty="0">
                <a:solidFill>
                  <a:schemeClr val="tx1"/>
                </a:solidFill>
                <a:latin typeface="+mj-lt"/>
              </a:rPr>
              <a:t>، قد يتعذر تحديد موقع المال المنقول </a:t>
            </a:r>
            <a:r>
              <a:rPr lang="ar-IQ" sz="2800" dirty="0">
                <a:solidFill>
                  <a:srgbClr val="FF0000"/>
                </a:solidFill>
                <a:highlight>
                  <a:srgbClr val="00FFFF"/>
                </a:highlight>
                <a:latin typeface="+mj-lt"/>
              </a:rPr>
              <a:t>اما</a:t>
            </a:r>
            <a:r>
              <a:rPr lang="ar-IQ" sz="2800" dirty="0">
                <a:solidFill>
                  <a:schemeClr val="tx1"/>
                </a:solidFill>
                <a:latin typeface="+mj-lt"/>
              </a:rPr>
              <a:t> لان المال المنقول المتعامل به عبارة عن واسطة نقل دائمة الحركة كالسفن والطائرات والقطارات والمركبات او ان المال المنقول عبارة عن بضائع مشحونة على ظهر أحدى وسائط النقل المذكورة. وفى الحالتين قد يجهل القانون الواجب التطبيق لان واسطة النقل او البضائع المشحونة تكون فى حالة حركة عبر حدود أكثر من دولة أو قد توجد وسائط النقل وما قد تحمله من بضائع مشحونة في مكان لا يخضع للسيادة الاقليمية لقانون دولة معينة</a:t>
            </a:r>
          </a:p>
        </p:txBody>
      </p:sp>
    </p:spTree>
    <p:extLst>
      <p:ext uri="{BB962C8B-B14F-4D97-AF65-F5344CB8AC3E}">
        <p14:creationId xmlns:p14="http://schemas.microsoft.com/office/powerpoint/2010/main" val="411122754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كوجود السفن في اعالي البحار او وجود الطائرات في الفضاء الجوي الذي يعلو اعالي البحار . </a:t>
            </a:r>
            <a:r>
              <a:rPr lang="ar-IQ" sz="2800" dirty="0">
                <a:solidFill>
                  <a:schemeClr val="tx1"/>
                </a:solidFill>
                <a:highlight>
                  <a:srgbClr val="FFFF00"/>
                </a:highlight>
                <a:latin typeface="+mj-lt"/>
              </a:rPr>
              <a:t>ولا يوجد في القانون العراقي </a:t>
            </a:r>
            <a:r>
              <a:rPr lang="ar-IQ" sz="2800" dirty="0">
                <a:solidFill>
                  <a:schemeClr val="tx1"/>
                </a:solidFill>
                <a:latin typeface="+mj-lt"/>
              </a:rPr>
              <a:t>ومعظم القوانين العربية في هاتين الحالتين نص يحدد القانون الواجب التطبيق وهو ما يعني قيام القاضي باتباع مبادئ القانون الدولي الخاص الأكثر شيوعا حسب المادة (۳۰) من القانون المدني العراقي. </a:t>
            </a:r>
          </a:p>
          <a:p>
            <a:pPr algn="just" rtl="1">
              <a:lnSpc>
                <a:spcPct val="210000"/>
              </a:lnSpc>
            </a:pPr>
            <a:r>
              <a:rPr lang="ar-IQ" sz="2800" dirty="0">
                <a:solidFill>
                  <a:schemeClr val="tx1"/>
                </a:solidFill>
                <a:latin typeface="+mj-lt"/>
              </a:rPr>
              <a:t>وبشأن تحديد القانون الواجب التطبيق على وسائط النقل باعتبارها اموال منقولة فان الراجح في الفقه </a:t>
            </a:r>
            <a:r>
              <a:rPr lang="ar-IQ" sz="2800" dirty="0">
                <a:solidFill>
                  <a:srgbClr val="FF0000"/>
                </a:solidFill>
                <a:highlight>
                  <a:srgbClr val="FFFF00"/>
                </a:highlight>
                <a:latin typeface="+mj-lt"/>
              </a:rPr>
              <a:t>هو تحديد قانون الدولة التي سجلت او قيدت فيه واسطة النقل</a:t>
            </a:r>
          </a:p>
        </p:txBody>
      </p:sp>
    </p:spTree>
    <p:extLst>
      <p:ext uri="{BB962C8B-B14F-4D97-AF65-F5344CB8AC3E}">
        <p14:creationId xmlns:p14="http://schemas.microsoft.com/office/powerpoint/2010/main" val="202072794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10000"/>
              </a:lnSpc>
            </a:pPr>
            <a:r>
              <a:rPr lang="ar-IQ" sz="2800" dirty="0">
                <a:solidFill>
                  <a:schemeClr val="tx1"/>
                </a:solidFill>
                <a:latin typeface="+mj-lt"/>
              </a:rPr>
              <a:t>اما بالنسبة للبضائع المشحونة فينبغي التمييز بين </a:t>
            </a:r>
            <a:r>
              <a:rPr lang="ar-IQ" sz="2800" dirty="0">
                <a:solidFill>
                  <a:srgbClr val="FF0000"/>
                </a:solidFill>
                <a:latin typeface="+mj-lt"/>
              </a:rPr>
              <a:t>فرضين</a:t>
            </a:r>
            <a:r>
              <a:rPr lang="ar-IQ" sz="2800" dirty="0">
                <a:solidFill>
                  <a:schemeClr val="tx1"/>
                </a:solidFill>
                <a:latin typeface="+mj-lt"/>
              </a:rPr>
              <a:t>: في </a:t>
            </a:r>
            <a:r>
              <a:rPr lang="ar-IQ" sz="2800" dirty="0">
                <a:solidFill>
                  <a:schemeClr val="tx1"/>
                </a:solidFill>
                <a:highlight>
                  <a:srgbClr val="00FFFF"/>
                </a:highlight>
                <a:latin typeface="+mj-lt"/>
              </a:rPr>
              <a:t>الفرض الاول </a:t>
            </a:r>
            <a:r>
              <a:rPr lang="ar-IQ" sz="2800" dirty="0">
                <a:solidFill>
                  <a:schemeClr val="tx1"/>
                </a:solidFill>
                <a:latin typeface="+mj-lt"/>
              </a:rPr>
              <a:t>إذا كانت البضائع منقولة على ظهر السفينة أو على متن الطائرة، والراجح في هذا الفرض هو سريان </a:t>
            </a:r>
            <a:r>
              <a:rPr lang="ar-IQ" sz="2800" dirty="0">
                <a:solidFill>
                  <a:schemeClr val="tx1"/>
                </a:solidFill>
                <a:highlight>
                  <a:srgbClr val="FFFF00"/>
                </a:highlight>
                <a:latin typeface="+mj-lt"/>
              </a:rPr>
              <a:t>قانون علم السفينة او الطائرة </a:t>
            </a:r>
            <a:r>
              <a:rPr lang="ar-IQ" sz="2800" dirty="0">
                <a:solidFill>
                  <a:schemeClr val="tx1"/>
                </a:solidFill>
                <a:latin typeface="+mj-lt"/>
              </a:rPr>
              <a:t>على النظام القانوني للمال المنقول حتى إذا كانت السفينة او الطائرة موجودة في المياه الاقليمية او الاقليم الجوي لدولة غير دولة العلم ) . اما في </a:t>
            </a:r>
            <a:r>
              <a:rPr lang="ar-IQ" sz="2800" dirty="0">
                <a:solidFill>
                  <a:schemeClr val="tx1"/>
                </a:solidFill>
                <a:highlight>
                  <a:srgbClr val="00FFFF"/>
                </a:highlight>
                <a:latin typeface="+mj-lt"/>
              </a:rPr>
              <a:t>الفرض الثاني </a:t>
            </a:r>
            <a:r>
              <a:rPr lang="ar-IQ" sz="2800" dirty="0">
                <a:solidFill>
                  <a:schemeClr val="tx1"/>
                </a:solidFill>
                <a:latin typeface="+mj-lt"/>
              </a:rPr>
              <a:t>: فتكون البضائع مشحونة على وسائط للنقل غير السفن والطائرات كالمركبات والقطارات، ان </a:t>
            </a:r>
            <a:r>
              <a:rPr lang="ar-IQ" sz="2800" dirty="0">
                <a:solidFill>
                  <a:schemeClr val="tx1"/>
                </a:solidFill>
                <a:highlight>
                  <a:srgbClr val="00FFFF"/>
                </a:highlight>
                <a:latin typeface="+mj-lt"/>
              </a:rPr>
              <a:t>الراجح</a:t>
            </a:r>
            <a:r>
              <a:rPr lang="ar-IQ" sz="2800" dirty="0">
                <a:solidFill>
                  <a:schemeClr val="tx1"/>
                </a:solidFill>
                <a:latin typeface="+mj-lt"/>
              </a:rPr>
              <a:t> هو تطبيق قانون الدولة المرسلة اليها تلك البضائع بحسبان ان المستقر النهائي سيكون في هذه الدولة</a:t>
            </a:r>
          </a:p>
        </p:txBody>
      </p:sp>
    </p:spTree>
    <p:extLst>
      <p:ext uri="{BB962C8B-B14F-4D97-AF65-F5344CB8AC3E}">
        <p14:creationId xmlns:p14="http://schemas.microsoft.com/office/powerpoint/2010/main" val="160164961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lnSpc>
                <a:spcPct val="210000"/>
              </a:lnSpc>
            </a:pPr>
            <a:r>
              <a:rPr lang="ar-IQ" sz="2800" dirty="0">
                <a:solidFill>
                  <a:srgbClr val="FF0000"/>
                </a:solidFill>
                <a:highlight>
                  <a:srgbClr val="00FFFF"/>
                </a:highlight>
                <a:latin typeface="+mj-lt"/>
              </a:rPr>
              <a:t>القانون واجب التطبيق على المنقولات المعنوية</a:t>
            </a:r>
          </a:p>
          <a:p>
            <a:pPr algn="just" rtl="1">
              <a:lnSpc>
                <a:spcPct val="210000"/>
              </a:lnSpc>
            </a:pPr>
            <a:r>
              <a:rPr lang="ar-IQ" sz="2800" dirty="0">
                <a:solidFill>
                  <a:srgbClr val="FF0000"/>
                </a:solidFill>
                <a:highlight>
                  <a:srgbClr val="FFFF00"/>
                </a:highlight>
                <a:latin typeface="+mj-lt"/>
              </a:rPr>
              <a:t>اولا: المقصود بالقانون واجب التطبيق على المنقولات المعنوية</a:t>
            </a:r>
          </a:p>
          <a:p>
            <a:pPr algn="just" rtl="1">
              <a:lnSpc>
                <a:spcPct val="210000"/>
              </a:lnSpc>
            </a:pPr>
            <a:r>
              <a:rPr lang="ar-IQ" sz="2800" dirty="0">
                <a:solidFill>
                  <a:schemeClr val="tx1"/>
                </a:solidFill>
                <a:latin typeface="+mj-lt"/>
              </a:rPr>
              <a:t>عرف المشرع العراقي الاموال المعنوية بانها تلك الاموال التي ترد على شيء غير مادي كحقوق المؤلف والمخترع والفنان ، والاموال المعنوية بهذا المعنى لا تكون الا منقولات، ولكن مفهوم المنقولات المعنوية من الاتساع بحيث يشمل كل مال ليس له وجود ملموس في الواقع، وبهذا يشمل ايضا مجموعات الاموال </a:t>
            </a:r>
            <a:r>
              <a:rPr lang="ar-IQ" sz="2800" dirty="0">
                <a:solidFill>
                  <a:srgbClr val="FF0000"/>
                </a:solidFill>
                <a:latin typeface="+mj-lt"/>
              </a:rPr>
              <a:t>كالمحل التجاري والحقوق الشخصية </a:t>
            </a:r>
            <a:r>
              <a:rPr lang="ar-IQ" sz="2800" dirty="0">
                <a:solidFill>
                  <a:schemeClr val="tx1"/>
                </a:solidFill>
                <a:latin typeface="+mj-lt"/>
              </a:rPr>
              <a:t>(الدين) اضافة الى طائفة </a:t>
            </a:r>
            <a:r>
              <a:rPr lang="ar-IQ" sz="2800" dirty="0">
                <a:solidFill>
                  <a:schemeClr val="tx1"/>
                </a:solidFill>
                <a:highlight>
                  <a:srgbClr val="00FFFF"/>
                </a:highlight>
                <a:latin typeface="+mj-lt"/>
              </a:rPr>
              <a:t>الحقوق الذهنية </a:t>
            </a:r>
            <a:r>
              <a:rPr lang="ar-IQ" sz="2800" dirty="0">
                <a:solidFill>
                  <a:schemeClr val="tx1"/>
                </a:solidFill>
                <a:latin typeface="+mj-lt"/>
              </a:rPr>
              <a:t>والتي تتكون من ثلاث ملكيات هي </a:t>
            </a:r>
            <a:r>
              <a:rPr lang="ar-IQ" sz="2800" dirty="0">
                <a:solidFill>
                  <a:schemeClr val="tx1"/>
                </a:solidFill>
                <a:highlight>
                  <a:srgbClr val="00FFFF"/>
                </a:highlight>
                <a:latin typeface="+mj-lt"/>
              </a:rPr>
              <a:t>الملكية الادبية والصناعية والتجارية  </a:t>
            </a:r>
            <a:r>
              <a:rPr lang="ar-IQ" sz="2800" dirty="0">
                <a:solidFill>
                  <a:schemeClr val="tx1"/>
                </a:solidFill>
                <a:latin typeface="+mj-lt"/>
              </a:rPr>
              <a:t>والتنازع بصدد المنقولات المعنوية أكثر احتمالية</a:t>
            </a:r>
          </a:p>
        </p:txBody>
      </p:sp>
    </p:spTree>
    <p:extLst>
      <p:ext uri="{BB962C8B-B14F-4D97-AF65-F5344CB8AC3E}">
        <p14:creationId xmlns:p14="http://schemas.microsoft.com/office/powerpoint/2010/main" val="1779518210"/>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rgbClr val="FF0000"/>
                </a:solidFill>
                <a:highlight>
                  <a:srgbClr val="FFFF00"/>
                </a:highlight>
                <a:latin typeface="+mj-lt"/>
              </a:rPr>
              <a:t>ثانيا: موقف القانون المدني العراقي من القانون واجب التطبيق على المنقولات المعنوية</a:t>
            </a:r>
          </a:p>
          <a:p>
            <a:pPr algn="just" rtl="1">
              <a:lnSpc>
                <a:spcPct val="210000"/>
              </a:lnSpc>
            </a:pPr>
            <a:r>
              <a:rPr lang="ar-IQ" sz="2800" dirty="0">
                <a:solidFill>
                  <a:schemeClr val="tx1"/>
                </a:solidFill>
                <a:latin typeface="+mj-lt"/>
              </a:rPr>
              <a:t>لم يضع المشرع العراقي في القانون المدني قاعدة اسنادة خاصة تتناول القانون واجب التطبيق على المنقولات المعنوية بمختلف انواعها ، وانما اكتفى بالقاعدة المنصوص عليها في المادة (٢٤)، ولان هذه القاعدة الاخيره تعتمد على </a:t>
            </a:r>
            <a:r>
              <a:rPr lang="ar-IQ" sz="2800" dirty="0">
                <a:solidFill>
                  <a:schemeClr val="tx1"/>
                </a:solidFill>
                <a:highlight>
                  <a:srgbClr val="00FFFF"/>
                </a:highlight>
                <a:latin typeface="+mj-lt"/>
              </a:rPr>
              <a:t>ضابط اسناد مكاني </a:t>
            </a:r>
            <a:r>
              <a:rPr lang="ar-IQ" sz="2800" dirty="0">
                <a:solidFill>
                  <a:schemeClr val="tx1"/>
                </a:solidFill>
                <a:latin typeface="+mj-lt"/>
              </a:rPr>
              <a:t>في تحديد القانون واجب التطبيق وهو مكان </a:t>
            </a:r>
            <a:r>
              <a:rPr lang="ar-IQ" sz="2800" dirty="0">
                <a:solidFill>
                  <a:schemeClr val="tx1"/>
                </a:solidFill>
                <a:highlight>
                  <a:srgbClr val="00FFFF"/>
                </a:highlight>
                <a:latin typeface="+mj-lt"/>
              </a:rPr>
              <a:t>وجود المنقول الفعلي </a:t>
            </a:r>
            <a:r>
              <a:rPr lang="ar-IQ" sz="2800" dirty="0">
                <a:solidFill>
                  <a:schemeClr val="tx1"/>
                </a:solidFill>
                <a:latin typeface="+mj-lt"/>
              </a:rPr>
              <a:t>ومن الصعب اعمال هذه القاعدة بالنسبة لاغلب المنقولات المعنوية بسبب عدم تركزها ووجودها في مكان معين وبهذا يقتصر نطاق تطبيق القاعدة المنصوص عليها في المادة (٢٤) على المنقولات المادية دون المعنوية</a:t>
            </a:r>
          </a:p>
        </p:txBody>
      </p:sp>
    </p:spTree>
    <p:extLst>
      <p:ext uri="{BB962C8B-B14F-4D97-AF65-F5344CB8AC3E}">
        <p14:creationId xmlns:p14="http://schemas.microsoft.com/office/powerpoint/2010/main" val="3051700849"/>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ان بعض المنقولات المعنوية لاسيما طائفة الحقوق الذهنية منظمة </a:t>
            </a:r>
            <a:r>
              <a:rPr lang="ar-IQ" sz="2800" dirty="0">
                <a:solidFill>
                  <a:schemeClr val="tx1"/>
                </a:solidFill>
                <a:highlight>
                  <a:srgbClr val="00FFFF"/>
                </a:highlight>
                <a:latin typeface="+mj-lt"/>
              </a:rPr>
              <a:t>بقوانين خاصة </a:t>
            </a:r>
            <a:r>
              <a:rPr lang="ar-IQ" sz="2800" dirty="0">
                <a:solidFill>
                  <a:schemeClr val="tx1"/>
                </a:solidFill>
                <a:latin typeface="+mj-lt"/>
              </a:rPr>
              <a:t>كقانون حماية حق المؤلف، فقد يضع المشرع احيانا </a:t>
            </a:r>
            <a:r>
              <a:rPr lang="ar-IQ" sz="2800" dirty="0">
                <a:solidFill>
                  <a:srgbClr val="FF0000"/>
                </a:solidFill>
                <a:latin typeface="+mj-lt"/>
              </a:rPr>
              <a:t>قاعدة نطاق سريان </a:t>
            </a:r>
            <a:r>
              <a:rPr lang="ar-IQ" sz="2800" dirty="0">
                <a:solidFill>
                  <a:schemeClr val="tx1"/>
                </a:solidFill>
                <a:latin typeface="+mj-lt"/>
              </a:rPr>
              <a:t>في هذه القوانين يمكن الاستعانة بها في تحديد القانون واجب التطبيق، وفي حال انعدام قواعد نطاق السريان فلا مناص حينها من العمل بمبادئ القانون الدولي الخاص الأكثر شيوعا في هذا الصدد، تطبيقا للمادة (۳۰) من القانون المدني العراقي والتي تنص على انه (( يتبع فيما لم يرد بشأنه نص في المواد السابقة من احوال تنازع القوانين مبادئ القانون الدولي الخاص الأكثر شيوعا ))</a:t>
            </a:r>
          </a:p>
        </p:txBody>
      </p:sp>
    </p:spTree>
    <p:extLst>
      <p:ext uri="{BB962C8B-B14F-4D97-AF65-F5344CB8AC3E}">
        <p14:creationId xmlns:p14="http://schemas.microsoft.com/office/powerpoint/2010/main" val="562567648"/>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00FFFF"/>
                </a:highlight>
                <a:latin typeface="+mj-lt"/>
              </a:rPr>
              <a:t>ثالثا : تحديد القانون واجب التطبيق على المنقولات المعنوية وفق قواعد نطاق السريان</a:t>
            </a:r>
          </a:p>
          <a:p>
            <a:pPr algn="just" rtl="1">
              <a:lnSpc>
                <a:spcPct val="210000"/>
              </a:lnSpc>
            </a:pPr>
            <a:r>
              <a:rPr lang="ar-IQ" sz="2800" dirty="0">
                <a:solidFill>
                  <a:schemeClr val="tx1"/>
                </a:solidFill>
                <a:latin typeface="+mj-lt"/>
              </a:rPr>
              <a:t>ينبغي التمييز بين قاعدة تنازع القوانين قاعدة (الاسناد) وقاعدة نطاق السريان، ففي حين تكون قاعدة الاسناد مزدوجة الجانب تشير الى حالات اختصاص القانون الوطني وحالات اختصاص القانون الأجنبي، تكون قاعدة نطاق السريان مفردة الجانب تشير فقط الى حالات اختصاص القانون الوطني وفي حال عدم اختصاص القانون الوطني لا تشير قاعدة نطاق السريان الى حالات اختصاص القانون الأجنبي. </a:t>
            </a:r>
          </a:p>
        </p:txBody>
      </p:sp>
    </p:spTree>
    <p:extLst>
      <p:ext uri="{BB962C8B-B14F-4D97-AF65-F5344CB8AC3E}">
        <p14:creationId xmlns:p14="http://schemas.microsoft.com/office/powerpoint/2010/main" val="752596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lnSpc>
                <a:spcPct val="200000"/>
              </a:lnSpc>
            </a:pPr>
            <a:r>
              <a:rPr lang="ar-IQ" sz="2800" dirty="0">
                <a:solidFill>
                  <a:schemeClr val="tx1"/>
                </a:solidFill>
                <a:latin typeface="+mj-lt"/>
              </a:rPr>
              <a:t>وعادة ما يكون سبب التنازع بين قوانين دول مستقلة هو اتصال العلاقة القانونية باكثر من قانون وضعي لتلك الدول، وهذا النوع من التنازع هو الذي يعني به القانون الدولي الخاص ويظهر بين قوانين دول مختلفة كل قانون منها يعبر عن السيادة التشريعية للدولة في اقليمها كالتنازع بين القانونين العراقي والتركي بشأن علاقة قانونية تنتسب بعناصرها إلى هذين القانونين. وهنا لابد من فض هذه النزاع عبر قواعد تعين القانون الواجب التطبيق ومثل هذه القواعد يهتم بها القانون الدولي الخاص</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1627878049"/>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chemeClr val="tx1"/>
                </a:solidFill>
                <a:latin typeface="+mj-lt"/>
              </a:rPr>
              <a:t>ومن القوانين الخاصة بالمنقولات المعنوية والتي حددت نطاق سريانها هو </a:t>
            </a:r>
            <a:r>
              <a:rPr lang="ar-IQ" sz="2800" dirty="0">
                <a:solidFill>
                  <a:srgbClr val="FF0000"/>
                </a:solidFill>
                <a:latin typeface="+mj-lt"/>
              </a:rPr>
              <a:t>قانون حماية حق المؤلف العراقي</a:t>
            </a:r>
            <a:r>
              <a:rPr lang="ar-IQ" sz="2800" dirty="0">
                <a:solidFill>
                  <a:schemeClr val="tx1"/>
                </a:solidFill>
                <a:latin typeface="+mj-lt"/>
              </a:rPr>
              <a:t> رقم (۳) لسنة ۱۹۷۱ ، حيث نصت المادة (٤٩) منه على انه ((تسري احكام هذا القانون على مصنفات المؤلفين العراقيين والاجانب التي تنشر او تمثل او تعرض لاول مرة في جمهورية العراق وكذلك على مصنفات المؤلفين العراقيين والاجانب التي تنشر او تمثل او تعرض لاول مرة في بلد أجنبي. وتشمل حماية حق المؤلف والحقوق المجاورة بموجب هذا القانون </a:t>
            </a:r>
            <a:r>
              <a:rPr lang="ar-IQ" sz="2800" dirty="0">
                <a:solidFill>
                  <a:schemeClr val="tx1"/>
                </a:solidFill>
                <a:highlight>
                  <a:srgbClr val="00FFFF"/>
                </a:highlight>
                <a:latin typeface="+mj-lt"/>
              </a:rPr>
              <a:t>الاجانب</a:t>
            </a:r>
            <a:r>
              <a:rPr lang="ar-IQ" sz="2800" dirty="0">
                <a:solidFill>
                  <a:schemeClr val="tx1"/>
                </a:solidFill>
                <a:latin typeface="+mj-lt"/>
              </a:rPr>
              <a:t> سواء كانوا اشخاص طبيعية أو معنوية على اساس لا يقل عما هو مناسب ان يمنح للمواطنين العراقيين فيما يتعلق بالحماية والتمتع بحقوق الملكية الفكرية الاخرى واية مزايا من هذه الحقوق)) </a:t>
            </a:r>
          </a:p>
        </p:txBody>
      </p:sp>
    </p:spTree>
    <p:extLst>
      <p:ext uri="{BB962C8B-B14F-4D97-AF65-F5344CB8AC3E}">
        <p14:creationId xmlns:p14="http://schemas.microsoft.com/office/powerpoint/2010/main" val="630414722"/>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lnSpc>
                <a:spcPct val="210000"/>
              </a:lnSpc>
            </a:pPr>
            <a:r>
              <a:rPr lang="ar-IQ" sz="2800" dirty="0">
                <a:solidFill>
                  <a:srgbClr val="FF0000"/>
                </a:solidFill>
                <a:latin typeface="+mj-lt"/>
              </a:rPr>
              <a:t>نطاق سريان قانون حماية حق المؤلف تحدد وفقا للمعايير الاتية:</a:t>
            </a:r>
          </a:p>
          <a:p>
            <a:pPr algn="just" rtl="1">
              <a:lnSpc>
                <a:spcPct val="210000"/>
              </a:lnSpc>
            </a:pPr>
            <a:r>
              <a:rPr lang="ar-IQ" sz="2800" dirty="0">
                <a:solidFill>
                  <a:schemeClr val="tx1"/>
                </a:solidFill>
                <a:latin typeface="+mj-lt"/>
              </a:rPr>
              <a:t> ١. المعيار الاقليمي، وهو يعتمد مكان النشر الاول في الاقليم العراقي بغض النظر عن جنسية المؤلف سواء كان عراقيا او أجنبيا.</a:t>
            </a:r>
          </a:p>
          <a:p>
            <a:pPr algn="just" rtl="1">
              <a:lnSpc>
                <a:spcPct val="210000"/>
              </a:lnSpc>
            </a:pPr>
            <a:r>
              <a:rPr lang="ar-IQ" sz="2800" dirty="0">
                <a:solidFill>
                  <a:schemeClr val="tx1"/>
                </a:solidFill>
                <a:latin typeface="+mj-lt"/>
              </a:rPr>
              <a:t>٢. المعيار الشخصي، وهو الجنسية العراقية للمؤلف بحيث يسري القانون على مؤلفات العراقيين حتى إذا كانت منشورة لاول مرة في الخارج.</a:t>
            </a:r>
          </a:p>
          <a:p>
            <a:pPr algn="just" rtl="1">
              <a:lnSpc>
                <a:spcPct val="210000"/>
              </a:lnSpc>
            </a:pPr>
            <a:r>
              <a:rPr lang="ar-IQ" sz="2800" dirty="0">
                <a:solidFill>
                  <a:schemeClr val="tx1"/>
                </a:solidFill>
                <a:latin typeface="+mj-lt"/>
              </a:rPr>
              <a:t> ٣. معيار المقابلة بالمثل اي يضمن القانون العراقي الحماية لمؤلفات الاجانب حتى إذا نشرت لاول مرة خارج العراق بشرط المقابلة بالمثل اي ان يمنح قانون جنسية الأجنبي الحماية بالمثل لمؤلفات العراقيين في الدولة التي ينتمي اليها الأجنبي بجنسيته</a:t>
            </a:r>
          </a:p>
        </p:txBody>
      </p:sp>
    </p:spTree>
    <p:extLst>
      <p:ext uri="{BB962C8B-B14F-4D97-AF65-F5344CB8AC3E}">
        <p14:creationId xmlns:p14="http://schemas.microsoft.com/office/powerpoint/2010/main" val="4283567034"/>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وتقابل المادة (٤٩) من قانون حماية حق المؤلف العراقي، المادة (٦) من </a:t>
            </a:r>
            <a:r>
              <a:rPr lang="ar-IQ" sz="2800" dirty="0">
                <a:solidFill>
                  <a:srgbClr val="FF0000"/>
                </a:solidFill>
                <a:highlight>
                  <a:srgbClr val="00FFFF"/>
                </a:highlight>
                <a:latin typeface="+mj-lt"/>
              </a:rPr>
              <a:t>قانون حق المؤلف والحقوق المجاورة لها في اقليم كوردستان العراق رقم (۱۷) لسنة ۲۰۱۲</a:t>
            </a:r>
            <a:r>
              <a:rPr lang="ar-IQ" sz="2800" dirty="0">
                <a:solidFill>
                  <a:schemeClr val="tx1"/>
                </a:solidFill>
                <a:latin typeface="+mj-lt"/>
              </a:rPr>
              <a:t>، والتي نصت على انه </a:t>
            </a:r>
            <a:r>
              <a:rPr lang="ar-IQ" sz="2800" dirty="0">
                <a:solidFill>
                  <a:schemeClr val="tx1"/>
                </a:solidFill>
                <a:highlight>
                  <a:srgbClr val="00FFFF"/>
                </a:highlight>
                <a:latin typeface="+mj-lt"/>
              </a:rPr>
              <a:t>(اولا) </a:t>
            </a:r>
            <a:r>
              <a:rPr lang="ar-IQ" sz="2800" dirty="0">
                <a:solidFill>
                  <a:schemeClr val="tx1"/>
                </a:solidFill>
                <a:latin typeface="+mj-lt"/>
              </a:rPr>
              <a:t>تطبق الحماية المقررة وفقا لاحكام هذا القانون على: ١- مصنفات مواطني الاقليم اينما كان محل اقامتهم. ۲- المصنفات المشتركة التي يكون أحد مؤلفيها من مواطني الاقليم. ۳ مصنفات المواطنين العراقيين غير المقيمين في الاقليم. </a:t>
            </a:r>
            <a:r>
              <a:rPr lang="ku-Arab-IR" sz="2800" dirty="0">
                <a:solidFill>
                  <a:schemeClr val="tx1"/>
                </a:solidFill>
                <a:latin typeface="+mj-lt"/>
              </a:rPr>
              <a:t>٤-</a:t>
            </a:r>
            <a:r>
              <a:rPr lang="ar-IQ" sz="2800" dirty="0">
                <a:solidFill>
                  <a:schemeClr val="tx1"/>
                </a:solidFill>
                <a:latin typeface="+mj-lt"/>
              </a:rPr>
              <a:t>مصنفات الاجانب التي تنشر او تقدم </a:t>
            </a:r>
            <a:r>
              <a:rPr lang="ar-IQ" sz="2800" dirty="0">
                <a:solidFill>
                  <a:schemeClr val="tx1"/>
                </a:solidFill>
                <a:highlight>
                  <a:srgbClr val="FFFF00"/>
                </a:highlight>
                <a:latin typeface="+mj-lt"/>
              </a:rPr>
              <a:t>مصنفاتهم لاول مرة في الاقليم </a:t>
            </a:r>
            <a:r>
              <a:rPr lang="ar-IQ" sz="2800" dirty="0">
                <a:solidFill>
                  <a:schemeClr val="tx1"/>
                </a:solidFill>
                <a:latin typeface="+mj-lt"/>
              </a:rPr>
              <a:t>مع مراعاة الاتفاقيات الدولية ذات العلاقة والتي انضم اليها العراق. </a:t>
            </a:r>
          </a:p>
        </p:txBody>
      </p:sp>
    </p:spTree>
    <p:extLst>
      <p:ext uri="{BB962C8B-B14F-4D97-AF65-F5344CB8AC3E}">
        <p14:creationId xmlns:p14="http://schemas.microsoft.com/office/powerpoint/2010/main" val="726460772"/>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ثانيا : مصنفات المؤلفين الاجانب التي </a:t>
            </a:r>
            <a:r>
              <a:rPr lang="ar-IQ" sz="2800" dirty="0">
                <a:solidFill>
                  <a:schemeClr val="tx1"/>
                </a:solidFill>
                <a:highlight>
                  <a:srgbClr val="FFFF00"/>
                </a:highlight>
                <a:latin typeface="+mj-lt"/>
              </a:rPr>
              <a:t>تنشر لأول مرة في بلد أجنبي </a:t>
            </a:r>
            <a:r>
              <a:rPr lang="ar-IQ" sz="2800" dirty="0">
                <a:solidFill>
                  <a:schemeClr val="tx1"/>
                </a:solidFill>
                <a:latin typeface="+mj-lt"/>
              </a:rPr>
              <a:t>فلا يحميها هذا القانون الا إذا شمل هذا البلد الرعايا العراقيين بحماية مماثلة لمصنفاتهم المنشورة او المعروضة لاول مرة في الجمهورية العراقية الاتحادية. </a:t>
            </a:r>
            <a:endParaRPr lang="ku-Arab-IR" sz="2800" dirty="0">
              <a:solidFill>
                <a:schemeClr val="tx1"/>
              </a:solidFill>
              <a:latin typeface="+mj-lt"/>
            </a:endParaRPr>
          </a:p>
          <a:p>
            <a:pPr algn="just" rtl="1">
              <a:lnSpc>
                <a:spcPct val="210000"/>
              </a:lnSpc>
            </a:pPr>
            <a:r>
              <a:rPr lang="ar-IQ" sz="2800" dirty="0">
                <a:solidFill>
                  <a:schemeClr val="tx1"/>
                </a:solidFill>
                <a:latin typeface="+mj-lt"/>
              </a:rPr>
              <a:t>ثالثا: مع مراعاة الاحكام المنصوص عليها في الفقرة اولا اعلاه، تضفى الحماية على فناني الاداء ومنتجي التسجيلات السمعية والبصرية، وهيئات البث التلفزيزني والإذاعي ودور النشر ))</a:t>
            </a:r>
          </a:p>
        </p:txBody>
      </p:sp>
    </p:spTree>
    <p:extLst>
      <p:ext uri="{BB962C8B-B14F-4D97-AF65-F5344CB8AC3E}">
        <p14:creationId xmlns:p14="http://schemas.microsoft.com/office/powerpoint/2010/main" val="191228908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رفعت دعوى امام المحكمة العراقية من قبل أجنبي يدعي فيها بحقوق على مصنف منشور لاول مرة في دولة </a:t>
            </a:r>
            <a:r>
              <a:rPr lang="ar-IQ" sz="2800" dirty="0">
                <a:solidFill>
                  <a:schemeClr val="tx1"/>
                </a:solidFill>
                <a:highlight>
                  <a:srgbClr val="FFFF00"/>
                </a:highlight>
                <a:latin typeface="+mj-lt"/>
              </a:rPr>
              <a:t>أجنبية لا يوفر قانونها حماية للمؤلفين العراقيين على نحو مماثل للحماية الموجودة في القانون العراقي</a:t>
            </a:r>
            <a:r>
              <a:rPr lang="ar-IQ" sz="2800" dirty="0">
                <a:solidFill>
                  <a:schemeClr val="tx1"/>
                </a:solidFill>
                <a:latin typeface="+mj-lt"/>
              </a:rPr>
              <a:t>، بمعنى اننا امام فرضية لا تتوفر فيها اي من معايير سريان القانون الوطنى، فما هو القانون واجب التطبيق فى هذا الفرض</a:t>
            </a:r>
          </a:p>
        </p:txBody>
      </p:sp>
    </p:spTree>
    <p:extLst>
      <p:ext uri="{BB962C8B-B14F-4D97-AF65-F5344CB8AC3E}">
        <p14:creationId xmlns:p14="http://schemas.microsoft.com/office/powerpoint/2010/main" val="4031033811"/>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lnSpc>
                <a:spcPct val="210000"/>
              </a:lnSpc>
            </a:pPr>
            <a:r>
              <a:rPr lang="ar-IQ" sz="2800" dirty="0">
                <a:solidFill>
                  <a:schemeClr val="tx1"/>
                </a:solidFill>
                <a:latin typeface="+mj-lt"/>
              </a:rPr>
              <a:t>بحسب قواعد نطاق السريان التي بينت حالات اختصاص القانون الوطني فقط  والتي تمت الإشارة إليها فإنها لا يسري على هذه الحالة القانون العراقي ومن ثمّ هل يتوجب على القاضي أن يرد الدعوى لعدم اختصاصه </a:t>
            </a:r>
          </a:p>
          <a:p>
            <a:pPr algn="just" rtl="1">
              <a:lnSpc>
                <a:spcPct val="210000"/>
              </a:lnSpc>
            </a:pPr>
            <a:r>
              <a:rPr lang="ar-IQ" sz="2800" dirty="0">
                <a:solidFill>
                  <a:schemeClr val="tx1"/>
                </a:solidFill>
                <a:latin typeface="+mj-lt"/>
              </a:rPr>
              <a:t>الجواب هذا غير جائز في نطاق القانون الخاص إن فعل ذلك سيسأل القاضي لأنه مرتكب لجريمة إنكار العدالة لذلك ينبغي الرجوع إلى المادة 30 من القانون المدني العراقي" يتبع فيما لم يرد بشأنه نص ......</a:t>
            </a:r>
          </a:p>
          <a:p>
            <a:pPr algn="just" rtl="1">
              <a:lnSpc>
                <a:spcPct val="210000"/>
              </a:lnSpc>
            </a:pPr>
            <a:r>
              <a:rPr lang="ar-IQ" sz="2800" dirty="0">
                <a:solidFill>
                  <a:schemeClr val="tx1"/>
                </a:solidFill>
                <a:latin typeface="+mj-lt"/>
              </a:rPr>
              <a:t>أي مبادئ القانون الدولي الخاص الأكثر شيوعاً  ومقتضى هذه المبادئ </a:t>
            </a:r>
            <a:r>
              <a:rPr lang="ar-IQ" sz="2800" dirty="0">
                <a:solidFill>
                  <a:schemeClr val="tx1"/>
                </a:solidFill>
                <a:highlight>
                  <a:srgbClr val="FFFF00"/>
                </a:highlight>
                <a:latin typeface="+mj-lt"/>
              </a:rPr>
              <a:t>تطبيق قانون بلد النشر الأول</a:t>
            </a:r>
          </a:p>
        </p:txBody>
      </p:sp>
    </p:spTree>
    <p:extLst>
      <p:ext uri="{BB962C8B-B14F-4D97-AF65-F5344CB8AC3E}">
        <p14:creationId xmlns:p14="http://schemas.microsoft.com/office/powerpoint/2010/main" val="90586982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ctr" rtl="1">
              <a:lnSpc>
                <a:spcPct val="210000"/>
              </a:lnSpc>
            </a:pPr>
            <a:r>
              <a:rPr lang="ar-IQ" sz="2800" dirty="0">
                <a:solidFill>
                  <a:srgbClr val="FF0000"/>
                </a:solidFill>
                <a:highlight>
                  <a:srgbClr val="00FFFF"/>
                </a:highlight>
                <a:latin typeface="+mj-lt"/>
              </a:rPr>
              <a:t>القانون واجب التطبيق على العقود الدولية</a:t>
            </a:r>
          </a:p>
          <a:p>
            <a:pPr algn="just" rtl="1">
              <a:lnSpc>
                <a:spcPct val="210000"/>
              </a:lnSpc>
            </a:pPr>
            <a:r>
              <a:rPr lang="ar-IQ" sz="2800" dirty="0">
                <a:solidFill>
                  <a:srgbClr val="FF0000"/>
                </a:solidFill>
                <a:latin typeface="+mj-lt"/>
              </a:rPr>
              <a:t>مفهوم العقد الدولي</a:t>
            </a:r>
          </a:p>
          <a:p>
            <a:pPr algn="just" rtl="1">
              <a:lnSpc>
                <a:spcPct val="210000"/>
              </a:lnSpc>
            </a:pPr>
            <a:r>
              <a:rPr lang="ar-IQ" sz="2800" dirty="0">
                <a:solidFill>
                  <a:schemeClr val="tx1"/>
                </a:solidFill>
                <a:latin typeface="+mj-lt"/>
              </a:rPr>
              <a:t> فالعقود الدولية اداة لتسيير التجارة الدولية ووسيلة المبادلات الاقتصادية عبر الحدود وتتنوع العقود الدولية بتنوع موضوعها، فهناك العقود الدولية التقليدية كعقد البيع الدولي وعقد التأمين وعقد النقل...الخ، كما ظهرت عقود اخرى لها وزنها الاقتصادي والقانوني لاسيما في ظل قوانين الاستثمار والتنمية الاقتصادية كعقد القرض الدولي وعقد نقل التكنولوجيا وعقد بناء مصنع وعقد النفط وعقد الاشغال والتجهيز والتوريد وعقد التعاون الصناعي وعقد المساعدات والاستشارات الفنية وغيرها. </a:t>
            </a:r>
          </a:p>
        </p:txBody>
      </p:sp>
    </p:spTree>
    <p:extLst>
      <p:ext uri="{BB962C8B-B14F-4D97-AF65-F5344CB8AC3E}">
        <p14:creationId xmlns:p14="http://schemas.microsoft.com/office/powerpoint/2010/main" val="20619422"/>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يضاف الى ذلك، العقود الالكترونية التي باتت واقعا لا يمكن انكاره في ظل الثورة الحاصلة في ميدان الاتصال والتكنولوجيا، والعقد الدولي، سواء كان بسيطا او كبيرا في قيمته، تقليديا او الكترونيا، فانه يثير التنازع بين القوانين المتصلة به </a:t>
            </a:r>
            <a:r>
              <a:rPr lang="ar-IQ" sz="2800" dirty="0">
                <a:solidFill>
                  <a:schemeClr val="tx1"/>
                </a:solidFill>
                <a:highlight>
                  <a:srgbClr val="FFFF00"/>
                </a:highlight>
                <a:latin typeface="+mj-lt"/>
              </a:rPr>
              <a:t>كقانون جنسية المتعاقدين او موطنهما وقانون محل ابرام العقد أو محل تنفيذه.</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424209627"/>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highlight>
                  <a:srgbClr val="00FF00"/>
                </a:highlight>
                <a:latin typeface="+mj-lt"/>
              </a:rPr>
              <a:t>الاسلوب الاحتياطي في قاعدة الاسناد الخاصة بالعقود الدولية</a:t>
            </a:r>
          </a:p>
          <a:p>
            <a:pPr algn="just" rtl="1">
              <a:lnSpc>
                <a:spcPct val="210000"/>
              </a:lnSpc>
            </a:pPr>
            <a:r>
              <a:rPr lang="ar-IQ" sz="2800" dirty="0">
                <a:solidFill>
                  <a:schemeClr val="tx1"/>
                </a:solidFill>
                <a:latin typeface="+mj-lt"/>
              </a:rPr>
              <a:t>تكاد تتفق القوانين على وضع قاعدة الاسنادة الخاصة بالعقود الدولية باسلوب اسنادي احتياطي، اي </a:t>
            </a:r>
            <a:r>
              <a:rPr lang="ar-IQ" sz="2800" dirty="0">
                <a:solidFill>
                  <a:schemeClr val="tx1"/>
                </a:solidFill>
                <a:highlight>
                  <a:srgbClr val="00FFFF"/>
                </a:highlight>
                <a:latin typeface="+mj-lt"/>
              </a:rPr>
              <a:t>تتدرج القاعدة </a:t>
            </a:r>
            <a:r>
              <a:rPr lang="ar-IQ" sz="2800" dirty="0">
                <a:solidFill>
                  <a:schemeClr val="tx1"/>
                </a:solidFill>
                <a:latin typeface="+mj-lt"/>
              </a:rPr>
              <a:t>في تحديد القانون واجب التطبيق. فبموجب هذا الأسلوب يضع المشرع ضوابط الإسناد على سبيل التدرج، إذ يضع المشرع ضوابط إسناد </a:t>
            </a:r>
            <a:r>
              <a:rPr lang="ar-IQ" sz="2800" dirty="0">
                <a:solidFill>
                  <a:srgbClr val="FF0000"/>
                </a:solidFill>
                <a:latin typeface="+mj-lt"/>
              </a:rPr>
              <a:t>أصلية</a:t>
            </a:r>
            <a:r>
              <a:rPr lang="ar-IQ" sz="2800" dirty="0">
                <a:solidFill>
                  <a:schemeClr val="tx1"/>
                </a:solidFill>
                <a:latin typeface="+mj-lt"/>
              </a:rPr>
              <a:t> وفي حالة </a:t>
            </a:r>
            <a:r>
              <a:rPr lang="ar-IQ" sz="2800" dirty="0">
                <a:solidFill>
                  <a:schemeClr val="tx1"/>
                </a:solidFill>
                <a:highlight>
                  <a:srgbClr val="FFFF00"/>
                </a:highlight>
                <a:latin typeface="+mj-lt"/>
              </a:rPr>
              <a:t>عدم تحققها يتم اللجوء إلى ضوابط الإسناد الاحتياطية،</a:t>
            </a:r>
            <a:r>
              <a:rPr lang="ar-IQ" sz="2800" dirty="0">
                <a:solidFill>
                  <a:schemeClr val="tx1"/>
                </a:solidFill>
                <a:latin typeface="+mj-lt"/>
              </a:rPr>
              <a:t> وبهذا الاسلوب وضع المشرع العراقي قاعدة الاسناد الخاصة بالعقود الدولية، فنصت الفقرة الاولى من المادة (۲٥) من القانون المدني العراقي على انه</a:t>
            </a:r>
          </a:p>
        </p:txBody>
      </p:sp>
    </p:spTree>
    <p:extLst>
      <p:ext uri="{BB962C8B-B14F-4D97-AF65-F5344CB8AC3E}">
        <p14:creationId xmlns:p14="http://schemas.microsoft.com/office/powerpoint/2010/main" val="2734162396"/>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يسري على الالتزامات التعاقدية قانون الدولة التي يوجد فيها </a:t>
            </a:r>
            <a:r>
              <a:rPr lang="ar-IQ" sz="2800" dirty="0">
                <a:solidFill>
                  <a:srgbClr val="FF0000"/>
                </a:solidFill>
                <a:latin typeface="+mj-lt"/>
              </a:rPr>
              <a:t>الموطن المشترك </a:t>
            </a:r>
            <a:r>
              <a:rPr lang="ar-IQ" sz="2800" dirty="0">
                <a:solidFill>
                  <a:schemeClr val="tx1"/>
                </a:solidFill>
                <a:latin typeface="+mj-lt"/>
              </a:rPr>
              <a:t>للمتعاقدين إذا اتحدا موطنا، فإذا اختلفا يسري </a:t>
            </a:r>
            <a:r>
              <a:rPr lang="ar-IQ" sz="2800" dirty="0">
                <a:solidFill>
                  <a:schemeClr val="tx1"/>
                </a:solidFill>
                <a:highlight>
                  <a:srgbClr val="FFFF00"/>
                </a:highlight>
                <a:latin typeface="+mj-lt"/>
              </a:rPr>
              <a:t>قانون الدولة التي تم فيها العقد</a:t>
            </a:r>
            <a:r>
              <a:rPr lang="ar-IQ" sz="2800" dirty="0">
                <a:solidFill>
                  <a:schemeClr val="tx1"/>
                </a:solidFill>
                <a:latin typeface="+mj-lt"/>
              </a:rPr>
              <a:t>، هذا </a:t>
            </a:r>
            <a:r>
              <a:rPr lang="ar-IQ" sz="2800" dirty="0">
                <a:solidFill>
                  <a:schemeClr val="tx1"/>
                </a:solidFill>
                <a:highlight>
                  <a:srgbClr val="00FFFF"/>
                </a:highlight>
                <a:latin typeface="+mj-lt"/>
              </a:rPr>
              <a:t>ما لم يتفق المتعاقدان </a:t>
            </a:r>
            <a:r>
              <a:rPr lang="ar-IQ" sz="2800" dirty="0">
                <a:solidFill>
                  <a:schemeClr val="tx1"/>
                </a:solidFill>
                <a:highlight>
                  <a:srgbClr val="FF0000"/>
                </a:highlight>
                <a:latin typeface="+mj-lt"/>
              </a:rPr>
              <a:t>او يتبين من الظروف ان قانوناً آخر يراد تطبيقه </a:t>
            </a:r>
            <a:r>
              <a:rPr lang="ar-IQ" sz="2800" dirty="0">
                <a:solidFill>
                  <a:schemeClr val="tx1"/>
                </a:solidFill>
                <a:latin typeface="+mj-lt"/>
              </a:rPr>
              <a:t>)) . واول ما يلاحظ على هذا النص ان المشرع العراقي استخدم عبارة الالتزامات) (التعاقدية بدلا من لفظ العقد، ومن المعلوم ان الالتزامات العقدية هي جزء من العقد وليس العقد كله، فالعقد ينشأ بتوافر الاركان اولا ثم يرتب الآثار (الالتزامات) ثم ينقضي بأسباب الانقضاء.</a:t>
            </a:r>
          </a:p>
        </p:txBody>
      </p:sp>
    </p:spTree>
    <p:extLst>
      <p:ext uri="{BB962C8B-B14F-4D97-AF65-F5344CB8AC3E}">
        <p14:creationId xmlns:p14="http://schemas.microsoft.com/office/powerpoint/2010/main" val="1508399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lnSpc>
                <a:spcPct val="160000"/>
              </a:lnSpc>
            </a:pPr>
            <a:r>
              <a:rPr lang="ar-IQ" sz="2800" dirty="0">
                <a:solidFill>
                  <a:schemeClr val="tx1"/>
                </a:solidFill>
                <a:latin typeface="+mj-lt"/>
              </a:rPr>
              <a:t>ان التنازع يحصل بين قوانين دول مستقلة ذات سيادة اما </a:t>
            </a:r>
            <a:r>
              <a:rPr lang="ar-IQ" sz="2800" dirty="0">
                <a:solidFill>
                  <a:schemeClr val="tx1"/>
                </a:solidFill>
                <a:highlight>
                  <a:srgbClr val="00FFFF"/>
                </a:highlight>
                <a:latin typeface="+mj-lt"/>
              </a:rPr>
              <a:t>مسألة الاعتراف فينبيغي ان نميز بين اعترافين هما:</a:t>
            </a:r>
          </a:p>
          <a:p>
            <a:pPr algn="just" rtl="1">
              <a:lnSpc>
                <a:spcPct val="160000"/>
              </a:lnSpc>
            </a:pPr>
            <a:r>
              <a:rPr lang="ar-IQ" sz="2800" dirty="0">
                <a:solidFill>
                  <a:srgbClr val="FF0000"/>
                </a:solidFill>
                <a:latin typeface="+mj-lt"/>
              </a:rPr>
              <a:t>1. الاعتراف بالدولة الأجنبية ذاتها</a:t>
            </a:r>
            <a:r>
              <a:rPr lang="ar-IQ" sz="2800" dirty="0">
                <a:solidFill>
                  <a:schemeClr val="tx1"/>
                </a:solidFill>
                <a:latin typeface="+mj-lt"/>
              </a:rPr>
              <a:t>، وهذا يعد شرطا في قيام التنازع، فالقانون الاسرائيلي على سبيل المثال ليس في مستوى ليتنازع مع القانون العراقي كون</a:t>
            </a:r>
          </a:p>
          <a:p>
            <a:pPr algn="just" rtl="1">
              <a:lnSpc>
                <a:spcPct val="160000"/>
              </a:lnSpc>
            </a:pPr>
            <a:r>
              <a:rPr lang="ar-IQ" sz="2800" dirty="0">
                <a:solidFill>
                  <a:schemeClr val="tx1"/>
                </a:solidFill>
                <a:latin typeface="+mj-lt"/>
              </a:rPr>
              <a:t>العراق لم يعترف بالكيان المسمى اسرائيل كدولة.</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1893977204"/>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highlight>
                  <a:srgbClr val="00FF00"/>
                </a:highlight>
                <a:latin typeface="+mj-lt"/>
              </a:rPr>
              <a:t>صور اختيار القانون الواجب التطبيق على العقد</a:t>
            </a:r>
          </a:p>
          <a:p>
            <a:pPr algn="just" rtl="1">
              <a:lnSpc>
                <a:spcPct val="210000"/>
              </a:lnSpc>
            </a:pPr>
            <a:r>
              <a:rPr lang="ar-IQ" sz="2800" dirty="0">
                <a:solidFill>
                  <a:schemeClr val="tx1"/>
                </a:solidFill>
                <a:latin typeface="+mj-lt"/>
              </a:rPr>
              <a:t>هذا الاختيار قد يكون </a:t>
            </a:r>
            <a:r>
              <a:rPr lang="ar-IQ" sz="2800" dirty="0">
                <a:solidFill>
                  <a:srgbClr val="FF0000"/>
                </a:solidFill>
                <a:latin typeface="+mj-lt"/>
              </a:rPr>
              <a:t>صريحاً</a:t>
            </a:r>
            <a:r>
              <a:rPr lang="ar-IQ" sz="2800" dirty="0">
                <a:solidFill>
                  <a:schemeClr val="tx1"/>
                </a:solidFill>
                <a:latin typeface="+mj-lt"/>
              </a:rPr>
              <a:t> أي متفق عليه مسبقاً ومنصوص عليه في بند من بنود العقد وقت إبرامه وهو ما يجري العمل به في معظم العقود التجارية والاستثمارية والدولية أو متفقاً عليه لاحقاً بعد إبرام العقد أو حدوث المنازعة. </a:t>
            </a:r>
          </a:p>
        </p:txBody>
      </p:sp>
    </p:spTree>
    <p:extLst>
      <p:ext uri="{BB962C8B-B14F-4D97-AF65-F5344CB8AC3E}">
        <p14:creationId xmlns:p14="http://schemas.microsoft.com/office/powerpoint/2010/main" val="3305937048"/>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وقد يكون الاختيار </a:t>
            </a:r>
            <a:r>
              <a:rPr lang="ar-IQ" sz="2800" dirty="0">
                <a:solidFill>
                  <a:srgbClr val="FF0000"/>
                </a:solidFill>
                <a:highlight>
                  <a:srgbClr val="00FF00"/>
                </a:highlight>
                <a:latin typeface="+mj-lt"/>
              </a:rPr>
              <a:t>ضمنياً</a:t>
            </a:r>
            <a:r>
              <a:rPr lang="ar-IQ" sz="2800" dirty="0">
                <a:solidFill>
                  <a:schemeClr val="tx1"/>
                </a:solidFill>
                <a:latin typeface="+mj-lt"/>
              </a:rPr>
              <a:t> يستدل عليه القاضي من ظروف العقد كطرح المنازعة أمام محاكم دولة معينة أو العملة التي سيتم وفاء قيمة العقد بها أو مكان الوفاء أو محل تنفيذ العقد أو اللغة التي حرر بها العقد فكل هذه قرائن يمكن للمحكمة الاستدلال بمجملها أو معظمها على الإرادة الضمنية للمتعاقدين في اختيار قانون دولة معينة يخضع لها عقدهم ولا يجوز للمحكمة أن تفترض إرادة الأطراف للوصول إلى القانون الواجب التطبيق مع ملاحظة أن استخلاص المحكمة للإرادة الضمنية يخضع لرقابة قانونية من قبل المحكمة.</a:t>
            </a:r>
          </a:p>
        </p:txBody>
      </p:sp>
    </p:spTree>
    <p:extLst>
      <p:ext uri="{BB962C8B-B14F-4D97-AF65-F5344CB8AC3E}">
        <p14:creationId xmlns:p14="http://schemas.microsoft.com/office/powerpoint/2010/main" val="2684535544"/>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rgbClr val="FF0000"/>
                </a:solidFill>
                <a:highlight>
                  <a:srgbClr val="00FFFF"/>
                </a:highlight>
                <a:latin typeface="+mj-lt"/>
              </a:rPr>
              <a:t>حرية الأفراد في اختيار القانون المختص بالتطبيق على العقد الدولي</a:t>
            </a:r>
          </a:p>
          <a:p>
            <a:pPr algn="just" rtl="1">
              <a:lnSpc>
                <a:spcPct val="210000"/>
              </a:lnSpc>
            </a:pPr>
            <a:r>
              <a:rPr lang="ar-IQ" sz="2800" dirty="0">
                <a:solidFill>
                  <a:schemeClr val="tx1"/>
                </a:solidFill>
                <a:latin typeface="+mj-lt"/>
              </a:rPr>
              <a:t>هل يشترط أن يكون القانون الذي يتم اختياره من قبل الأطراف له صله بالعقد كجنسية أحد المتعاقدين، أو الموطن المشترك ،أو محل ابرام العقد ،أو محل التنفيذ </a:t>
            </a:r>
          </a:p>
          <a:p>
            <a:pPr algn="just" rtl="1">
              <a:lnSpc>
                <a:spcPct val="210000"/>
              </a:lnSpc>
            </a:pPr>
            <a:r>
              <a:rPr lang="ar-IQ" sz="2800" dirty="0">
                <a:solidFill>
                  <a:schemeClr val="tx1"/>
                </a:solidFill>
                <a:highlight>
                  <a:srgbClr val="FFFF00"/>
                </a:highlight>
                <a:latin typeface="+mj-lt"/>
              </a:rPr>
              <a:t>موقف المشرع العراقي من ذلك </a:t>
            </a:r>
          </a:p>
          <a:p>
            <a:pPr algn="just" rtl="1">
              <a:lnSpc>
                <a:spcPct val="210000"/>
              </a:lnSpc>
            </a:pPr>
            <a:r>
              <a:rPr lang="ar-IQ" sz="2800" dirty="0">
                <a:solidFill>
                  <a:schemeClr val="tx1"/>
                </a:solidFill>
                <a:latin typeface="+mj-lt"/>
              </a:rPr>
              <a:t>خلت المادة 25 من النص صراحة على توفر الصلة بين العقد والقانون المختار إذ أن هذا الشرط يشكل عائقاً أمام مبدأ سلطان الإرادة </a:t>
            </a:r>
          </a:p>
          <a:p>
            <a:pPr algn="just" rtl="1">
              <a:lnSpc>
                <a:spcPct val="210000"/>
              </a:lnSpc>
            </a:pPr>
            <a:r>
              <a:rPr lang="ar-IQ" sz="2800" dirty="0">
                <a:solidFill>
                  <a:schemeClr val="tx1"/>
                </a:solidFill>
                <a:latin typeface="+mj-lt"/>
              </a:rPr>
              <a:t>كما أنه حتى في ظل النظرية الشخصية يُقيد سلطان الإرادة أمام اعتبارات المصلحة العامة.</a:t>
            </a:r>
          </a:p>
        </p:txBody>
      </p:sp>
    </p:spTree>
    <p:extLst>
      <p:ext uri="{BB962C8B-B14F-4D97-AF65-F5344CB8AC3E}">
        <p14:creationId xmlns:p14="http://schemas.microsoft.com/office/powerpoint/2010/main" val="3201751265"/>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rgbClr val="FF0000"/>
                </a:solidFill>
                <a:highlight>
                  <a:srgbClr val="00FFFF"/>
                </a:highlight>
                <a:latin typeface="+mj-lt"/>
              </a:rPr>
              <a:t>حرية الافراد في تثبيت القانون واجب التطبيق على العقد</a:t>
            </a:r>
          </a:p>
          <a:p>
            <a:pPr algn="just" rtl="1">
              <a:lnSpc>
                <a:spcPct val="210000"/>
              </a:lnSpc>
            </a:pPr>
            <a:r>
              <a:rPr lang="ar-IQ" sz="2800" dirty="0">
                <a:solidFill>
                  <a:schemeClr val="tx1"/>
                </a:solidFill>
                <a:latin typeface="+mj-lt"/>
              </a:rPr>
              <a:t>قد يحدث ان الدولة التي اختص قانونها بحكم العلاقة بموجب قاعدة الاسناد تقوم بتعديل قوانينها في المدة بين تاريخ نشوء العلاقة القانونية ذات العنصر الأجنبي وبين تاريخ رفع الدعوى بشأنها، وبذلك يجد القاضي المرفوع امامه الدعوى نفسه امام قاعدتين موضوعيتين تتنازعان من حيث الزمان . ولا شك ان مجرد تزامن تنازع القوانين من حيث المكان مع تنازع القوانين من حيث الزمان في شأن ذات العلاقة القانونية يزيد من صعوبة الوصول الى حكم قانوني يحمي </a:t>
            </a:r>
            <a:r>
              <a:rPr lang="ar-IQ" sz="2800" dirty="0">
                <a:solidFill>
                  <a:schemeClr val="tx1"/>
                </a:solidFill>
                <a:highlight>
                  <a:srgbClr val="FFFF00"/>
                </a:highlight>
                <a:latin typeface="+mj-lt"/>
              </a:rPr>
              <a:t>التوقعات المشروعة للافراد </a:t>
            </a:r>
            <a:r>
              <a:rPr lang="ar-IQ" sz="2800" dirty="0">
                <a:solidFill>
                  <a:schemeClr val="tx1"/>
                </a:solidFill>
                <a:latin typeface="+mj-lt"/>
              </a:rPr>
              <a:t>وحفظ امكانية التنبؤ بالحكم القانوني.</a:t>
            </a:r>
          </a:p>
        </p:txBody>
      </p:sp>
    </p:spTree>
    <p:extLst>
      <p:ext uri="{BB962C8B-B14F-4D97-AF65-F5344CB8AC3E}">
        <p14:creationId xmlns:p14="http://schemas.microsoft.com/office/powerpoint/2010/main" val="3871042454"/>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10000"/>
              </a:lnSpc>
            </a:pPr>
            <a:r>
              <a:rPr lang="ar-IQ" sz="2800" dirty="0">
                <a:solidFill>
                  <a:schemeClr val="tx1"/>
                </a:solidFill>
                <a:latin typeface="+mj-lt"/>
              </a:rPr>
              <a:t>أن اطراف العلاقة العقدية واستنادا الى قاعدة قانون الارادة يختارون قانونا معينا يفترض انهم على علم باحكامه في اللحظة التي يمارسون فيها حقهم في الاختيار، فإذا ما تم تعديل ذلك القانون بعد عملية الاختيار كان معنى ذلك تطبيق قانون يجهله اطراف العقد وفي ذلك اهمال لكل الاعتبارات التي قامت عليها قاعدة قانون الارادة، واستنادا الى قاعدة قانون الارادة ذاتها يعمد الاطراف في العقد الى ادراج شرط في العقد يسمى </a:t>
            </a:r>
            <a:r>
              <a:rPr lang="ar-IQ" sz="2800" dirty="0">
                <a:solidFill>
                  <a:schemeClr val="tx1"/>
                </a:solidFill>
                <a:highlight>
                  <a:srgbClr val="FFFF00"/>
                </a:highlight>
                <a:latin typeface="+mj-lt"/>
              </a:rPr>
              <a:t>بـ شرط الثبات التشريعي) يسعى الاطراف من ورائه الى تجميد القانون المختار زمنيا على النحو الذي يستبعد معه أي تعديل يطرأ عليه في وقت لاحق</a:t>
            </a:r>
          </a:p>
        </p:txBody>
      </p:sp>
    </p:spTree>
    <p:extLst>
      <p:ext uri="{BB962C8B-B14F-4D97-AF65-F5344CB8AC3E}">
        <p14:creationId xmlns:p14="http://schemas.microsoft.com/office/powerpoint/2010/main" val="755579077"/>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ويبرز دور هذا الشرط في عقود الدولة أي العقود التي تكون الدولة طرفاً فيها وهي بوصفها صاحبة السيادة والسلطان تقوم بإصدار قوانين تخدم المصلحة العامة وقد تقوم بتأميم المشاريع الاقتصادية، فعن طريق هذا الشرط الطرف الأجنبي يغل يد الدولة ويحجم دورها </a:t>
            </a:r>
            <a:endParaRPr lang="ar-IQ" sz="2800" dirty="0">
              <a:solidFill>
                <a:schemeClr val="tx1"/>
              </a:solidFill>
              <a:highlight>
                <a:srgbClr val="FFFF00"/>
              </a:highlight>
              <a:latin typeface="+mj-lt"/>
            </a:endParaRPr>
          </a:p>
        </p:txBody>
      </p:sp>
    </p:spTree>
    <p:extLst>
      <p:ext uri="{BB962C8B-B14F-4D97-AF65-F5344CB8AC3E}">
        <p14:creationId xmlns:p14="http://schemas.microsoft.com/office/powerpoint/2010/main" val="3610716348"/>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chemeClr val="tx1"/>
                </a:solidFill>
                <a:latin typeface="+mj-lt"/>
              </a:rPr>
              <a:t>ونظراً لاستقلال كل دولة بتقدير مصالحها فقد سمحت تشريعات العديد من الدول النامية ادراج او عدم ادراج شرط الثبات التشريعي في عقودها مع الاجانب وذلك بهدف جذب الاستثمارات الأجنبية لما يمثل هذا الشرط من اطمئنان للمستثمر الأجنبي، ومن امثلة هذه القوانين: قانون البترول الليبي رقم ٢٥ لعام ۱۹٥٥ وقانون الاستثمار الجزائري لعام ۲۰۰۱، وفي ذات الاتجاه اشارت المادة (۱۳) من قانون الاستثمار العراقي رقم (۱۳) لعام ٢٠٠٦ </a:t>
            </a:r>
            <a:r>
              <a:rPr lang="ar-IQ" sz="2800" dirty="0">
                <a:solidFill>
                  <a:schemeClr val="tx1"/>
                </a:solidFill>
                <a:highlight>
                  <a:srgbClr val="00FFFF"/>
                </a:highlight>
                <a:latin typeface="+mj-lt"/>
              </a:rPr>
              <a:t>الى عدم سريان تعديلات قانون الاستثمار بأثر رجعي بما يمس الضمانات والاعفاءات الممنوحة للمستثمرن </a:t>
            </a:r>
            <a:r>
              <a:rPr lang="ar-IQ" sz="2800" dirty="0">
                <a:solidFill>
                  <a:schemeClr val="tx1"/>
                </a:solidFill>
                <a:latin typeface="+mj-lt"/>
              </a:rPr>
              <a:t>، كما اعترف مجمع القانون الدولي في دورته المنعقد بمدينة اثينا عام ١٩٧٩ بمشروعية اتفاق الاطراف على التجميد الزمني للقانون المختار</a:t>
            </a:r>
            <a:endParaRPr lang="ar-IQ" sz="2800" dirty="0">
              <a:solidFill>
                <a:schemeClr val="tx1"/>
              </a:solidFill>
              <a:highlight>
                <a:srgbClr val="FFFF00"/>
              </a:highlight>
              <a:latin typeface="+mj-lt"/>
            </a:endParaRPr>
          </a:p>
        </p:txBody>
      </p:sp>
    </p:spTree>
    <p:extLst>
      <p:ext uri="{BB962C8B-B14F-4D97-AF65-F5344CB8AC3E}">
        <p14:creationId xmlns:p14="http://schemas.microsoft.com/office/powerpoint/2010/main" val="1315900806"/>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ضوابط الاسناد الاحتياطية في اسناد العقود الدولية</a:t>
            </a:r>
          </a:p>
          <a:p>
            <a:pPr algn="just" rtl="1">
              <a:lnSpc>
                <a:spcPct val="210000"/>
              </a:lnSpc>
            </a:pPr>
            <a:r>
              <a:rPr lang="ar-IQ" sz="2800" dirty="0">
                <a:solidFill>
                  <a:schemeClr val="tx1"/>
                </a:solidFill>
                <a:latin typeface="+mj-lt"/>
              </a:rPr>
              <a:t>الضوابط الأصلية هي الإرادة الصريحة والإرادة الضمنية والضوابط الاحتياطية هي:</a:t>
            </a:r>
          </a:p>
          <a:p>
            <a:pPr algn="just" rtl="1">
              <a:lnSpc>
                <a:spcPct val="210000"/>
              </a:lnSpc>
            </a:pPr>
            <a:r>
              <a:rPr lang="ar-IQ" sz="2800" dirty="0">
                <a:solidFill>
                  <a:schemeClr val="tx1"/>
                </a:solidFill>
                <a:latin typeface="+mj-lt"/>
              </a:rPr>
              <a:t>1- الموطن المشترك للمتعاقدين </a:t>
            </a:r>
          </a:p>
          <a:p>
            <a:pPr algn="just" rtl="1">
              <a:lnSpc>
                <a:spcPct val="210000"/>
              </a:lnSpc>
            </a:pPr>
            <a:r>
              <a:rPr lang="ar-IQ" sz="2800" dirty="0">
                <a:solidFill>
                  <a:schemeClr val="tx1"/>
                </a:solidFill>
                <a:latin typeface="+mj-lt"/>
              </a:rPr>
              <a:t>2- محل ابرام العقد، ويقصد بمحل ابرام العقد المكان اتحد فيه مجلس العقد ولم ينفض الا بتطابق القبول مع الايجاب</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597743844"/>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lnSpc>
                <a:spcPct val="210000"/>
              </a:lnSpc>
            </a:pPr>
            <a:r>
              <a:rPr lang="ar-IQ" sz="2800" dirty="0">
                <a:solidFill>
                  <a:schemeClr val="tx1"/>
                </a:solidFill>
                <a:highlight>
                  <a:srgbClr val="00FFFF"/>
                </a:highlight>
                <a:latin typeface="+mj-lt"/>
              </a:rPr>
              <a:t>عقبات هذا الضابط</a:t>
            </a:r>
          </a:p>
          <a:p>
            <a:pPr algn="just" rtl="1">
              <a:lnSpc>
                <a:spcPct val="210000"/>
              </a:lnSpc>
            </a:pPr>
            <a:r>
              <a:rPr lang="ar-IQ" sz="2800" dirty="0">
                <a:solidFill>
                  <a:schemeClr val="tx1"/>
                </a:solidFill>
                <a:highlight>
                  <a:srgbClr val="00FFFF"/>
                </a:highlight>
                <a:latin typeface="+mj-lt"/>
              </a:rPr>
              <a:t>التعاقد الإلكتروني </a:t>
            </a:r>
            <a:r>
              <a:rPr lang="ar-IQ" sz="2800" dirty="0">
                <a:solidFill>
                  <a:schemeClr val="tx1"/>
                </a:solidFill>
                <a:latin typeface="+mj-lt"/>
              </a:rPr>
              <a:t>وقد عرفت المادة (۱۱/۱) من قانون التوقيع الإلكتروني والمعاملات الإلكترونية العقد الالكتروني بانه ((ارتباط الايجاب الصادر من أحد المتعاقدين بقبول الآخر على وجه يثبت اثره في المعقود عليه والذي تم بوسيلة إلكترونية)) مكان إبرام هذا العقد</a:t>
            </a:r>
          </a:p>
          <a:p>
            <a:pPr algn="just" rtl="1">
              <a:lnSpc>
                <a:spcPct val="210000"/>
              </a:lnSpc>
            </a:pPr>
            <a:r>
              <a:rPr lang="ar-IQ" sz="2800" dirty="0">
                <a:solidFill>
                  <a:schemeClr val="tx1"/>
                </a:solidFill>
                <a:latin typeface="+mj-lt"/>
              </a:rPr>
              <a:t>نظرية التعاقد بين غائبين لتحديد مكان ابرام العقد الالكتروني ومن ثم تحديد القانون واجب التطبيق، ويعتبر العقد بين غائبين منعقدا حسب القانون المدني العراقي في المكان الذي </a:t>
            </a:r>
            <a:r>
              <a:rPr lang="ar-IQ" sz="2800" dirty="0">
                <a:solidFill>
                  <a:srgbClr val="FF0000"/>
                </a:solidFill>
                <a:highlight>
                  <a:srgbClr val="FFFF00"/>
                </a:highlight>
                <a:latin typeface="+mj-lt"/>
              </a:rPr>
              <a:t>يعلم</a:t>
            </a:r>
            <a:r>
              <a:rPr lang="ar-IQ" sz="2800" dirty="0">
                <a:solidFill>
                  <a:schemeClr val="tx1"/>
                </a:solidFill>
                <a:latin typeface="+mj-lt"/>
              </a:rPr>
              <a:t> فيه الموجب بالقبول ما لم يوجد اتفاق او نص يقضي بغير ذلك، ويفترض ان الموجب علم بالقبول في المكان الذي وصل اليه فيه</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716767720"/>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highlight>
                  <a:srgbClr val="00FFFF"/>
                </a:highlight>
                <a:latin typeface="+mj-lt"/>
              </a:rPr>
              <a:t>انتفاء السلطة في مكان ابرام العقد</a:t>
            </a:r>
            <a:r>
              <a:rPr lang="ar-IQ" sz="2800" dirty="0">
                <a:solidFill>
                  <a:schemeClr val="tx1"/>
                </a:solidFill>
                <a:latin typeface="+mj-lt"/>
              </a:rPr>
              <a:t>، يتم تطبيق قانون القاضي باعتبار ان له دورا احتياطيا في إطار نظرية تنازع القوانين بشكل عام ، تلجأ المحكمة اليه كلما تعذر تعيين القانون واجب التطبيق وفقا لقاعدة الاسناد الوطنية.</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783572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lnSpc>
                <a:spcPct val="160000"/>
              </a:lnSpc>
            </a:pPr>
            <a:r>
              <a:rPr lang="ar-IQ" sz="2800" dirty="0">
                <a:solidFill>
                  <a:srgbClr val="FF0000"/>
                </a:solidFill>
                <a:latin typeface="+mj-lt"/>
              </a:rPr>
              <a:t>٢. الاعترف بالنظام السياسي في الدولة الأجنبية (الحكومة)، </a:t>
            </a:r>
            <a:r>
              <a:rPr lang="ar-IQ" sz="2800" dirty="0">
                <a:solidFill>
                  <a:schemeClr val="tx1"/>
                </a:solidFill>
                <a:latin typeface="+mj-lt"/>
              </a:rPr>
              <a:t>وهذا ليس شرطا في التنازع، فالدول الاوربية على سبيل المثال لم تكن تعترف بالنظام السوفيتي انذاك كنظام سياسي وقت نشوءه والى ما قبل الحرب العالمية الثانية الا ان ذلك لم يمنع القضاء في الدول الاوربية من تطبيق القوانين السوفيتية باعتبار ان الاعتراف بالانظمة السياسية مسألة سياسية بحتة ينبغي أن تستبعد من ميدان علاقات الافراد الخاصة الدولية.</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90015938"/>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highlight>
                  <a:srgbClr val="00FFFF"/>
                </a:highlight>
                <a:latin typeface="+mj-lt"/>
              </a:rPr>
              <a:t>نطاق تطبيق قاعدة الاسناد والقانون واجب التطبيق على العقود الدولية</a:t>
            </a:r>
          </a:p>
          <a:p>
            <a:pPr algn="just" rtl="1">
              <a:lnSpc>
                <a:spcPct val="210000"/>
              </a:lnSpc>
            </a:pPr>
            <a:r>
              <a:rPr lang="ar-IQ" sz="2800" dirty="0">
                <a:solidFill>
                  <a:schemeClr val="tx1"/>
                </a:solidFill>
                <a:highlight>
                  <a:srgbClr val="00FFFF"/>
                </a:highlight>
                <a:latin typeface="+mj-lt"/>
              </a:rPr>
              <a:t>اولا: نطاق قاعدة الاسناد الخاصة بالعقود الدولية</a:t>
            </a:r>
          </a:p>
          <a:p>
            <a:pPr algn="just" rtl="1">
              <a:lnSpc>
                <a:spcPct val="210000"/>
              </a:lnSpc>
            </a:pPr>
            <a:r>
              <a:rPr lang="ar-IQ" sz="2800" dirty="0">
                <a:solidFill>
                  <a:schemeClr val="tx1"/>
                </a:solidFill>
                <a:latin typeface="+mj-lt"/>
              </a:rPr>
              <a:t>يتحدد نطاق تطبيق قاعدة الاسناد الخاصة بالعقود الدولية بالعقود المدنية والتجارية، وبالتالي يخرج عن نطاق تطبيقها </a:t>
            </a:r>
          </a:p>
          <a:p>
            <a:pPr algn="just" rtl="1">
              <a:lnSpc>
                <a:spcPct val="210000"/>
              </a:lnSpc>
            </a:pPr>
            <a:r>
              <a:rPr lang="ar-IQ" sz="2800" dirty="0">
                <a:solidFill>
                  <a:schemeClr val="tx1"/>
                </a:solidFill>
                <a:latin typeface="+mj-lt"/>
              </a:rPr>
              <a:t>1- عقود الاحوال الشخصية كعقد الزواج وعقد التبني، </a:t>
            </a:r>
          </a:p>
          <a:p>
            <a:pPr algn="just" rtl="1">
              <a:lnSpc>
                <a:spcPct val="210000"/>
              </a:lnSpc>
            </a:pPr>
            <a:r>
              <a:rPr lang="ar-IQ" sz="2800" dirty="0">
                <a:solidFill>
                  <a:schemeClr val="tx1"/>
                </a:solidFill>
                <a:latin typeface="+mj-lt"/>
              </a:rPr>
              <a:t>2- العقود الواردة على العقار لأنها تخضع لقانون موقع العقار، </a:t>
            </a:r>
          </a:p>
          <a:p>
            <a:pPr algn="just" rtl="1">
              <a:lnSpc>
                <a:spcPct val="210000"/>
              </a:lnSpc>
            </a:pPr>
            <a:r>
              <a:rPr lang="ar-IQ" sz="2800" dirty="0">
                <a:solidFill>
                  <a:schemeClr val="tx1"/>
                </a:solidFill>
                <a:latin typeface="+mj-lt"/>
              </a:rPr>
              <a:t>3- والعقود المكسبة لحق عيني على المنقول، </a:t>
            </a:r>
          </a:p>
        </p:txBody>
      </p:sp>
    </p:spTree>
    <p:extLst>
      <p:ext uri="{BB962C8B-B14F-4D97-AF65-F5344CB8AC3E}">
        <p14:creationId xmlns:p14="http://schemas.microsoft.com/office/powerpoint/2010/main" val="4077650105"/>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latin typeface="+mj-lt"/>
              </a:rPr>
              <a:t>4- عقد العمل وعقد المستهلك، لأنه يصاحب تطبيق قاعدة قانون الارادة في تلك العقود خشية من استغلال الطرف الضعيف كالعامل وفرض الطرف القوي لارادته في اختيار القانون واجب التطبيق، ويقترح الفقه اخضاع مثل هذه العقود لقانون الدولة محل تنفيذ العقد </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195632335"/>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85000" lnSpcReduction="10000"/>
          </a:bodyPr>
          <a:lstStyle/>
          <a:p>
            <a:pPr algn="just" rtl="1">
              <a:lnSpc>
                <a:spcPct val="210000"/>
              </a:lnSpc>
            </a:pPr>
            <a:r>
              <a:rPr lang="ar-IQ" sz="2800" dirty="0">
                <a:solidFill>
                  <a:srgbClr val="FF0000"/>
                </a:solidFill>
                <a:highlight>
                  <a:srgbClr val="FFFF00"/>
                </a:highlight>
                <a:latin typeface="+mj-lt"/>
              </a:rPr>
              <a:t>ثانيا : نطاق القانون واجب التطبيق على العقود الدولية</a:t>
            </a:r>
          </a:p>
          <a:p>
            <a:pPr algn="just" rtl="1">
              <a:lnSpc>
                <a:spcPct val="210000"/>
              </a:lnSpc>
            </a:pPr>
            <a:r>
              <a:rPr lang="ar-IQ" sz="2800" dirty="0">
                <a:solidFill>
                  <a:schemeClr val="tx1"/>
                </a:solidFill>
                <a:latin typeface="+mj-lt"/>
              </a:rPr>
              <a:t>يسري هذا  القانون على الجانب الموضوعي من العقد تكوين العقد واثاره وانقضائه من العقد الدولي، وبطبيعة الحال </a:t>
            </a:r>
            <a:r>
              <a:rPr lang="ar-IQ" sz="2800" dirty="0">
                <a:solidFill>
                  <a:schemeClr val="tx1"/>
                </a:solidFill>
                <a:highlight>
                  <a:srgbClr val="FFFF00"/>
                </a:highlight>
                <a:latin typeface="+mj-lt"/>
              </a:rPr>
              <a:t>يستثنى</a:t>
            </a:r>
            <a:r>
              <a:rPr lang="ar-IQ" sz="2800" dirty="0">
                <a:solidFill>
                  <a:schemeClr val="tx1"/>
                </a:solidFill>
                <a:latin typeface="+mj-lt"/>
              </a:rPr>
              <a:t> من قانون الارادة </a:t>
            </a:r>
            <a:r>
              <a:rPr lang="ar-IQ" sz="2800" dirty="0">
                <a:solidFill>
                  <a:schemeClr val="tx1"/>
                </a:solidFill>
                <a:highlight>
                  <a:srgbClr val="FFFF00"/>
                </a:highlight>
                <a:latin typeface="+mj-lt"/>
              </a:rPr>
              <a:t>الجانب الشكلي </a:t>
            </a:r>
            <a:r>
              <a:rPr lang="ar-IQ" sz="2800" dirty="0">
                <a:solidFill>
                  <a:schemeClr val="tx1"/>
                </a:solidFill>
                <a:latin typeface="+mj-lt"/>
              </a:rPr>
              <a:t>الذي يخضع لقانون محل الابرام، اضافة الى ان </a:t>
            </a:r>
            <a:r>
              <a:rPr lang="ar-IQ" sz="2800" dirty="0">
                <a:solidFill>
                  <a:schemeClr val="tx1"/>
                </a:solidFill>
                <a:highlight>
                  <a:srgbClr val="FFFF00"/>
                </a:highlight>
                <a:latin typeface="+mj-lt"/>
              </a:rPr>
              <a:t>اهلية المتعاقدين </a:t>
            </a:r>
            <a:r>
              <a:rPr lang="ar-IQ" sz="2800" dirty="0">
                <a:solidFill>
                  <a:schemeClr val="tx1"/>
                </a:solidFill>
                <a:latin typeface="+mj-lt"/>
              </a:rPr>
              <a:t>تخضع لقانون الجنسية </a:t>
            </a:r>
            <a:r>
              <a:rPr lang="ar-IQ" sz="2800" dirty="0">
                <a:solidFill>
                  <a:schemeClr val="tx1"/>
                </a:solidFill>
                <a:highlight>
                  <a:srgbClr val="FFFF00"/>
                </a:highlight>
                <a:latin typeface="+mj-lt"/>
              </a:rPr>
              <a:t>والاثر العيني للعقد الوارد على بالمنقولات</a:t>
            </a:r>
            <a:r>
              <a:rPr lang="ar-IQ" sz="2800" dirty="0">
                <a:solidFill>
                  <a:schemeClr val="tx1"/>
                </a:solidFill>
                <a:latin typeface="+mj-lt"/>
              </a:rPr>
              <a:t>.</a:t>
            </a:r>
          </a:p>
          <a:p>
            <a:pPr algn="just" rtl="1">
              <a:lnSpc>
                <a:spcPct val="210000"/>
              </a:lnSpc>
            </a:pPr>
            <a:r>
              <a:rPr lang="ar-IQ" sz="2800" dirty="0">
                <a:solidFill>
                  <a:schemeClr val="tx1"/>
                </a:solidFill>
                <a:latin typeface="+mj-lt"/>
              </a:rPr>
              <a:t> عليه فان نطاق القانون واجب التطبيق ينحصر في تلك العلاقات المتولدة عن العقدالدولي في جانبه الموضوعي أي في المسائل المتعلقة بتكوين العقد كالمحل والسبب اضافة الى المسائل المتعلقة باثار العقد المتمثلة بالتزامات المتعاقدين وطرق انقضائه.</a:t>
            </a:r>
          </a:p>
          <a:p>
            <a:pPr algn="just" rtl="1">
              <a:lnSpc>
                <a:spcPct val="210000"/>
              </a:lnSpc>
            </a:pPr>
            <a:r>
              <a:rPr lang="ar-IQ" sz="2800" dirty="0">
                <a:solidFill>
                  <a:schemeClr val="tx1"/>
                </a:solidFill>
                <a:latin typeface="+mj-lt"/>
              </a:rPr>
              <a:t> </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199593829"/>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القانون الواجب التطبيق على الالتزامات غير التعاقدية:</a:t>
            </a:r>
          </a:p>
          <a:p>
            <a:pPr algn="just" rtl="1">
              <a:lnSpc>
                <a:spcPct val="210000"/>
              </a:lnSpc>
            </a:pPr>
            <a:r>
              <a:rPr lang="ar-IQ" sz="2800" dirty="0">
                <a:solidFill>
                  <a:srgbClr val="FF0000"/>
                </a:solidFill>
                <a:highlight>
                  <a:srgbClr val="FFFF00"/>
                </a:highlight>
                <a:latin typeface="+mj-lt"/>
              </a:rPr>
              <a:t>مفهوم الالتزامات غير التعاقدية</a:t>
            </a:r>
          </a:p>
          <a:p>
            <a:pPr algn="just" rtl="1">
              <a:lnSpc>
                <a:spcPct val="210000"/>
              </a:lnSpc>
            </a:pPr>
            <a:r>
              <a:rPr lang="ar-IQ" sz="2800" dirty="0">
                <a:solidFill>
                  <a:schemeClr val="tx1"/>
                </a:solidFill>
                <a:latin typeface="+mj-lt"/>
              </a:rPr>
              <a:t>يقصد بالالتزامات غير التعاقدية تلك الالتزامات الناشئة عن الفعل الضار المسؤولية التقصيرية والفعل النافع الكسب دون سبب، وكلا الفعلين يوجب على الطرف المسؤول ان يقوم بتعويض الطرف الاخر . </a:t>
            </a: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66710158"/>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مضمون قاعدة الاسناد الخاصة بالالتزامات غير التعاقدية في القانون العراقي</a:t>
            </a:r>
          </a:p>
          <a:p>
            <a:pPr algn="just" rtl="1">
              <a:lnSpc>
                <a:spcPct val="210000"/>
              </a:lnSpc>
            </a:pPr>
            <a:r>
              <a:rPr lang="ar-IQ" sz="2800" dirty="0">
                <a:solidFill>
                  <a:schemeClr val="tx1"/>
                </a:solidFill>
                <a:latin typeface="+mj-lt"/>
              </a:rPr>
              <a:t>اخذ القانون العراقي بقاعدة محل حدوث الواقعة المنشئة للالتزام في تحديد القانون واجب التطبيق على الالتزامات غير التعاقدية، (۲۷) م. ع نصت على انه : "الالتزامات غير التعاقدية يسري عليها قانون الدولة التي حدثت فيها الواقعة المنشئة للالتزام". ولا شك ان تكييف المسؤولية من حيث كونها ناشئة عن التزام غير تعاقدي من عدمه انما يخضع لقانون القاضي.</a:t>
            </a:r>
          </a:p>
        </p:txBody>
      </p:sp>
    </p:spTree>
    <p:extLst>
      <p:ext uri="{BB962C8B-B14F-4D97-AF65-F5344CB8AC3E}">
        <p14:creationId xmlns:p14="http://schemas.microsoft.com/office/powerpoint/2010/main" val="3329665228"/>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rgbClr val="FF0000"/>
                </a:solidFill>
                <a:highlight>
                  <a:srgbClr val="FFFF00"/>
                </a:highlight>
                <a:latin typeface="+mj-lt"/>
              </a:rPr>
              <a:t>شرط تطبيق القانون الأجنبي على الالتزامات غير التعاقدية امام المحاكم العراقية</a:t>
            </a:r>
          </a:p>
          <a:p>
            <a:pPr algn="just" rtl="1">
              <a:lnSpc>
                <a:spcPct val="210000"/>
              </a:lnSpc>
            </a:pPr>
            <a:r>
              <a:rPr lang="ar-IQ" sz="2800" dirty="0">
                <a:solidFill>
                  <a:schemeClr val="tx1"/>
                </a:solidFill>
                <a:latin typeface="+mj-lt"/>
              </a:rPr>
              <a:t>لاجل تطبيق القانون الأجنبي الواجب التطبيق على واقعة العمل غير المشروع امام المحكمة العراقية، يجب ان تحظى الواقعة </a:t>
            </a:r>
            <a:r>
              <a:rPr lang="ar-IQ" sz="2800" dirty="0">
                <a:solidFill>
                  <a:schemeClr val="tx1"/>
                </a:solidFill>
                <a:highlight>
                  <a:srgbClr val="FFFF00"/>
                </a:highlight>
                <a:latin typeface="+mj-lt"/>
              </a:rPr>
              <a:t>بعدم المشروعية المزدوجة </a:t>
            </a:r>
            <a:r>
              <a:rPr lang="ar-IQ" sz="2800" dirty="0">
                <a:solidFill>
                  <a:schemeClr val="tx1"/>
                </a:solidFill>
                <a:latin typeface="+mj-lt"/>
              </a:rPr>
              <a:t>اي ان تكون غير مشروعة في القانونين الأجنبي والوطني، وهذا شرط تأخذ به العديد من التشريعات ومنها القانون المدني العراقي، اذ تقضي الفقرة الثانية من المادة (۲۷) بانه ((لا تسري احكام الفقرة السابقة فيما يتعلق بالالتزامات الناشئة من العمل غير المشروع على الوقائع التي تحدث في الخارج وتكون مشروعة في العراق وان عدت غير مشروعة في البلد الذي وقعت فيه )) مثال الدفاع عن النفس</a:t>
            </a:r>
          </a:p>
        </p:txBody>
      </p:sp>
    </p:spTree>
    <p:extLst>
      <p:ext uri="{BB962C8B-B14F-4D97-AF65-F5344CB8AC3E}">
        <p14:creationId xmlns:p14="http://schemas.microsoft.com/office/powerpoint/2010/main" val="238412059"/>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rgbClr val="FF0000"/>
                </a:solidFill>
                <a:highlight>
                  <a:srgbClr val="FFFF00"/>
                </a:highlight>
                <a:latin typeface="+mj-lt"/>
              </a:rPr>
              <a:t> نطاق سريان القانون واجب التطبيق على الالتزامات غير التعاقدية</a:t>
            </a:r>
          </a:p>
          <a:p>
            <a:pPr algn="just" rtl="1">
              <a:lnSpc>
                <a:spcPct val="210000"/>
              </a:lnSpc>
            </a:pPr>
            <a:r>
              <a:rPr lang="ar-IQ" sz="2800" dirty="0">
                <a:solidFill>
                  <a:schemeClr val="tx1"/>
                </a:solidFill>
                <a:latin typeface="+mj-lt"/>
              </a:rPr>
              <a:t>يسري القانون المختص بالتطبيق على الالتزامات غير التعاقدية على اركان المسؤولية غير التعاقدية، ففي العمل الغير مشروع يحدد هذا القانون ركن الخطأ والضرر والعلاقة السببية، واثبات كل ركن من الاركان المذكور ، كما يسري هذا القانون على جزاء المسؤولية من تعويض وغيره، وبالنسبة للتعويض يحدد هذا القانون مقدار التعويض ونطاقه، واخيرا يحكم هذا القانون موانع انتفاء المسؤولية واسباب نفيها</a:t>
            </a:r>
          </a:p>
        </p:txBody>
      </p:sp>
    </p:spTree>
    <p:extLst>
      <p:ext uri="{BB962C8B-B14F-4D97-AF65-F5344CB8AC3E}">
        <p14:creationId xmlns:p14="http://schemas.microsoft.com/office/powerpoint/2010/main" val="2214029452"/>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10000"/>
              </a:lnSpc>
            </a:pPr>
            <a:r>
              <a:rPr lang="ar-IQ" sz="2800" dirty="0">
                <a:solidFill>
                  <a:schemeClr val="tx1"/>
                </a:solidFill>
                <a:latin typeface="+mj-lt"/>
              </a:rPr>
              <a:t>وفي الكسب دون سبب يسري القانون واجب التطبيق على عنصر الاثراء والافتقار واثباتهما وانعدام السببية بين الاثراء والافتقار ، وايضا كيفية قيام المدين برد المال الذي أثرى به دون سبب للدائن والتعويض عن الضرر ان كان له مقتضى. اما اجراءات دعوى المسؤولية كشروط قبول الدعوى والمرافعة واصدار الحكم وغير ذلك، فانها تخرج من نطاق سريان قانون الدولة التي حدثت فيها الواقعة ويسري بشأنها قانون القاضي وفقا للمادة (۲۸) من القانون المدني العراقي، التي تنص على ان قواعد الاختصاص وجميع الاجراءات يسري عليها قانون الدولة التي تقام فيها الدعوى او تباشر فيها الاجراءات )</a:t>
            </a:r>
          </a:p>
        </p:txBody>
      </p:sp>
    </p:spTree>
    <p:extLst>
      <p:ext uri="{BB962C8B-B14F-4D97-AF65-F5344CB8AC3E}">
        <p14:creationId xmlns:p14="http://schemas.microsoft.com/office/powerpoint/2010/main" val="1540992918"/>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ctr" rtl="1">
              <a:lnSpc>
                <a:spcPct val="210000"/>
              </a:lnSpc>
            </a:pPr>
            <a:r>
              <a:rPr lang="ar-IQ" sz="2800" b="1" dirty="0">
                <a:solidFill>
                  <a:srgbClr val="FF0000"/>
                </a:solidFill>
                <a:highlight>
                  <a:srgbClr val="FFFF00"/>
                </a:highlight>
                <a:latin typeface="+mj-lt"/>
              </a:rPr>
              <a:t>القانون الواجب التطبيق على شكل التصرف</a:t>
            </a:r>
          </a:p>
          <a:p>
            <a:pPr algn="just" rtl="1">
              <a:lnSpc>
                <a:spcPct val="210000"/>
              </a:lnSpc>
            </a:pPr>
            <a:r>
              <a:rPr lang="ar-IQ" sz="2800" dirty="0">
                <a:solidFill>
                  <a:schemeClr val="tx1"/>
                </a:solidFill>
                <a:latin typeface="+mj-lt"/>
              </a:rPr>
              <a:t>الأصل في العقود الرضائية، أي مجرد ارتباط الإيجاب بالقبول على وجه يحدث أثره في المعقود عليه بشكل مشروع، ولكن أكثر التشريعات لا تكتفي أحياناً بإظهار الرضا لانعقاد العقد، بل تشترط إظهار الإرادة بشكل معين بالنسبة لبعض التصرفات القانونية المهمة، التي يوليها المشرع اهتمام خاص كما فعل المشرع العراقي بعقد بيع العقار وضرورة تسجيله في الدائرة المختصة (م 508) مدني، والكتابة في الصلح (م 711) مدني، والمرتب مدى الحياة (م 979) مدني، وعقد التأمين على حياة الغيــــــر (م 992) مدني، والوصية (م 65) من قانون الأحوال الشخصية رقم 188 لسنة 1959 المعدل ...الخ</a:t>
            </a:r>
          </a:p>
        </p:txBody>
      </p:sp>
    </p:spTree>
    <p:extLst>
      <p:ext uri="{BB962C8B-B14F-4D97-AF65-F5344CB8AC3E}">
        <p14:creationId xmlns:p14="http://schemas.microsoft.com/office/powerpoint/2010/main" val="2843503505"/>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chemeClr val="tx1"/>
                </a:solidFill>
                <a:latin typeface="+mj-lt"/>
              </a:rPr>
              <a:t>والشكلية  قد تكون بحضور شاهدين كشرط لانعقاد العقد أو إتباع مراسيم معينة أو الكتابة سواء كانت عرفية أو رسمية...الخ.</a:t>
            </a:r>
          </a:p>
          <a:p>
            <a:pPr algn="just" rtl="1">
              <a:lnSpc>
                <a:spcPct val="210000"/>
              </a:lnSpc>
            </a:pPr>
            <a:r>
              <a:rPr lang="ar-IQ" sz="2800" dirty="0">
                <a:solidFill>
                  <a:schemeClr val="tx1"/>
                </a:solidFill>
                <a:highlight>
                  <a:srgbClr val="00FFFF"/>
                </a:highlight>
                <a:latin typeface="+mj-lt"/>
              </a:rPr>
              <a:t>إذا كان هذا موقف المشرع العراقي</a:t>
            </a:r>
            <a:r>
              <a:rPr lang="ar-IQ" sz="2800" dirty="0">
                <a:solidFill>
                  <a:schemeClr val="tx1"/>
                </a:solidFill>
                <a:latin typeface="+mj-lt"/>
              </a:rPr>
              <a:t>،ولكن قد نجد تشريعات أخرى قد تختلف في الشكلية المطلوبة أو لا تستوجب شكلية أصلاً على خلاف موقف المشرع العراقي على سبيل المثال. بالتأكيد هذا التنوع يثير التنازع بين قوانين الدول في شأن الشكل، بما يلزم في إخضاع الشكل لقانون واحد من هذه القوانين المتنازعة كقانون محل إبرام التصرف أو قانون الجنسية أو قانون الموطن أو قانون بلد التنفيذ، فأي من هذه القوانين ينال التفضيل ويعطى له الاختصاص في حكم شكل التصرف...؟ </a:t>
            </a:r>
          </a:p>
        </p:txBody>
      </p:sp>
    </p:spTree>
    <p:extLst>
      <p:ext uri="{BB962C8B-B14F-4D97-AF65-F5344CB8AC3E}">
        <p14:creationId xmlns:p14="http://schemas.microsoft.com/office/powerpoint/2010/main" val="2534054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70000" lnSpcReduction="20000"/>
          </a:bodyPr>
          <a:lstStyle/>
          <a:p>
            <a:pPr algn="just" rtl="1"/>
            <a:endParaRPr lang="ar-IQ" dirty="0">
              <a:solidFill>
                <a:schemeClr val="tx1"/>
              </a:solidFill>
            </a:endParaRPr>
          </a:p>
          <a:p>
            <a:pPr algn="just" rtl="1">
              <a:lnSpc>
                <a:spcPct val="160000"/>
              </a:lnSpc>
            </a:pPr>
            <a:r>
              <a:rPr lang="ar-IQ" sz="2800" dirty="0">
                <a:solidFill>
                  <a:srgbClr val="FF0000"/>
                </a:solidFill>
                <a:latin typeface="+mj-lt"/>
              </a:rPr>
              <a:t>ثانيا : التنازع الداخلي للقوانين</a:t>
            </a:r>
          </a:p>
          <a:p>
            <a:pPr algn="just" rtl="1">
              <a:lnSpc>
                <a:spcPct val="160000"/>
              </a:lnSpc>
            </a:pPr>
            <a:r>
              <a:rPr lang="ar-IQ" sz="2800" dirty="0">
                <a:solidFill>
                  <a:schemeClr val="tx1"/>
                </a:solidFill>
                <a:latin typeface="+mj-lt"/>
              </a:rPr>
              <a:t>يقصد بالتنازع الداخلي ذلك التنازع الذي يحصل بين قوانين تابعة لدولة وأحدة، وعادة يثور هذا التنازع في الدول التي تتعدد فيها القوانين وتعدد القوانين ضمن الدولة الوأحدة قد يكون :</a:t>
            </a:r>
          </a:p>
          <a:p>
            <a:pPr algn="just" rtl="1">
              <a:lnSpc>
                <a:spcPct val="220000"/>
              </a:lnSpc>
            </a:pPr>
            <a:r>
              <a:rPr lang="ar-IQ" sz="3400" b="1" dirty="0">
                <a:solidFill>
                  <a:schemeClr val="tx1"/>
                </a:solidFill>
                <a:highlight>
                  <a:srgbClr val="00FFFF"/>
                </a:highlight>
                <a:latin typeface="+mj-lt"/>
              </a:rPr>
              <a:t>1. تعددا اقليميا للقوانين، </a:t>
            </a:r>
            <a:r>
              <a:rPr lang="ar-IQ" sz="2800" dirty="0">
                <a:solidFill>
                  <a:schemeClr val="tx1"/>
                </a:solidFill>
                <a:latin typeface="+mj-lt"/>
              </a:rPr>
              <a:t>ويحصل ذلك عندما تكون </a:t>
            </a:r>
            <a:r>
              <a:rPr lang="ar-IQ" sz="3100" dirty="0">
                <a:solidFill>
                  <a:schemeClr val="tx1"/>
                </a:solidFill>
                <a:latin typeface="+mj-lt"/>
              </a:rPr>
              <a:t>الدولة مركبة من عدة ولايات او مقاطعات وتكون لكل منها قانون خاص بها، ففي دولة مثل الولايات المتحدة الامريكية كل ولاية لها قانون داخلي الخاص بها اضافة الى القوانين الاتحادية التي تسري في جميع الولايات، وتنازع قانون ولاية مع قانون ولاية اخرى متصور جدا نظرا لاختلاف قوانين الولايات. ولان اقليم كوردستان العراق له برلمان يصدر قوانين تختلف احيانا عن ذات القوانين السارية في بقية اجزاء العراق، فان فرض التنازع الداخلي للقوانين في العراق وارد جدا.</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4252591036"/>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10000"/>
              </a:lnSpc>
            </a:pPr>
            <a:r>
              <a:rPr lang="ar-IQ" sz="2800" dirty="0">
                <a:solidFill>
                  <a:schemeClr val="tx1"/>
                </a:solidFill>
                <a:highlight>
                  <a:srgbClr val="00FFFF"/>
                </a:highlight>
                <a:latin typeface="+mj-lt"/>
              </a:rPr>
              <a:t>مضمون قاعدة الإسناد الخاصة بشكل التصرف</a:t>
            </a:r>
          </a:p>
          <a:p>
            <a:pPr algn="just" rtl="1">
              <a:lnSpc>
                <a:spcPct val="210000"/>
              </a:lnSpc>
            </a:pPr>
            <a:r>
              <a:rPr lang="ar-IQ" sz="2800" dirty="0">
                <a:solidFill>
                  <a:schemeClr val="tx1"/>
                </a:solidFill>
                <a:latin typeface="+mj-lt"/>
              </a:rPr>
              <a:t>نصت المادة (26) مدني بأنه ( تخضع </a:t>
            </a:r>
            <a:r>
              <a:rPr lang="ar-IQ" sz="2800" b="1" dirty="0">
                <a:solidFill>
                  <a:srgbClr val="FF0000"/>
                </a:solidFill>
                <a:latin typeface="+mj-lt"/>
              </a:rPr>
              <a:t>العقود</a:t>
            </a:r>
            <a:r>
              <a:rPr lang="ar-IQ" sz="2800" dirty="0">
                <a:solidFill>
                  <a:schemeClr val="tx1"/>
                </a:solidFill>
                <a:latin typeface="+mj-lt"/>
              </a:rPr>
              <a:t> في شكلها لقانون الدولة التي تمت فيها )</a:t>
            </a:r>
          </a:p>
          <a:p>
            <a:pPr algn="just" rtl="1">
              <a:lnSpc>
                <a:spcPct val="210000"/>
              </a:lnSpc>
            </a:pPr>
            <a:r>
              <a:rPr lang="ar-IQ" sz="2800" dirty="0">
                <a:solidFill>
                  <a:schemeClr val="tx1"/>
                </a:solidFill>
                <a:latin typeface="+mj-lt"/>
              </a:rPr>
              <a:t> كما نصت المادة (19) مدني على انه ( يعتبر الزواج صحيحاً من حيث الشكل إذا عقد وفقاً للشكل المقرر في قانون البلد الذي تم فيه، أو إذا روعيت فيه الأشكال التي قررها قانون كل من الزوجين)، </a:t>
            </a:r>
          </a:p>
          <a:p>
            <a:pPr algn="just" rtl="1">
              <a:lnSpc>
                <a:spcPct val="210000"/>
              </a:lnSpc>
            </a:pPr>
            <a:r>
              <a:rPr lang="ar-IQ" sz="2800" dirty="0">
                <a:solidFill>
                  <a:schemeClr val="tx1"/>
                </a:solidFill>
                <a:latin typeface="+mj-lt"/>
              </a:rPr>
              <a:t>المادة (149) من قانون التجارة النافذ على انه ( يخضع شكل السفتجة إلى قانون الدولة التي تم تنظيمها فيها).</a:t>
            </a:r>
          </a:p>
        </p:txBody>
      </p:sp>
    </p:spTree>
    <p:extLst>
      <p:ext uri="{BB962C8B-B14F-4D97-AF65-F5344CB8AC3E}">
        <p14:creationId xmlns:p14="http://schemas.microsoft.com/office/powerpoint/2010/main" val="291649098"/>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highlight>
                  <a:srgbClr val="00FFFF"/>
                </a:highlight>
                <a:latin typeface="+mj-lt"/>
              </a:rPr>
              <a:t>عدم وجود نص على قاعدة إسناد عامة بشأن شكل التصرف</a:t>
            </a:r>
          </a:p>
          <a:p>
            <a:pPr algn="just" rtl="1">
              <a:lnSpc>
                <a:spcPct val="210000"/>
              </a:lnSpc>
            </a:pPr>
            <a:r>
              <a:rPr lang="ar-IQ" sz="2800" dirty="0">
                <a:solidFill>
                  <a:schemeClr val="tx1"/>
                </a:solidFill>
                <a:latin typeface="+mj-lt"/>
              </a:rPr>
              <a:t>الوصية تصرف قانوني بإرادة المنفردة الوعد بجائزة</a:t>
            </a:r>
          </a:p>
          <a:p>
            <a:pPr algn="just" rtl="1">
              <a:lnSpc>
                <a:spcPct val="210000"/>
              </a:lnSpc>
            </a:pPr>
            <a:r>
              <a:rPr lang="ar-IQ" sz="2800" dirty="0">
                <a:solidFill>
                  <a:srgbClr val="00B050"/>
                </a:solidFill>
                <a:latin typeface="+mj-lt"/>
              </a:rPr>
              <a:t>نطاق سريان القانون الواجب التطبيق وفقاً لقاعدة الإسناد الخاصة بشكل التصرف</a:t>
            </a:r>
          </a:p>
          <a:p>
            <a:pPr algn="just" rtl="1">
              <a:lnSpc>
                <a:spcPct val="210000"/>
              </a:lnSpc>
            </a:pPr>
            <a:r>
              <a:rPr lang="ar-IQ" sz="2800" dirty="0">
                <a:solidFill>
                  <a:schemeClr val="tx1"/>
                </a:solidFill>
                <a:latin typeface="+mj-lt"/>
              </a:rPr>
              <a:t>وهذا يتبين من خلال التكييف وفق قانون القاضي</a:t>
            </a:r>
          </a:p>
          <a:p>
            <a:pPr algn="just" rtl="1">
              <a:lnSpc>
                <a:spcPct val="210000"/>
              </a:lnSpc>
            </a:pPr>
            <a:r>
              <a:rPr lang="ar-IQ" sz="2800" b="1" dirty="0">
                <a:solidFill>
                  <a:srgbClr val="FF0000"/>
                </a:solidFill>
                <a:latin typeface="+mj-lt"/>
              </a:rPr>
              <a:t>ما يدخل في نطاق سريان القانون الواجب التطبيق وفقاً لقاعدة الإسناد الخاصة بشكل التصرف</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252830377"/>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dirty="0">
                <a:solidFill>
                  <a:schemeClr val="tx1"/>
                </a:solidFill>
                <a:highlight>
                  <a:srgbClr val="00FFFF"/>
                </a:highlight>
                <a:latin typeface="+mj-lt"/>
              </a:rPr>
              <a:t>1- الشكلية المطلوبة للإثبات</a:t>
            </a:r>
          </a:p>
          <a:p>
            <a:pPr algn="just" rtl="1">
              <a:lnSpc>
                <a:spcPct val="210000"/>
              </a:lnSpc>
            </a:pPr>
            <a:r>
              <a:rPr lang="ar-IQ" sz="2800" dirty="0">
                <a:solidFill>
                  <a:schemeClr val="tx1"/>
                </a:solidFill>
                <a:latin typeface="+mj-lt"/>
              </a:rPr>
              <a:t>مثل كون العقد يمكن أو لا يمكن إثباته بالشهادة أو بالقرينة أو بالبينة التحريرية، وبيان ما إذا كان الإقرار واليمين مقبولين أم لا.</a:t>
            </a:r>
          </a:p>
        </p:txBody>
      </p:sp>
    </p:spTree>
    <p:extLst>
      <p:ext uri="{BB962C8B-B14F-4D97-AF65-F5344CB8AC3E}">
        <p14:creationId xmlns:p14="http://schemas.microsoft.com/office/powerpoint/2010/main" val="1980478168"/>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chemeClr val="tx1"/>
                </a:solidFill>
                <a:highlight>
                  <a:srgbClr val="00FFFF"/>
                </a:highlight>
                <a:latin typeface="+mj-lt"/>
              </a:rPr>
              <a:t>2- أدلة إثبات التصرف:</a:t>
            </a:r>
          </a:p>
          <a:p>
            <a:pPr algn="just" rtl="1">
              <a:lnSpc>
                <a:spcPct val="160000"/>
              </a:lnSpc>
            </a:pPr>
            <a:r>
              <a:rPr lang="ar-IQ" sz="2800" dirty="0">
                <a:solidFill>
                  <a:schemeClr val="tx1"/>
                </a:solidFill>
                <a:latin typeface="+mj-lt"/>
              </a:rPr>
              <a:t>( يسري في شأن الإثبات قانون الدولة التي تم فيها التصرف القانوني ...). ولكن في الشق الثاني من الفقرة الأولى من المادة (13) المذكورة، عادت وجوزت للمحكمة إعمال القانون العراقي إذا كان دليل الإثبات أيسر من الدليل الذي يشترطه القانون الأجنبي)، فإذا كان دليل الإثبات يشترط الإثبات  بورقة رسمية مثلاً بينما يكتفي القانون العراقي بالبينة الشخصية، جاز هنا للمحكمة العراقية تطبيق القانون العراقي والاكتفاء بقبول البينة الشخصية. أما الإجراءات المتعلقة بالتنفيذ وإجراءات إقامة الدعوى وتعقيبها، فهي لا تخضع إلى قانون البلد الذي تم فيه التصرف القانوني، وإنما إلى قانون المحكمة المرفوع أمامها النزاع المطلوب إليها إجراء التنفيذ. </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499611628"/>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b="1" dirty="0">
                <a:solidFill>
                  <a:srgbClr val="FF0000"/>
                </a:solidFill>
                <a:latin typeface="+mj-lt"/>
              </a:rPr>
              <a:t>ما يدخل في نطاق سريان القانون الواجب التطبيق وفقاً لقاعدة الإسناد الخاصة بشكل التصرف</a:t>
            </a:r>
          </a:p>
          <a:p>
            <a:pPr algn="just" rtl="1">
              <a:lnSpc>
                <a:spcPct val="160000"/>
              </a:lnSpc>
            </a:pPr>
            <a:r>
              <a:rPr lang="ar-IQ" sz="2800" dirty="0">
                <a:solidFill>
                  <a:schemeClr val="tx1"/>
                </a:solidFill>
                <a:latin typeface="+mj-lt"/>
              </a:rPr>
              <a:t>الشكلية المطلوبة للانعقاد: كما في تسجيل التصرفات العقارية- أو تسجيل الوصية إذا تجاوزت مبلغاً معيناً</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620302979"/>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10000"/>
              </a:lnSpc>
            </a:pPr>
            <a:r>
              <a:rPr lang="ar-IQ" sz="2800" b="1" dirty="0">
                <a:solidFill>
                  <a:srgbClr val="FF0000"/>
                </a:solidFill>
                <a:latin typeface="+mj-lt"/>
              </a:rPr>
              <a:t>إثبات القانون الأجنبي</a:t>
            </a:r>
          </a:p>
          <a:p>
            <a:pPr algn="just" rtl="1">
              <a:lnSpc>
                <a:spcPct val="160000"/>
              </a:lnSpc>
            </a:pPr>
            <a:r>
              <a:rPr lang="ar-IQ" sz="2800" dirty="0">
                <a:solidFill>
                  <a:schemeClr val="tx1"/>
                </a:solidFill>
                <a:highlight>
                  <a:srgbClr val="00FFFF"/>
                </a:highlight>
                <a:latin typeface="+mj-lt"/>
              </a:rPr>
              <a:t>- المقصود بالقانون الأجنبي</a:t>
            </a:r>
          </a:p>
          <a:p>
            <a:pPr algn="just" rtl="1">
              <a:lnSpc>
                <a:spcPct val="160000"/>
              </a:lnSpc>
            </a:pPr>
            <a:r>
              <a:rPr lang="ar-IQ" sz="2800" dirty="0">
                <a:solidFill>
                  <a:schemeClr val="tx1"/>
                </a:solidFill>
                <a:highlight>
                  <a:srgbClr val="00FFFF"/>
                </a:highlight>
                <a:latin typeface="+mj-lt"/>
              </a:rPr>
              <a:t>- طبيعة القانون الأجنبي أمام المحكمة </a:t>
            </a:r>
          </a:p>
          <a:p>
            <a:pPr algn="just" rtl="1">
              <a:lnSpc>
                <a:spcPct val="160000"/>
              </a:lnSpc>
            </a:pPr>
            <a:r>
              <a:rPr lang="ar-IQ" sz="2800" dirty="0">
                <a:solidFill>
                  <a:schemeClr val="tx1"/>
                </a:solidFill>
                <a:latin typeface="+mj-lt"/>
              </a:rPr>
              <a:t>1- القانون الأجنبي مجرد وقائع أمام المحكمة الوطنية: وبالتالي ينبغي على الأطراف في المنازعةإثبات مضمون القانون الأجنبي.</a:t>
            </a:r>
          </a:p>
          <a:p>
            <a:pPr algn="just" rtl="1">
              <a:lnSpc>
                <a:spcPct val="160000"/>
              </a:lnSpc>
            </a:pPr>
            <a:r>
              <a:rPr lang="ar-IQ" sz="2800" dirty="0">
                <a:solidFill>
                  <a:schemeClr val="tx1"/>
                </a:solidFill>
                <a:latin typeface="+mj-lt"/>
              </a:rPr>
              <a:t>2- القانون الأجنبي يبقى محتفظاً بصفته الرسمية أمام المحكمة الوطنية:وبالتالي مطلوب من القاضي العلم بالقانون الأجنبي</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516520144"/>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160000"/>
              </a:lnSpc>
            </a:pPr>
            <a:r>
              <a:rPr lang="ar-IQ" sz="2800" dirty="0">
                <a:solidFill>
                  <a:schemeClr val="tx1"/>
                </a:solidFill>
                <a:highlight>
                  <a:srgbClr val="00FFFF"/>
                </a:highlight>
                <a:latin typeface="+mj-lt"/>
              </a:rPr>
              <a:t>عبء إثبات القانون الأجنبي</a:t>
            </a:r>
          </a:p>
          <a:p>
            <a:pPr algn="just" rtl="1">
              <a:lnSpc>
                <a:spcPct val="160000"/>
              </a:lnSpc>
            </a:pPr>
            <a:r>
              <a:rPr lang="ar-IQ" sz="2800" dirty="0">
                <a:solidFill>
                  <a:schemeClr val="tx1"/>
                </a:solidFill>
                <a:highlight>
                  <a:srgbClr val="00FFFF"/>
                </a:highlight>
                <a:latin typeface="+mj-lt"/>
              </a:rPr>
              <a:t>- كيفية إثبات مضمون القانون الأجنبي</a:t>
            </a:r>
          </a:p>
          <a:p>
            <a:pPr algn="just" rtl="1">
              <a:lnSpc>
                <a:spcPct val="160000"/>
              </a:lnSpc>
            </a:pPr>
            <a:r>
              <a:rPr lang="ar-IQ" sz="2800" dirty="0">
                <a:solidFill>
                  <a:schemeClr val="tx1"/>
                </a:solidFill>
                <a:latin typeface="+mj-lt"/>
              </a:rPr>
              <a:t>1- الإثبات بالكتابة</a:t>
            </a:r>
          </a:p>
          <a:p>
            <a:pPr algn="just" rtl="1">
              <a:lnSpc>
                <a:spcPct val="160000"/>
              </a:lnSpc>
            </a:pPr>
            <a:r>
              <a:rPr lang="ar-IQ" sz="2800" dirty="0">
                <a:solidFill>
                  <a:schemeClr val="tx1"/>
                </a:solidFill>
                <a:latin typeface="+mj-lt"/>
              </a:rPr>
              <a:t>2- الإثبات بغير الكتابة: الاستعانة بالشهادات الشفوية التي يدلي بيها الخبير في القانون الأجنبي الواجب التطبيق كالقنصل وموظفي السفارات.</a:t>
            </a:r>
          </a:p>
          <a:p>
            <a:pPr algn="just" rtl="1">
              <a:lnSpc>
                <a:spcPct val="160000"/>
              </a:lnSpc>
            </a:pPr>
            <a:r>
              <a:rPr lang="ar-IQ" sz="2800" dirty="0">
                <a:solidFill>
                  <a:schemeClr val="tx1"/>
                </a:solidFill>
                <a:highlight>
                  <a:srgbClr val="00FFFF"/>
                </a:highlight>
                <a:latin typeface="+mj-lt"/>
              </a:rPr>
              <a:t>- الطعن في دستورية القانون الأجنبي ورقابة المحكمة الوطنية </a:t>
            </a:r>
          </a:p>
          <a:p>
            <a:pPr algn="just" rtl="1">
              <a:lnSpc>
                <a:spcPct val="160000"/>
              </a:lnSpc>
            </a:pPr>
            <a:r>
              <a:rPr lang="ar-IQ" sz="2800" dirty="0">
                <a:solidFill>
                  <a:schemeClr val="tx1"/>
                </a:solidFill>
                <a:latin typeface="+mj-lt"/>
              </a:rPr>
              <a:t>قد يطعن أحد أطراف النزاع بعدم دستورية القانون الواجب التطبيق بموجب قواعد الإسناد من الناحية الشكلية كأن لم ينشر في الجريدة الرسمية  أو لم يصادق عليه من الجهة المخولة دستورياً أو الموضوعية</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799786443"/>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160000"/>
              </a:lnSpc>
            </a:pPr>
            <a:r>
              <a:rPr lang="ar-IQ" sz="2800" dirty="0">
                <a:solidFill>
                  <a:schemeClr val="tx1"/>
                </a:solidFill>
                <a:highlight>
                  <a:srgbClr val="00FFFF"/>
                </a:highlight>
                <a:latin typeface="+mj-lt"/>
              </a:rPr>
              <a:t>الحل المتبع في حال تعذر إثبات القانون الأجنبي</a:t>
            </a:r>
          </a:p>
          <a:p>
            <a:pPr algn="just" rtl="1">
              <a:lnSpc>
                <a:spcPct val="160000"/>
              </a:lnSpc>
            </a:pPr>
            <a:r>
              <a:rPr lang="ar-IQ" sz="2800" dirty="0">
                <a:solidFill>
                  <a:schemeClr val="tx1"/>
                </a:solidFill>
                <a:latin typeface="+mj-lt"/>
              </a:rPr>
              <a:t>تطبيق قانون القاضي</a:t>
            </a:r>
          </a:p>
          <a:p>
            <a:pPr algn="just" rtl="1">
              <a:lnSpc>
                <a:spcPct val="160000"/>
              </a:lnSpc>
            </a:pPr>
            <a:r>
              <a:rPr lang="ar-IQ" sz="2800" dirty="0">
                <a:solidFill>
                  <a:schemeClr val="tx1"/>
                </a:solidFill>
                <a:highlight>
                  <a:srgbClr val="00FFFF"/>
                </a:highlight>
                <a:latin typeface="+mj-lt"/>
              </a:rPr>
              <a:t>تفسير القانون الأجنبي</a:t>
            </a:r>
          </a:p>
          <a:p>
            <a:pPr algn="just" rtl="1">
              <a:lnSpc>
                <a:spcPct val="160000"/>
              </a:lnSpc>
            </a:pPr>
            <a:r>
              <a:rPr lang="ar-IQ" sz="2800" dirty="0">
                <a:solidFill>
                  <a:schemeClr val="tx1"/>
                </a:solidFill>
                <a:latin typeface="+mj-lt"/>
              </a:rPr>
              <a:t>قد يشوب القانون الأجنبي بعد إثباته نقص أو غموض ومن ثم يحتاج إلى تفسير</a:t>
            </a:r>
          </a:p>
          <a:p>
            <a:pPr algn="just" rtl="1">
              <a:lnSpc>
                <a:spcPct val="160000"/>
              </a:lnSpc>
            </a:pPr>
            <a:r>
              <a:rPr lang="ar-IQ" sz="2800" dirty="0">
                <a:solidFill>
                  <a:schemeClr val="tx1"/>
                </a:solidFill>
                <a:latin typeface="+mj-lt"/>
              </a:rPr>
              <a:t>1- تفسير القانون الأجنبي وفق مبادئ التفسير الوطنية</a:t>
            </a:r>
          </a:p>
          <a:p>
            <a:pPr algn="just" rtl="1">
              <a:lnSpc>
                <a:spcPct val="160000"/>
              </a:lnSpc>
            </a:pPr>
            <a:r>
              <a:rPr lang="ar-IQ" sz="2800" dirty="0">
                <a:solidFill>
                  <a:schemeClr val="tx1"/>
                </a:solidFill>
                <a:latin typeface="+mj-lt"/>
              </a:rPr>
              <a:t>2 تفسير القانون الأجنبي وفق مبادئ التفسير الأجنبية </a:t>
            </a:r>
            <a:r>
              <a:rPr lang="ar-IQ" sz="2800" dirty="0">
                <a:solidFill>
                  <a:srgbClr val="FF0000"/>
                </a:solidFill>
                <a:latin typeface="+mj-lt"/>
              </a:rPr>
              <a:t>الراجح</a:t>
            </a:r>
          </a:p>
          <a:p>
            <a:pPr algn="just" rtl="1">
              <a:lnSpc>
                <a:spcPct val="160000"/>
              </a:lnSpc>
            </a:pPr>
            <a:r>
              <a:rPr lang="ar-IQ" sz="2800" dirty="0">
                <a:solidFill>
                  <a:schemeClr val="tx1"/>
                </a:solidFill>
                <a:highlight>
                  <a:srgbClr val="00FFFF"/>
                </a:highlight>
                <a:latin typeface="+mj-lt"/>
              </a:rPr>
              <a:t>مدى خضوع تفسير القانون الأجنبي لرقابة محكمة التمييز</a:t>
            </a:r>
          </a:p>
          <a:p>
            <a:pPr algn="just" rtl="1">
              <a:lnSpc>
                <a:spcPct val="160000"/>
              </a:lnSpc>
            </a:pPr>
            <a:r>
              <a:rPr lang="ar-IQ" sz="2800" dirty="0">
                <a:solidFill>
                  <a:schemeClr val="tx1"/>
                </a:solidFill>
                <a:highlight>
                  <a:srgbClr val="00FFFF"/>
                </a:highlight>
                <a:latin typeface="+mj-lt"/>
              </a:rPr>
              <a:t>رفض الرقابة على تفسير القانون الأجنبي</a:t>
            </a:r>
          </a:p>
          <a:p>
            <a:pPr algn="just" rtl="1">
              <a:lnSpc>
                <a:spcPct val="160000"/>
              </a:lnSpc>
            </a:pPr>
            <a:r>
              <a:rPr lang="ar-IQ" sz="2800">
                <a:solidFill>
                  <a:schemeClr val="tx1"/>
                </a:solidFill>
                <a:highlight>
                  <a:srgbClr val="00FFFF"/>
                </a:highlight>
                <a:latin typeface="+mj-lt"/>
              </a:rPr>
              <a:t>قبول الرقابة على تفسير القانون الأجنبي</a:t>
            </a:r>
            <a:endParaRPr lang="ar-IQ" sz="2800" dirty="0">
              <a:solidFill>
                <a:schemeClr val="tx1"/>
              </a:solidFill>
              <a:highlight>
                <a:srgbClr val="00FFFF"/>
              </a:highlight>
              <a:latin typeface="+mj-lt"/>
            </a:endParaRP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768245134"/>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ctr" rtl="1">
              <a:lnSpc>
                <a:spcPct val="160000"/>
              </a:lnSpc>
            </a:pPr>
            <a:r>
              <a:rPr lang="ar-IQ" sz="2800" b="1" dirty="0">
                <a:solidFill>
                  <a:schemeClr val="tx1"/>
                </a:solidFill>
                <a:highlight>
                  <a:srgbClr val="00FFFF"/>
                </a:highlight>
                <a:latin typeface="+mj-lt"/>
              </a:rPr>
              <a:t>موانع تطبيق القانون الاجنبي</a:t>
            </a:r>
          </a:p>
          <a:p>
            <a:pPr algn="just" rtl="1">
              <a:lnSpc>
                <a:spcPct val="160000"/>
              </a:lnSpc>
            </a:pPr>
            <a:r>
              <a:rPr lang="ar-IQ" sz="2800" dirty="0">
                <a:solidFill>
                  <a:schemeClr val="tx1"/>
                </a:solidFill>
                <a:latin typeface="+mj-lt"/>
              </a:rPr>
              <a:t>يتم استبعاد القانون الاجنبي بثلاثة موانع هي: (المصلحة الوطنية)، والنظام العام، والتحايل على القانون. </a:t>
            </a:r>
            <a:endParaRPr lang="en-US" sz="2800" dirty="0">
              <a:solidFill>
                <a:schemeClr val="tx1"/>
              </a:solidFill>
              <a:latin typeface="+mj-lt"/>
            </a:endParaRPr>
          </a:p>
          <a:p>
            <a:pPr algn="just" rtl="1">
              <a:lnSpc>
                <a:spcPct val="160000"/>
              </a:lnSpc>
            </a:pPr>
            <a:r>
              <a:rPr lang="ar-IQ" sz="2800" dirty="0">
                <a:solidFill>
                  <a:schemeClr val="tx1"/>
                </a:solidFill>
                <a:latin typeface="+mj-lt"/>
              </a:rPr>
              <a:t>استبعاد القانون الاجنبي باسم النظام العام</a:t>
            </a:r>
            <a:r>
              <a:rPr lang="en-US" sz="2800" dirty="0">
                <a:solidFill>
                  <a:schemeClr val="tx1"/>
                </a:solidFill>
                <a:latin typeface="+mj-lt"/>
              </a:rPr>
              <a:t> </a:t>
            </a:r>
            <a:r>
              <a:rPr lang="ar-IQ" sz="2800" dirty="0">
                <a:solidFill>
                  <a:schemeClr val="tx1"/>
                </a:solidFill>
                <a:latin typeface="+mj-lt"/>
              </a:rPr>
              <a:t>(فكرة النظام العام)</a:t>
            </a:r>
          </a:p>
          <a:p>
            <a:pPr algn="just" rtl="1">
              <a:lnSpc>
                <a:spcPct val="160000"/>
              </a:lnSpc>
            </a:pPr>
            <a:r>
              <a:rPr lang="ar-IQ" sz="2800" b="1" dirty="0">
                <a:solidFill>
                  <a:srgbClr val="FF0000"/>
                </a:solidFill>
                <a:latin typeface="+mj-lt"/>
              </a:rPr>
              <a:t>أولا: مفهوم النظام العام في إطار القانون الدولي الخاص</a:t>
            </a:r>
          </a:p>
          <a:p>
            <a:pPr algn="just" rtl="1">
              <a:lnSpc>
                <a:spcPct val="160000"/>
              </a:lnSpc>
            </a:pPr>
            <a:r>
              <a:rPr lang="ar-IQ" sz="2800" dirty="0">
                <a:solidFill>
                  <a:schemeClr val="tx1"/>
                </a:solidFill>
                <a:latin typeface="+mj-lt"/>
              </a:rPr>
              <a:t>ان أكثر المسائل التي تتفق القوانين بشانها في نطاق العلاقات الخاصة الدولية هو استبعاد القانون الأجنبي باسم النظام العام، حيث ان قبول تطبيق القانون الاخير لا يعني التسليم المطلق لاختصاصه، وانما ينبغي استبعاده في كل مرة يتبن انه يخالف النظام العام لدولة القاضي المطروح عليه النزاع. ويمثل النظام العام : وسيلة حمائية لتجنب تطبيق القوانين الأجنبية التي تتعارض مع المبادئ والقيم التي يقوم عليها المجتمع الوطني لدولة للقاضي، </a:t>
            </a: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967350411"/>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chemeClr val="tx1"/>
                </a:solidFill>
                <a:latin typeface="+mj-lt"/>
              </a:rPr>
              <a:t>وعادة يتم استبعاد القانون الأجنبي المخالف للنظام العام عبر النص عليه صراحة ضمن النصوص التي تعالج مشكلة تنازع القوانين وهو ما فعله المشرع العراقي حيث اورد في المادة (۳۲) من القانون المدني ما نصه ((لا يجوز تطبيق أحكام قانون أجنبي قررته النصوص السابقة إذا كانت هذه الاحكام مخالفة للنظام العام او للآداب في (العراق)). فاذا كان القانون الاجنبي مخالفا للنظام العام في العراق، فان ذلك يعني أن هناك اختلاف في الاسس الجوهرية بين القانون الاجنبي وبين القانون في دولة القاضي فإذا وجد مثل هذا الاختلاف في الاسس العامة فلن يتمكن القاضي من تطبيقه </a:t>
            </a: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038146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r" rtl="1"/>
            <a:endParaRPr lang="ar-IQ" dirty="0">
              <a:solidFill>
                <a:schemeClr val="tx1"/>
              </a:solidFill>
            </a:endParaRPr>
          </a:p>
          <a:p>
            <a:pPr algn="just" rtl="1"/>
            <a:r>
              <a:rPr lang="ar-IQ" sz="2800" dirty="0">
                <a:solidFill>
                  <a:schemeClr val="tx1"/>
                </a:solidFill>
                <a:latin typeface="+mj-lt"/>
              </a:rPr>
              <a:t>عليه يعرف الفقه تنازع القوانين بأنه ( تزاحم أو تفاضل قانونين أو أكثر لدولتين أو أكثر بشأن حكم علاقة أو مركز قانوني له صلة بأكثر من دولة وأحدة).</a:t>
            </a:r>
          </a:p>
          <a:p>
            <a:pPr algn="just" rtl="1"/>
            <a:r>
              <a:rPr lang="ar-IQ" sz="2800" dirty="0">
                <a:solidFill>
                  <a:schemeClr val="tx1"/>
                </a:solidFill>
                <a:latin typeface="+mj-lt"/>
              </a:rPr>
              <a:t>اشكالية العلاقات الخاصة الدولية</a:t>
            </a:r>
          </a:p>
          <a:p>
            <a:pPr algn="just" rtl="1"/>
            <a:r>
              <a:rPr lang="ar-IQ" sz="2800" dirty="0">
                <a:solidFill>
                  <a:schemeClr val="tx1"/>
                </a:solidFill>
                <a:latin typeface="+mj-lt"/>
              </a:rPr>
              <a:t>تنقسم العلاقات القانونية الى ثلاثة انواع ، وهي</a:t>
            </a:r>
          </a:p>
          <a:p>
            <a:pPr algn="just" rtl="1"/>
            <a:r>
              <a:rPr lang="ar-IQ" sz="2800" dirty="0">
                <a:solidFill>
                  <a:schemeClr val="tx1"/>
                </a:solidFill>
                <a:latin typeface="+mj-lt"/>
              </a:rPr>
              <a:t> ١. العلاقات الوطنية البحتة أو الخالصة تلك العلاقات التي تبرم في الدولة وترتب اثارها فيها بين اطراف يحملون جنسية نفس الدولة ويتوطنون فيها ايضا و ترفع منازعة العلاقة امام قضاء ذات الدولة اي انها العلاقات الوطنية بكافة عناصرها، فهذه العلاقات تكون خاضعة للقانون الداخلي للدولة بفروعه المختلفة كما ان منازعاتها يختص بها القضاء الوطني للدولة. وفي هذا النوع لاتثار مشكلة في تنازع الاختصاصين التشريعي والقضائي .</a:t>
            </a: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712749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20000"/>
          </a:bodyPr>
          <a:lstStyle/>
          <a:p>
            <a:pPr algn="just" rtl="1">
              <a:lnSpc>
                <a:spcPct val="160000"/>
              </a:lnSpc>
            </a:pPr>
            <a:endParaRPr lang="ar-IQ" dirty="0">
              <a:solidFill>
                <a:schemeClr val="tx1"/>
              </a:solidFill>
            </a:endParaRPr>
          </a:p>
          <a:p>
            <a:pPr algn="just" rtl="1">
              <a:lnSpc>
                <a:spcPct val="160000"/>
              </a:lnSpc>
            </a:pPr>
            <a:r>
              <a:rPr lang="ar-IQ" sz="2800" dirty="0">
                <a:solidFill>
                  <a:schemeClr val="tx1"/>
                </a:solidFill>
                <a:highlight>
                  <a:srgbClr val="00FFFF"/>
                </a:highlight>
                <a:latin typeface="+mj-lt"/>
              </a:rPr>
              <a:t>۲. </a:t>
            </a:r>
            <a:r>
              <a:rPr lang="ar-IQ" sz="2800" b="1" dirty="0">
                <a:solidFill>
                  <a:schemeClr val="tx1"/>
                </a:solidFill>
                <a:highlight>
                  <a:srgbClr val="00FFFF"/>
                </a:highlight>
                <a:latin typeface="+mj-lt"/>
              </a:rPr>
              <a:t>تعددا شخصيا للقوانين </a:t>
            </a:r>
            <a:r>
              <a:rPr lang="ar-IQ" sz="2800" dirty="0">
                <a:solidFill>
                  <a:schemeClr val="tx1"/>
                </a:solidFill>
                <a:latin typeface="+mj-lt"/>
              </a:rPr>
              <a:t>ويحدث هذا التعدد في الدول التي تتكون من مذاهب وطوائف دينية متعددة على نحو يكون لكل طائفة او مذهب قانونها الخاص بها لاسيما في مجال الاحوال الشخصية، ومرة اخرى قد يحصل تنازع داخلي بين قوانين الطوائف او المذاهب المتعددة نظرا لاختلاف قوانينها .</a:t>
            </a:r>
          </a:p>
          <a:p>
            <a:pPr algn="just" rtl="1">
              <a:lnSpc>
                <a:spcPct val="160000"/>
              </a:lnSpc>
            </a:pPr>
            <a:r>
              <a:rPr lang="ar-IQ" sz="2800" dirty="0">
                <a:solidFill>
                  <a:schemeClr val="tx1"/>
                </a:solidFill>
                <a:latin typeface="+mj-lt"/>
              </a:rPr>
              <a:t>ان التنازع الداخلي للقوانين وبنوعيه الاقليمي والشخصي) </a:t>
            </a:r>
            <a:r>
              <a:rPr lang="ar-IQ" sz="2800" dirty="0">
                <a:solidFill>
                  <a:srgbClr val="FF0000"/>
                </a:solidFill>
                <a:latin typeface="+mj-lt"/>
              </a:rPr>
              <a:t>لايدخل</a:t>
            </a:r>
            <a:r>
              <a:rPr lang="ar-IQ" sz="2800" dirty="0">
                <a:solidFill>
                  <a:schemeClr val="tx1"/>
                </a:solidFill>
                <a:latin typeface="+mj-lt"/>
              </a:rPr>
              <a:t> في نطاق نظرية تنازع القوانين التي يهتم بها القانون الدولي الخاص ، لان القوانين المتنازعة في هذه الحالة تسند إلى وحدة تشريعية وأحدة لها قواعد خاصة بها لحل هذا التنازع ، اضافة الى وجود جهة قضائية عليا (كالمحكمة الدستورية العليا.</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279663695"/>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rgbClr val="FF0000"/>
                </a:solidFill>
                <a:latin typeface="+mj-lt"/>
              </a:rPr>
              <a:t>ثانيا : اوجه الشبه والاختلاف بين النظام العام في إطار القانون الدولي الخاص والنظام العام الداخلي:</a:t>
            </a:r>
          </a:p>
          <a:p>
            <a:pPr algn="just" rtl="1">
              <a:lnSpc>
                <a:spcPct val="160000"/>
              </a:lnSpc>
            </a:pPr>
            <a:r>
              <a:rPr lang="ar-IQ" sz="2800" dirty="0">
                <a:solidFill>
                  <a:schemeClr val="tx1"/>
                </a:solidFill>
                <a:latin typeface="+mj-lt"/>
              </a:rPr>
              <a:t> ان النظام العام في إطار القانون الدول الخاص </a:t>
            </a:r>
            <a:r>
              <a:rPr lang="ar-IQ" sz="2800" b="1" dirty="0">
                <a:solidFill>
                  <a:schemeClr val="tx1"/>
                </a:solidFill>
                <a:highlight>
                  <a:srgbClr val="00FFFF"/>
                </a:highlight>
                <a:latin typeface="+mj-lt"/>
              </a:rPr>
              <a:t>يتشابه</a:t>
            </a:r>
            <a:r>
              <a:rPr lang="ar-IQ" sz="2800" dirty="0">
                <a:solidFill>
                  <a:schemeClr val="tx1"/>
                </a:solidFill>
                <a:latin typeface="+mj-lt"/>
              </a:rPr>
              <a:t> مع فكرة النظام العام في القانون الداخلي من حيث ان هدفهما واحد هو حماية المجتمع ومصالحه العليا، وان التمسك بكل منهما يكون داخل الدولة، </a:t>
            </a:r>
          </a:p>
          <a:p>
            <a:pPr algn="just" rtl="1">
              <a:lnSpc>
                <a:spcPct val="160000"/>
              </a:lnSpc>
            </a:pPr>
            <a:r>
              <a:rPr lang="ar-IQ" sz="2800" dirty="0">
                <a:solidFill>
                  <a:schemeClr val="tx1"/>
                </a:solidFill>
                <a:latin typeface="+mj-lt"/>
              </a:rPr>
              <a:t>كما أن الاعتراض بهما يكون بنفس الشكل امام المحكمة المرفوع امامها النزاع عن طريق الدفع بالنظام العام ويتمسك به عادة المدعى عليه ويحق للقاضي أن يتمسك به من تلقاء نفسه ويجوز اثارة الدفع بالنظام العام الداخلي والدولي في أية مرحلة من مراحل الدعو ولا يجوز الاتفاق على التنازل عن التمسك به</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042754869"/>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rgbClr val="FF0000"/>
                </a:solidFill>
                <a:latin typeface="+mj-lt"/>
              </a:rPr>
              <a:t>فانهما يختلفان من عدة أوجه منها: </a:t>
            </a:r>
          </a:p>
          <a:p>
            <a:pPr algn="just" rtl="1">
              <a:lnSpc>
                <a:spcPct val="160000"/>
              </a:lnSpc>
            </a:pPr>
            <a:r>
              <a:rPr lang="ar-IQ" sz="2800" dirty="0">
                <a:solidFill>
                  <a:schemeClr val="tx1"/>
                </a:solidFill>
                <a:latin typeface="+mj-lt"/>
              </a:rPr>
              <a:t>ان التمسك بفكرة النظام العام الداخلي يكون بصدد علاقة وطنية في جميع عناصرها، اما النظام العام في إطار القانون الدولي الخاص فلا يثار الا إذا كانت العلاقة القانونية مشوبة بعنصر أجنبي. </a:t>
            </a:r>
          </a:p>
          <a:p>
            <a:pPr algn="just" rtl="1">
              <a:lnSpc>
                <a:spcPct val="160000"/>
              </a:lnSpc>
            </a:pPr>
            <a:r>
              <a:rPr lang="ar-IQ" sz="2800" dirty="0">
                <a:solidFill>
                  <a:schemeClr val="tx1"/>
                </a:solidFill>
                <a:latin typeface="+mj-lt"/>
              </a:rPr>
              <a:t>كما ان أثر التمسك بالنظام العام الداخلي يترتب عليه بطلان التصرف، بينما التمسك بالنظام العام في إطار القانونن الدولي الخاص لا يترتب عليه بطلان التصرف وانما استبعاد القانون الاجنبي وتطبيق قانون اخر.</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861012587"/>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rgbClr val="FF0000"/>
                </a:solidFill>
                <a:latin typeface="+mj-lt"/>
              </a:rPr>
              <a:t>ثالثا: آثار التمسك بفكرة النظام العام</a:t>
            </a:r>
          </a:p>
          <a:p>
            <a:pPr algn="just" rtl="1">
              <a:lnSpc>
                <a:spcPct val="160000"/>
              </a:lnSpc>
            </a:pPr>
            <a:r>
              <a:rPr lang="ar-IQ" sz="2800" dirty="0">
                <a:solidFill>
                  <a:schemeClr val="tx1"/>
                </a:solidFill>
                <a:latin typeface="+mj-lt"/>
              </a:rPr>
              <a:t>ان كل حالات استبعاد القانون الاجنبي تنجم عنها أثران هما: </a:t>
            </a:r>
          </a:p>
          <a:p>
            <a:pPr algn="just" rtl="1">
              <a:lnSpc>
                <a:spcPct val="160000"/>
              </a:lnSpc>
            </a:pPr>
            <a:r>
              <a:rPr lang="ar-IQ" sz="2800" dirty="0">
                <a:solidFill>
                  <a:srgbClr val="FF0000"/>
                </a:solidFill>
                <a:latin typeface="+mj-lt"/>
              </a:rPr>
              <a:t>ا. الاثر السلبي</a:t>
            </a:r>
            <a:r>
              <a:rPr lang="ar-IQ" sz="2800" dirty="0">
                <a:solidFill>
                  <a:schemeClr val="tx1"/>
                </a:solidFill>
                <a:latin typeface="+mj-lt"/>
              </a:rPr>
              <a:t>، ويتمثل في حالة الفراغ القانوني الناشئة عن استبعاد القانون الاجنبي المخالف للنظام العام في دولة القاضى، وعادة يكون الاستبعاد جزئيا الا إذا كان الحق او المركز القانونى محل المنازعة غير معترف به في قانون القاضي، وفي هذه الحالة يكون الاستبعاد كليا .</a:t>
            </a:r>
          </a:p>
          <a:p>
            <a:pPr algn="just" rtl="1">
              <a:lnSpc>
                <a:spcPct val="160000"/>
              </a:lnSpc>
            </a:pPr>
            <a:r>
              <a:rPr lang="ar-IQ" sz="2800" dirty="0">
                <a:solidFill>
                  <a:srgbClr val="FF0000"/>
                </a:solidFill>
                <a:latin typeface="+mj-lt"/>
              </a:rPr>
              <a:t>2- الاثر الايجابي</a:t>
            </a:r>
            <a:r>
              <a:rPr lang="ar-IQ" sz="2800" dirty="0">
                <a:solidFill>
                  <a:schemeClr val="tx1"/>
                </a:solidFill>
                <a:latin typeface="+mj-lt"/>
              </a:rPr>
              <a:t>، ويتمثل في احلال نصوص قانون اخر محل القانون الاجنبي المستبعد، فلا يمكن ان تبقى العلاقة فى فراغ قانوني، وعادة ما يكون قانون القاضي.</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698291817"/>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ctr" rtl="1">
              <a:lnSpc>
                <a:spcPct val="160000"/>
              </a:lnSpc>
            </a:pPr>
            <a:r>
              <a:rPr lang="ar-IQ" sz="2800" b="1" dirty="0">
                <a:solidFill>
                  <a:srgbClr val="FF0000"/>
                </a:solidFill>
                <a:latin typeface="+mj-lt"/>
              </a:rPr>
              <a:t>استبعاد القانون الاجنبي على أساس التحايل على القانون</a:t>
            </a:r>
          </a:p>
          <a:p>
            <a:pPr algn="ctr" rtl="1">
              <a:lnSpc>
                <a:spcPct val="160000"/>
              </a:lnSpc>
            </a:pPr>
            <a:r>
              <a:rPr lang="ar-IQ" sz="2800" b="1" dirty="0">
                <a:solidFill>
                  <a:srgbClr val="FF0000"/>
                </a:solidFill>
                <a:latin typeface="+mj-lt"/>
              </a:rPr>
              <a:t>فكرة الغش نحو القانون)</a:t>
            </a:r>
          </a:p>
          <a:p>
            <a:pPr algn="just" rtl="1">
              <a:lnSpc>
                <a:spcPct val="160000"/>
              </a:lnSpc>
            </a:pPr>
            <a:r>
              <a:rPr lang="ar-IQ" sz="2800" dirty="0">
                <a:solidFill>
                  <a:srgbClr val="FF0000"/>
                </a:solidFill>
                <a:latin typeface="+mj-lt"/>
              </a:rPr>
              <a:t>اولا: مفهوم التحايل (الغش) على القانون</a:t>
            </a:r>
          </a:p>
          <a:p>
            <a:pPr algn="just" rtl="1">
              <a:lnSpc>
                <a:spcPct val="160000"/>
              </a:lnSpc>
            </a:pPr>
            <a:r>
              <a:rPr lang="ar-IQ" sz="2800" dirty="0">
                <a:solidFill>
                  <a:schemeClr val="tx1"/>
                </a:solidFill>
                <a:latin typeface="+mj-lt"/>
              </a:rPr>
              <a:t>فالتحايل على القانون في نطاق تنازع القوانين يقصد به ((التغيير الارادي والمقصود لضابط الاسناد الذي يتم بهدف التهرب من تطبيق احكام القانون الواجب التطبيق اصلا على العلاقة القانونية، واحلال قانون اخر بدلا منه من شأنه القانون الاخير - تحقيق الغاية التي حصل التغيير بسببها))</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527094081"/>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b="1" dirty="0">
                <a:solidFill>
                  <a:srgbClr val="FF0000"/>
                </a:solidFill>
                <a:latin typeface="+mj-lt"/>
              </a:rPr>
              <a:t>شروط التحايل على القانون</a:t>
            </a:r>
          </a:p>
          <a:p>
            <a:pPr algn="just" rtl="1">
              <a:lnSpc>
                <a:spcPct val="160000"/>
              </a:lnSpc>
            </a:pPr>
            <a:r>
              <a:rPr lang="ar-IQ" sz="2800" dirty="0">
                <a:solidFill>
                  <a:schemeClr val="tx1"/>
                </a:solidFill>
                <a:latin typeface="+mj-lt"/>
              </a:rPr>
              <a:t>1. توفير نية تحايل اي اتجاه نية الافراد الى اخراج العلاقة القانونية من نطاق اختصاص قانون ما واخضاعها عن طريق تغيير ضابط الاسناد لقانون آخر غشا وتحايلا. وتقدير وجود نية التحايل متروك للمحكمة تستخلصها من الظروف.</a:t>
            </a:r>
          </a:p>
          <a:p>
            <a:pPr algn="just" rtl="1">
              <a:lnSpc>
                <a:spcPct val="160000"/>
              </a:lnSpc>
            </a:pPr>
            <a:r>
              <a:rPr lang="ar-IQ" sz="2800" dirty="0">
                <a:solidFill>
                  <a:schemeClr val="tx1"/>
                </a:solidFill>
                <a:latin typeface="+mj-lt"/>
              </a:rPr>
              <a:t>2- . فعالية وسيلة التحايل اي ان يؤدي تغيير ضابط الاسناد الى تغيير الاختصاص التشريعي بشأن علاقة معينة.</a:t>
            </a:r>
          </a:p>
          <a:p>
            <a:pPr algn="just" rtl="1">
              <a:lnSpc>
                <a:spcPct val="160000"/>
              </a:lnSpc>
            </a:pPr>
            <a:r>
              <a:rPr lang="ar-IQ" sz="2800" dirty="0">
                <a:solidFill>
                  <a:schemeClr val="tx1"/>
                </a:solidFill>
                <a:latin typeface="+mj-lt"/>
              </a:rPr>
              <a:t>3- أن تكون القاعد القانونية المتحايل عليها من القواعد الآمرة</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4220748637"/>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b="1" dirty="0">
                <a:solidFill>
                  <a:srgbClr val="FF0000"/>
                </a:solidFill>
                <a:latin typeface="+mj-lt"/>
              </a:rPr>
              <a:t>موقف القانون العراقي من التحايل على القانون</a:t>
            </a:r>
          </a:p>
          <a:p>
            <a:pPr algn="just" rtl="1">
              <a:lnSpc>
                <a:spcPct val="160000"/>
              </a:lnSpc>
            </a:pPr>
            <a:r>
              <a:rPr lang="ar-IQ" sz="2800" dirty="0">
                <a:solidFill>
                  <a:schemeClr val="tx1"/>
                </a:solidFill>
                <a:latin typeface="+mj-lt"/>
              </a:rPr>
              <a:t>لا يوجد نص صريح في هذا الشأن يجيز او يرفض نظرية التحايل على القانون، الا انه من الممكن الاخذ بنظرية التحايل على القانون من قبل القضاء العراقي عملا بالمادة (۳۰) من القانون المدني العراقي، لان النظرية اصبحت من مبادئ القانون الدولي الخاص الأكثر شيوعا، وبموجبها سيستبعد القاضي العراقي القانون الاجنبي المختص بالتطبيق كلما ثبت له ان الاختصاص عقد لذلك القانون نتيجة تغيير ارادي لضوابط الاسناد مارسه غشا وتحايلا أحد أطراف العلاقة محل النزاع.</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147806524"/>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b="1" dirty="0">
                <a:solidFill>
                  <a:srgbClr val="FF0000"/>
                </a:solidFill>
                <a:latin typeface="+mj-lt"/>
              </a:rPr>
              <a:t>نطاق الاخذ بنظرية التحايل على القانون</a:t>
            </a:r>
          </a:p>
          <a:p>
            <a:pPr algn="just" rtl="1">
              <a:lnSpc>
                <a:spcPct val="160000"/>
              </a:lnSpc>
            </a:pPr>
            <a:r>
              <a:rPr lang="ar-IQ" sz="2800" dirty="0">
                <a:solidFill>
                  <a:schemeClr val="tx1"/>
                </a:solidFill>
                <a:highlight>
                  <a:srgbClr val="00FFFF"/>
                </a:highlight>
                <a:latin typeface="+mj-lt"/>
              </a:rPr>
              <a:t>١ . من حيث نوعية القواعد المتحايل عليها: </a:t>
            </a:r>
            <a:r>
              <a:rPr lang="ar-IQ" sz="2800" dirty="0">
                <a:solidFill>
                  <a:schemeClr val="tx1"/>
                </a:solidFill>
                <a:latin typeface="+mj-lt"/>
              </a:rPr>
              <a:t>يشترط لتطبيق نظرية التحايل على القانون ان تكون القواعد المتحايل عليها آمرة اما القواعد المكملة فلا تستدعي اعمال نظرية التحايل على القانون بشأنها.</a:t>
            </a:r>
          </a:p>
          <a:p>
            <a:pPr algn="just" rtl="1">
              <a:lnSpc>
                <a:spcPct val="160000"/>
              </a:lnSpc>
            </a:pPr>
            <a:r>
              <a:rPr lang="ar-IQ" sz="2800" dirty="0">
                <a:solidFill>
                  <a:schemeClr val="tx1"/>
                </a:solidFill>
                <a:highlight>
                  <a:srgbClr val="00FFFF"/>
                </a:highlight>
                <a:latin typeface="+mj-lt"/>
              </a:rPr>
              <a:t>٢ . من حيث ضوابط الاسناد: </a:t>
            </a:r>
            <a:r>
              <a:rPr lang="ar-IQ" sz="2800" dirty="0">
                <a:solidFill>
                  <a:schemeClr val="tx1"/>
                </a:solidFill>
                <a:latin typeface="+mj-lt"/>
              </a:rPr>
              <a:t>ان ضوابط الاسناد التي يمكن استخدامها في التحايل هي الضوابط التي يمكن تغييرها بالارادة كالجنسية والموطن وموقع المنقول ، اما . ضوابط الاسناد المكانية الثابتة كموقع العقار فلا يمكن ممارسة التحايل بشانها</a:t>
            </a:r>
            <a:endParaRPr lang="ku-Arab-IR" sz="2800" dirty="0">
              <a:solidFill>
                <a:schemeClr val="tx1"/>
              </a:solidFill>
              <a:latin typeface="+mj-lt"/>
            </a:endParaRPr>
          </a:p>
          <a:p>
            <a:pPr algn="just" rtl="1">
              <a:lnSpc>
                <a:spcPct val="160000"/>
              </a:lnSpc>
            </a:pPr>
            <a:r>
              <a:rPr lang="ku-Arab-IR" sz="2800" dirty="0">
                <a:solidFill>
                  <a:schemeClr val="tx1"/>
                </a:solidFill>
                <a:highlight>
                  <a:srgbClr val="00FFFF"/>
                </a:highlight>
                <a:latin typeface="+mj-lt"/>
              </a:rPr>
              <a:t>٣- </a:t>
            </a:r>
            <a:r>
              <a:rPr lang="ar-IQ" sz="2800" dirty="0">
                <a:solidFill>
                  <a:schemeClr val="tx1"/>
                </a:solidFill>
                <a:highlight>
                  <a:srgbClr val="00FFFF"/>
                </a:highlight>
                <a:latin typeface="+mj-lt"/>
              </a:rPr>
              <a:t>من حيث القانون المتحايل عليه الوطني أم الأجنبي.</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4270410441"/>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b="1" dirty="0">
                <a:solidFill>
                  <a:srgbClr val="FF0000"/>
                </a:solidFill>
                <a:latin typeface="+mj-lt"/>
              </a:rPr>
              <a:t>آثار نظرية التحايل على القانون</a:t>
            </a:r>
          </a:p>
          <a:p>
            <a:pPr algn="just" rtl="1">
              <a:lnSpc>
                <a:spcPct val="160000"/>
              </a:lnSpc>
            </a:pPr>
            <a:r>
              <a:rPr lang="ar-IQ" sz="2800" dirty="0">
                <a:solidFill>
                  <a:schemeClr val="tx1"/>
                </a:solidFill>
                <a:latin typeface="+mj-lt"/>
              </a:rPr>
              <a:t>1. آثار نظرية التحايل على </a:t>
            </a:r>
            <a:r>
              <a:rPr lang="ar-IQ" sz="2800" dirty="0">
                <a:solidFill>
                  <a:schemeClr val="tx1"/>
                </a:solidFill>
                <a:highlight>
                  <a:srgbClr val="FFFF00"/>
                </a:highlight>
                <a:latin typeface="+mj-lt"/>
              </a:rPr>
              <a:t>الغاية تغيير الاختصاص القانوني</a:t>
            </a:r>
            <a:r>
              <a:rPr lang="ar-IQ" sz="2800" dirty="0">
                <a:solidFill>
                  <a:schemeClr val="tx1"/>
                </a:solidFill>
                <a:latin typeface="+mj-lt"/>
              </a:rPr>
              <a:t>)، يترتب على الأخذ بنظرية التحايل على القانون أثران</a:t>
            </a:r>
          </a:p>
          <a:p>
            <a:pPr algn="just" rtl="1">
              <a:lnSpc>
                <a:spcPct val="160000"/>
              </a:lnSpc>
            </a:pPr>
            <a:r>
              <a:rPr lang="ar-IQ" sz="2800" dirty="0">
                <a:solidFill>
                  <a:schemeClr val="tx1"/>
                </a:solidFill>
                <a:latin typeface="+mj-lt"/>
              </a:rPr>
              <a:t> أحدهما </a:t>
            </a:r>
            <a:r>
              <a:rPr lang="ar-IQ" sz="2800" b="1" dirty="0">
                <a:solidFill>
                  <a:srgbClr val="FF0000"/>
                </a:solidFill>
                <a:latin typeface="+mj-lt"/>
              </a:rPr>
              <a:t>سلبي</a:t>
            </a:r>
            <a:r>
              <a:rPr lang="ar-IQ" sz="2800" dirty="0">
                <a:solidFill>
                  <a:schemeClr val="tx1"/>
                </a:solidFill>
                <a:latin typeface="+mj-lt"/>
              </a:rPr>
              <a:t> هو استبعاد القانون الذي أصبح مختصا بالتطبيق نتيجة التحايل.</a:t>
            </a:r>
          </a:p>
          <a:p>
            <a:pPr algn="just" rtl="1">
              <a:lnSpc>
                <a:spcPct val="160000"/>
              </a:lnSpc>
            </a:pPr>
            <a:r>
              <a:rPr lang="ar-IQ" sz="2800" dirty="0">
                <a:solidFill>
                  <a:schemeClr val="tx1"/>
                </a:solidFill>
                <a:latin typeface="+mj-lt"/>
              </a:rPr>
              <a:t>والثاني </a:t>
            </a:r>
            <a:r>
              <a:rPr lang="ar-IQ" sz="2800" b="1" dirty="0">
                <a:solidFill>
                  <a:srgbClr val="FF0000"/>
                </a:solidFill>
                <a:latin typeface="+mj-lt"/>
              </a:rPr>
              <a:t>ايجابي</a:t>
            </a:r>
            <a:r>
              <a:rPr lang="ar-IQ" sz="2800" dirty="0">
                <a:solidFill>
                  <a:schemeClr val="tx1"/>
                </a:solidFill>
                <a:latin typeface="+mj-lt"/>
              </a:rPr>
              <a:t> يتمثل في رد الاختصاص للقانون الذي كان مختصا في الأصل قبل اجراء عملية التحايل من قبل أحد الاطراف في العلاقة محل النزاع، سواء كان القانون المتحايل عليه قانون أجنبي او قانون القاضي نفسه، والا اصبحت العلاقة في فراغ قانوني</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739158472"/>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b="1" dirty="0">
                <a:solidFill>
                  <a:srgbClr val="FF0000"/>
                </a:solidFill>
                <a:latin typeface="+mj-lt"/>
              </a:rPr>
              <a:t>آثار نظرية التحايل على القانون</a:t>
            </a:r>
          </a:p>
          <a:p>
            <a:pPr algn="just" rtl="1">
              <a:lnSpc>
                <a:spcPct val="160000"/>
              </a:lnSpc>
            </a:pPr>
            <a:r>
              <a:rPr lang="ar-IQ" sz="2800" dirty="0">
                <a:solidFill>
                  <a:schemeClr val="tx1"/>
                </a:solidFill>
                <a:latin typeface="+mj-lt"/>
              </a:rPr>
              <a:t>2-  أثر التحايل على الوسيلة ضابط الاسناد). ان وسيلة التحايل على القانون هي ضابط من ضوابط الاسناد كالجنسية، ان أثر التحايل يقف عند حد عدم الاعتداد بوسيلة التحايل بالنسبة للعلاقة التي استهدف الفرد تغيير الاختصاص بشأنها فقط اما بالنسبة لضابط الاسناد ذاته فلا يمكن ابطاله، فالجنسية التي اكتسبت لاجل التحايل تبقى مشروعة .</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2524236291"/>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160000"/>
              </a:lnSpc>
            </a:pPr>
            <a:r>
              <a:rPr lang="ar-IQ" sz="2800" b="1" dirty="0">
                <a:solidFill>
                  <a:srgbClr val="FF0000"/>
                </a:solidFill>
                <a:latin typeface="+mj-lt"/>
              </a:rPr>
              <a:t>تنازع الاختصاص القضائي الدولي للمحاكم الوطنية</a:t>
            </a:r>
          </a:p>
          <a:p>
            <a:pPr algn="just" rtl="1">
              <a:lnSpc>
                <a:spcPct val="160000"/>
              </a:lnSpc>
            </a:pPr>
            <a:r>
              <a:rPr lang="ar-IQ" sz="2800" b="1" dirty="0">
                <a:solidFill>
                  <a:srgbClr val="FF0000"/>
                </a:solidFill>
                <a:latin typeface="+mj-lt"/>
              </a:rPr>
              <a:t>الاختصاص القضائي الدولي للمحاكم العراقية</a:t>
            </a:r>
          </a:p>
          <a:p>
            <a:pPr algn="just" rtl="1">
              <a:lnSpc>
                <a:spcPct val="160000"/>
              </a:lnSpc>
            </a:pPr>
            <a:r>
              <a:rPr lang="ar-IQ" sz="2800" dirty="0">
                <a:solidFill>
                  <a:schemeClr val="tx1"/>
                </a:solidFill>
                <a:latin typeface="+mj-lt"/>
              </a:rPr>
              <a:t>إن قاعدة الاختصاص القضائي الدولي للمحاكم الوطنية هي قاعدة مفردة الجانب تشير إلى حالات اختصاص المحاكم الوطنية للنظر في المنازعات التي تثيرها العلاقات الخاصة الدولية</a:t>
            </a:r>
          </a:p>
          <a:p>
            <a:pPr algn="just" rtl="1">
              <a:lnSpc>
                <a:spcPct val="160000"/>
              </a:lnSpc>
            </a:pPr>
            <a:r>
              <a:rPr lang="ar-IQ" sz="2800" dirty="0">
                <a:solidFill>
                  <a:schemeClr val="tx1"/>
                </a:solidFill>
                <a:highlight>
                  <a:srgbClr val="FFFF00"/>
                </a:highlight>
                <a:latin typeface="+mj-lt"/>
              </a:rPr>
              <a:t>ضوابط الاختصاص القضائي الدولي للمحاكم الوطنية</a:t>
            </a:r>
          </a:p>
          <a:p>
            <a:pPr algn="just" rtl="1">
              <a:lnSpc>
                <a:spcPct val="160000"/>
              </a:lnSpc>
            </a:pPr>
            <a:r>
              <a:rPr lang="ar-IQ" sz="2800" dirty="0">
                <a:solidFill>
                  <a:srgbClr val="FF0000"/>
                </a:solidFill>
                <a:latin typeface="+mj-lt"/>
              </a:rPr>
              <a:t>ضابط الاختصاص القضائي الشخصي</a:t>
            </a:r>
          </a:p>
          <a:p>
            <a:pPr algn="just" rtl="1">
              <a:lnSpc>
                <a:spcPct val="160000"/>
              </a:lnSpc>
            </a:pPr>
            <a:r>
              <a:rPr lang="ar-IQ" sz="2800" dirty="0">
                <a:solidFill>
                  <a:schemeClr val="tx1"/>
                </a:solidFill>
                <a:latin typeface="+mj-lt"/>
              </a:rPr>
              <a:t>المادة (14) مدني عراقي أن ( يقاضى العراقي أمام محاكم العراق عما ترتب في ذمته من حقوق حتى ما نشأ منها في الخارج)</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47801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sz="2800" dirty="0">
              <a:solidFill>
                <a:schemeClr val="tx1"/>
              </a:solidFill>
              <a:latin typeface="+mj-lt"/>
            </a:endParaRPr>
          </a:p>
          <a:p>
            <a:pPr algn="just" rtl="1">
              <a:lnSpc>
                <a:spcPct val="200000"/>
              </a:lnSpc>
            </a:pPr>
            <a:r>
              <a:rPr lang="ar-IQ" sz="2800" dirty="0">
                <a:solidFill>
                  <a:srgbClr val="FF0000"/>
                </a:solidFill>
                <a:latin typeface="+mj-lt"/>
              </a:rPr>
              <a:t>ثالثاً- التنازع المشترك: التنازع الذي يحصل بين قوانين دول مستقلة منضوية تحت اتحاد يجمعها على نحو يكون لهذا الاتحاد سلطة تشريعية تصدر نظم اتحادية، ونظراً لوجود سلطة تشريعية وقضائية عليا في إطار الاتحاد الأوربي فإن تلك السلطات الاتحادية تتولى حل مشكلة تنازع القوانين.  </a:t>
            </a:r>
          </a:p>
          <a:p>
            <a:pPr algn="just" rtl="1"/>
            <a:r>
              <a:rPr lang="ar-IQ" sz="2800" dirty="0">
                <a:solidFill>
                  <a:schemeClr val="tx1"/>
                </a:solidFill>
                <a:latin typeface="+mj-lt"/>
              </a:rPr>
              <a:t>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463776130"/>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20000"/>
          </a:bodyPr>
          <a:lstStyle/>
          <a:p>
            <a:pPr algn="just" rtl="1">
              <a:lnSpc>
                <a:spcPct val="160000"/>
              </a:lnSpc>
            </a:pPr>
            <a:r>
              <a:rPr lang="ar-IQ" sz="2800" dirty="0">
                <a:solidFill>
                  <a:srgbClr val="FF0000"/>
                </a:solidFill>
                <a:latin typeface="+mj-lt"/>
              </a:rPr>
              <a:t>ضوابط الاختصاص القضائي الإقليمية:</a:t>
            </a:r>
          </a:p>
          <a:p>
            <a:pPr algn="just" rtl="1">
              <a:lnSpc>
                <a:spcPct val="160000"/>
              </a:lnSpc>
            </a:pPr>
            <a:r>
              <a:rPr lang="ar-IQ" sz="2800" dirty="0">
                <a:solidFill>
                  <a:schemeClr val="tx1"/>
                </a:solidFill>
                <a:latin typeface="+mj-lt"/>
              </a:rPr>
              <a:t>وان يقاضى الأجنبي أمام محاكم العراق وفقا للمادة (15) مدني الأحوال التالية:-</a:t>
            </a:r>
          </a:p>
          <a:p>
            <a:pPr algn="just" rtl="1">
              <a:lnSpc>
                <a:spcPct val="160000"/>
              </a:lnSpc>
            </a:pPr>
            <a:r>
              <a:rPr lang="ar-IQ" sz="2800" dirty="0">
                <a:solidFill>
                  <a:schemeClr val="tx1"/>
                </a:solidFill>
                <a:latin typeface="+mj-lt"/>
              </a:rPr>
              <a:t>1)	إذا وجد في العراق.</a:t>
            </a:r>
          </a:p>
          <a:p>
            <a:pPr algn="just" rtl="1">
              <a:lnSpc>
                <a:spcPct val="160000"/>
              </a:lnSpc>
            </a:pPr>
            <a:r>
              <a:rPr lang="ar-IQ" sz="2800" dirty="0">
                <a:solidFill>
                  <a:schemeClr val="tx1"/>
                </a:solidFill>
                <a:latin typeface="+mj-lt"/>
              </a:rPr>
              <a:t>2)	إذا كانت المقاضاة في حق متعلق بعقار موجود في العراق أو بمنقول موجود فيه وقت رفع الدعوى.</a:t>
            </a:r>
          </a:p>
          <a:p>
            <a:pPr algn="just" rtl="1">
              <a:lnSpc>
                <a:spcPct val="160000"/>
              </a:lnSpc>
            </a:pPr>
            <a:r>
              <a:rPr lang="ar-IQ" sz="2800" dirty="0">
                <a:solidFill>
                  <a:schemeClr val="tx1"/>
                </a:solidFill>
                <a:latin typeface="+mj-lt"/>
              </a:rPr>
              <a:t>3)	إذا كان موضوع التقاضي عقدا تم إبرامه في العراق أو كان واجب التنفيذ فيه </a:t>
            </a:r>
            <a:r>
              <a:rPr lang="ar-IQ" sz="2800" dirty="0">
                <a:solidFill>
                  <a:srgbClr val="FF0000"/>
                </a:solidFill>
                <a:latin typeface="+mj-lt"/>
              </a:rPr>
              <a:t>أو كان التقاضي عن حادثة في العراق) . </a:t>
            </a:r>
          </a:p>
          <a:p>
            <a:pPr algn="just" rtl="1">
              <a:lnSpc>
                <a:spcPct val="160000"/>
              </a:lnSpc>
            </a:pPr>
            <a:r>
              <a:rPr lang="ar-IQ" sz="2800" dirty="0">
                <a:solidFill>
                  <a:srgbClr val="FF0000"/>
                </a:solidFill>
                <a:latin typeface="+mj-lt"/>
              </a:rPr>
              <a:t>- الخضوع الإرادي: </a:t>
            </a:r>
            <a:r>
              <a:rPr lang="ar-IQ" sz="2800" dirty="0">
                <a:solidFill>
                  <a:schemeClr val="tx1"/>
                </a:solidFill>
                <a:latin typeface="+mj-lt"/>
              </a:rPr>
              <a:t>تمثيلاً لإرادة الخصوم وعدم الاعتراض من قبل الدعى عليه على اعتبار قواعد الاختصاص المكاني الداخلي ليست من النظام العام وعلى غرارها قواعد الاختصاص القضائي الدولي استرشادة بالمادة 30 مدني باعتبار أن الخضوع الإرادي للمحكمة بات من مبادئ القانون الدولي الخاص الأكثر شيوعاً </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70931028"/>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ctr" rtl="1">
              <a:lnSpc>
                <a:spcPct val="160000"/>
              </a:lnSpc>
            </a:pPr>
            <a:r>
              <a:rPr lang="ar-IQ" sz="2800" b="1" dirty="0">
                <a:solidFill>
                  <a:srgbClr val="FF0000"/>
                </a:solidFill>
                <a:latin typeface="+mj-lt"/>
              </a:rPr>
              <a:t>تنفيذ الأحكام الأجنبية وأحكام التحكيم</a:t>
            </a:r>
          </a:p>
          <a:p>
            <a:pPr algn="just" rtl="1">
              <a:lnSpc>
                <a:spcPct val="160000"/>
              </a:lnSpc>
            </a:pPr>
            <a:r>
              <a:rPr lang="ar-IQ" sz="2800" dirty="0">
                <a:solidFill>
                  <a:schemeClr val="tx1"/>
                </a:solidFill>
                <a:highlight>
                  <a:srgbClr val="FFFF00"/>
                </a:highlight>
                <a:latin typeface="+mj-lt"/>
              </a:rPr>
              <a:t>مفهوم الحكم الأجنبي</a:t>
            </a:r>
          </a:p>
          <a:p>
            <a:pPr algn="just" rtl="1">
              <a:lnSpc>
                <a:spcPct val="160000"/>
              </a:lnSpc>
            </a:pPr>
            <a:r>
              <a:rPr lang="ar-IQ" sz="2800" dirty="0">
                <a:solidFill>
                  <a:schemeClr val="tx1"/>
                </a:solidFill>
                <a:latin typeface="+mj-lt"/>
              </a:rPr>
              <a:t>الحكم الأجنبي هو القرار الذي يصدر من محكمة مؤلفة خارج العراق ومكتسب الدرجة القطعية ومقرر لحقوق مدنية أو تجارية أو قاض بتعويض من المحاكم الجنائية أو متعلق بالأحوال الشخصية.</a:t>
            </a:r>
          </a:p>
          <a:p>
            <a:pPr algn="just" rtl="1">
              <a:lnSpc>
                <a:spcPct val="160000"/>
              </a:lnSpc>
            </a:pPr>
            <a:r>
              <a:rPr lang="ar-IQ" sz="2800" dirty="0">
                <a:solidFill>
                  <a:schemeClr val="tx1"/>
                </a:solidFill>
                <a:highlight>
                  <a:srgbClr val="FFFF00"/>
                </a:highlight>
                <a:latin typeface="+mj-lt"/>
              </a:rPr>
              <a:t>تنفيذ الحكم الأجنبي</a:t>
            </a:r>
          </a:p>
          <a:p>
            <a:pPr algn="just" rtl="1">
              <a:lnSpc>
                <a:spcPct val="160000"/>
              </a:lnSpc>
            </a:pPr>
            <a:r>
              <a:rPr lang="ar-IQ" sz="2800" dirty="0">
                <a:solidFill>
                  <a:schemeClr val="tx1"/>
                </a:solidFill>
                <a:latin typeface="+mj-lt"/>
              </a:rPr>
              <a:t>يعني وضع الحكم موضع التنفيذ، بحيث يلزم المحكوم عليه قسراً بأداء ما حكم به للمحكوم له في دولة أخرى غير التي أصدرت محكمتها هذا الحكم. وعادة لا تكون الدول ملزمة بقبول تنفيذ الحكم الأجنبي ما لم توجد معاهدة أو اتفاقية دولية بخلاف ذلك. </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451526708"/>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chemeClr val="tx1"/>
                </a:solidFill>
                <a:highlight>
                  <a:srgbClr val="FFFF00"/>
                </a:highlight>
                <a:latin typeface="+mj-lt"/>
              </a:rPr>
              <a:t>شروط تنفيذ الحكم القضائي الأجنبي</a:t>
            </a:r>
          </a:p>
          <a:p>
            <a:pPr algn="just" rtl="1">
              <a:lnSpc>
                <a:spcPct val="160000"/>
              </a:lnSpc>
            </a:pPr>
            <a:r>
              <a:rPr lang="ar-IQ" sz="2800" dirty="0">
                <a:solidFill>
                  <a:schemeClr val="tx1"/>
                </a:solidFill>
                <a:latin typeface="+mj-lt"/>
              </a:rPr>
              <a:t>مادة 16</a:t>
            </a:r>
          </a:p>
          <a:p>
            <a:pPr algn="just" rtl="1">
              <a:lnSpc>
                <a:spcPct val="160000"/>
              </a:lnSpc>
            </a:pPr>
            <a:r>
              <a:rPr lang="ar-IQ" sz="2800" dirty="0">
                <a:solidFill>
                  <a:schemeClr val="tx1"/>
                </a:solidFill>
                <a:latin typeface="+mj-lt"/>
              </a:rPr>
              <a:t>لا تكون الاحكام الصادرة من محاكم اجنبية قابلة للتنفيذ في العراق الا إذا اعتبرت كذلك وفقا للقواعد التي قررها القانون الصادر في هذا الشان.</a:t>
            </a:r>
          </a:p>
          <a:p>
            <a:pPr algn="just" rtl="1">
              <a:lnSpc>
                <a:spcPct val="160000"/>
              </a:lnSpc>
            </a:pPr>
            <a:r>
              <a:rPr lang="ar-IQ" sz="2800" dirty="0">
                <a:solidFill>
                  <a:schemeClr val="tx1"/>
                </a:solidFill>
                <a:latin typeface="+mj-lt"/>
              </a:rPr>
              <a:t>كل الدول التي تقبل تنفيذ الحكم الأجنبي، لا تنفذ الحكم دون قيد أو شرط، بل تشترط لذلك توافر عدة شروط بغية تامين وتمثيل سيادتها في الموضوع، والتأكد من سلامة الإجراءات في إصداره وعدم مخالفته لأحكام قانونها الوطني ونظامها العام، وهذه الشروط هي</a:t>
            </a: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749347049"/>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chemeClr val="tx1"/>
                </a:solidFill>
                <a:latin typeface="+mj-lt"/>
              </a:rPr>
              <a:t>1)	أن يكون الحكم نهائياً وفقاً لقانون دولة المحكمة التي أصدرته.</a:t>
            </a:r>
          </a:p>
          <a:p>
            <a:pPr algn="just" rtl="1">
              <a:lnSpc>
                <a:spcPct val="160000"/>
              </a:lnSpc>
            </a:pPr>
            <a:r>
              <a:rPr lang="ar-IQ" sz="2800" dirty="0">
                <a:solidFill>
                  <a:schemeClr val="tx1"/>
                </a:solidFill>
                <a:latin typeface="+mj-lt"/>
              </a:rPr>
              <a:t>2)	أن يكون الحكم متعلقاً بدعاوى القانون الخاص (المدني، التجاري)، ولا يمكن تنفيذ الحكم المتعلق بالقانون العام في العراق، عدا الأحكام الجنائية فيما يتعلق بالحق الشخصي كالتعويض (م 5/ج) من قانون تنفيذ الأحكام الأجنبية في العراق.</a:t>
            </a:r>
          </a:p>
          <a:p>
            <a:pPr algn="just" rtl="1">
              <a:lnSpc>
                <a:spcPct val="160000"/>
              </a:lnSpc>
            </a:pPr>
            <a:r>
              <a:rPr lang="ar-IQ" sz="2800" dirty="0">
                <a:solidFill>
                  <a:schemeClr val="tx1"/>
                </a:solidFill>
                <a:latin typeface="+mj-lt"/>
              </a:rPr>
              <a:t>3)	أن يكون الحكم صادراً من محكمة أجنبية مختصة اختصاصا عاماً دولياً ، أي يجب أن تكون المحكمة التي أصدرت الحكم تمثل سيادة دولة أجنبية سواء كانت كاملة أو ناقصة السيادة.وكذلك اختصاصا داخلياً أي تكون المحكمة مختصة في نظر هذه القضية على وفق القانون الوطني. </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622496551"/>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lnSpc>
                <a:spcPct val="160000"/>
              </a:lnSpc>
            </a:pPr>
            <a:r>
              <a:rPr lang="ar-IQ" sz="2800" dirty="0">
                <a:solidFill>
                  <a:schemeClr val="tx1"/>
                </a:solidFill>
                <a:latin typeface="+mj-lt"/>
              </a:rPr>
              <a:t>وبين المشرع العراقي في المادة 7 من قانون تنفيذ أحكام المحاكم الأجنبية في العراق رقم 30 لسنة 1928 النافذ، قيمة الأحكام الأجنبية بناء على صدورها من المحكمة المختصة، فنص على اعتبار المحكمة الأجنبية ذات صلاحية ومختصة اختصاصا عاما دوليا بإصدار الحكم في الحالات التالية:</a:t>
            </a:r>
          </a:p>
          <a:p>
            <a:pPr algn="just" rtl="1">
              <a:lnSpc>
                <a:spcPct val="160000"/>
              </a:lnSpc>
            </a:pPr>
            <a:r>
              <a:rPr lang="ar-IQ" sz="2800" dirty="0">
                <a:solidFill>
                  <a:schemeClr val="tx1"/>
                </a:solidFill>
                <a:latin typeface="+mj-lt"/>
              </a:rPr>
              <a:t>أ‌)	كون الدعوى متعلقة بأموال منقولة أو غير منقولة كائنة في البلاد الأجنبية.</a:t>
            </a:r>
          </a:p>
          <a:p>
            <a:pPr algn="just" rtl="1">
              <a:lnSpc>
                <a:spcPct val="160000"/>
              </a:lnSpc>
            </a:pPr>
            <a:r>
              <a:rPr lang="ar-IQ" sz="2800" dirty="0">
                <a:solidFill>
                  <a:schemeClr val="tx1"/>
                </a:solidFill>
                <a:latin typeface="+mj-lt"/>
              </a:rPr>
              <a:t>ب‌)	كون الدعوى ناشئة عن عقد وقع في البلاد الأجنبية أو كان يقصد تنفيذه هناك أو قسم منه يتعلق به الحكم.</a:t>
            </a:r>
          </a:p>
          <a:p>
            <a:pPr algn="just" rtl="1">
              <a:lnSpc>
                <a:spcPct val="160000"/>
              </a:lnSpc>
            </a:pPr>
            <a:r>
              <a:rPr lang="ar-IQ" sz="2800" dirty="0">
                <a:solidFill>
                  <a:schemeClr val="tx1"/>
                </a:solidFill>
                <a:latin typeface="+mj-lt"/>
              </a:rPr>
              <a:t>ت‌)	كون الدعوى ناشئة عن أعمال وقع كلها أو جزء منها في البلاد الأجنبية.</a:t>
            </a:r>
          </a:p>
          <a:p>
            <a:pPr algn="just" rtl="1">
              <a:lnSpc>
                <a:spcPct val="160000"/>
              </a:lnSpc>
            </a:pPr>
            <a:r>
              <a:rPr lang="ar-IQ" sz="2800" dirty="0">
                <a:solidFill>
                  <a:schemeClr val="tx1"/>
                </a:solidFill>
                <a:latin typeface="+mj-lt"/>
              </a:rPr>
              <a:t>ث‌)	كون المحكوم عليه مقيما عادة في البلاد الأجنبية أو كان مشتغلا بالتجارة فيها بالتاريخ الذي أقيمت فيه الدعوى.</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267003590"/>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chemeClr val="tx1"/>
                </a:solidFill>
                <a:latin typeface="+mj-lt"/>
              </a:rPr>
              <a:t>ج‌)	كون المحكوم عليه قد حضر الدعوى باختياره.</a:t>
            </a:r>
          </a:p>
          <a:p>
            <a:pPr algn="just" rtl="1">
              <a:lnSpc>
                <a:spcPct val="160000"/>
              </a:lnSpc>
            </a:pPr>
            <a:r>
              <a:rPr lang="ar-IQ" sz="2800" dirty="0">
                <a:solidFill>
                  <a:schemeClr val="tx1"/>
                </a:solidFill>
                <a:latin typeface="+mj-lt"/>
              </a:rPr>
              <a:t>ح‌)	كون المحكوم عليه قد وافق على قضاء المحكمة الأجنبية في دعواه.</a:t>
            </a:r>
          </a:p>
          <a:p>
            <a:pPr algn="just" rtl="1">
              <a:lnSpc>
                <a:spcPct val="160000"/>
              </a:lnSpc>
            </a:pPr>
            <a:r>
              <a:rPr lang="ar-IQ" sz="2800" dirty="0">
                <a:solidFill>
                  <a:schemeClr val="tx1"/>
                </a:solidFill>
                <a:latin typeface="+mj-lt"/>
              </a:rPr>
              <a:t>4)	عدم مخالفة الحكم الأجنبي المطلوب تنفيذه لأحكام القانون والنظام العام في البلد المراد تنفيذ الحكم فيه.</a:t>
            </a:r>
          </a:p>
          <a:p>
            <a:pPr algn="just" rtl="1">
              <a:lnSpc>
                <a:spcPct val="160000"/>
              </a:lnSpc>
            </a:pPr>
            <a:r>
              <a:rPr lang="ar-IQ" sz="2800" dirty="0">
                <a:solidFill>
                  <a:schemeClr val="tx1"/>
                </a:solidFill>
                <a:latin typeface="+mj-lt"/>
              </a:rPr>
              <a:t>5)	توفر مبدأ المعاملة بالمثل بين الدولة الأجنبية التي صدر الحكم من محاكمها وبين الدولة المطلوب إليها تنفيذ الحكم، (م 11) من قانون تنفيذ الأحكام الأجنبية في العراق.</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528584081"/>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chemeClr val="tx1"/>
                </a:solidFill>
                <a:highlight>
                  <a:srgbClr val="00FFFF"/>
                </a:highlight>
                <a:latin typeface="+mj-lt"/>
              </a:rPr>
              <a:t>أساس تنفيذ الأحكام الأجنبية</a:t>
            </a:r>
          </a:p>
          <a:p>
            <a:pPr algn="just" rtl="1">
              <a:lnSpc>
                <a:spcPct val="160000"/>
              </a:lnSpc>
            </a:pPr>
            <a:r>
              <a:rPr lang="ar-IQ" sz="2800" dirty="0">
                <a:solidFill>
                  <a:schemeClr val="tx1"/>
                </a:solidFill>
                <a:latin typeface="+mj-lt"/>
              </a:rPr>
              <a:t>1- المجاملة الدولية باعتبارها رمز الصداقة واحترام النظم القانونية في مختلف الدول.</a:t>
            </a:r>
          </a:p>
          <a:p>
            <a:pPr algn="just" rtl="1">
              <a:lnSpc>
                <a:spcPct val="160000"/>
              </a:lnSpc>
            </a:pPr>
            <a:r>
              <a:rPr lang="ar-IQ" sz="2800" dirty="0">
                <a:solidFill>
                  <a:schemeClr val="tx1"/>
                </a:solidFill>
                <a:latin typeface="+mj-lt"/>
              </a:rPr>
              <a:t>2- العدالة باعتبار أن غاية القانون الدولي الخاص هي توفير العدالة للمتداعين.</a:t>
            </a:r>
          </a:p>
          <a:p>
            <a:pPr algn="just" rtl="1">
              <a:lnSpc>
                <a:spcPct val="160000"/>
              </a:lnSpc>
            </a:pPr>
            <a:r>
              <a:rPr lang="ar-IQ" sz="2800" dirty="0">
                <a:solidFill>
                  <a:schemeClr val="tx1"/>
                </a:solidFill>
                <a:latin typeface="+mj-lt"/>
              </a:rPr>
              <a:t>3- الرغبة في اجتناب الإطالة باعتبار أن الدعوى التي صدر فيها حكم لا حاجة لرؤيتها مجدداً وإضاعة الجهد والوقت</a:t>
            </a:r>
          </a:p>
          <a:p>
            <a:pPr algn="just" rtl="1">
              <a:lnSpc>
                <a:spcPct val="160000"/>
              </a:lnSpc>
            </a:pPr>
            <a:r>
              <a:rPr lang="ar-IQ" sz="2800" dirty="0">
                <a:solidFill>
                  <a:schemeClr val="tx1"/>
                </a:solidFill>
                <a:latin typeface="+mj-lt"/>
              </a:rPr>
              <a:t>4- استقرار المعاملات في النظام الدولي باعتبار أن الحكم الصادر يحسم الموضوع فلا بدّ من تنفيذه حتى لا يتمكن المحكوم عليه من التهرب.</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877805709"/>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b="1" dirty="0">
                <a:solidFill>
                  <a:srgbClr val="FF0000"/>
                </a:solidFill>
                <a:latin typeface="+mj-lt"/>
              </a:rPr>
              <a:t>إجراءات إصدار قرار تنفيذ الحكم الأجنبي</a:t>
            </a:r>
          </a:p>
          <a:p>
            <a:pPr algn="just" rtl="1">
              <a:lnSpc>
                <a:spcPct val="160000"/>
              </a:lnSpc>
            </a:pPr>
            <a:r>
              <a:rPr lang="ar-IQ" sz="2800" dirty="0">
                <a:solidFill>
                  <a:schemeClr val="tx1"/>
                </a:solidFill>
                <a:highlight>
                  <a:srgbClr val="00FFFF"/>
                </a:highlight>
                <a:latin typeface="+mj-lt"/>
              </a:rPr>
              <a:t>إجراءات إصدار قرار تنفيذ الحكم الأجنبي في العراق</a:t>
            </a:r>
          </a:p>
          <a:p>
            <a:pPr algn="just" rtl="1">
              <a:lnSpc>
                <a:spcPct val="160000"/>
              </a:lnSpc>
            </a:pPr>
            <a:r>
              <a:rPr lang="ar-IQ" sz="2800" dirty="0">
                <a:solidFill>
                  <a:schemeClr val="tx1"/>
                </a:solidFill>
                <a:latin typeface="+mj-lt"/>
              </a:rPr>
              <a:t>تنص المادة الثانية من قانون تنفيذ الأحكام الأجنبية في العراق، على أنه( يجوز أن ينفذ الحكم الأجنبي في العراق وفقا لأحكام هذا القانون بقرار يصدر من محكمة عراقية يسمى قرار التنفيذ). وبينت المادة الثالثة منه الإجراءات الواجب إتباعها لصدور هذا القرار كالآتي:</a:t>
            </a:r>
          </a:p>
          <a:p>
            <a:pPr algn="just" rtl="1">
              <a:lnSpc>
                <a:spcPct val="160000"/>
              </a:lnSpc>
            </a:pPr>
            <a:r>
              <a:rPr lang="ar-IQ" sz="2800" dirty="0">
                <a:solidFill>
                  <a:srgbClr val="FF0000"/>
                </a:solidFill>
                <a:latin typeface="+mj-lt"/>
              </a:rPr>
              <a:t>1)	المحكمة المختصة</a:t>
            </a:r>
            <a:r>
              <a:rPr lang="ar-IQ" sz="2800" dirty="0">
                <a:solidFill>
                  <a:schemeClr val="tx1"/>
                </a:solidFill>
                <a:latin typeface="+mj-lt"/>
              </a:rPr>
              <a:t>/ تختص محكمة بداءة محل إقامة المحكوم عليه بإصدار القرار، وإذا لم يكن للمحكوم عليه محل إقامة ثابت في العراق، فتختص محاكم بداءة مدينة بغداد (م 41) مرافعات.</a:t>
            </a: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292626654"/>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rgbClr val="FF0000"/>
                </a:solidFill>
                <a:latin typeface="+mj-lt"/>
              </a:rPr>
              <a:t>2)	إجراءات المرافعة ودفع الرسوم</a:t>
            </a:r>
            <a:r>
              <a:rPr lang="ar-IQ" sz="2800" dirty="0">
                <a:solidFill>
                  <a:schemeClr val="tx1"/>
                </a:solidFill>
                <a:latin typeface="+mj-lt"/>
              </a:rPr>
              <a:t>/  يتم تقديم هذا الطلب بموجب استدعاء كما هو عليه الحال في لائحة الدعوى بحيث يجب أن يشتمل الطلب على كافة الأوراق المطلوبة مثل،  صورة رسمية عن الحكم المطالب بتنفيذه، ويجب دفع الرسوم المقررة عن الدعوى وفق قانون الرسوم العدلية رقم 114 لسنة 1981. وبعد ذلك تعين المحكمة يوما للمرافعة وتبلغ الطرفين به حسب قانون المرافعات المدنية. </a:t>
            </a: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112982305"/>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rgbClr val="FF0000"/>
                </a:solidFill>
                <a:latin typeface="+mj-lt"/>
              </a:rPr>
              <a:t>3)	اكتساب قرار التنفيذ الدرجة القطعية</a:t>
            </a:r>
            <a:r>
              <a:rPr lang="ar-IQ" sz="2800" dirty="0">
                <a:solidFill>
                  <a:schemeClr val="tx1"/>
                </a:solidFill>
                <a:latin typeface="+mj-lt"/>
              </a:rPr>
              <a:t>/ إذا صدر القرار غيابيا يقبل الاعتراض عليه ولكن القرار بقبول التنفيذ أو برفضه غير قابل للاستئناف بحسب المادة (9) من قانون تنفيذ الأحكام الأجنبية في العراق، إلا أنه قابل للتمييز خلال (30) يوما من اليوم التالي لتبليغ القرار أو من اليوم التالي لاعتبار الحكم مبلغا بحسب المادة (172) والمادة (204) من قانون المرافعات المدنية. </a:t>
            </a: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32412313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85000" lnSpcReduction="20000"/>
          </a:bodyPr>
          <a:lstStyle/>
          <a:p>
            <a:pPr algn="just" rtl="1"/>
            <a:endParaRPr lang="ar-IQ" sz="2800" dirty="0">
              <a:solidFill>
                <a:schemeClr val="tx1"/>
              </a:solidFill>
              <a:latin typeface="+mj-lt"/>
            </a:endParaRPr>
          </a:p>
          <a:p>
            <a:pPr algn="just" rtl="1"/>
            <a:r>
              <a:rPr lang="ar-IQ" sz="2800" b="1" dirty="0">
                <a:solidFill>
                  <a:schemeClr val="tx1"/>
                </a:solidFill>
                <a:highlight>
                  <a:srgbClr val="FFFF00"/>
                </a:highlight>
                <a:latin typeface="+mj-lt"/>
              </a:rPr>
              <a:t>نوعية القوانين التي يحصل بشأنها التنازع</a:t>
            </a:r>
          </a:p>
          <a:p>
            <a:pPr algn="just" rtl="1">
              <a:lnSpc>
                <a:spcPct val="160000"/>
              </a:lnSpc>
            </a:pPr>
            <a:r>
              <a:rPr lang="ar-IQ" sz="2800" dirty="0">
                <a:solidFill>
                  <a:schemeClr val="tx1"/>
                </a:solidFill>
                <a:latin typeface="+mj-lt"/>
              </a:rPr>
              <a:t>القوانين التي يحصل بشأنها التنازع هي القوانين الخاصة التي تحمي مصالح الافراد، كالقانون المدني والقانون التجاري وقانون الاحوال الشخصية </a:t>
            </a:r>
          </a:p>
          <a:p>
            <a:pPr algn="just" rtl="1">
              <a:lnSpc>
                <a:spcPct val="160000"/>
              </a:lnSpc>
            </a:pPr>
            <a:r>
              <a:rPr lang="ar-IQ" sz="2800" dirty="0">
                <a:solidFill>
                  <a:schemeClr val="tx1"/>
                </a:solidFill>
                <a:latin typeface="+mj-lt"/>
              </a:rPr>
              <a:t>أما فروع القانون العام كقانون العقوبات وقوانين الضرائب ،وغيرها فهي تتصل بالمصلحة العامة وتتعلق بسيادة الدولة ، لذا لامجال للتنازع فيها ، حيث يطبق القضاء الوطني دائماً القانون العام الوطني ، وهو ما يعبر عنه بالتلازم بين الاختصاصين القضائي والتشريعي، وتعليل ذلك مرده أن التنازع يفترض وجود تزاحم بين القانون الوطني والقانون الأجنبي ، وينتهي الامر بالتطبيق الفعلي لأحد هذه القوانين المتنازعة، أي انه من الممكن ان يحسم النزاع بإحلال القانون الأجنبي محل القانون الوطني ، وهذه النتيجة يأباها مبدأ السيادة الوطنية الذي تتعلق به القوانين العامة.</a:t>
            </a:r>
          </a:p>
          <a:p>
            <a:pPr algn="just" rtl="1"/>
            <a:r>
              <a:rPr lang="ar-IQ" sz="2800" dirty="0">
                <a:solidFill>
                  <a:schemeClr val="tx1"/>
                </a:solidFill>
                <a:latin typeface="+mj-lt"/>
              </a:rPr>
              <a:t>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387249213"/>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60000"/>
              </a:lnSpc>
            </a:pPr>
            <a:r>
              <a:rPr lang="ar-IQ" sz="2800" dirty="0">
                <a:solidFill>
                  <a:srgbClr val="FF0000"/>
                </a:solidFill>
                <a:latin typeface="+mj-lt"/>
              </a:rPr>
              <a:t>التحكيم الدولي: </a:t>
            </a:r>
            <a:r>
              <a:rPr lang="ar-IQ" sz="2800" dirty="0">
                <a:solidFill>
                  <a:schemeClr val="tx1"/>
                </a:solidFill>
                <a:latin typeface="+mj-lt"/>
              </a:rPr>
              <a:t>ويعتبر تحكيما دوليا إذا تعلق بمصالح التجارة الدولية فالتحكيم يكون دوليًا لمجرد تعلق الرابطة القانونية محل نزاع بالتجارة الدولية</a:t>
            </a:r>
          </a:p>
          <a:p>
            <a:pPr algn="just" rtl="1">
              <a:lnSpc>
                <a:spcPct val="160000"/>
              </a:lnSpc>
            </a:pPr>
            <a:r>
              <a:rPr lang="ar-IQ" sz="2800" dirty="0">
                <a:solidFill>
                  <a:schemeClr val="tx1"/>
                </a:solidFill>
                <a:latin typeface="+mj-lt"/>
              </a:rPr>
              <a:t>والعقد الذي يتضمن الاتفاق على اللجوء إلى التحكيم الدولي عند نشوب خلاف بين اطرافه لا يجيز للمحاكم الوطنية النظر في الدعوى المرفوعة بصدده لعدم اختصاصها الوظيفي في ذلك، وقضت محكمة استئناف بغداد الرصافة بصفتها التمييزية بانه : إذا كان العقد المبرم بين طرفيه يخضع آلية حل النزاع بينهما إلى محكمة التحكيم الدولية في لندن فان هذا الاتفاق من الاتفاقات الجائزة قانون استنادا لأحكام القانون المدني العراقي</a:t>
            </a: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1870933194"/>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160000"/>
              </a:lnSpc>
            </a:pPr>
            <a:r>
              <a:rPr lang="ar-IQ" sz="2800" dirty="0">
                <a:solidFill>
                  <a:schemeClr val="tx1"/>
                </a:solidFill>
                <a:latin typeface="+mj-lt"/>
              </a:rPr>
              <a:t>فإقامة الدعوى امام المحكمة العراقية لا سند له ولا صلاحية لها في السير فيها والخوض بموضوعها وبالتالي فليس لها استئخارها لحين الفصل في التحكيم المتفق عليه بين طرفي العقد لأنها غير مختصة بالنظر فيها اصلا وكان عليها رد الدعوى لعدم اختصاصها الوظيفي في نظرها. (رقم القرار ٤٩٠ / م / ١٢ ۲۰ في ٢٠١٢/٤/١٨) . وان الاحتكام إلى النصوص القانونية الواردة في قانون المرافعات المدنية بشأن التحكيم أمر غير وارد</a:t>
            </a:r>
            <a:r>
              <a:rPr lang="en-US" sz="2800" dirty="0">
                <a:solidFill>
                  <a:schemeClr val="tx1"/>
                </a:solidFill>
                <a:latin typeface="+mj-lt"/>
              </a:rPr>
              <a:t> </a:t>
            </a:r>
            <a:r>
              <a:rPr lang="ar-IQ" sz="2800" dirty="0">
                <a:solidFill>
                  <a:schemeClr val="tx1"/>
                </a:solidFill>
                <a:latin typeface="+mj-lt"/>
              </a:rPr>
              <a:t> لأنها تخص التحكيم الذي يجري في العراق. (رقم القرار ٤٨٩/ م / ٢٠١٢ في ٢٠١٢/٤/١٨).</a:t>
            </a:r>
          </a:p>
          <a:p>
            <a:pPr algn="just" rtl="1">
              <a:lnSpc>
                <a:spcPct val="160000"/>
              </a:lnSpc>
            </a:pPr>
            <a:r>
              <a:rPr lang="ar-IQ" sz="2800" dirty="0">
                <a:solidFill>
                  <a:schemeClr val="tx1"/>
                </a:solidFill>
                <a:latin typeface="+mj-lt"/>
              </a:rPr>
              <a:t>وقواعد التحكيم الدولي غير ملزمة للمحاكم العراقية - فيما إذا رفعت دعوى امامها لتنفيذه - إلا إذا وجدت اتفاقية بها الشأن، اضف إلى ذلك ان قانون تنفيذ الأحكام الاجنبية في العراق يتعلق بكيفية تنفيذ الأحكام وليس قرارات المحكمين (رقم القرار ١٦٢ / تحكيم / ٢٠١٢ في</a:t>
            </a:r>
          </a:p>
          <a:p>
            <a:pPr algn="just" rtl="1">
              <a:lnSpc>
                <a:spcPct val="160000"/>
              </a:lnSpc>
            </a:pPr>
            <a:r>
              <a:rPr lang="ar-IQ" sz="2800">
                <a:solidFill>
                  <a:schemeClr val="tx1"/>
                </a:solidFill>
                <a:latin typeface="+mj-lt"/>
              </a:rPr>
              <a:t>.(٢٠١٢/٩/٣٠</a:t>
            </a: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16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a:p>
            <a:pPr algn="just" rtl="1">
              <a:lnSpc>
                <a:spcPct val="210000"/>
              </a:lnSpc>
            </a:pPr>
            <a:endParaRPr lang="ar-IQ" sz="2800" dirty="0">
              <a:solidFill>
                <a:schemeClr val="tx1"/>
              </a:solidFill>
              <a:latin typeface="+mj-lt"/>
            </a:endParaRPr>
          </a:p>
        </p:txBody>
      </p:sp>
    </p:spTree>
    <p:extLst>
      <p:ext uri="{BB962C8B-B14F-4D97-AF65-F5344CB8AC3E}">
        <p14:creationId xmlns:p14="http://schemas.microsoft.com/office/powerpoint/2010/main" val="649513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77500" lnSpcReduction="20000"/>
          </a:bodyPr>
          <a:lstStyle/>
          <a:p>
            <a:pPr algn="just" rtl="1"/>
            <a:endParaRPr lang="ar-IQ" sz="2800" dirty="0">
              <a:solidFill>
                <a:schemeClr val="tx1"/>
              </a:solidFill>
              <a:latin typeface="+mj-lt"/>
            </a:endParaRPr>
          </a:p>
          <a:p>
            <a:pPr algn="just" rtl="1"/>
            <a:r>
              <a:rPr lang="ar-IQ" sz="2800" dirty="0">
                <a:solidFill>
                  <a:schemeClr val="tx1"/>
                </a:solidFill>
                <a:highlight>
                  <a:srgbClr val="FFFF00"/>
                </a:highlight>
                <a:latin typeface="+mj-lt"/>
              </a:rPr>
              <a:t>فان القانون العام له في ميدان التنازع اثران هما: </a:t>
            </a:r>
          </a:p>
          <a:p>
            <a:pPr algn="just" rtl="1">
              <a:lnSpc>
                <a:spcPct val="160000"/>
              </a:lnSpc>
            </a:pPr>
            <a:r>
              <a:rPr lang="ar-IQ" sz="2800" dirty="0">
                <a:solidFill>
                  <a:srgbClr val="FF0000"/>
                </a:solidFill>
                <a:highlight>
                  <a:srgbClr val="FFFF00"/>
                </a:highlight>
                <a:latin typeface="+mj-lt"/>
              </a:rPr>
              <a:t>اولا: اثارة التنازع في القانون الخاص</a:t>
            </a:r>
            <a:r>
              <a:rPr lang="ar-IQ" sz="2800" dirty="0">
                <a:solidFill>
                  <a:schemeClr val="tx1"/>
                </a:solidFill>
                <a:latin typeface="+mj-lt"/>
              </a:rPr>
              <a:t>، فالقانون العام - وأن كان لا يقبل فيه التنازع - الا أن تطبيقه قد يجر إلى التنازع بين القوانين الخاصة. فعلى سبيل المثال، قانون العقوبات - وهو قانون عام قد يعاقب في دولة ما على تعدد الزوجات حتى ولو ارتكب هذا الفعل شخص أجنبي يبيح ! له قانونه الشخص الزواج بأكثر من وأحدة، ولا</a:t>
            </a:r>
            <a:r>
              <a:rPr lang="en-US" sz="2800" dirty="0">
                <a:solidFill>
                  <a:schemeClr val="tx1"/>
                </a:solidFill>
                <a:latin typeface="+mj-lt"/>
              </a:rPr>
              <a:t> </a:t>
            </a:r>
            <a:r>
              <a:rPr lang="ar-IQ" sz="2800" dirty="0">
                <a:solidFill>
                  <a:schemeClr val="tx1"/>
                </a:solidFill>
                <a:latin typeface="+mj-lt"/>
              </a:rPr>
              <a:t>شك ان قانون العقوبات سوف يشمل ذلك الأجنبي بموجب مبدأ الاقليمية لذلك ينبغي على ذلك الأجنبي لتفادي العقوبة ، أن يثبت بطلان أحد الزواجين، وبما أن تحديد صحة عقد الزواج أو بطلانه يقرره القانون الخاص، فأن التنازع هنا سوف يثور، بشأن قانون الاحوال الشخصية (وهو قانون خاص الذي سيطبق في اثبات صحة الزواج أو بطلانه، هل هو قانون محل انعقاد العقد؟ أم قانون جنسية الزوجين؟ فالقانون العام (قانون العقوبات) استنادا لمبدأ الاقليمية في هذه الحالة لا يقبل التنازع الا انه أدى الى إثارة التنازع في القانون الخاص.</a:t>
            </a:r>
          </a:p>
          <a:p>
            <a:pPr algn="just" rtl="1"/>
            <a:r>
              <a:rPr lang="ar-IQ" sz="2800" dirty="0">
                <a:solidFill>
                  <a:schemeClr val="tx1"/>
                </a:solidFill>
                <a:latin typeface="+mj-lt"/>
              </a:rPr>
              <a:t>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42577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77500" lnSpcReduction="20000"/>
          </a:bodyPr>
          <a:lstStyle/>
          <a:p>
            <a:pPr algn="just" rtl="1"/>
            <a:endParaRPr lang="ar-IQ" sz="2800" dirty="0">
              <a:solidFill>
                <a:srgbClr val="FF0000"/>
              </a:solidFill>
              <a:highlight>
                <a:srgbClr val="FFFF00"/>
              </a:highlight>
              <a:latin typeface="+mj-lt"/>
            </a:endParaRPr>
          </a:p>
          <a:p>
            <a:pPr algn="just" rtl="1">
              <a:lnSpc>
                <a:spcPct val="160000"/>
              </a:lnSpc>
            </a:pPr>
            <a:r>
              <a:rPr lang="ar-IQ" sz="2800" b="1" dirty="0">
                <a:solidFill>
                  <a:srgbClr val="FF0000"/>
                </a:solidFill>
                <a:latin typeface="+mj-lt"/>
              </a:rPr>
              <a:t>ثانيا : الاخذ بالقوانين العامة الأجنبية بصفة تبعية، لتطبيق القوانين الوطنية بصفة اصلية :    للاعتراف بحق قد اكتسب في الخارج،</a:t>
            </a:r>
          </a:p>
          <a:p>
            <a:pPr algn="just" rtl="1">
              <a:lnSpc>
                <a:spcPct val="170000"/>
              </a:lnSpc>
            </a:pPr>
            <a:r>
              <a:rPr lang="ar-IQ" sz="2800" dirty="0">
                <a:solidFill>
                  <a:schemeClr val="tx1"/>
                </a:solidFill>
                <a:latin typeface="+mj-lt"/>
              </a:rPr>
              <a:t> من الممكن الاخذ بقوانين </a:t>
            </a:r>
            <a:r>
              <a:rPr lang="ar-IQ" sz="2900" dirty="0">
                <a:solidFill>
                  <a:schemeClr val="tx1"/>
                </a:solidFill>
                <a:latin typeface="+mj-lt"/>
              </a:rPr>
              <a:t>عامة أجنبية بصفة تبعية لا اصلية امام القضاء الوطني وتطبيق القانون الوطني بصفة اصلية فعلى سبيل المثال إذا كان القانون الواجب التطبيق امام المحكمة العراقية هو قانون أجنبي، الا ان أحد اطراف الدعوى طعن بعدم دستوريته، في هذه الحالة على القاضي العراقي ان يأخذ بدستورية القانون الأجنبي بنظر الاعتبار ، لا سيما الدستورية الشكلية المتعلقة بصدور القانون عن السلطة المختصة ونشره حسب ما منصوص عليه في الدستور الأجنبي، فالقانون الدستوري الأجنبي هو قانون عام اخذ بنظر الاعتبار بصفة تبعية من قبل المحكمة العراقية. </a:t>
            </a:r>
          </a:p>
          <a:p>
            <a:pPr algn="just" rtl="1">
              <a:lnSpc>
                <a:spcPct val="160000"/>
              </a:lnSpc>
            </a:pPr>
            <a:r>
              <a:rPr lang="ar-IQ" sz="2800" dirty="0">
                <a:solidFill>
                  <a:schemeClr val="tx1"/>
                </a:solidFill>
                <a:latin typeface="+mj-lt"/>
              </a:rPr>
              <a:t>مثال عن اكتساب جنسية أجنبية </a:t>
            </a:r>
          </a:p>
          <a:p>
            <a:pPr algn="just" rtl="1"/>
            <a:r>
              <a:rPr lang="ar-IQ" sz="2800" dirty="0">
                <a:solidFill>
                  <a:schemeClr val="tx1"/>
                </a:solidFill>
                <a:latin typeface="+mj-lt"/>
              </a:rPr>
              <a:t>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160384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85000" lnSpcReduction="10000"/>
          </a:bodyPr>
          <a:lstStyle/>
          <a:p>
            <a:pPr algn="just" rtl="1"/>
            <a:endParaRPr lang="ar-IQ" sz="2800" dirty="0">
              <a:solidFill>
                <a:schemeClr val="tx1"/>
              </a:solidFill>
              <a:latin typeface="+mj-lt"/>
            </a:endParaRPr>
          </a:p>
          <a:p>
            <a:pPr algn="ctr" rtl="1"/>
            <a:r>
              <a:rPr lang="ar-IQ" sz="2800" dirty="0">
                <a:solidFill>
                  <a:srgbClr val="FF0000"/>
                </a:solidFill>
                <a:highlight>
                  <a:srgbClr val="FFFF00"/>
                </a:highlight>
                <a:latin typeface="+mj-lt"/>
              </a:rPr>
              <a:t>ماهية منهج قاعدة الاسناد</a:t>
            </a:r>
          </a:p>
          <a:p>
            <a:pPr algn="just" rtl="1">
              <a:lnSpc>
                <a:spcPct val="200000"/>
              </a:lnSpc>
            </a:pPr>
            <a:r>
              <a:rPr lang="ar-IQ" sz="2800" dirty="0">
                <a:solidFill>
                  <a:schemeClr val="tx1"/>
                </a:solidFill>
                <a:latin typeface="+mj-lt"/>
              </a:rPr>
              <a:t>سميت قاعدة الاختصاص التشريعي من حيث المكان في نطاق القانون الخاص بقاعدة الاسناد لانها تسند العلاقات المشوبة بعنصر أجنبي الى القانون واجب التطبيق كما تسمى هذه القواعد ايضا بـ قواعد تنازع القوانين. سنتناول ماهية منهج قاعدة الاسناد من خلال بيان مفهوم منهج قاعدة الاسناد ومن ثم مفهوم قاعد الاسناد ذاتها اضافة الى مشكلتين من مشاكل تطبيق منهج قاعدة الاسناد وهما مشكلة التكييف والاحالة، كل ذلك وفق المباحث الاتية :</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19993044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77500" lnSpcReduction="20000"/>
          </a:bodyPr>
          <a:lstStyle/>
          <a:p>
            <a:pPr algn="just" rtl="1"/>
            <a:endParaRPr lang="ar-IQ" sz="2800" dirty="0">
              <a:solidFill>
                <a:schemeClr val="tx1"/>
              </a:solidFill>
              <a:latin typeface="+mj-lt"/>
            </a:endParaRPr>
          </a:p>
          <a:p>
            <a:pPr algn="ctr" rtl="1"/>
            <a:r>
              <a:rPr lang="ar-IQ" sz="4000" dirty="0">
                <a:solidFill>
                  <a:srgbClr val="FF0000"/>
                </a:solidFill>
                <a:highlight>
                  <a:srgbClr val="FFFF00"/>
                </a:highlight>
                <a:latin typeface="+mj-lt"/>
              </a:rPr>
              <a:t>مفهوم منهج قاعدة الاسناد</a:t>
            </a:r>
          </a:p>
          <a:p>
            <a:pPr algn="just" rtl="1">
              <a:lnSpc>
                <a:spcPct val="170000"/>
              </a:lnSpc>
            </a:pPr>
            <a:endParaRPr lang="ar-IQ" sz="2800" dirty="0">
              <a:solidFill>
                <a:schemeClr val="tx1"/>
              </a:solidFill>
              <a:latin typeface="+mj-lt"/>
            </a:endParaRPr>
          </a:p>
          <a:p>
            <a:pPr algn="just" rtl="1">
              <a:lnSpc>
                <a:spcPct val="220000"/>
              </a:lnSpc>
            </a:pPr>
            <a:r>
              <a:rPr lang="ar-IQ" sz="3400" dirty="0">
                <a:solidFill>
                  <a:schemeClr val="tx1"/>
                </a:solidFill>
                <a:latin typeface="+mj-lt"/>
              </a:rPr>
              <a:t>عادة يرجع القاضي الوطني في حل النزاع المثار بشأن العلاقات القانونية ذات العنصر الأجنبي إلى قواعد قانونية خاصة تسمى بـ قواعد الاسناد" وظيفتها اسناد كل علاقة او مجموعة من العلاقات إلى قانون معين ومن ثم تكفل قواعد ذلك القانون بتنظيم العلاقة موضوع النزاع، ومن مجموع قواعد الاسناد وآليات تطبيقها يتكون منهج . بحل مشكلة تنازع القوانين يطلق عليه (منهج تنازع القوانين)</a:t>
            </a:r>
            <a:r>
              <a:rPr lang="ar-IQ" sz="2800" dirty="0">
                <a:solidFill>
                  <a:schemeClr val="tx1"/>
                </a:solidFill>
                <a:latin typeface="+mj-lt"/>
              </a:rPr>
              <a:t>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486089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endParaRPr lang="ar-IQ" sz="2800" dirty="0">
              <a:solidFill>
                <a:schemeClr val="tx1"/>
              </a:solidFill>
              <a:latin typeface="+mj-lt"/>
            </a:endParaRPr>
          </a:p>
          <a:p>
            <a:pPr algn="ctr" rtl="1">
              <a:lnSpc>
                <a:spcPct val="170000"/>
              </a:lnSpc>
            </a:pPr>
            <a:r>
              <a:rPr lang="ar-IQ" sz="2800" dirty="0">
                <a:solidFill>
                  <a:srgbClr val="FF0000"/>
                </a:solidFill>
                <a:highlight>
                  <a:srgbClr val="FFFF00"/>
                </a:highlight>
                <a:latin typeface="+mj-lt"/>
              </a:rPr>
              <a:t>مفهوم قاعدة الاسناد</a:t>
            </a:r>
          </a:p>
          <a:p>
            <a:pPr algn="just" rtl="1">
              <a:lnSpc>
                <a:spcPct val="150000"/>
              </a:lnSpc>
            </a:pPr>
            <a:r>
              <a:rPr lang="ar-IQ" sz="2800" dirty="0">
                <a:solidFill>
                  <a:schemeClr val="tx1"/>
                </a:solidFill>
                <a:latin typeface="+mj-lt"/>
              </a:rPr>
              <a:t>ويتحاشى جانب كبير من الفقه وضع تعريف علمي منضبط لقاعدة التنازع يبين هذه القاعدة نظرا للصعوبة المرافقة لمفهومها ، ولذلك يقتصر هذا الجانب من الفقه على تحديد مهمة هذه القاعدة او وظيفتها فتأتي بمعنى (القاعدة التي ترشد القاضي الى القانون الواجب التطبيق على المراكز القانونية ذات العنصر الأجنبي) في حين يرى جانب</a:t>
            </a:r>
          </a:p>
          <a:p>
            <a:pPr algn="just" rtl="1"/>
            <a:r>
              <a:rPr lang="ar-IQ" sz="2800" dirty="0">
                <a:solidFill>
                  <a:schemeClr val="tx1"/>
                </a:solidFill>
                <a:latin typeface="+mj-lt"/>
              </a:rPr>
              <a:t>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6011628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sz="2800" dirty="0">
              <a:solidFill>
                <a:schemeClr val="tx1"/>
              </a:solidFill>
              <a:latin typeface="+mj-lt"/>
            </a:endParaRPr>
          </a:p>
          <a:p>
            <a:pPr algn="just" rtl="1">
              <a:lnSpc>
                <a:spcPct val="170000"/>
              </a:lnSpc>
            </a:pPr>
            <a:r>
              <a:rPr lang="ar-IQ" sz="2800" dirty="0">
                <a:solidFill>
                  <a:schemeClr val="tx1"/>
                </a:solidFill>
                <a:latin typeface="+mj-lt"/>
              </a:rPr>
              <a:t>في حين يرى جانب من الفقه -بحق- عدم كفاية مثل هذا التعريف وانما ينبغي وضع تعريف يكشف هوية هذه القواعد ويؤدي الى بيان معالمها، وعليه يعرف هذا الجانب من الفقه قاعدة الاسناد بانها </a:t>
            </a:r>
            <a:r>
              <a:rPr lang="ar-IQ" sz="2800" dirty="0">
                <a:solidFill>
                  <a:schemeClr val="tx1"/>
                </a:solidFill>
                <a:highlight>
                  <a:srgbClr val="00FFFF"/>
                </a:highlight>
                <a:latin typeface="+mj-lt"/>
              </a:rPr>
              <a:t>(قاعدة قانونية وضعية ذات طبيعة فنية تسري على العلاقات الخاصة الدولية، فتصطفي أكثر القوانين مناسبة وملائمة لتنظيم تلك العلاقات، حينما تتعدد القوانين ذات القابلية للتطبيق عليها ). </a:t>
            </a:r>
          </a:p>
          <a:p>
            <a:pPr algn="just"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just"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213809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sz="2800" dirty="0">
              <a:solidFill>
                <a:schemeClr val="tx1"/>
              </a:solidFill>
              <a:latin typeface="+mj-lt"/>
            </a:endParaRPr>
          </a:p>
          <a:p>
            <a:pPr rtl="1">
              <a:lnSpc>
                <a:spcPct val="170000"/>
              </a:lnSpc>
            </a:pPr>
            <a:r>
              <a:rPr lang="ar-IQ" sz="2800" dirty="0">
                <a:solidFill>
                  <a:schemeClr val="tx1"/>
                </a:solidFill>
                <a:latin typeface="+mj-lt"/>
              </a:rPr>
              <a:t>ويظهر واضحا من التعريف الاخير الطابع الفني لمضمون قاعدة التنازع والمتمثل في انها مجرد اداة للاختيار بين القوانين التي تتزاحم لحكم العلاقة ذات العنصر الأجنبي، وهذا يعني عدم تقديم الحل الموضوعي للنزاع الذي يثور بصدد العلاقة، بل ترشد فقط الى القانون الواجب التطبيق، ولهذا السبب تم تشبيه قاعدة الاسناد بـ "مكتب الاستعلامات". </a:t>
            </a:r>
          </a:p>
          <a:p>
            <a:pPr algn="just" rtl="1"/>
            <a:r>
              <a:rPr lang="ar-IQ" sz="2800" dirty="0">
                <a:solidFill>
                  <a:schemeClr val="tx1"/>
                </a:solidFill>
                <a:latin typeface="+mj-lt"/>
              </a:rPr>
              <a:t>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7913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r" rtl="1"/>
            <a:endParaRPr lang="ar-IQ" dirty="0">
              <a:solidFill>
                <a:schemeClr val="tx1"/>
              </a:solidFill>
            </a:endParaRPr>
          </a:p>
          <a:p>
            <a:pPr algn="just" rtl="1"/>
            <a:r>
              <a:rPr lang="ar-IQ" sz="2800" dirty="0">
                <a:solidFill>
                  <a:schemeClr val="tx1"/>
                </a:solidFill>
                <a:latin typeface="+mj-lt"/>
              </a:rPr>
              <a:t>٢- العلاقات الدولية العامة، وهي علاقات اشخاص القانون الدولي العام من دول وهيئات، وتخضع هذه العلاقات لقواعد القانون الدولي العام كما تختص الهيئات القضائية الدولية ( كمحكمة العدل الدولية بالنظر في المنازعات الناشئة عنها،</a:t>
            </a:r>
          </a:p>
          <a:p>
            <a:pPr algn="just" rtl="1"/>
            <a:r>
              <a:rPr lang="ar-IQ" sz="2800" dirty="0">
                <a:solidFill>
                  <a:schemeClr val="tx1"/>
                </a:solidFill>
                <a:latin typeface="+mj-lt"/>
              </a:rPr>
              <a:t>فهذا النوع من العلاقات لاتثير ايضا تنازع في الاختصاصين التشريعي والقضائي.</a:t>
            </a:r>
          </a:p>
          <a:p>
            <a:pPr algn="just" rtl="1"/>
            <a:r>
              <a:rPr lang="ku-Arab-IR" sz="2800" dirty="0">
                <a:solidFill>
                  <a:schemeClr val="tx1"/>
                </a:solidFill>
                <a:latin typeface="+mj-lt"/>
              </a:rPr>
              <a:t>٣-</a:t>
            </a:r>
            <a:r>
              <a:rPr lang="ar-IQ" sz="2800" dirty="0">
                <a:solidFill>
                  <a:schemeClr val="tx1"/>
                </a:solidFill>
                <a:latin typeface="+mj-lt"/>
              </a:rPr>
              <a:t>  العلاقات الخاصة الدولية، وهي علاقات الافراد العاديين مع بعضهم البعض ولكنها ذات صفة دولية كونها عابرة للحدود الدولية او انها مشوبة بعنصر أجنبي كزواج الاجانب والتصرفات القانونية بينهم أو حادث سير بين اطراف من جنسيات مختلفة وقع في دولة ثالثة. وبخلاف العلاقات السابقة، تثير العلاقات الخاصة الدولية ( اشكالية ) تنازعا في الاختصاصين التشريعي والقضائي وذلك بسبب عدم وجود سلطة تشريعية موحدة لتنظيم مثل هذه العلاقات ولا وجود لسلطة قضائية دولية تختص بالنظر في المنازعات الناشئة عنها مما يتطلب مواجهتها عبر قواعد متخصصة لحل تنازع الاختصاصين التشريعي والقضائي .</a:t>
            </a:r>
          </a:p>
          <a:p>
            <a:pPr algn="just" rtl="1"/>
            <a:endParaRPr lang="ar-IQ" sz="2800"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4164957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endParaRPr lang="ar-IQ" sz="2800" dirty="0">
              <a:solidFill>
                <a:schemeClr val="tx1"/>
              </a:solidFill>
              <a:latin typeface="+mj-lt"/>
            </a:endParaRPr>
          </a:p>
          <a:p>
            <a:pPr algn="just" rtl="1">
              <a:lnSpc>
                <a:spcPct val="170000"/>
              </a:lnSpc>
            </a:pPr>
            <a:r>
              <a:rPr lang="ar-IQ" sz="2800" dirty="0">
                <a:solidFill>
                  <a:schemeClr val="tx1"/>
                </a:solidFill>
                <a:latin typeface="+mj-lt"/>
              </a:rPr>
              <a:t>وللطابع الفني لقاعدة التنازع اثر في الناحية الهيكلية للقاعدة، </a:t>
            </a:r>
            <a:r>
              <a:rPr lang="ar-IQ" sz="2800" dirty="0">
                <a:solidFill>
                  <a:schemeClr val="tx1"/>
                </a:solidFill>
                <a:highlight>
                  <a:srgbClr val="00FFFF"/>
                </a:highlight>
                <a:latin typeface="+mj-lt"/>
              </a:rPr>
              <a:t>فالمعروف ان كل قاعدة قانونية تتحلل الى ركنين أساسيين هما ركن الافتراض وركن الحكم القانوني المترتب على الافتراض، </a:t>
            </a:r>
            <a:r>
              <a:rPr lang="ar-IQ" sz="2800" dirty="0">
                <a:solidFill>
                  <a:schemeClr val="tx1"/>
                </a:solidFill>
                <a:latin typeface="+mj-lt"/>
              </a:rPr>
              <a:t>اذ تقيم القاعدة علاقة شرطية بين ركن الافتراض وركن الحكم فيها، أي كلما توافرت شروط الفرض وجب اعمال الحكم، فمثلا تنص المادة (٢٠٤) من القانون المدني العراقي بان كل تعد يصيب الغير بأي ضرر آخر غير ما ذكر في المواد السابقة يستوجب التعويض)، ومقتضى هذا النص انه إذا سبب شخص بتعديه ضررا للغير (ركن الفرض) وجب عليه التعويض ( ركن الحكم).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7962734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endParaRPr lang="ar-IQ" sz="2800" dirty="0">
              <a:solidFill>
                <a:schemeClr val="tx1"/>
              </a:solidFill>
              <a:latin typeface="+mj-lt"/>
            </a:endParaRPr>
          </a:p>
          <a:p>
            <a:pPr algn="just" rtl="1">
              <a:lnSpc>
                <a:spcPct val="170000"/>
              </a:lnSpc>
            </a:pPr>
            <a:r>
              <a:rPr lang="ar-IQ" sz="2800" dirty="0">
                <a:solidFill>
                  <a:schemeClr val="tx1"/>
                </a:solidFill>
                <a:latin typeface="+mj-lt"/>
              </a:rPr>
              <a:t>ومن حيث المبدأ تتحلل قاعدة التنازع بدورها الى ركني الفرض والحكم، الا ان </a:t>
            </a:r>
            <a:r>
              <a:rPr lang="ar-IQ" sz="2800" dirty="0">
                <a:solidFill>
                  <a:schemeClr val="tx1"/>
                </a:solidFill>
                <a:highlight>
                  <a:srgbClr val="FFFF00"/>
                </a:highlight>
                <a:latin typeface="+mj-lt"/>
              </a:rPr>
              <a:t>الركن الخاص بالافتراض القانوني</a:t>
            </a:r>
            <a:r>
              <a:rPr lang="ar-IQ" sz="2800" dirty="0">
                <a:solidFill>
                  <a:schemeClr val="tx1"/>
                </a:solidFill>
                <a:latin typeface="+mj-lt"/>
              </a:rPr>
              <a:t> يتجزا من اجل تحقيق الاثر المترتب عليه وهو القانون الواجب التطبيق الى </a:t>
            </a:r>
            <a:r>
              <a:rPr lang="ar-IQ" sz="2800" dirty="0">
                <a:solidFill>
                  <a:srgbClr val="FF0000"/>
                </a:solidFill>
                <a:highlight>
                  <a:srgbClr val="FFFF00"/>
                </a:highlight>
                <a:latin typeface="+mj-lt"/>
              </a:rPr>
              <a:t>عنصرين</a:t>
            </a:r>
            <a:r>
              <a:rPr lang="ar-IQ" sz="2800" dirty="0">
                <a:solidFill>
                  <a:schemeClr val="tx1"/>
                </a:solidFill>
                <a:latin typeface="+mj-lt"/>
              </a:rPr>
              <a:t> هما ضابط الاسناد والفكرة المسندة . والعنصر الأخير يمثل الوضع او المسألة او الحالة الواقعية التي تشكل مضمون ركن الفرض مثل الحالة المدنية للشخص واهليته والشروط الموضوعية للزواج، والوصية والميراث، وشكل التصرف ...الخ. والملاحظ ان هذه المسائل لا يلحقها الوصف القانوني الا بمقتضى القانون الواجب التطبيق، </a:t>
            </a:r>
          </a:p>
          <a:p>
            <a:pPr algn="r" rtl="1"/>
            <a:endParaRPr lang="ar-IQ" sz="2800" dirty="0">
              <a:solidFill>
                <a:schemeClr val="tx1"/>
              </a:solidFill>
              <a:latin typeface="+mj-lt"/>
            </a:endParaRP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40052092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sz="2800" dirty="0">
              <a:solidFill>
                <a:schemeClr val="tx1"/>
              </a:solidFill>
              <a:latin typeface="+mj-lt"/>
            </a:endParaRPr>
          </a:p>
          <a:p>
            <a:pPr algn="just" rtl="1">
              <a:lnSpc>
                <a:spcPct val="170000"/>
              </a:lnSpc>
            </a:pPr>
            <a:r>
              <a:rPr lang="ar-IQ" sz="2800" dirty="0">
                <a:solidFill>
                  <a:schemeClr val="tx1"/>
                </a:solidFill>
                <a:latin typeface="+mj-lt"/>
              </a:rPr>
              <a:t>وبالنظر الى خصائص قاعدة التنازع فانها لا تضفي بذاتها الوصف القانوني على العلاقات والروابط التي تثير تطبيقها وهذا هو السبب في وجود مشكلة التكييف التي تثور بصدد تحديد الطبيعة القانونية للعلاقة او الرابطة محل النزاع لمعرفة قاعدة الاسناد الواجبة التطبيق. اما </a:t>
            </a:r>
            <a:r>
              <a:rPr lang="ar-IQ" sz="2800" dirty="0">
                <a:solidFill>
                  <a:schemeClr val="tx1"/>
                </a:solidFill>
                <a:highlight>
                  <a:srgbClr val="FFFF00"/>
                </a:highlight>
                <a:latin typeface="+mj-lt"/>
              </a:rPr>
              <a:t>ركن الحكم في قاعدة التنازع فهو غير مباشر</a:t>
            </a:r>
            <a:r>
              <a:rPr lang="ar-IQ" sz="2800" dirty="0">
                <a:solidFill>
                  <a:schemeClr val="tx1"/>
                </a:solidFill>
                <a:latin typeface="+mj-lt"/>
              </a:rPr>
              <a:t> وانما مجرد ارشاد الى القانون الواجب التطبيق على العلاقة محل النزاع، وبعدئذ تأمر القاعدة بتطبيق ذلك القانون </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8799664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sz="2800" dirty="0">
              <a:solidFill>
                <a:schemeClr val="tx1"/>
              </a:solidFill>
              <a:latin typeface="+mj-lt"/>
            </a:endParaRPr>
          </a:p>
          <a:p>
            <a:pPr algn="just" rtl="1">
              <a:lnSpc>
                <a:spcPct val="170000"/>
              </a:lnSpc>
            </a:pPr>
            <a:r>
              <a:rPr lang="ar-IQ" sz="2800" dirty="0">
                <a:solidFill>
                  <a:schemeClr val="tx1"/>
                </a:solidFill>
                <a:highlight>
                  <a:srgbClr val="00FFFF"/>
                </a:highlight>
                <a:latin typeface="+mj-lt"/>
              </a:rPr>
              <a:t>ويمكن التمثيل لركن الافتراض والحكم في بعض قواعد الاسناد </a:t>
            </a:r>
            <a:r>
              <a:rPr lang="ar-IQ" sz="2800" dirty="0">
                <a:solidFill>
                  <a:schemeClr val="tx1"/>
                </a:solidFill>
                <a:latin typeface="+mj-lt"/>
              </a:rPr>
              <a:t>كنص المادة (۱/۱۸) من القانون المدني العراقي حيث تقرأ : </a:t>
            </a:r>
            <a:r>
              <a:rPr lang="ar-IQ" sz="2800" dirty="0">
                <a:solidFill>
                  <a:schemeClr val="tx1"/>
                </a:solidFill>
                <a:highlight>
                  <a:srgbClr val="FFFF00"/>
                </a:highlight>
                <a:latin typeface="+mj-lt"/>
              </a:rPr>
              <a:t>الاهلية ركن (الفرض </a:t>
            </a:r>
            <a:r>
              <a:rPr lang="ar-IQ" sz="2800" dirty="0">
                <a:solidFill>
                  <a:schemeClr val="tx1"/>
                </a:solidFill>
                <a:latin typeface="+mj-lt"/>
              </a:rPr>
              <a:t>تسري عليها قانون الدولة التي ينتمي اليها الشخص بجنسيته </a:t>
            </a:r>
            <a:r>
              <a:rPr lang="ar-IQ" sz="2800" dirty="0">
                <a:solidFill>
                  <a:schemeClr val="tx1"/>
                </a:solidFill>
                <a:highlight>
                  <a:srgbClr val="FFFF00"/>
                </a:highlight>
                <a:latin typeface="+mj-lt"/>
              </a:rPr>
              <a:t>ركن الحكم</a:t>
            </a:r>
            <a:r>
              <a:rPr lang="ar-IQ" sz="2800" dirty="0">
                <a:solidFill>
                  <a:schemeClr val="tx1"/>
                </a:solidFill>
                <a:latin typeface="+mj-lt"/>
              </a:rPr>
              <a:t>)، وبالنسبة لآثار الزواج تنص المادة (۲/۱۹) على انه: ((ويسري) قانون الدولة التي ينتمي اليها الزوج وقت انعقاد الزواج (ركن الحكم) على الآثار التي يرتبها عقد الزواج بما في ذلك من اثر بالنسبة للمال ركن الفرض). </a:t>
            </a: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42911239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sz="2800" dirty="0">
              <a:solidFill>
                <a:schemeClr val="tx1"/>
              </a:solidFill>
              <a:latin typeface="+mj-lt"/>
            </a:endParaRPr>
          </a:p>
          <a:p>
            <a:pPr algn="just" rtl="1">
              <a:lnSpc>
                <a:spcPct val="170000"/>
              </a:lnSpc>
            </a:pPr>
            <a:r>
              <a:rPr lang="ar-IQ" sz="2800" dirty="0">
                <a:solidFill>
                  <a:schemeClr val="tx1"/>
                </a:solidFill>
                <a:latin typeface="+mj-lt"/>
              </a:rPr>
              <a:t>وواضح من هذه النصوص ان ركن الفرض غير ثابت في قاعدة التنازع فلكي يتم معرفة من مسائل الاهلية او من اثار الزواج مثلا لابد من اجراء عملية التكييف القانوني وهو ما قد يتعارض مع </a:t>
            </a:r>
            <a:r>
              <a:rPr lang="ar-IQ" sz="2800" dirty="0">
                <a:solidFill>
                  <a:schemeClr val="tx1"/>
                </a:solidFill>
                <a:highlight>
                  <a:srgbClr val="FFFF00"/>
                </a:highlight>
                <a:latin typeface="+mj-lt"/>
              </a:rPr>
              <a:t>حماية التوقعات المشروعة للافراد </a:t>
            </a:r>
            <a:r>
              <a:rPr lang="ar-IQ" sz="2800" dirty="0">
                <a:solidFill>
                  <a:schemeClr val="tx1"/>
                </a:solidFill>
                <a:latin typeface="+mj-lt"/>
              </a:rPr>
              <a:t>في علاقاتهم الخاصة الدولية. </a:t>
            </a: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42542372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sz="2800" dirty="0">
              <a:solidFill>
                <a:schemeClr val="tx1"/>
              </a:solidFill>
              <a:latin typeface="+mj-lt"/>
            </a:endParaRPr>
          </a:p>
          <a:p>
            <a:pPr algn="just" rtl="1">
              <a:lnSpc>
                <a:spcPct val="170000"/>
              </a:lnSpc>
            </a:pPr>
            <a:r>
              <a:rPr lang="ar-IQ" sz="2800" dirty="0">
                <a:solidFill>
                  <a:srgbClr val="FF0000"/>
                </a:solidFill>
                <a:highlight>
                  <a:srgbClr val="FFFF00"/>
                </a:highlight>
                <a:latin typeface="+mj-lt"/>
              </a:rPr>
              <a:t>اولا : تركيبة قاعدة الاسناد</a:t>
            </a:r>
          </a:p>
          <a:p>
            <a:pPr algn="just" rtl="1">
              <a:lnSpc>
                <a:spcPct val="170000"/>
              </a:lnSpc>
            </a:pPr>
            <a:r>
              <a:rPr lang="ar-IQ" sz="2800" dirty="0">
                <a:solidFill>
                  <a:schemeClr val="tx1"/>
                </a:solidFill>
                <a:latin typeface="+mj-lt"/>
              </a:rPr>
              <a:t>تتكون قاعدة الاسناد من ثلاثة عناصر هي:</a:t>
            </a:r>
          </a:p>
          <a:p>
            <a:pPr algn="just" rtl="1">
              <a:lnSpc>
                <a:spcPct val="170000"/>
              </a:lnSpc>
            </a:pPr>
            <a:r>
              <a:rPr lang="ar-IQ" sz="2800" dirty="0">
                <a:solidFill>
                  <a:schemeClr val="tx1"/>
                </a:solidFill>
                <a:highlight>
                  <a:srgbClr val="00FFFF"/>
                </a:highlight>
                <a:latin typeface="+mj-lt"/>
              </a:rPr>
              <a:t>١. الفكرة المسندة، </a:t>
            </a:r>
            <a:r>
              <a:rPr lang="ar-IQ" sz="2800" dirty="0">
                <a:solidFill>
                  <a:schemeClr val="tx1"/>
                </a:solidFill>
                <a:latin typeface="+mj-lt"/>
              </a:rPr>
              <a:t>ويقصد بها علاقة أو طائفة من العلاقات يراد تحديد القانون واجب التطبيق بشأنها كالاهلية والشروط الموضوعية للزواج والالتزامات التعاقدية وغير ذلك. ويلاحظ ان بعض العلاقات فكرة مسندة ووضع لها المشرع قاعدة اسناد خاصة بها كما في الاهلية واثار الزواج، والبعض الآخر من العلاقات لم</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9023245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endParaRPr lang="ar-IQ" sz="2800" dirty="0">
              <a:solidFill>
                <a:schemeClr val="tx1"/>
              </a:solidFill>
              <a:latin typeface="+mj-lt"/>
            </a:endParaRPr>
          </a:p>
          <a:p>
            <a:pPr algn="just" rtl="1">
              <a:lnSpc>
                <a:spcPct val="170000"/>
              </a:lnSpc>
            </a:pPr>
            <a:endParaRPr lang="ar-IQ" sz="2800" dirty="0">
              <a:solidFill>
                <a:schemeClr val="tx1"/>
              </a:solidFill>
              <a:latin typeface="+mj-lt"/>
            </a:endParaRPr>
          </a:p>
          <a:p>
            <a:pPr algn="just" rtl="1">
              <a:lnSpc>
                <a:spcPct val="170000"/>
              </a:lnSpc>
            </a:pPr>
            <a:r>
              <a:rPr lang="ar-IQ" sz="2800" dirty="0">
                <a:solidFill>
                  <a:schemeClr val="tx1"/>
                </a:solidFill>
                <a:latin typeface="+mj-lt"/>
              </a:rPr>
              <a:t>يضع لها المشرع قاعدة اسناد خاصة بها كما في الخطبة (الوعد بالزواج) والحضانة، كما ان بعض العلاقات فيها أكثر من فكرة مسندة ولكل فكرة قاعدة اسناد خاصة بها كما في عقد البيع الدولي مثلا اذ يتضمن هذا العقد الافكار المسندة الاتية الاهلية الالتزامات التعاقدية ملكية المبيع وحيازته، شكل العقد) ولكل هذه الافكار المسندة قاعدة اسناد خاصة بها، ونتيجة لذلك يحصل تجزئة للقانون واجب التطبيق على العقد.</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16116823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endParaRPr lang="ar-IQ" sz="2800" dirty="0">
              <a:solidFill>
                <a:schemeClr val="tx1"/>
              </a:solidFill>
              <a:latin typeface="+mj-lt"/>
            </a:endParaRPr>
          </a:p>
          <a:p>
            <a:pPr algn="just" rtl="1">
              <a:lnSpc>
                <a:spcPct val="170000"/>
              </a:lnSpc>
            </a:pPr>
            <a:endParaRPr lang="ar-IQ" sz="2800" dirty="0">
              <a:solidFill>
                <a:schemeClr val="tx1"/>
              </a:solidFill>
              <a:latin typeface="+mj-lt"/>
            </a:endParaRPr>
          </a:p>
          <a:p>
            <a:pPr algn="just" rtl="1">
              <a:lnSpc>
                <a:spcPct val="170000"/>
              </a:lnSpc>
            </a:pPr>
            <a:r>
              <a:rPr lang="ar-IQ" sz="2800" dirty="0">
                <a:solidFill>
                  <a:schemeClr val="tx1"/>
                </a:solidFill>
                <a:highlight>
                  <a:srgbClr val="00FFFF"/>
                </a:highlight>
                <a:latin typeface="+mj-lt"/>
              </a:rPr>
              <a:t>۲. ضابط الاسناد</a:t>
            </a:r>
            <a:r>
              <a:rPr lang="ar-IQ" sz="2800" dirty="0">
                <a:solidFill>
                  <a:schemeClr val="tx1"/>
                </a:solidFill>
                <a:latin typeface="+mj-lt"/>
              </a:rPr>
              <a:t>، ويقصد به المعيار او الظرف الذي يعتمد عليه في تحديد القانون واجب التطبيق وقد يكون ضابط الاسناد ضابطا شخصيا كالجنسية والموطن وقد يكون مكانيا كمحل ابرام العقد ومحل حدوث الواقعة المنشئة للالتزام وقد تكون ارادة المتعاقدين كما في الالتزامات التعاقدية.</a:t>
            </a:r>
          </a:p>
          <a:p>
            <a:pPr algn="just" rtl="1">
              <a:lnSpc>
                <a:spcPct val="170000"/>
              </a:lnSpc>
            </a:pPr>
            <a:r>
              <a:rPr lang="ar-IQ" sz="2800" dirty="0">
                <a:solidFill>
                  <a:schemeClr val="tx1"/>
                </a:solidFill>
                <a:latin typeface="+mj-lt"/>
              </a:rPr>
              <a:t> </a:t>
            </a:r>
            <a:r>
              <a:rPr lang="ku-Arab-IR" sz="2800" dirty="0">
                <a:solidFill>
                  <a:schemeClr val="tx1"/>
                </a:solidFill>
                <a:highlight>
                  <a:srgbClr val="00FFFF"/>
                </a:highlight>
                <a:latin typeface="+mj-lt"/>
              </a:rPr>
              <a:t>٣-</a:t>
            </a:r>
            <a:r>
              <a:rPr lang="ar-IQ" sz="2800" dirty="0">
                <a:solidFill>
                  <a:schemeClr val="tx1"/>
                </a:solidFill>
                <a:highlight>
                  <a:srgbClr val="00FFFF"/>
                </a:highlight>
                <a:latin typeface="+mj-lt"/>
              </a:rPr>
              <a:t>القانون المسند اليه، </a:t>
            </a:r>
            <a:r>
              <a:rPr lang="ar-IQ" sz="2800" dirty="0">
                <a:solidFill>
                  <a:schemeClr val="tx1"/>
                </a:solidFill>
                <a:latin typeface="+mj-lt"/>
              </a:rPr>
              <a:t>وهو القانون الذي حددته القاعدة وفق ضابط الاسناد وقد يكون قانون القاضي نفسه وقد يكون قانونا أجنبيا.</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9109026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endParaRPr lang="ar-IQ" sz="2800" dirty="0">
              <a:solidFill>
                <a:schemeClr val="tx1"/>
              </a:solidFill>
              <a:latin typeface="+mj-lt"/>
            </a:endParaRPr>
          </a:p>
          <a:p>
            <a:pPr algn="just" rtl="1">
              <a:lnSpc>
                <a:spcPct val="170000"/>
              </a:lnSpc>
            </a:pPr>
            <a:endParaRPr lang="ar-IQ" sz="2800" dirty="0">
              <a:solidFill>
                <a:schemeClr val="tx1"/>
              </a:solidFill>
              <a:latin typeface="+mj-lt"/>
            </a:endParaRPr>
          </a:p>
          <a:p>
            <a:pPr algn="just" rtl="1">
              <a:lnSpc>
                <a:spcPct val="170000"/>
              </a:lnSpc>
            </a:pPr>
            <a:r>
              <a:rPr lang="ar-IQ" sz="2800" dirty="0">
                <a:solidFill>
                  <a:schemeClr val="tx1"/>
                </a:solidFill>
                <a:highlight>
                  <a:srgbClr val="00FFFF"/>
                </a:highlight>
                <a:latin typeface="+mj-lt"/>
              </a:rPr>
              <a:t>ثانيا : خصائص قاعدة الاسناد</a:t>
            </a:r>
          </a:p>
          <a:p>
            <a:pPr algn="just" rtl="1">
              <a:lnSpc>
                <a:spcPct val="170000"/>
              </a:lnSpc>
            </a:pPr>
            <a:r>
              <a:rPr lang="ar-IQ" sz="2800" dirty="0">
                <a:solidFill>
                  <a:schemeClr val="tx1"/>
                </a:solidFill>
                <a:latin typeface="+mj-lt"/>
              </a:rPr>
              <a:t>بالنظر الى الطابع الفني والوضعي لقاعدة الاسناد فانها تمتاز بعدة خصائص</a:t>
            </a:r>
          </a:p>
          <a:p>
            <a:pPr algn="just" rtl="1">
              <a:lnSpc>
                <a:spcPct val="170000"/>
              </a:lnSpc>
            </a:pPr>
            <a:r>
              <a:rPr lang="ar-IQ" sz="2800" dirty="0">
                <a:solidFill>
                  <a:schemeClr val="tx1"/>
                </a:solidFill>
                <a:latin typeface="+mj-lt"/>
              </a:rPr>
              <a:t>لعل اهمها :</a:t>
            </a:r>
          </a:p>
          <a:p>
            <a:pPr algn="just" rtl="1">
              <a:lnSpc>
                <a:spcPct val="170000"/>
              </a:lnSpc>
            </a:pPr>
            <a:r>
              <a:rPr lang="ar-IQ" sz="2800" dirty="0">
                <a:solidFill>
                  <a:schemeClr val="tx1"/>
                </a:solidFill>
                <a:latin typeface="+mj-lt"/>
              </a:rPr>
              <a:t>۱. انها قاعدة </a:t>
            </a:r>
            <a:r>
              <a:rPr lang="ar-IQ" sz="2800" dirty="0">
                <a:solidFill>
                  <a:schemeClr val="tx1"/>
                </a:solidFill>
                <a:highlight>
                  <a:srgbClr val="00FFFF"/>
                </a:highlight>
                <a:latin typeface="+mj-lt"/>
              </a:rPr>
              <a:t>ارشادية</a:t>
            </a:r>
            <a:r>
              <a:rPr lang="ar-IQ" sz="2800" dirty="0">
                <a:solidFill>
                  <a:schemeClr val="tx1"/>
                </a:solidFill>
                <a:latin typeface="+mj-lt"/>
              </a:rPr>
              <a:t> وليست قاعدة موضوعية، فهي تقوم بتعيين وتسمية القانون واجب التطبيق فقط فهي لا</a:t>
            </a:r>
            <a:r>
              <a:rPr lang="en-US" sz="2800" dirty="0">
                <a:solidFill>
                  <a:schemeClr val="tx1"/>
                </a:solidFill>
                <a:latin typeface="+mj-lt"/>
              </a:rPr>
              <a:t> </a:t>
            </a:r>
            <a:r>
              <a:rPr lang="ar-IQ" sz="2800" dirty="0">
                <a:solidFill>
                  <a:schemeClr val="tx1"/>
                </a:solidFill>
                <a:latin typeface="+mj-lt"/>
              </a:rPr>
              <a:t>تحل النزاع أو تنهيه وانما ترشد كما في الاستعلامات في أية مؤسسة تكون</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3937172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20000"/>
          </a:bodyPr>
          <a:lstStyle/>
          <a:p>
            <a:pPr algn="just" rtl="1">
              <a:lnSpc>
                <a:spcPct val="170000"/>
              </a:lnSpc>
            </a:pPr>
            <a:r>
              <a:rPr lang="ar-IQ" sz="2800" dirty="0">
                <a:solidFill>
                  <a:schemeClr val="tx1"/>
                </a:solidFill>
                <a:latin typeface="+mj-lt"/>
              </a:rPr>
              <a:t>٢. انها قاعدة </a:t>
            </a:r>
            <a:r>
              <a:rPr lang="ar-IQ" sz="2800" dirty="0">
                <a:solidFill>
                  <a:schemeClr val="tx1"/>
                </a:solidFill>
                <a:highlight>
                  <a:srgbClr val="00FFFF"/>
                </a:highlight>
                <a:latin typeface="+mj-lt"/>
              </a:rPr>
              <a:t>وطنية</a:t>
            </a:r>
            <a:r>
              <a:rPr lang="ar-IQ" sz="2800" dirty="0">
                <a:solidFill>
                  <a:schemeClr val="tx1"/>
                </a:solidFill>
                <a:latin typeface="+mj-lt"/>
              </a:rPr>
              <a:t> من وضع المشرع في كل دولة، والسبب في ذلك هو عدم وجود سلطة عالمية في المجتمع الدولي يمكن لها ان تعمل على توزيع تنظيم المسائل المتعلقة بالعلاقات الخاصة الدولية بين الانظمة القانونية للدول المختلفة او العمل على وضع قواعد موحدة تسري داخل تلك النظم ، ونتيجة لهذه الخاصية سيختلف القانون المختص بالتطبيق باختلاف المحكمة التي يرفع اليها النزاع لان لكل محكمة قواعد تنازع خاصة بها ، في حين يفترض وحدة القانون المختص بالتطبيق دائما بغض النظر عن المحكمة المرفوع امامها الدعوى مراعاة للتوقعات المشروعة للافراد.</a:t>
            </a:r>
          </a:p>
          <a:p>
            <a:pPr algn="just" rtl="1">
              <a:lnSpc>
                <a:spcPct val="170000"/>
              </a:lnSpc>
            </a:pPr>
            <a:r>
              <a:rPr lang="ku-Arab-IR" sz="2800" dirty="0">
                <a:solidFill>
                  <a:schemeClr val="tx1"/>
                </a:solidFill>
                <a:latin typeface="+mj-lt"/>
              </a:rPr>
              <a:t>٣- </a:t>
            </a:r>
            <a:r>
              <a:rPr lang="ar-IQ" sz="2800" dirty="0">
                <a:solidFill>
                  <a:schemeClr val="tx1"/>
                </a:solidFill>
                <a:latin typeface="+mj-lt"/>
              </a:rPr>
              <a:t>انها قاعدة </a:t>
            </a:r>
            <a:r>
              <a:rPr lang="ar-IQ" sz="2800" dirty="0">
                <a:solidFill>
                  <a:schemeClr val="tx1"/>
                </a:solidFill>
                <a:highlight>
                  <a:srgbClr val="00FFFF"/>
                </a:highlight>
                <a:latin typeface="+mj-lt"/>
              </a:rPr>
              <a:t>خاصة</a:t>
            </a:r>
            <a:r>
              <a:rPr lang="ar-IQ" sz="2800" dirty="0">
                <a:solidFill>
                  <a:schemeClr val="tx1"/>
                </a:solidFill>
                <a:latin typeface="+mj-lt"/>
              </a:rPr>
              <a:t> بتحديد سريان القانون الخاص من حيث المكان، لذلك تقعضمن قواعد القانون الخاص وفروعه.</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1279909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r" rtl="1"/>
            <a:endParaRPr lang="ar-IQ" dirty="0">
              <a:solidFill>
                <a:schemeClr val="tx1"/>
              </a:solidFill>
            </a:endParaRPr>
          </a:p>
          <a:p>
            <a:pPr algn="ctr" rtl="1"/>
            <a:r>
              <a:rPr lang="ar-IQ" sz="2800" b="1" dirty="0">
                <a:solidFill>
                  <a:schemeClr val="tx1"/>
                </a:solidFill>
                <a:highlight>
                  <a:srgbClr val="FFFF00"/>
                </a:highlight>
                <a:latin typeface="+mj-lt"/>
              </a:rPr>
              <a:t>شروط تنازع القوانين</a:t>
            </a:r>
          </a:p>
          <a:p>
            <a:pPr algn="just" rtl="1"/>
            <a:r>
              <a:rPr lang="ar-IQ" sz="2800" dirty="0">
                <a:solidFill>
                  <a:schemeClr val="tx1"/>
                </a:solidFill>
                <a:latin typeface="+mj-lt"/>
              </a:rPr>
              <a:t>يشترط لقيام تنازع القوانين توافر عدة شروط وهي: </a:t>
            </a:r>
          </a:p>
          <a:p>
            <a:pPr algn="just" rtl="1"/>
            <a:r>
              <a:rPr lang="ar-IQ" sz="2800" dirty="0">
                <a:solidFill>
                  <a:schemeClr val="tx1"/>
                </a:solidFill>
                <a:latin typeface="+mj-lt"/>
              </a:rPr>
              <a:t>الشرط الاول : أن يكون هناك امتداد في العلاقات والتبادل الدوليين</a:t>
            </a:r>
          </a:p>
          <a:p>
            <a:pPr algn="just" rtl="1"/>
            <a:r>
              <a:rPr lang="ar-IQ" sz="2800" dirty="0">
                <a:solidFill>
                  <a:schemeClr val="tx1"/>
                </a:solidFill>
                <a:latin typeface="+mj-lt"/>
              </a:rPr>
              <a:t>ان تنازع القوانين لا يثور متى ما كانت العلاقة القانونية وطنية بجميع عناصرها،</a:t>
            </a:r>
          </a:p>
          <a:p>
            <a:pPr algn="just" rtl="1"/>
            <a:r>
              <a:rPr lang="ar-IQ" sz="2800" dirty="0">
                <a:solidFill>
                  <a:schemeClr val="tx1"/>
                </a:solidFill>
                <a:latin typeface="+mj-lt"/>
              </a:rPr>
              <a:t>كما لو تزوج عراقي من عراقية في العراق، فالقانون الذي يحكم العقد شكلاً وموضوعاً في هذه الحالة هو القانون العراقي، وكذلك الحال بالنسبة للمراكز القانونية الوطنية فهي الاخرى لا تثير تنازع القوانين وانما تخضع لقانون الدولة التي نشأت فيها، لذلك لكي تثار مشكلة تنازع القوانين ينبغي ان تكون العلاقة القانونية مشوبة بعنصر أجنبي أو أكثر، وعادة ما يدخل العنصر الأجنبي في العلاقة القانونية او المركز القانوني عبر عناصرها الثلاث، وهذه العناصر هي:</a:t>
            </a: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6642743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170000"/>
              </a:lnSpc>
            </a:pPr>
            <a:r>
              <a:rPr lang="ar-IQ" sz="2800" dirty="0">
                <a:solidFill>
                  <a:schemeClr val="tx1"/>
                </a:solidFill>
                <a:latin typeface="+mj-lt"/>
              </a:rPr>
              <a:t>٤. انها قواعد </a:t>
            </a:r>
            <a:r>
              <a:rPr lang="ar-IQ" sz="2800" dirty="0">
                <a:solidFill>
                  <a:schemeClr val="tx1"/>
                </a:solidFill>
                <a:highlight>
                  <a:srgbClr val="00FFFF"/>
                </a:highlight>
                <a:latin typeface="+mj-lt"/>
              </a:rPr>
              <a:t>مزدوجة الجانب</a:t>
            </a:r>
            <a:r>
              <a:rPr lang="ar-IQ" sz="2800" dirty="0">
                <a:solidFill>
                  <a:schemeClr val="tx1"/>
                </a:solidFill>
                <a:latin typeface="+mj-lt"/>
              </a:rPr>
              <a:t>، فهي قد تشير الى اختصاص القانون الوطني، وقد تشير الى اختصاص القانون الأجنبي.</a:t>
            </a:r>
          </a:p>
          <a:p>
            <a:pPr algn="just" rtl="1">
              <a:lnSpc>
                <a:spcPct val="170000"/>
              </a:lnSpc>
            </a:pPr>
            <a:r>
              <a:rPr lang="ar-IQ" sz="2800" dirty="0">
                <a:solidFill>
                  <a:schemeClr val="tx1"/>
                </a:solidFill>
                <a:latin typeface="+mj-lt"/>
              </a:rPr>
              <a:t>ه انها قواعد </a:t>
            </a:r>
            <a:r>
              <a:rPr lang="ar-IQ" sz="2800" dirty="0">
                <a:solidFill>
                  <a:schemeClr val="tx1"/>
                </a:solidFill>
                <a:highlight>
                  <a:srgbClr val="00FFFF"/>
                </a:highlight>
                <a:latin typeface="+mj-lt"/>
              </a:rPr>
              <a:t>حيادية</a:t>
            </a:r>
            <a:r>
              <a:rPr lang="ar-IQ" sz="2800" dirty="0">
                <a:solidFill>
                  <a:schemeClr val="tx1"/>
                </a:solidFill>
                <a:latin typeface="+mj-lt"/>
              </a:rPr>
              <a:t>، لعل ان اهم ميزة لقواعد الاسناد هي انها قواعد ذات طابع محايد، فهي قواعد (عمياء) تكتفي بتحقيق عدالة شكلية متمثلة في اسناد العلاقة المطروحة امام القضاء الى أكثر القوانين ارتباطا بها بطريقة آلية وفقا للسياسة التشريعية لدولة القاضي. وفي هذه الحالة لا يعلم المشرع مقدما مضمون القانون الواجب التطبيق على المركز القانوني محل النزاع الذي قد يتصور ان يكون القانون</a:t>
            </a:r>
          </a:p>
          <a:p>
            <a:pPr algn="just" rtl="1">
              <a:lnSpc>
                <a:spcPct val="170000"/>
              </a:lnSpc>
            </a:pPr>
            <a:r>
              <a:rPr lang="ar-IQ" sz="2800" dirty="0">
                <a:solidFill>
                  <a:schemeClr val="tx1"/>
                </a:solidFill>
                <a:latin typeface="+mj-lt"/>
              </a:rPr>
              <a:t>الوطني او أي قانون اخر بحسب ما تقضي به قاعدة التنازع المزدوجة.</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0840321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85000" lnSpcReduction="10000"/>
          </a:bodyPr>
          <a:lstStyle/>
          <a:p>
            <a:pPr algn="ctr" rtl="1">
              <a:lnSpc>
                <a:spcPct val="200000"/>
              </a:lnSpc>
            </a:pPr>
            <a:r>
              <a:rPr lang="ar-IQ" sz="3100" b="1" dirty="0">
                <a:solidFill>
                  <a:srgbClr val="FF0000"/>
                </a:solidFill>
                <a:highlight>
                  <a:srgbClr val="00FFFF"/>
                </a:highlight>
                <a:latin typeface="+mj-lt"/>
              </a:rPr>
              <a:t>التكييف في منهج تنازع القوانين</a:t>
            </a:r>
          </a:p>
          <a:p>
            <a:pPr algn="just" rtl="1">
              <a:lnSpc>
                <a:spcPct val="200000"/>
              </a:lnSpc>
            </a:pPr>
            <a:r>
              <a:rPr lang="ar-IQ" sz="3100" dirty="0">
                <a:solidFill>
                  <a:srgbClr val="FF0000"/>
                </a:solidFill>
                <a:highlight>
                  <a:srgbClr val="FFFF00"/>
                </a:highlight>
                <a:latin typeface="+mj-lt"/>
              </a:rPr>
              <a:t>اولا: مفهوم التكييف في القانون الدولي الخاص</a:t>
            </a:r>
          </a:p>
          <a:p>
            <a:pPr algn="just" rtl="1">
              <a:lnSpc>
                <a:spcPct val="200000"/>
              </a:lnSpc>
            </a:pPr>
            <a:r>
              <a:rPr lang="ar-IQ" sz="3100" dirty="0">
                <a:solidFill>
                  <a:schemeClr val="tx1"/>
                </a:solidFill>
                <a:latin typeface="+mj-lt"/>
              </a:rPr>
              <a:t> يعد التكييف عملية قانونية لازمة في مختلف فروع القانون، فالقاضي في نطاق القانون الجنائي يكييف الفعل أولا لتحديد النص القانوني الذي يجرم ذلك الفعل، والقاضي في نطاق القانون المدني إذا رفعت امامه دعوى متعلقة </a:t>
            </a:r>
            <a:r>
              <a:rPr lang="ar-IQ" sz="3100" dirty="0">
                <a:solidFill>
                  <a:schemeClr val="tx1"/>
                </a:solidFill>
                <a:highlight>
                  <a:srgbClr val="00FFFF"/>
                </a:highlight>
                <a:latin typeface="+mj-lt"/>
              </a:rPr>
              <a:t>بعقد ما </a:t>
            </a:r>
            <a:r>
              <a:rPr lang="ar-IQ" sz="3100" dirty="0">
                <a:solidFill>
                  <a:schemeClr val="tx1"/>
                </a:solidFill>
                <a:latin typeface="+mj-lt"/>
              </a:rPr>
              <a:t>عليه ان يفهم وقائع الدعوى أولا، ثم عليه البحث عما يجب تطبيقه من احكام القانون على هذه الوقائع. </a:t>
            </a:r>
          </a:p>
          <a:p>
            <a:pPr algn="just" rtl="1">
              <a:lnSpc>
                <a:spcPct val="170000"/>
              </a:lnSpc>
            </a:pPr>
            <a:endParaRPr lang="ar-IQ" sz="2800" dirty="0">
              <a:solidFill>
                <a:schemeClr val="tx1"/>
              </a:solidFill>
              <a:latin typeface="+mj-lt"/>
            </a:endParaRPr>
          </a:p>
          <a:p>
            <a:pPr algn="just" rtl="1"/>
            <a:r>
              <a:rPr lang="ar-IQ" sz="2800" dirty="0">
                <a:solidFill>
                  <a:schemeClr val="tx1"/>
                </a:solidFill>
                <a:latin typeface="+mj-lt"/>
              </a:rPr>
              <a:t> </a:t>
            </a:r>
          </a:p>
          <a:p>
            <a:pPr algn="just" rtl="1"/>
            <a:endParaRPr lang="en-US" dirty="0">
              <a:solidFill>
                <a:schemeClr val="tx1"/>
              </a:solidFill>
            </a:endParaRPr>
          </a:p>
        </p:txBody>
      </p:sp>
    </p:spTree>
    <p:extLst>
      <p:ext uri="{BB962C8B-B14F-4D97-AF65-F5344CB8AC3E}">
        <p14:creationId xmlns:p14="http://schemas.microsoft.com/office/powerpoint/2010/main" val="23057103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55000" lnSpcReduction="20000"/>
          </a:bodyPr>
          <a:lstStyle/>
          <a:p>
            <a:pPr algn="just" rtl="1">
              <a:lnSpc>
                <a:spcPct val="170000"/>
              </a:lnSpc>
            </a:pPr>
            <a:r>
              <a:rPr lang="ar-IQ" sz="5100" dirty="0">
                <a:solidFill>
                  <a:schemeClr val="tx1"/>
                </a:solidFill>
                <a:latin typeface="+mj-lt"/>
              </a:rPr>
              <a:t>وعليه يقصد </a:t>
            </a:r>
            <a:r>
              <a:rPr lang="ar-IQ" sz="5100" dirty="0">
                <a:solidFill>
                  <a:srgbClr val="FF0000"/>
                </a:solidFill>
                <a:latin typeface="+mj-lt"/>
              </a:rPr>
              <a:t>بالتكييف القانوني </a:t>
            </a:r>
            <a:r>
              <a:rPr lang="ar-IQ" sz="5100" dirty="0">
                <a:solidFill>
                  <a:schemeClr val="tx1"/>
                </a:solidFill>
                <a:latin typeface="+mj-lt"/>
              </a:rPr>
              <a:t>بوجه عام اعطاء النزاع المطروح على القاضي وصفا قانونيا يسمح باعمال قاعدة قانونية معينة عليه،</a:t>
            </a:r>
          </a:p>
          <a:p>
            <a:pPr algn="just" rtl="1">
              <a:lnSpc>
                <a:spcPct val="170000"/>
              </a:lnSpc>
            </a:pPr>
            <a:r>
              <a:rPr lang="ar-IQ" sz="5100" dirty="0">
                <a:solidFill>
                  <a:schemeClr val="tx1"/>
                </a:solidFill>
                <a:latin typeface="+mj-lt"/>
              </a:rPr>
              <a:t> ويتم ذلك من خلال مقارنة الوقائع بمفترض القاعدة القانونية التي يراها القاضي محتملة التطبيق على النزاع المطروح عليه. </a:t>
            </a:r>
          </a:p>
          <a:p>
            <a:pPr algn="just" rtl="1">
              <a:lnSpc>
                <a:spcPct val="170000"/>
              </a:lnSpc>
            </a:pPr>
            <a:r>
              <a:rPr lang="ar-IQ" sz="5100" dirty="0">
                <a:solidFill>
                  <a:schemeClr val="tx1"/>
                </a:solidFill>
                <a:latin typeface="+mj-lt"/>
              </a:rPr>
              <a:t>ويعد التكييف من </a:t>
            </a:r>
            <a:r>
              <a:rPr lang="ar-IQ" sz="5100" dirty="0">
                <a:solidFill>
                  <a:schemeClr val="tx1"/>
                </a:solidFill>
                <a:highlight>
                  <a:srgbClr val="00FFFF"/>
                </a:highlight>
                <a:latin typeface="+mj-lt"/>
              </a:rPr>
              <a:t>مسائل القانون </a:t>
            </a:r>
            <a:r>
              <a:rPr lang="ar-IQ" sz="5100" dirty="0">
                <a:solidFill>
                  <a:schemeClr val="tx1"/>
                </a:solidFill>
                <a:latin typeface="+mj-lt"/>
              </a:rPr>
              <a:t>في كل دعوى وبالتالي فان التكييف في كل فروع القانون ومنها القانون الدولي الخاص يخضع لرقابة المحكمة الاعلى درجة على عكس مسائل الواقع في الدعوى التي تستقل بها محكمة الموضوع، وهذا يعني ضرورة تحري القاضي الدقة في تكييفاته القانونية والا تعرضت الاحكام التي يصدرها للنقض.</a:t>
            </a:r>
          </a:p>
          <a:p>
            <a:pPr algn="just" rtl="1">
              <a:lnSpc>
                <a:spcPct val="170000"/>
              </a:lnSpc>
            </a:pPr>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0156783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endParaRPr lang="ar-IQ" sz="2800" dirty="0">
              <a:solidFill>
                <a:schemeClr val="tx1"/>
              </a:solidFill>
              <a:latin typeface="+mj-lt"/>
            </a:endParaRPr>
          </a:p>
          <a:p>
            <a:pPr algn="just" rtl="1">
              <a:lnSpc>
                <a:spcPct val="170000"/>
              </a:lnSpc>
            </a:pPr>
            <a:endParaRPr lang="ar-IQ" sz="2800" dirty="0">
              <a:solidFill>
                <a:schemeClr val="tx1"/>
              </a:solidFill>
              <a:latin typeface="+mj-lt"/>
            </a:endParaRPr>
          </a:p>
          <a:p>
            <a:pPr algn="just" rtl="1">
              <a:lnSpc>
                <a:spcPct val="170000"/>
              </a:lnSpc>
            </a:pPr>
            <a:r>
              <a:rPr lang="ar-IQ" sz="2800" dirty="0">
                <a:solidFill>
                  <a:schemeClr val="tx1"/>
                </a:solidFill>
                <a:highlight>
                  <a:srgbClr val="00FFFF"/>
                </a:highlight>
                <a:latin typeface="+mj-lt"/>
              </a:rPr>
              <a:t>ويكتسب التكييف القانوني اهمية خاصة في نطاق القانون الدولي الخاص ومنهج قاعدة الاسناد </a:t>
            </a:r>
            <a:r>
              <a:rPr lang="ar-IQ" sz="2800" dirty="0">
                <a:solidFill>
                  <a:schemeClr val="tx1"/>
                </a:solidFill>
                <a:latin typeface="+mj-lt"/>
              </a:rPr>
              <a:t>نظرا للطبيعة المتميزة لقواعد التنازع وعلى وجه التحديد ركن الافتراض في هذه القواعد الذي يتجزأ لاجل تحقيق الاثر المترتب عليه أي تعيين القانون الواجب التطبيق الى عنصرين هما الفكرة المسندة وضابط الاسناد فالقاعدة التي تقضي باخضاع الاهلية لقانون الجنسية تتضمن فكرة الاهلية كفكرة مسندة والجنسية كضابط للاسناد.</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10962170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sz="2800" dirty="0">
              <a:solidFill>
                <a:schemeClr val="tx1"/>
              </a:solidFill>
              <a:latin typeface="+mj-lt"/>
            </a:endParaRPr>
          </a:p>
          <a:p>
            <a:pPr algn="just" rtl="1">
              <a:lnSpc>
                <a:spcPct val="170000"/>
              </a:lnSpc>
            </a:pPr>
            <a:endParaRPr lang="ar-IQ" sz="2800" dirty="0">
              <a:solidFill>
                <a:schemeClr val="tx1"/>
              </a:solidFill>
              <a:latin typeface="+mj-lt"/>
            </a:endParaRPr>
          </a:p>
          <a:p>
            <a:pPr algn="just" rtl="1">
              <a:lnSpc>
                <a:spcPct val="170000"/>
              </a:lnSpc>
            </a:pPr>
            <a:r>
              <a:rPr lang="ar-IQ" sz="2800" dirty="0">
                <a:solidFill>
                  <a:schemeClr val="tx1"/>
                </a:solidFill>
                <a:latin typeface="+mj-lt"/>
              </a:rPr>
              <a:t>لذلك ينصرف مفهوم التكييف في هذا الفرع القانوني الى ((تحديد طبيعة المسألة القانونية المعروضة على القاضي من أجل ادراجها في الفكرة المسندة في سبيل تطبيق القانون المختص الذي يشير اليه ضابط الاسناد في القاعدة التي تم ادخال المسألة القانونية تحت إطار فكرتها المسندة ))</a:t>
            </a:r>
          </a:p>
          <a:p>
            <a:pPr algn="just" rtl="1"/>
            <a:endParaRPr lang="ar-IQ" sz="2800" dirty="0">
              <a:solidFill>
                <a:schemeClr val="tx1"/>
              </a:solidFill>
              <a:latin typeface="+mj-lt"/>
            </a:endParaRP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22469700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وعليه إذا كان التكييف في فروع القانون المختلفة يجريه القاضي للتأكد من وجود التطابق التام بين الوقائع المادية وفرض القاعدة القانونية لكي ينطلق حكم القاعدة الى موضع التطبيق، يكون التكييف في قانون العلاقات الخاصة الدولية بهدف التحقق فيما إذا كانت المسألة محل النزاع تدخل في مضمون هذه الفكرة المسندة او تلك. </a:t>
            </a:r>
          </a:p>
        </p:txBody>
      </p:sp>
    </p:spTree>
    <p:extLst>
      <p:ext uri="{BB962C8B-B14F-4D97-AF65-F5344CB8AC3E}">
        <p14:creationId xmlns:p14="http://schemas.microsoft.com/office/powerpoint/2010/main" val="30586806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latin typeface="+mj-lt"/>
              </a:rPr>
              <a:t>وعلى سبيل المثال، إذا خطب شاب عراقي فتاة من دولة أجنبية ووعدها بالزواج، ثم حدث ما دعاه الى العدول عن خطبتها ، وعلى اثر ذلك رفعت الفتاة دعوى بالتعويض عن فسخ الخطبة والضرر الذي لحقها امام المحاكم العراقية، في هذه الحالة يجب على القاضي ان </a:t>
            </a:r>
            <a:r>
              <a:rPr lang="ar-IQ" sz="2800" dirty="0">
                <a:solidFill>
                  <a:schemeClr val="tx1"/>
                </a:solidFill>
                <a:highlight>
                  <a:srgbClr val="FFFF00"/>
                </a:highlight>
                <a:latin typeface="+mj-lt"/>
              </a:rPr>
              <a:t>يحدد الوصف القانوني للمسألة محل النزاع</a:t>
            </a:r>
            <a:r>
              <a:rPr lang="ar-IQ" sz="2800" dirty="0">
                <a:solidFill>
                  <a:schemeClr val="tx1"/>
                </a:solidFill>
                <a:latin typeface="+mj-lt"/>
              </a:rPr>
              <a:t>، فهل تعد الخطبة </a:t>
            </a:r>
            <a:r>
              <a:rPr lang="ar-IQ" sz="2800" dirty="0">
                <a:solidFill>
                  <a:srgbClr val="FF0000"/>
                </a:solidFill>
                <a:latin typeface="+mj-lt"/>
              </a:rPr>
              <a:t>عقدا</a:t>
            </a:r>
            <a:r>
              <a:rPr lang="ar-IQ" sz="2800" dirty="0">
                <a:solidFill>
                  <a:schemeClr val="tx1"/>
                </a:solidFill>
                <a:latin typeface="+mj-lt"/>
              </a:rPr>
              <a:t> وبالتالي تدخل في فئة العقود وتسري عليها قاعدة التنازع الخاصة بهذه الفئة أي قاعدة قانون الارادة ام تعد الخطبة </a:t>
            </a:r>
            <a:r>
              <a:rPr lang="ar-IQ" sz="2800" dirty="0">
                <a:solidFill>
                  <a:schemeClr val="tx1"/>
                </a:solidFill>
                <a:highlight>
                  <a:srgbClr val="FFFF00"/>
                </a:highlight>
                <a:latin typeface="+mj-lt"/>
              </a:rPr>
              <a:t>مجرد وعد غير ملزم </a:t>
            </a:r>
            <a:r>
              <a:rPr lang="ar-IQ" sz="2800" dirty="0">
                <a:solidFill>
                  <a:schemeClr val="tx1"/>
                </a:solidFill>
                <a:latin typeface="+mj-lt"/>
              </a:rPr>
              <a:t>، ويكون التعويض المطلوب مبنيا على اساس المسؤولية التقصيرية، وبالتالي تسري عليها قاعدة التنازع الخاصة بفئة المسؤولية التقصيرية والمتمثلة بقاعدة مكان حدوث الضرر .</a:t>
            </a:r>
            <a:endParaRPr lang="ar-IQ" sz="2800" b="1" dirty="0">
              <a:solidFill>
                <a:schemeClr val="tx1"/>
              </a:solidFill>
              <a:latin typeface="+mj-lt"/>
            </a:endParaRPr>
          </a:p>
        </p:txBody>
      </p:sp>
    </p:spTree>
    <p:extLst>
      <p:ext uri="{BB962C8B-B14F-4D97-AF65-F5344CB8AC3E}">
        <p14:creationId xmlns:p14="http://schemas.microsoft.com/office/powerpoint/2010/main" val="18813486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latin typeface="+mj-lt"/>
              </a:rPr>
              <a:t> </a:t>
            </a:r>
          </a:p>
          <a:p>
            <a:pPr algn="just" rtl="1">
              <a:lnSpc>
                <a:spcPct val="150000"/>
              </a:lnSpc>
            </a:pPr>
            <a:r>
              <a:rPr lang="ar-IQ" sz="2800" dirty="0">
                <a:solidFill>
                  <a:schemeClr val="tx1"/>
                </a:solidFill>
                <a:latin typeface="+mj-lt"/>
              </a:rPr>
              <a:t>ولا يخفى ان التباين في وصف المسألة المطروحة يستتبع بالضرورة اختلاف قاعدة التنازع الواجبة التطبيق وهو ما يؤدي بدوره الى اختلاف الحل الموضوعي النهائي للنزاع </a:t>
            </a:r>
            <a:endParaRPr lang="ar-IQ" sz="2800" b="1" dirty="0">
              <a:solidFill>
                <a:schemeClr val="tx1"/>
              </a:solidFill>
              <a:latin typeface="+mj-lt"/>
            </a:endParaRPr>
          </a:p>
        </p:txBody>
      </p:sp>
    </p:spTree>
    <p:extLst>
      <p:ext uri="{BB962C8B-B14F-4D97-AF65-F5344CB8AC3E}">
        <p14:creationId xmlns:p14="http://schemas.microsoft.com/office/powerpoint/2010/main" val="2488156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latin typeface="+mj-lt"/>
              </a:rPr>
              <a:t> </a:t>
            </a:r>
          </a:p>
          <a:p>
            <a:pPr algn="just" rtl="1">
              <a:lnSpc>
                <a:spcPct val="150000"/>
              </a:lnSpc>
            </a:pPr>
            <a:r>
              <a:rPr lang="ar-IQ" sz="2800" dirty="0">
                <a:solidFill>
                  <a:schemeClr val="tx1"/>
                </a:solidFill>
                <a:latin typeface="+mj-lt"/>
              </a:rPr>
              <a:t>عملية فنية أولية </a:t>
            </a:r>
            <a:r>
              <a:rPr lang="ar-IQ" sz="2800" dirty="0">
                <a:solidFill>
                  <a:schemeClr val="tx1"/>
                </a:solidFill>
                <a:highlight>
                  <a:srgbClr val="FFFF00"/>
                </a:highlight>
                <a:latin typeface="+mj-lt"/>
              </a:rPr>
              <a:t>سابقة</a:t>
            </a:r>
            <a:r>
              <a:rPr lang="ar-IQ" sz="2800" dirty="0">
                <a:solidFill>
                  <a:schemeClr val="tx1"/>
                </a:solidFill>
                <a:latin typeface="+mj-lt"/>
              </a:rPr>
              <a:t> على الاسناد بمقتضاه تتحدد طبيعة العلاقة القانونية ذات العنصر الأجنبي لغرض اعطائها الوصف القانوني الملائم لأحد الافكار المسندة تمهيدا لاسنادها للقانون الواجب التطبيق أي يعد التكييف البداية لأعمال قواعد الاسناد فان تم التكييف بالشكل الصحيح فان ذلك ينسحب على الاسناد، واي خطأ في التكييف ينعكس بالمثل على الاسناد، وهذا يعني ان التوصيف الخاطئ للعلاقة يترتب عليه اختيار خاطئ للفكرة المسندة ومن ثُمَّ اختيار خاطئ لقاعدة الاسناد وبعده يصبح تطبيق القاعدة مشوب بخطا يخضع لرقابة المحاكم العليا لان أعمال القواعد مسالة قانونية </a:t>
            </a:r>
            <a:endParaRPr lang="ar-IQ" sz="2800" b="1" dirty="0">
              <a:solidFill>
                <a:schemeClr val="tx1"/>
              </a:solidFill>
              <a:latin typeface="+mj-lt"/>
            </a:endParaRPr>
          </a:p>
        </p:txBody>
      </p:sp>
    </p:spTree>
    <p:extLst>
      <p:ext uri="{BB962C8B-B14F-4D97-AF65-F5344CB8AC3E}">
        <p14:creationId xmlns:p14="http://schemas.microsoft.com/office/powerpoint/2010/main" val="28970075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highlight>
                  <a:srgbClr val="FFFF00"/>
                </a:highlight>
                <a:latin typeface="+mj-lt"/>
              </a:rPr>
              <a:t>رابعا : موقف القانون العراقي من التكييف والقانون واجب التطبيق عليه : </a:t>
            </a:r>
          </a:p>
          <a:p>
            <a:pPr algn="just" rtl="1">
              <a:lnSpc>
                <a:spcPct val="150000"/>
              </a:lnSpc>
            </a:pPr>
            <a:r>
              <a:rPr lang="ar-IQ" sz="2800" dirty="0">
                <a:solidFill>
                  <a:srgbClr val="FF0000"/>
                </a:solidFill>
                <a:latin typeface="+mj-lt"/>
              </a:rPr>
              <a:t>١ - موقف المشرع العراقي من نظرية التكييف :</a:t>
            </a:r>
          </a:p>
          <a:p>
            <a:pPr algn="just" rtl="1">
              <a:lnSpc>
                <a:spcPct val="150000"/>
              </a:lnSpc>
            </a:pPr>
            <a:r>
              <a:rPr lang="ar-IQ" sz="2800" dirty="0">
                <a:solidFill>
                  <a:schemeClr val="tx1"/>
                </a:solidFill>
                <a:latin typeface="+mj-lt"/>
              </a:rPr>
              <a:t>اخذ المشرع العراقي كقاعدة بنظرية قانون القاضي في الفقرة الأولى من المادة (۱۷) من القانون المدني، حيث نصت على ان </a:t>
            </a:r>
            <a:r>
              <a:rPr lang="ar-IQ" sz="2800" dirty="0">
                <a:solidFill>
                  <a:schemeClr val="tx1"/>
                </a:solidFill>
                <a:highlight>
                  <a:srgbClr val="00FFFF"/>
                </a:highlight>
                <a:latin typeface="+mj-lt"/>
              </a:rPr>
              <a:t>القانون العراقي هو المرجع في تكييف العلاقات عندما يطلب تحديد نوع هذه العلاقات في قضية تتنازع فيها القوانين لمعرفة القانون الواجب تطبيقه من بينها</a:t>
            </a:r>
            <a:r>
              <a:rPr lang="ar-IQ" sz="2800" dirty="0">
                <a:solidFill>
                  <a:schemeClr val="tx1"/>
                </a:solidFill>
                <a:latin typeface="+mj-lt"/>
              </a:rPr>
              <a:t>، فبموجب هذا النص فان القانون العراقي هو المرجع في تحديد طبيعة العلاقة القانونية موضوع النزاع بهدف تحديد قاعدة الاسناد التي تحوي الفكرة المسندة المطابقة للوصف القانوني للعلاقة محل النزاع بعد تكييفها ومن ثم تعين القانون الواجب التطبيق على العلاقة، </a:t>
            </a:r>
          </a:p>
        </p:txBody>
      </p:sp>
    </p:spTree>
    <p:extLst>
      <p:ext uri="{BB962C8B-B14F-4D97-AF65-F5344CB8AC3E}">
        <p14:creationId xmlns:p14="http://schemas.microsoft.com/office/powerpoint/2010/main" val="369198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r>
              <a:rPr lang="ar-IQ" sz="2800" dirty="0">
                <a:solidFill>
                  <a:schemeClr val="tx1"/>
                </a:solidFill>
                <a:latin typeface="+mj-lt"/>
              </a:rPr>
              <a:t>(۱) أشخاص العلاقة القانونية او المركز القانوني ، كاطراف عقد الزواج او عقد البيع او العمل غير المشروع او الاطراف في موضوع الحضانة مثلا</a:t>
            </a:r>
          </a:p>
          <a:p>
            <a:pPr algn="just" rtl="1"/>
            <a:r>
              <a:rPr lang="ar-IQ" sz="2800" dirty="0">
                <a:solidFill>
                  <a:schemeClr val="tx1"/>
                </a:solidFill>
                <a:latin typeface="+mj-lt"/>
              </a:rPr>
              <a:t> (۲) السبب المنشيء للعلاقة كالارادة في التصرفات القانونية، والفعل في العمل الضار أو العمل النافع، أو نص في القانون أو الواقعة الطبيعية كواقعة الولادة.</a:t>
            </a:r>
          </a:p>
          <a:p>
            <a:pPr algn="just" rtl="1"/>
            <a:r>
              <a:rPr lang="ar-IQ" sz="2800" dirty="0">
                <a:solidFill>
                  <a:schemeClr val="tx1"/>
                </a:solidFill>
                <a:latin typeface="+mj-lt"/>
              </a:rPr>
              <a:t>(۳) محل العلاقه القانونية، والذي قد يكون شيئا ماديا او قيام بعمل أو امتناع عن القيام بعمل أو التزام بإعطاء شيء منقول وكذلك محل حدوث العلاقة كما في محل ابرام العقد او محل حدوث الواقعة المنشئة للالتزام.</a:t>
            </a:r>
          </a:p>
          <a:p>
            <a:pPr algn="just" rtl="1"/>
            <a:r>
              <a:rPr lang="ar-IQ" sz="2800" dirty="0">
                <a:solidFill>
                  <a:schemeClr val="tx1"/>
                </a:solidFill>
                <a:latin typeface="+mj-lt"/>
              </a:rPr>
              <a:t> ولتحديد عناصر العلاقة القانونية وتركيزها من حيث المكان والزمان أهميته في تعيين القانون الواجب التطبيق ، فمعرفة المكان الذي تم به العقد يؤدي إلى معرفة القانون المختص من حيث الشكل، ومعرفة زمان ابرام العلاقة يؤدي إلى التعرف فيه على القانون السائد وقت انشائها.بما يكفل حل تنازع يصطلح عليه بالتنازع المتحرك</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5403837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latin typeface="+mj-lt"/>
              </a:rPr>
              <a:t> </a:t>
            </a:r>
          </a:p>
          <a:p>
            <a:pPr algn="just" rtl="1">
              <a:lnSpc>
                <a:spcPct val="150000"/>
              </a:lnSpc>
            </a:pPr>
            <a:r>
              <a:rPr lang="ar-IQ" sz="2800" dirty="0">
                <a:solidFill>
                  <a:schemeClr val="tx1"/>
                </a:solidFill>
                <a:latin typeface="+mj-lt"/>
              </a:rPr>
              <a:t>ويقتصر اختصاص القانون العراقي في التكييف بالنسبة للعلاقات المطروحة دعاواها أمام المحاكم العراقية وهو ما يستدل عليه بوضوح من النص المذكور من خلال عبارة ".. عندما يطلب تحديد نوع هذه العلاقات .."</a:t>
            </a:r>
          </a:p>
          <a:p>
            <a:pPr algn="just" rtl="1">
              <a:lnSpc>
                <a:spcPct val="150000"/>
              </a:lnSpc>
            </a:pPr>
            <a:endParaRPr lang="ar-IQ" sz="2800" dirty="0">
              <a:solidFill>
                <a:schemeClr val="tx1"/>
              </a:solidFill>
              <a:latin typeface="+mj-lt"/>
            </a:endParaRPr>
          </a:p>
        </p:txBody>
      </p:sp>
    </p:spTree>
    <p:extLst>
      <p:ext uri="{BB962C8B-B14F-4D97-AF65-F5344CB8AC3E}">
        <p14:creationId xmlns:p14="http://schemas.microsoft.com/office/powerpoint/2010/main" val="3796255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latin typeface="+mj-lt"/>
              </a:rPr>
              <a:t> </a:t>
            </a:r>
          </a:p>
          <a:p>
            <a:pPr algn="just" rtl="1">
              <a:lnSpc>
                <a:spcPct val="150000"/>
              </a:lnSpc>
            </a:pPr>
            <a:r>
              <a:rPr lang="ar-IQ" sz="2800" dirty="0">
                <a:solidFill>
                  <a:schemeClr val="tx1"/>
                </a:solidFill>
                <a:highlight>
                  <a:srgbClr val="00FFFF"/>
                </a:highlight>
                <a:latin typeface="+mj-lt"/>
              </a:rPr>
              <a:t>۲- نطاق الأخذ بقانون القاضي ) الاستثناءات الواردة على قانون القاضي في</a:t>
            </a:r>
          </a:p>
          <a:p>
            <a:pPr algn="just" rtl="1">
              <a:lnSpc>
                <a:spcPct val="150000"/>
              </a:lnSpc>
            </a:pPr>
            <a:r>
              <a:rPr lang="ar-IQ" sz="2800" dirty="0">
                <a:solidFill>
                  <a:schemeClr val="tx1"/>
                </a:solidFill>
                <a:highlight>
                  <a:srgbClr val="00FFFF"/>
                </a:highlight>
                <a:latin typeface="+mj-lt"/>
              </a:rPr>
              <a:t>التكييف ) : </a:t>
            </a:r>
            <a:r>
              <a:rPr lang="ar-IQ" sz="2800" dirty="0">
                <a:solidFill>
                  <a:schemeClr val="tx1"/>
                </a:solidFill>
                <a:latin typeface="+mj-lt"/>
              </a:rPr>
              <a:t>هناك استثناءات ترد على نظرية قانون القاضي بخصوص القانون الذي يحكم التكييف، ومنها ما نص عليه القانون ومنها ما يقرره المنطق القانوني:</a:t>
            </a:r>
          </a:p>
          <a:p>
            <a:pPr algn="just" rtl="1">
              <a:lnSpc>
                <a:spcPct val="150000"/>
              </a:lnSpc>
            </a:pPr>
            <a:endParaRPr lang="ar-IQ" sz="2800" dirty="0">
              <a:solidFill>
                <a:schemeClr val="tx1"/>
              </a:solidFill>
              <a:latin typeface="+mj-lt"/>
            </a:endParaRPr>
          </a:p>
        </p:txBody>
      </p:sp>
    </p:spTree>
    <p:extLst>
      <p:ext uri="{BB962C8B-B14F-4D97-AF65-F5344CB8AC3E}">
        <p14:creationId xmlns:p14="http://schemas.microsoft.com/office/powerpoint/2010/main" val="27378397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highlight>
                  <a:srgbClr val="00FFFF"/>
                </a:highlight>
                <a:latin typeface="+mj-lt"/>
              </a:rPr>
              <a:t>أ - تحديد كون المال عقاراً أو منقولاً أو عقاراً بالتخصيص يجب ان يكون بموجب قانون المكان الذي يوجد فيه ذلك المال، </a:t>
            </a:r>
            <a:r>
              <a:rPr lang="ar-IQ" sz="2800" dirty="0">
                <a:solidFill>
                  <a:schemeClr val="tx1"/>
                </a:solidFill>
                <a:latin typeface="+mj-lt"/>
              </a:rPr>
              <a:t>وقد ورد هذا الاستثناء في ف2(۱۷) من القانون المدني العراقي ((ومع ذلك فإن القانون الذي يحدد ما إذا كان الشيء عقاراً أو منقولاً هو قانون الدولة التي يوجد فيها هذا الشيء )) . ويستند هذا الاستثناء على </a:t>
            </a:r>
            <a:r>
              <a:rPr lang="ar-IQ" sz="2800" dirty="0">
                <a:solidFill>
                  <a:schemeClr val="tx1"/>
                </a:solidFill>
                <a:highlight>
                  <a:srgbClr val="00FFFF"/>
                </a:highlight>
                <a:latin typeface="+mj-lt"/>
              </a:rPr>
              <a:t>مبررين</a:t>
            </a:r>
            <a:r>
              <a:rPr lang="ar-IQ" sz="2800" dirty="0">
                <a:solidFill>
                  <a:schemeClr val="tx1"/>
                </a:solidFill>
                <a:latin typeface="+mj-lt"/>
              </a:rPr>
              <a:t> </a:t>
            </a:r>
            <a:r>
              <a:rPr lang="ar-IQ" sz="2800" dirty="0">
                <a:solidFill>
                  <a:srgbClr val="FF0000"/>
                </a:solidFill>
                <a:latin typeface="+mj-lt"/>
              </a:rPr>
              <a:t>اولهما</a:t>
            </a:r>
            <a:r>
              <a:rPr lang="ar-IQ" sz="2800" dirty="0">
                <a:solidFill>
                  <a:schemeClr val="tx1"/>
                </a:solidFill>
                <a:latin typeface="+mj-lt"/>
              </a:rPr>
              <a:t> ان قانون موقع المال يضمن وحدة التكييف بشأن المال محل النزاع بما يحقق في النهاية الامن والاستقرار في المعاملات المالية الواردة عليه، </a:t>
            </a:r>
            <a:r>
              <a:rPr lang="ar-IQ" sz="2800" dirty="0">
                <a:solidFill>
                  <a:srgbClr val="FF0000"/>
                </a:solidFill>
                <a:latin typeface="+mj-lt"/>
              </a:rPr>
              <a:t>وثانيهما</a:t>
            </a:r>
            <a:r>
              <a:rPr lang="ar-IQ" sz="2800" dirty="0">
                <a:solidFill>
                  <a:schemeClr val="tx1"/>
                </a:solidFill>
                <a:latin typeface="+mj-lt"/>
              </a:rPr>
              <a:t> يكمن في ان احترام سيادة الدولة على اقليمها يوجب احترام ما تقرره بالنسبة للاموال الموجودة على الاقليم فلكل دولة سلطة وضع القواعد المنظمة لملكية تلك الاموال وسلطة خلع الصفة التي تختارها على الاشياء الموجودة تحت سلطانها، ولا يسوغ لدولة اخرى ان تنكر أو تغير تلك الصفة</a:t>
            </a:r>
          </a:p>
          <a:p>
            <a:pPr algn="just" rtl="1">
              <a:lnSpc>
                <a:spcPct val="150000"/>
              </a:lnSpc>
            </a:pPr>
            <a:endParaRPr lang="ar-IQ" sz="2800" dirty="0">
              <a:solidFill>
                <a:schemeClr val="tx1"/>
              </a:solidFill>
              <a:latin typeface="+mj-lt"/>
            </a:endParaRPr>
          </a:p>
        </p:txBody>
      </p:sp>
    </p:spTree>
    <p:extLst>
      <p:ext uri="{BB962C8B-B14F-4D97-AF65-F5344CB8AC3E}">
        <p14:creationId xmlns:p14="http://schemas.microsoft.com/office/powerpoint/2010/main" val="20900899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highlight>
                  <a:srgbClr val="00FFFF"/>
                </a:highlight>
                <a:latin typeface="+mj-lt"/>
              </a:rPr>
              <a:t>ج- وجود نص في معاهدة أو قانون يقضي بإخراج التكييف من اختصاص قانون القاضي ويعطيه لقانون آخر </a:t>
            </a:r>
            <a:r>
              <a:rPr lang="ar-IQ" sz="2800" dirty="0">
                <a:solidFill>
                  <a:schemeClr val="tx1"/>
                </a:solidFill>
                <a:latin typeface="+mj-lt"/>
              </a:rPr>
              <a:t>وقد نصت على هذا الاستثناء المادة (۲۹) من قانون المدني العراقي" لا تطبق احكام المواد السابقة إذا وجد نص على خلافها في قانون خاص أو معاهدة دولية نافذة في العراق". </a:t>
            </a:r>
          </a:p>
        </p:txBody>
      </p:sp>
    </p:spTree>
    <p:extLst>
      <p:ext uri="{BB962C8B-B14F-4D97-AF65-F5344CB8AC3E}">
        <p14:creationId xmlns:p14="http://schemas.microsoft.com/office/powerpoint/2010/main" val="8282746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highlight>
                  <a:srgbClr val="00FFFF"/>
                </a:highlight>
                <a:latin typeface="+mj-lt"/>
              </a:rPr>
              <a:t>ج- النظم القانونية الغير المعروفة في قانون المحكمة يستحال تكييفها وفق قانون القاضي </a:t>
            </a:r>
            <a:r>
              <a:rPr lang="ar-IQ" sz="2800" dirty="0">
                <a:solidFill>
                  <a:schemeClr val="tx1"/>
                </a:solidFill>
                <a:latin typeface="+mj-lt"/>
              </a:rPr>
              <a:t>، فيجب الرجوع فيها حسب رأي الفقه إلى تلك القوانين لتحديد مفاهيمها بما في ذلك أمور التكييف، كقضايا المهر وتعدد الزوجات والوقف بالنسبة للمحاكم الغربية، والنظام المالي الزوجين ونظام التبني للمحاكم العربية </a:t>
            </a:r>
          </a:p>
        </p:txBody>
      </p:sp>
    </p:spTree>
    <p:extLst>
      <p:ext uri="{BB962C8B-B14F-4D97-AF65-F5344CB8AC3E}">
        <p14:creationId xmlns:p14="http://schemas.microsoft.com/office/powerpoint/2010/main" val="2829596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ctr" rtl="1">
              <a:lnSpc>
                <a:spcPct val="150000"/>
              </a:lnSpc>
            </a:pPr>
            <a:r>
              <a:rPr lang="ar-IQ" sz="3200" b="1" dirty="0">
                <a:solidFill>
                  <a:srgbClr val="FF0000"/>
                </a:solidFill>
                <a:latin typeface="+mj-lt"/>
              </a:rPr>
              <a:t>نظرية الاحالة</a:t>
            </a:r>
          </a:p>
          <a:p>
            <a:pPr rtl="1">
              <a:lnSpc>
                <a:spcPct val="150000"/>
              </a:lnSpc>
            </a:pPr>
            <a:r>
              <a:rPr lang="ar-IQ" sz="2800" dirty="0">
                <a:solidFill>
                  <a:schemeClr val="tx1"/>
                </a:solidFill>
                <a:highlight>
                  <a:srgbClr val="FFFF00"/>
                </a:highlight>
                <a:latin typeface="+mj-lt"/>
              </a:rPr>
              <a:t>تعريف الاحالة وطبيعة مشكلتها</a:t>
            </a:r>
          </a:p>
          <a:p>
            <a:pPr algn="just" rtl="1">
              <a:lnSpc>
                <a:spcPct val="150000"/>
              </a:lnSpc>
            </a:pPr>
            <a:r>
              <a:rPr lang="ar-IQ" sz="2800" dirty="0">
                <a:solidFill>
                  <a:schemeClr val="tx1"/>
                </a:solidFill>
                <a:latin typeface="+mj-lt"/>
              </a:rPr>
              <a:t>بعد انتهاء القاضي من تكييف العلاقة القانونية وتعيين القانون المختص بالتطبيق بموجب قاعدة الاسناد يثار التساؤل عن المقصود بالقانون المختص في حالة ما إذا اشارت قاعدة الاسناد الى قانون أجنبي . اذ من المعلوم ان أي نظام قانوني يتضمن </a:t>
            </a:r>
            <a:r>
              <a:rPr lang="ar-IQ" sz="2800" dirty="0">
                <a:solidFill>
                  <a:schemeClr val="tx1"/>
                </a:solidFill>
                <a:highlight>
                  <a:srgbClr val="00FFFF"/>
                </a:highlight>
                <a:latin typeface="+mj-lt"/>
              </a:rPr>
              <a:t>نوعين من القواعد</a:t>
            </a:r>
            <a:r>
              <a:rPr lang="ar-IQ" sz="2800" dirty="0">
                <a:solidFill>
                  <a:schemeClr val="tx1"/>
                </a:solidFill>
                <a:latin typeface="+mj-lt"/>
              </a:rPr>
              <a:t>: النوع الاول يتمثل في القواعد الموضوعية التي تتكفل باعطاء الحل النهائي مباشرة للنزاع، اما النوع الثاني فيتمثل بمجموعة قواعد الاسناد التي تشير فقط الى القانون الواجب التطبيق</a:t>
            </a:r>
          </a:p>
          <a:p>
            <a:pPr rtl="1">
              <a:lnSpc>
                <a:spcPct val="150000"/>
              </a:lnSpc>
            </a:pPr>
            <a:endParaRPr lang="ar-IQ" sz="2800" dirty="0">
              <a:solidFill>
                <a:schemeClr val="tx1"/>
              </a:solidFill>
              <a:latin typeface="+mj-lt"/>
            </a:endParaRPr>
          </a:p>
        </p:txBody>
      </p:sp>
    </p:spTree>
    <p:extLst>
      <p:ext uri="{BB962C8B-B14F-4D97-AF65-F5344CB8AC3E}">
        <p14:creationId xmlns:p14="http://schemas.microsoft.com/office/powerpoint/2010/main" val="13069430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150000"/>
              </a:lnSpc>
            </a:pPr>
            <a:r>
              <a:rPr lang="ar-IQ" sz="2800" dirty="0">
                <a:solidFill>
                  <a:schemeClr val="tx1"/>
                </a:solidFill>
                <a:highlight>
                  <a:srgbClr val="00FFFF"/>
                </a:highlight>
                <a:latin typeface="+mj-lt"/>
              </a:rPr>
              <a:t>فإذا كان المقصود بالقانون الأجنبي الواجب التطبيق مجمل القواعد القانونية </a:t>
            </a:r>
            <a:r>
              <a:rPr lang="ar-IQ" sz="2800" dirty="0">
                <a:solidFill>
                  <a:schemeClr val="tx1"/>
                </a:solidFill>
                <a:latin typeface="+mj-lt"/>
              </a:rPr>
              <a:t>لترتب على ذلك ضرورة استشارة القاضي لقواعد التنازع في ذلك القانون والتي قد تقضي بالاحالة الى قانون اخر ، وترجيح هذا المقصود يعني الاخذ بنظرية الاحالة. </a:t>
            </a:r>
            <a:r>
              <a:rPr lang="ar-IQ" sz="2800" dirty="0">
                <a:solidFill>
                  <a:schemeClr val="tx1"/>
                </a:solidFill>
                <a:highlight>
                  <a:srgbClr val="00FFFF"/>
                </a:highlight>
                <a:latin typeface="+mj-lt"/>
              </a:rPr>
              <a:t>اما إذا كان المقصود بالقانون الأجنبي فقط القواعد الموضوعية</a:t>
            </a:r>
            <a:r>
              <a:rPr lang="ar-IQ" sz="2800" dirty="0">
                <a:solidFill>
                  <a:schemeClr val="tx1"/>
                </a:solidFill>
                <a:latin typeface="+mj-lt"/>
              </a:rPr>
              <a:t> ، لترتب على ذلك ان يتجه القاضي مباشرة الى القواعد الموضوعية ويطبقها على الواقعة دون الاعتداد بقواعد التنازع التي يتضمنها هذا القانون الأجنبي، وترجيح هذا المقصود يعني رفضا لنظرية الاحالة.</a:t>
            </a:r>
          </a:p>
          <a:p>
            <a:pPr rtl="1">
              <a:lnSpc>
                <a:spcPct val="150000"/>
              </a:lnSpc>
            </a:pPr>
            <a:endParaRPr lang="ar-IQ" sz="2800" dirty="0">
              <a:solidFill>
                <a:schemeClr val="tx1"/>
              </a:solidFill>
              <a:latin typeface="+mj-lt"/>
            </a:endParaRPr>
          </a:p>
        </p:txBody>
      </p:sp>
    </p:spTree>
    <p:extLst>
      <p:ext uri="{BB962C8B-B14F-4D97-AF65-F5344CB8AC3E}">
        <p14:creationId xmlns:p14="http://schemas.microsoft.com/office/powerpoint/2010/main" val="31584560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وعليه يمكن تعريف نظرية الاحالة بانها </a:t>
            </a:r>
            <a:r>
              <a:rPr lang="ar-IQ" sz="2800" dirty="0">
                <a:solidFill>
                  <a:schemeClr val="tx1"/>
                </a:solidFill>
                <a:highlight>
                  <a:srgbClr val="00FFFF"/>
                </a:highlight>
                <a:latin typeface="+mj-lt"/>
              </a:rPr>
              <a:t>"رفض الاختصاص من قبل القانون الأجنبي الذي عينته قاعدة اسناد القاضي ورده او تحويله بواسطة قاعدة اسناد هذا القانون الأجنبي الى قانون دولة اخرى"</a:t>
            </a:r>
            <a:r>
              <a:rPr lang="ar-IQ" sz="2800" dirty="0">
                <a:solidFill>
                  <a:schemeClr val="tx1"/>
                </a:solidFill>
                <a:latin typeface="+mj-lt"/>
              </a:rPr>
              <a:t>، لذا يمكن القول ان الاحالة هـي من قبل التنازع بين قواعد الاسناد، وبذلك يشترط لظهور الاحالة كمشكلة اختلاف الحكم ما بين قاعدة الاسناد الوطنية ونظيرتها من القواعد الأجنبية</a:t>
            </a:r>
          </a:p>
        </p:txBody>
      </p:sp>
    </p:spTree>
    <p:extLst>
      <p:ext uri="{BB962C8B-B14F-4D97-AF65-F5344CB8AC3E}">
        <p14:creationId xmlns:p14="http://schemas.microsoft.com/office/powerpoint/2010/main" val="4372675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highlight>
                  <a:srgbClr val="00FFFF"/>
                </a:highlight>
                <a:latin typeface="+mj-lt"/>
              </a:rPr>
              <a:t>ومثال ذلك </a:t>
            </a:r>
            <a:r>
              <a:rPr lang="ar-IQ" sz="2800" dirty="0">
                <a:solidFill>
                  <a:schemeClr val="tx1"/>
                </a:solidFill>
                <a:latin typeface="+mj-lt"/>
              </a:rPr>
              <a:t>موقف قاعدتي الاسناد القانونين العراقي والبريطاني من اهلية شخص بريطاني متوطن في العراق، فحيث يعطي القانون العراقي الاختصاص فيها الى قانون الجنسية – وهو القانون البريطاني - - فان قاعدة الاسناد في القانون البريطاني تحيل الاختصاص لقانون الموطن وهو القانون العراقي، والاحالة في هذا المثال </a:t>
            </a:r>
            <a:r>
              <a:rPr lang="ar-IQ" sz="2800" dirty="0">
                <a:solidFill>
                  <a:schemeClr val="tx1"/>
                </a:solidFill>
                <a:highlight>
                  <a:srgbClr val="00FFFF"/>
                </a:highlight>
                <a:latin typeface="+mj-lt"/>
              </a:rPr>
              <a:t>من الدرجة الأولى. وقد تكون الاحالة بدرجة ثانية</a:t>
            </a:r>
          </a:p>
          <a:p>
            <a:pPr algn="just" rtl="1">
              <a:lnSpc>
                <a:spcPct val="150000"/>
              </a:lnSpc>
            </a:pPr>
            <a:endParaRPr lang="ar-IQ" sz="2800" dirty="0">
              <a:solidFill>
                <a:schemeClr val="tx1"/>
              </a:solidFill>
              <a:latin typeface="+mj-lt"/>
            </a:endParaRPr>
          </a:p>
        </p:txBody>
      </p:sp>
    </p:spTree>
    <p:extLst>
      <p:ext uri="{BB962C8B-B14F-4D97-AF65-F5344CB8AC3E}">
        <p14:creationId xmlns:p14="http://schemas.microsoft.com/office/powerpoint/2010/main" val="35878672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ومثال الاحالة من الدرجة الثانية أن يكون الشخص البريطاني في المثال المذكور انفا متوطنا في ايطاليا، حينئذ سيقضي القانون العراقي بتطبيق القانون البريطاني قانون الجنسية والقانون الاخير سيقوم باحالة من الدرجة الثانية الى القانون الايطالي قانون الموطن.</a:t>
            </a:r>
          </a:p>
          <a:p>
            <a:pPr algn="just" rtl="1">
              <a:lnSpc>
                <a:spcPct val="200000"/>
              </a:lnSpc>
            </a:pPr>
            <a:r>
              <a:rPr lang="ar-IQ" sz="2800" dirty="0">
                <a:solidFill>
                  <a:srgbClr val="002060"/>
                </a:solidFill>
                <a:highlight>
                  <a:srgbClr val="FFFF00"/>
                </a:highlight>
                <a:latin typeface="+mj-lt"/>
              </a:rPr>
              <a:t>الاحالة هي تخلي القانون بموجب قواعد اسناده عن الاختصاص المسند إليه لحساب قانون القاضي أو لحساب قانون أجنبي آخر.</a:t>
            </a:r>
          </a:p>
        </p:txBody>
      </p:sp>
    </p:spTree>
    <p:extLst>
      <p:ext uri="{BB962C8B-B14F-4D97-AF65-F5344CB8AC3E}">
        <p14:creationId xmlns:p14="http://schemas.microsoft.com/office/powerpoint/2010/main" val="1710537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r>
              <a:rPr lang="ar-IQ" sz="2800" dirty="0">
                <a:solidFill>
                  <a:schemeClr val="tx1"/>
                </a:solidFill>
                <a:latin typeface="+mj-lt"/>
              </a:rPr>
              <a:t>الشرط الثاني: أن يسمح المشرع الوطني بتطبيق القانون الأجنبي في حالات معينة: يقضي مبدأ اقليمية القوانين سيادة القانون الوطني في اقليم الدولة دون غيره، وإذا ما طبقت هذه القاعدة على العلاقات والمراكز القانونية دائما حتى في الحالات التي تكون بها مشوبة بعنصر أجنبي، فعندئذ لا تثور مسألة تنازع القوانين، لأن القانون الاقليمي هو الواجب التطبيق والسلطة القضائية المحلية هي المختصة في نظر منازعات تلك العلاقات، وكذلك الحال إذا ساد في الدولة مبدأ شخصية القوانين والذي يعتمد على الجنسية او الموطن .</a:t>
            </a:r>
          </a:p>
          <a:p>
            <a:pPr algn="just" rtl="1"/>
            <a:r>
              <a:rPr lang="ar-IQ" sz="2800" dirty="0">
                <a:solidFill>
                  <a:schemeClr val="tx1"/>
                </a:solidFill>
                <a:latin typeface="+mj-lt"/>
              </a:rPr>
              <a:t>وعليه، لا تثور مشكلة تنازع القوانين إذا لم يقبل المشرع المحلي بتطبيق القانون الأجنبي في حالات خاصة وفق ما تشير اليه قواعد الاسناد الوطنية، لذلك يتوقف ظهورالتنازع على </a:t>
            </a:r>
            <a:r>
              <a:rPr lang="ar-IQ" sz="2800" dirty="0">
                <a:solidFill>
                  <a:schemeClr val="tx1"/>
                </a:solidFill>
                <a:highlight>
                  <a:srgbClr val="FFFF00"/>
                </a:highlight>
                <a:latin typeface="+mj-lt"/>
              </a:rPr>
              <a:t>عدم الأخذ بمبدأ </a:t>
            </a:r>
            <a:r>
              <a:rPr lang="ar-IQ" sz="2800" dirty="0">
                <a:solidFill>
                  <a:schemeClr val="tx1"/>
                </a:solidFill>
                <a:latin typeface="+mj-lt"/>
              </a:rPr>
              <a:t>( اقليمية القوانين وشخصية القوانين) بصورة مطلقة،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2790932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00000"/>
              </a:lnSpc>
            </a:pPr>
            <a:r>
              <a:rPr lang="ar-IQ" sz="2800" dirty="0">
                <a:solidFill>
                  <a:schemeClr val="tx1"/>
                </a:solidFill>
                <a:highlight>
                  <a:srgbClr val="00FFFF"/>
                </a:highlight>
                <a:latin typeface="+mj-lt"/>
              </a:rPr>
              <a:t>موقف القانون العراقي من الإحالة</a:t>
            </a:r>
            <a:endParaRPr lang="en-US" sz="2800" dirty="0">
              <a:solidFill>
                <a:schemeClr val="tx1"/>
              </a:solidFill>
              <a:highlight>
                <a:srgbClr val="00FFFF"/>
              </a:highlight>
              <a:latin typeface="+mj-lt"/>
            </a:endParaRPr>
          </a:p>
          <a:p>
            <a:pPr algn="just" rtl="1">
              <a:lnSpc>
                <a:spcPct val="200000"/>
              </a:lnSpc>
            </a:pPr>
            <a:r>
              <a:rPr lang="ar-IQ" sz="2800" dirty="0">
                <a:solidFill>
                  <a:schemeClr val="tx1"/>
                </a:solidFill>
                <a:latin typeface="+mj-lt"/>
              </a:rPr>
              <a:t>ثانيا : رفض الاخذ بالإحالة بعد صدور القانون المدني</a:t>
            </a:r>
            <a:r>
              <a:rPr lang="en-US" sz="2800" dirty="0">
                <a:solidFill>
                  <a:schemeClr val="tx1"/>
                </a:solidFill>
                <a:latin typeface="+mj-lt"/>
              </a:rPr>
              <a:t>:</a:t>
            </a:r>
          </a:p>
          <a:p>
            <a:pPr algn="just" rtl="1">
              <a:lnSpc>
                <a:spcPct val="200000"/>
              </a:lnSpc>
            </a:pPr>
            <a:r>
              <a:rPr lang="ar-IQ" sz="2800" dirty="0">
                <a:solidFill>
                  <a:schemeClr val="tx1"/>
                </a:solidFill>
                <a:latin typeface="+mj-lt"/>
              </a:rPr>
              <a:t> اما بعد صدور القانون المدنى فقد جاء هذا القانون بنص عام يرفض الأخذ الفقرة الأولى من المادة (۳۱) منه على انه إذا تقرر أن قانونا</a:t>
            </a:r>
            <a:r>
              <a:rPr lang="en-US" sz="2800" dirty="0">
                <a:solidFill>
                  <a:schemeClr val="tx1"/>
                </a:solidFill>
                <a:latin typeface="+mj-lt"/>
              </a:rPr>
              <a:t> </a:t>
            </a:r>
            <a:r>
              <a:rPr lang="ar-IQ" sz="2800" dirty="0">
                <a:solidFill>
                  <a:schemeClr val="tx1"/>
                </a:solidFill>
                <a:latin typeface="+mj-lt"/>
              </a:rPr>
              <a:t>أجنبيا هو الواجب التطبيق فإنما يطبق منه </a:t>
            </a:r>
            <a:r>
              <a:rPr lang="ar-IQ" sz="2800" dirty="0">
                <a:solidFill>
                  <a:schemeClr val="tx1"/>
                </a:solidFill>
                <a:highlight>
                  <a:srgbClr val="FFFF00"/>
                </a:highlight>
                <a:latin typeface="+mj-lt"/>
              </a:rPr>
              <a:t>احكامه الموضوعية </a:t>
            </a:r>
            <a:r>
              <a:rPr lang="ar-IQ" sz="2800" dirty="0">
                <a:solidFill>
                  <a:schemeClr val="tx1"/>
                </a:solidFill>
                <a:latin typeface="+mj-lt"/>
              </a:rPr>
              <a:t>دون التي يتعلق </a:t>
            </a:r>
            <a:r>
              <a:rPr lang="ar-IQ" sz="2800" dirty="0">
                <a:solidFill>
                  <a:srgbClr val="FF0000"/>
                </a:solidFill>
                <a:latin typeface="+mj-lt"/>
              </a:rPr>
              <a:t>بالقانون الدولي الخاص</a:t>
            </a:r>
            <a:r>
              <a:rPr lang="ar-IQ" sz="2800" dirty="0">
                <a:solidFill>
                  <a:schemeClr val="tx1"/>
                </a:solidFill>
                <a:latin typeface="+mj-lt"/>
              </a:rPr>
              <a:t>، وبموجب هذا النص إذا كان القانون واجب التطبيق </a:t>
            </a:r>
            <a:r>
              <a:rPr lang="ar-IQ" sz="2800" dirty="0">
                <a:solidFill>
                  <a:schemeClr val="tx1"/>
                </a:solidFill>
                <a:highlight>
                  <a:srgbClr val="00FFFF"/>
                </a:highlight>
                <a:latin typeface="+mj-lt"/>
              </a:rPr>
              <a:t>وفقا لقاعدة الاسناد العراقية </a:t>
            </a:r>
            <a:r>
              <a:rPr lang="ar-IQ" sz="2800" dirty="0">
                <a:solidFill>
                  <a:schemeClr val="tx1"/>
                </a:solidFill>
                <a:latin typeface="+mj-lt"/>
              </a:rPr>
              <a:t>قانونا أجنبيا فانما يطبق القاضي العراقى قواعده الموضوعية المنظمة للمسألة</a:t>
            </a:r>
            <a:r>
              <a:rPr lang="en-US" sz="2800" dirty="0">
                <a:solidFill>
                  <a:schemeClr val="tx1"/>
                </a:solidFill>
                <a:latin typeface="+mj-lt"/>
              </a:rPr>
              <a:t>  </a:t>
            </a:r>
            <a:r>
              <a:rPr lang="ar-IQ" sz="2800" dirty="0">
                <a:solidFill>
                  <a:schemeClr val="tx1"/>
                </a:solidFill>
                <a:latin typeface="+mj-lt"/>
              </a:rPr>
              <a:t>محل النزاع دون قواعد الاسناد في ذلك القانون الأجنبي،   </a:t>
            </a: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5249785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وبذلك يتبين بان القاعدة الاساسية بالنسبة للقانون العراقي </a:t>
            </a:r>
            <a:r>
              <a:rPr lang="ar-IQ" sz="2800" dirty="0">
                <a:solidFill>
                  <a:schemeClr val="tx1"/>
                </a:solidFill>
                <a:highlight>
                  <a:srgbClr val="FFFF00"/>
                </a:highlight>
                <a:latin typeface="+mj-lt"/>
              </a:rPr>
              <a:t>هي عدم الأخذ بنظرية الاحالة، ولا يؤخذ بها الا بصورة استثنائية </a:t>
            </a:r>
            <a:r>
              <a:rPr lang="ar-IQ" sz="2800" dirty="0">
                <a:solidFill>
                  <a:schemeClr val="tx1"/>
                </a:solidFill>
                <a:latin typeface="+mj-lt"/>
              </a:rPr>
              <a:t>مقررة بنص خاص في معاهدة التزم بها العراق واصحبت نافذة فيه، أو في قانون خاص بالنسبة للقانون المدني، فمثلاً ، نصت الفقرة الثانية من المادة (٤٨) من قانون التجارة النافذ رقم (۳۰) لسنة ١٩٨٤ على انه </a:t>
            </a:r>
            <a:r>
              <a:rPr lang="ar-IQ" sz="2800" dirty="0">
                <a:solidFill>
                  <a:schemeClr val="tx1"/>
                </a:solidFill>
                <a:highlight>
                  <a:srgbClr val="00FFFF"/>
                </a:highlight>
                <a:latin typeface="+mj-lt"/>
              </a:rPr>
              <a:t>(( يرجع في تحديد اهلية الالتزام بمقتضى الحوالة إلى قانون الدولة التي ينتمي اليها الملتزم بجنسيته، فإذا احال هذا القانون إلى قانون دولة أخرى كانت القواعد الموضوعية في قانون الدولة هي التطبيق )) </a:t>
            </a:r>
            <a:r>
              <a:rPr lang="ar-IQ" sz="2800" dirty="0">
                <a:solidFill>
                  <a:schemeClr val="tx1"/>
                </a:solidFill>
                <a:latin typeface="+mj-lt"/>
              </a:rPr>
              <a:t>.</a:t>
            </a:r>
          </a:p>
        </p:txBody>
      </p:sp>
    </p:spTree>
    <p:extLst>
      <p:ext uri="{BB962C8B-B14F-4D97-AF65-F5344CB8AC3E}">
        <p14:creationId xmlns:p14="http://schemas.microsoft.com/office/powerpoint/2010/main" val="27523017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85000" lnSpcReduction="20000"/>
          </a:bodyPr>
          <a:lstStyle/>
          <a:p>
            <a:pPr algn="just" rtl="1">
              <a:lnSpc>
                <a:spcPct val="200000"/>
              </a:lnSpc>
            </a:pPr>
            <a:r>
              <a:rPr lang="ar-IQ" sz="2800" b="1" dirty="0">
                <a:solidFill>
                  <a:schemeClr val="tx1"/>
                </a:solidFill>
                <a:highlight>
                  <a:srgbClr val="00FFFF"/>
                </a:highlight>
                <a:latin typeface="+mj-lt"/>
              </a:rPr>
              <a:t>فكرة التفويض ( الاحالة الداخلية )</a:t>
            </a:r>
          </a:p>
          <a:p>
            <a:pPr algn="just" rtl="1">
              <a:lnSpc>
                <a:spcPct val="200000"/>
              </a:lnSpc>
            </a:pPr>
            <a:r>
              <a:rPr lang="ar-IQ" sz="2800" dirty="0">
                <a:solidFill>
                  <a:schemeClr val="tx1"/>
                </a:solidFill>
                <a:latin typeface="+mj-lt"/>
              </a:rPr>
              <a:t>اولا: طبيعة مشكلة التفويض او الاحالة الداخلية</a:t>
            </a:r>
          </a:p>
          <a:p>
            <a:pPr algn="just" rtl="1">
              <a:lnSpc>
                <a:spcPct val="200000"/>
              </a:lnSpc>
            </a:pPr>
            <a:r>
              <a:rPr lang="ar-IQ" sz="2800" dirty="0">
                <a:solidFill>
                  <a:schemeClr val="tx1"/>
                </a:solidFill>
                <a:latin typeface="+mj-lt"/>
              </a:rPr>
              <a:t>قد يكون القانون الأجنبي الذي اشارت اليه قاعدة الاسناد الوطنية قانون دولة </a:t>
            </a:r>
            <a:r>
              <a:rPr lang="ar-IQ" sz="2800" dirty="0">
                <a:solidFill>
                  <a:srgbClr val="FF0000"/>
                </a:solidFill>
                <a:latin typeface="+mj-lt"/>
              </a:rPr>
              <a:t>تتعدد فيها الشرائع اما تعددا اقليميا</a:t>
            </a:r>
            <a:r>
              <a:rPr lang="ar-IQ" sz="2800" dirty="0">
                <a:solidFill>
                  <a:schemeClr val="tx1"/>
                </a:solidFill>
                <a:latin typeface="+mj-lt"/>
              </a:rPr>
              <a:t> كما في الدول الفدرالية كالولايات المتحدة الأمريكية حيث إن لكل ولاية قانون خاص بها يختلف عن قوانين الولايات الاخرى</a:t>
            </a:r>
            <a:r>
              <a:rPr lang="ar-IQ" sz="2800" dirty="0">
                <a:solidFill>
                  <a:schemeClr val="tx1"/>
                </a:solidFill>
                <a:highlight>
                  <a:srgbClr val="FFFF00"/>
                </a:highlight>
                <a:latin typeface="+mj-lt"/>
              </a:rPr>
              <a:t>، وقد يكون تعدد الشرائع في الدولة الأجنبية تعددا شخصيا </a:t>
            </a:r>
            <a:r>
              <a:rPr lang="ar-IQ" sz="2800" dirty="0">
                <a:solidFill>
                  <a:schemeClr val="tx1"/>
                </a:solidFill>
                <a:latin typeface="+mj-lt"/>
              </a:rPr>
              <a:t>اساسه تعدد الاديان والطوائف داخل الدولة الوأحدة كما في دولة لبنان حيث في موضوع الاحوال الشخصية تتعدد القوانين بتعدد الاديان والطوائف. فإذا ما اشارت قاعدة الاسناد الوطنية الى تطبيق قوانين مثل هذه؟ الدول، فان التساؤل يثور بشأن الشريعة الواجبة التطبيق من بين تلك الشرائع المتعددة ولاجل تحديد شريعة من بين الشرائع المتعددة في الدولة الأجنبية عادة ما يفوض المشرع</a:t>
            </a:r>
          </a:p>
        </p:txBody>
      </p:sp>
    </p:spTree>
    <p:extLst>
      <p:ext uri="{BB962C8B-B14F-4D97-AF65-F5344CB8AC3E}">
        <p14:creationId xmlns:p14="http://schemas.microsoft.com/office/powerpoint/2010/main" val="17951869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lnSpcReduction="10000"/>
          </a:bodyPr>
          <a:lstStyle/>
          <a:p>
            <a:pPr algn="just" rtl="1">
              <a:lnSpc>
                <a:spcPct val="200000"/>
              </a:lnSpc>
            </a:pPr>
            <a:r>
              <a:rPr lang="ar-IQ" sz="2800" dirty="0">
                <a:solidFill>
                  <a:schemeClr val="tx1"/>
                </a:solidFill>
                <a:latin typeface="+mj-lt"/>
              </a:rPr>
              <a:t>ولاجل تحديد شريعة من بين الشرائع المتعددة في الدولة الأجنبية عادة ما يفوض المشرع الوطني قانون تلك الدولة ذاته تحديد الشريعة الواجبة التطبيق وهذا ما يسمى بفكرة "</a:t>
            </a:r>
            <a:r>
              <a:rPr lang="ar-IQ" sz="2800" dirty="0">
                <a:solidFill>
                  <a:schemeClr val="tx1"/>
                </a:solidFill>
                <a:highlight>
                  <a:srgbClr val="00FFFF"/>
                </a:highlight>
                <a:latin typeface="+mj-lt"/>
              </a:rPr>
              <a:t>التفويض او "الاحالة الداخلية"، </a:t>
            </a:r>
            <a:r>
              <a:rPr lang="ar-IQ" sz="2800" dirty="0">
                <a:solidFill>
                  <a:schemeClr val="tx1"/>
                </a:solidFill>
                <a:latin typeface="+mj-lt"/>
              </a:rPr>
              <a:t>وقد اخذ المشرع العراقي بفكرة التفويض في الفقرة الثانية من المادة (۳۱) من القانون المدني والتي جاء فيها انه </a:t>
            </a:r>
            <a:r>
              <a:rPr lang="ar-IQ" sz="2800" dirty="0">
                <a:solidFill>
                  <a:srgbClr val="FF0000"/>
                </a:solidFill>
                <a:latin typeface="+mj-lt"/>
              </a:rPr>
              <a:t>((..إذا كان هذا القانون الأجنبي هو قانون دولة تتعدد فيها الشرائع فأن قانون هذه الدولة هو الذي يقرر اية شريعة من هذه يجب تطبيقها )) </a:t>
            </a:r>
            <a:r>
              <a:rPr lang="ar-IQ" sz="2800" dirty="0">
                <a:solidFill>
                  <a:schemeClr val="tx1"/>
                </a:solidFill>
                <a:latin typeface="+mj-lt"/>
              </a:rPr>
              <a:t>. وقد يتصور البعض انما جاء في هذا النص اخذا بفكرة الاحالة، ولكن هذا ليس صحيحاً ، حيث ان ما ورد في هذا النص هو ما يطلــــــق عليــــه بـ (التفويض) او الاحالة الداخلية حيث اشار هذا النص إلى حالة الاسناد إلى قوانين دول وفي تتعد فيها الشرائع بتعدد الاقاليم او بتعدد الطوائف، </a:t>
            </a:r>
          </a:p>
        </p:txBody>
      </p:sp>
    </p:spTree>
    <p:extLst>
      <p:ext uri="{BB962C8B-B14F-4D97-AF65-F5344CB8AC3E}">
        <p14:creationId xmlns:p14="http://schemas.microsoft.com/office/powerpoint/2010/main" val="22247111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وبهذا يختلف </a:t>
            </a:r>
            <a:r>
              <a:rPr lang="ar-IQ" sz="2800" dirty="0">
                <a:solidFill>
                  <a:schemeClr val="tx1"/>
                </a:solidFill>
                <a:highlight>
                  <a:srgbClr val="00FFFF"/>
                </a:highlight>
                <a:latin typeface="+mj-lt"/>
              </a:rPr>
              <a:t>التفويض عن الاحالة </a:t>
            </a:r>
            <a:r>
              <a:rPr lang="ar-IQ" sz="2800" dirty="0">
                <a:solidFill>
                  <a:schemeClr val="tx1"/>
                </a:solidFill>
                <a:latin typeface="+mj-lt"/>
              </a:rPr>
              <a:t>فالاحالة تعني إحالة الاختصاص التشريعي من القانون الأجنبي الواجب التطبيق الى قانون دولة اخرى حسب قاعدة الاسناد في القانون الأجنبي (بمعنى يتخلى المشرع الوطني عن اختصاصه للمشرع الأجنبي ، اما في حالة التفويض فلا يتخلى المشرع الأجنبي المختص عن حكم العلاقة لقانون دولة أخرى، بل ان دوره ينحصر في تركيز الاختصاص في أحد الشرائع المتعددة فيه.</a:t>
            </a:r>
          </a:p>
        </p:txBody>
      </p:sp>
    </p:spTree>
    <p:extLst>
      <p:ext uri="{BB962C8B-B14F-4D97-AF65-F5344CB8AC3E}">
        <p14:creationId xmlns:p14="http://schemas.microsoft.com/office/powerpoint/2010/main" val="360017188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ctr" rtl="1">
              <a:lnSpc>
                <a:spcPct val="200000"/>
              </a:lnSpc>
            </a:pPr>
            <a:r>
              <a:rPr lang="ar-IQ" sz="2800" dirty="0">
                <a:solidFill>
                  <a:schemeClr val="tx1"/>
                </a:solidFill>
                <a:highlight>
                  <a:srgbClr val="00FFFF"/>
                </a:highlight>
                <a:latin typeface="+mj-lt"/>
              </a:rPr>
              <a:t>تطبيقات قاعدة الإسناد في القانون العراقي</a:t>
            </a:r>
          </a:p>
          <a:p>
            <a:pPr algn="just" rtl="1">
              <a:lnSpc>
                <a:spcPct val="200000"/>
              </a:lnSpc>
            </a:pPr>
            <a:r>
              <a:rPr lang="ar-IQ" sz="2800" b="1" dirty="0">
                <a:solidFill>
                  <a:srgbClr val="FF0000"/>
                </a:solidFill>
                <a:latin typeface="+mj-lt"/>
              </a:rPr>
              <a:t>الأحوال الشخصية</a:t>
            </a:r>
          </a:p>
          <a:p>
            <a:pPr algn="just" rtl="1">
              <a:lnSpc>
                <a:spcPct val="200000"/>
              </a:lnSpc>
            </a:pPr>
            <a:r>
              <a:rPr lang="ar-IQ" sz="2800" b="1" dirty="0">
                <a:solidFill>
                  <a:srgbClr val="FF0000"/>
                </a:solidFill>
                <a:latin typeface="+mj-lt"/>
              </a:rPr>
              <a:t>الأحوال العينية (الأموال)</a:t>
            </a:r>
          </a:p>
          <a:p>
            <a:pPr algn="just" rtl="1">
              <a:lnSpc>
                <a:spcPct val="200000"/>
              </a:lnSpc>
            </a:pPr>
            <a:r>
              <a:rPr lang="ar-IQ" sz="2800" b="1" dirty="0">
                <a:solidFill>
                  <a:srgbClr val="FF0000"/>
                </a:solidFill>
                <a:latin typeface="+mj-lt"/>
              </a:rPr>
              <a:t>الالتزامات التعاقدية وغير التعاقدية</a:t>
            </a:r>
          </a:p>
          <a:p>
            <a:pPr algn="just" rtl="1">
              <a:lnSpc>
                <a:spcPct val="200000"/>
              </a:lnSpc>
            </a:pPr>
            <a:r>
              <a:rPr lang="ar-IQ" sz="2800" b="1" dirty="0">
                <a:solidFill>
                  <a:srgbClr val="FF0000"/>
                </a:solidFill>
                <a:latin typeface="+mj-lt"/>
              </a:rPr>
              <a:t>المواد 17- 33 مدني عراقي</a:t>
            </a: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36825443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00000"/>
              </a:lnSpc>
            </a:pPr>
            <a:r>
              <a:rPr lang="ar-IQ" sz="2800" dirty="0">
                <a:solidFill>
                  <a:schemeClr val="tx1"/>
                </a:solidFill>
                <a:highlight>
                  <a:srgbClr val="00FFFF"/>
                </a:highlight>
                <a:latin typeface="+mj-lt"/>
              </a:rPr>
              <a:t>ما هو المقصود بالأحوال الشخصية:</a:t>
            </a:r>
          </a:p>
          <a:p>
            <a:pPr algn="just" rtl="1">
              <a:lnSpc>
                <a:spcPct val="200000"/>
              </a:lnSpc>
            </a:pPr>
            <a:r>
              <a:rPr lang="ar-IQ" sz="2800" dirty="0">
                <a:solidFill>
                  <a:schemeClr val="tx1"/>
                </a:solidFill>
                <a:latin typeface="+mj-lt"/>
              </a:rPr>
              <a:t>لا شك ان بيان ما يعد من مسائل الاحوال الشخصية له اهميته في نطاق القانون الدولي الخاص،وتظهر هذه الاهمية بصورة واضحة عندما تتنازع القوانين في مسألة لم يورد المشرع في شأنها قاعدة تنازع مثل الخطبة والحضانة والاقرار بالابوة وانكارها وتصحيح النسب، اذ يكون من شأن اعتبار هذه المسائل من الاحوال الشخصية امكان اسنادها الى القانون الشخصي (قانون الجنسية او الموطن).وفي حين لم يحدد المشرع العراقي مفهوم الاحوال الشخصية حاول المشرع المصري تحديد مفهوم الاحوال الشخصية</a:t>
            </a:r>
          </a:p>
        </p:txBody>
      </p:sp>
    </p:spTree>
    <p:extLst>
      <p:ext uri="{BB962C8B-B14F-4D97-AF65-F5344CB8AC3E}">
        <p14:creationId xmlns:p14="http://schemas.microsoft.com/office/powerpoint/2010/main" val="258004910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بانها ((مجموعة) ما يتميز به الانسان من الصفات الطبيعية أو العائلية التي رتب القانون عليها اثرا قانونيا في حياته الاجتماعية، ككون الانسان ذكرا او انثى وكونه زوجا او ارملا او مطلقا، او ابا شرعيا أو كونه تام الاهلية او ناقصها لصغر سن او جنون او كونه مطلق الاهلية او مقيدها بسبب من اسبابها القانونية))</a:t>
            </a:r>
          </a:p>
        </p:txBody>
      </p:sp>
    </p:spTree>
    <p:extLst>
      <p:ext uri="{BB962C8B-B14F-4D97-AF65-F5344CB8AC3E}">
        <p14:creationId xmlns:p14="http://schemas.microsoft.com/office/powerpoint/2010/main" val="648005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highlight>
                  <a:srgbClr val="00FFFF"/>
                </a:highlight>
                <a:latin typeface="+mj-lt"/>
              </a:rPr>
              <a:t>مسائل الأحوال الشخصية بين قانون الجنسية وقانون الموطن والمفاضلة بينهما</a:t>
            </a:r>
          </a:p>
          <a:p>
            <a:pPr algn="just" rtl="1">
              <a:lnSpc>
                <a:spcPct val="200000"/>
              </a:lnSpc>
            </a:pPr>
            <a:r>
              <a:rPr lang="ar-IQ" sz="2800" dirty="0">
                <a:solidFill>
                  <a:schemeClr val="tx1"/>
                </a:solidFill>
                <a:latin typeface="+mj-lt"/>
              </a:rPr>
              <a:t>تجمع القوانين على اخضاع علاقات الاحوال الشخصية لقانون الجنسية او الموطن وكلاهما قانون شخصي لانه يتبع الشخص لضمان استقرار معاملاته ومراكزه القانونية واحترام حقوقه المكتسبة على اساس أن الحق أو المركز القانوني يبقى خاضعاً دائماً إلى ذلك القانون.</a:t>
            </a:r>
          </a:p>
        </p:txBody>
      </p:sp>
    </p:spTree>
    <p:extLst>
      <p:ext uri="{BB962C8B-B14F-4D97-AF65-F5344CB8AC3E}">
        <p14:creationId xmlns:p14="http://schemas.microsoft.com/office/powerpoint/2010/main" val="164464726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00000"/>
              </a:lnSpc>
            </a:pPr>
            <a:r>
              <a:rPr lang="ar-IQ" sz="2800" dirty="0">
                <a:solidFill>
                  <a:schemeClr val="tx1"/>
                </a:solidFill>
                <a:highlight>
                  <a:srgbClr val="00FFFF"/>
                </a:highlight>
                <a:latin typeface="+mj-lt"/>
              </a:rPr>
              <a:t>عقبات تطبيق قانون الجنسية والحلول المقترحة</a:t>
            </a:r>
          </a:p>
          <a:p>
            <a:pPr algn="just" rtl="1">
              <a:lnSpc>
                <a:spcPct val="200000"/>
              </a:lnSpc>
            </a:pPr>
            <a:r>
              <a:rPr lang="ar-IQ" sz="2800" dirty="0">
                <a:solidFill>
                  <a:schemeClr val="tx1"/>
                </a:solidFill>
                <a:latin typeface="+mj-lt"/>
              </a:rPr>
              <a:t>تطبيق قانون الجنسية على مسائل الاحوال الشخصية قد يواجه عقبات متعلقة بضابط الجنسية ذاته، وتتلخص هذه العقبات بحالة ازدواج الجنسية وانعدامها اضافة الى تغيير الجنسية، فاذا اشارت قاعدة الاسناد في موضوع الطلاق على سبيل المثال الى تطبيق قانون الجنسية، فان الفرض المثالي في تطبيق قانون الجنسية يتحدد بحالة وجود جنسية ، وجنسية وأحدة يحملها الزوج وبشرط لم تتغيير في الفترة بين انعقاد الزواج ووقوع الطلاق او وقت رفع دعوى الطلاق، اما ان كان الزوج وقت الطلاق متعدد الجنسية او بلا جنسية او انه غير جنسيته في الفترة بين تاريخ الزواج والطلاق</a:t>
            </a:r>
          </a:p>
        </p:txBody>
      </p:sp>
    </p:spTree>
    <p:extLst>
      <p:ext uri="{BB962C8B-B14F-4D97-AF65-F5344CB8AC3E}">
        <p14:creationId xmlns:p14="http://schemas.microsoft.com/office/powerpoint/2010/main" val="4032928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endParaRPr lang="ar-IQ" dirty="0">
              <a:solidFill>
                <a:schemeClr val="tx1"/>
              </a:solidFill>
            </a:endParaRPr>
          </a:p>
          <a:p>
            <a:pPr algn="just" rtl="1"/>
            <a:r>
              <a:rPr lang="ar-IQ" sz="2800" dirty="0">
                <a:solidFill>
                  <a:schemeClr val="tx1"/>
                </a:solidFill>
                <a:latin typeface="+mj-lt"/>
              </a:rPr>
              <a:t>ويقصد بإقليمية القوانين المطلقة ان قانون الدولة يكون واجب التطبيق على جميع العلاقات سواء كانت وطنية أو كانت أجنبية ، فمبدأ اقليمية القوانين على هذا النحو يمنع تطبيق أي قانون آخر غير القانون المحلي، </a:t>
            </a:r>
          </a:p>
          <a:p>
            <a:pPr algn="just" rtl="1"/>
            <a:r>
              <a:rPr lang="ar-IQ" sz="2800" dirty="0">
                <a:solidFill>
                  <a:schemeClr val="tx1"/>
                </a:solidFill>
                <a:latin typeface="+mj-lt"/>
              </a:rPr>
              <a:t>لذلك حتى نكون امام ظاهرة تنازع القوانين ينبغي أن يتسامح المشرع الوطني ويقبل تطبيق القانون الأجنبي في حالات معينة. بعبارة اخرى ينبغي ان يتخلى المشرع الوطني عن مبدأ اقليمية القوانين المطلقة وانما يأخذ بالإقليمية النسبية، وكذلك فان الأخذ بمبدأ شخصية القوانين على اطلاقه لايؤدي إلى ظهور التنازع، ويقصد بمبدأ شخصية القوانين المطلقة ان كل شخص يخضع لقانون الدولة التي ينتمي اليها بجنسيته او موطنه وامام محاكم الدولة التي ينتمي اليها. فعلى سبيل المثال، إذا اراد شخص عراقي اقامة دعوى على شخص فرنسي عليه ان يقيم دعواه أمام المحاكم الفرنسية، ففي ظل مبدأ شخصية القوانين المطلقة تنعدم مرة اخرى فرصة تطبيق قانون أجنبي امام المحاكم الوطنية وفي النهاية يعني ذلك انعدام ظاهرة تنازع القوانين، وعلى هذا يتوقف بروز مشلكة تنازع القوانين على الأخذ بالمبدأين (اقليمية القوانين وشخصية القوانين) بصورة نسبية.</a:t>
            </a: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370101470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فان القاضي سيواجه صعوبة في تحديد القانون واجب التطبيق في الحالات الثلاث. وقد عالج المشرع العراقي مشكلة تعدد الجنسية التنازع الايجابي) وانعدام الجنسية التنازع السلبي) في المادة (۳۳) من القانون المدني واعطى سلطة تقديرية للقاضي في تعيين القانون واجب التطبيق في الحالتين ماعدا حالة وجود الجنسية العراقية بين الجنسيات المتنازعة في فرض التنازع الايجابي للجنسيات حيث غلب الجنسية العراقية على الجنسيات الأجنبية الاخرى التي يحملها الشخص واعطى الاختصاص للقانون العراقي حصرا.</a:t>
            </a: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362294624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highlight>
                  <a:srgbClr val="00FFFF"/>
                </a:highlight>
                <a:latin typeface="+mj-lt"/>
              </a:rPr>
              <a:t>التنازع المتحرك </a:t>
            </a:r>
          </a:p>
          <a:p>
            <a:pPr algn="just" rtl="1">
              <a:lnSpc>
                <a:spcPct val="200000"/>
              </a:lnSpc>
            </a:pPr>
            <a:r>
              <a:rPr lang="ar-IQ" sz="2800" dirty="0">
                <a:solidFill>
                  <a:schemeClr val="tx1"/>
                </a:solidFill>
                <a:latin typeface="+mj-lt"/>
              </a:rPr>
              <a:t>تغيير ضابد الجنسية مع بقاء قاعدة الإسناد كما هي ضمن العلاقة القانونية</a:t>
            </a:r>
          </a:p>
          <a:p>
            <a:pPr algn="just" rtl="1">
              <a:lnSpc>
                <a:spcPct val="200000"/>
              </a:lnSpc>
            </a:pPr>
            <a:r>
              <a:rPr lang="ar-IQ" sz="2800" dirty="0">
                <a:solidFill>
                  <a:schemeClr val="tx1"/>
                </a:solidFill>
                <a:latin typeface="+mj-lt"/>
              </a:rPr>
              <a:t>وازاء الخطورة الكامنة في التنازع المتحرك على توقعات الافراد ومعرفتهم بالقانون واجب التطبيق، فان المشرع يضيف الى قاعدة التنازع صيغة تثبيت زمني لاجل فض التنازع المتحرك الذي يتعلق بعنصر الزمان، ففي خصوص اثار الزواج نصت 2/19 من القانون المدني العراقي على سريان قانون الدولة التي ينتمي اليها الزوج </a:t>
            </a:r>
            <a:r>
              <a:rPr lang="ar-IQ" sz="2800" dirty="0">
                <a:solidFill>
                  <a:schemeClr val="tx1"/>
                </a:solidFill>
                <a:highlight>
                  <a:srgbClr val="00FFFF"/>
                </a:highlight>
                <a:latin typeface="+mj-lt"/>
              </a:rPr>
              <a:t>وقت انعقاد الزواج.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9514168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00000"/>
              </a:lnSpc>
            </a:pPr>
            <a:r>
              <a:rPr lang="ar-IQ" sz="2800" dirty="0">
                <a:solidFill>
                  <a:schemeClr val="tx1"/>
                </a:solidFill>
                <a:latin typeface="+mj-lt"/>
              </a:rPr>
              <a:t>ويبدو ان المشرع في صيغة التثبيت الزمني الواردة في المادة السابقة قد قام بحماية التوقعات المشروعة للطرف الاخر في عقد الزواج لان قانون جنسية الزوج وقت الزواج تمت مراعاته في ابرام عقد الزواج بحسب(1) من المادة (۱۹) وبعبارة اخرى كان هذا القانون هو المتوقع استمرار سريانه على آثار عقد الزواج من قبل الزوجة وهو قانون قد تعلم باحكامه جيدا بخلاف قانون الجنسية الجديدة للزوج الذي غالبا ما ستجهل الزوجة احكامه، علما ان هذه الصيغة ساعدت القاضي الذي ينظر النزاع في معرفة القانون الواجب التطبيق بعد تغيير الزوج لجنسيته اضافة الى ان المشرع ذاته علم مسبقا من خلال صيغة التثبيت الزمني القانون الذي سيحكم اثار الزواج</a:t>
            </a:r>
          </a:p>
        </p:txBody>
      </p:sp>
    </p:spTree>
    <p:extLst>
      <p:ext uri="{BB962C8B-B14F-4D97-AF65-F5344CB8AC3E}">
        <p14:creationId xmlns:p14="http://schemas.microsoft.com/office/powerpoint/2010/main" val="119531220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00000"/>
              </a:lnSpc>
            </a:pPr>
            <a:r>
              <a:rPr lang="ar-IQ" sz="2800" dirty="0">
                <a:solidFill>
                  <a:schemeClr val="tx1"/>
                </a:solidFill>
                <a:latin typeface="+mj-lt"/>
              </a:rPr>
              <a:t>وفي خصوص التنازع المتحرك الذي قد يحصل بشأن القانون الواجب التطبيق على الملكية للحقوق العينية الاخرى الواردة على المنقول نتيجة تغير مكان المنقول من وقت لاخر فان المشرع حل هذا التنازع المتحرك ايضا من خلال </a:t>
            </a:r>
            <a:r>
              <a:rPr lang="ar-IQ" sz="2800" dirty="0">
                <a:solidFill>
                  <a:schemeClr val="tx1"/>
                </a:solidFill>
                <a:highlight>
                  <a:srgbClr val="00FFFF"/>
                </a:highlight>
                <a:latin typeface="+mj-lt"/>
              </a:rPr>
              <a:t>صيغة التثبيت الزمني </a:t>
            </a:r>
            <a:r>
              <a:rPr lang="ar-IQ" sz="2800" dirty="0">
                <a:solidFill>
                  <a:schemeClr val="tx1"/>
                </a:solidFill>
                <a:latin typeface="+mj-lt"/>
              </a:rPr>
              <a:t>فقضى في المادة (٢٤) من القانون المدني بانه ((يسري بالنسبة للمنقول قانون الدولة التي يوجد فيها هذا المنقول </a:t>
            </a:r>
            <a:r>
              <a:rPr lang="ar-IQ" sz="2800" dirty="0">
                <a:solidFill>
                  <a:schemeClr val="tx1"/>
                </a:solidFill>
                <a:highlight>
                  <a:srgbClr val="00FFFF"/>
                </a:highlight>
                <a:latin typeface="+mj-lt"/>
              </a:rPr>
              <a:t>وقت وقوع الامر </a:t>
            </a:r>
            <a:r>
              <a:rPr lang="ar-IQ" sz="2800" dirty="0">
                <a:solidFill>
                  <a:schemeClr val="tx1"/>
                </a:solidFill>
                <a:latin typeface="+mj-lt"/>
              </a:rPr>
              <a:t>الذي ترتب عليه كسب الحق او فقده)، فحدد هذا النص القانون واجب التطبيق من حيث الزمان بوقت وقوع الامر الذي ترتب عليه كسب الحق او فقده كوقت ابرام عقد البيع مثلا، ولا يهم بعد ذلك ان يكون المنقول موجودا في دولة اخرى وقت رفع الدعوى بالحق العيني او الحيازة على المنقول.</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210112388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highlight>
                  <a:srgbClr val="00FFFF"/>
                </a:highlight>
                <a:latin typeface="+mj-lt"/>
              </a:rPr>
              <a:t>ما هو المقصود بالأحوال الشخصية:</a:t>
            </a:r>
          </a:p>
          <a:p>
            <a:pPr algn="just" rtl="1">
              <a:lnSpc>
                <a:spcPct val="200000"/>
              </a:lnSpc>
            </a:pPr>
            <a:r>
              <a:rPr lang="ar-IQ" sz="2800" dirty="0">
                <a:solidFill>
                  <a:schemeClr val="tx1"/>
                </a:solidFill>
                <a:latin typeface="+mj-lt"/>
              </a:rPr>
              <a:t>مسائل الأحوال الشخصية بين قانون الجنسية وقانون الموطن والمفاضلة بينهما</a:t>
            </a:r>
          </a:p>
          <a:p>
            <a:pPr algn="just" rtl="1">
              <a:lnSpc>
                <a:spcPct val="200000"/>
              </a:lnSpc>
            </a:pPr>
            <a:r>
              <a:rPr lang="ar-IQ" sz="2800" dirty="0">
                <a:solidFill>
                  <a:schemeClr val="tx1"/>
                </a:solidFill>
                <a:latin typeface="+mj-lt"/>
              </a:rPr>
              <a:t>وموقف القانون العراقي من ذلك</a:t>
            </a:r>
          </a:p>
          <a:p>
            <a:pPr algn="just" rtl="1">
              <a:lnSpc>
                <a:spcPct val="200000"/>
              </a:lnSpc>
            </a:pPr>
            <a:r>
              <a:rPr lang="ar-IQ" sz="2800" dirty="0">
                <a:solidFill>
                  <a:schemeClr val="tx1"/>
                </a:solidFill>
                <a:latin typeface="+mj-lt"/>
              </a:rPr>
              <a:t>عقبات تطبيق قانون الجنسية والحلول المقترحة</a:t>
            </a:r>
          </a:p>
          <a:p>
            <a:pPr algn="just" rtl="1">
              <a:lnSpc>
                <a:spcPct val="200000"/>
              </a:lnSpc>
            </a:pPr>
            <a:r>
              <a:rPr lang="ar-IQ" sz="2800" dirty="0">
                <a:solidFill>
                  <a:schemeClr val="tx1"/>
                </a:solidFill>
                <a:latin typeface="+mj-lt"/>
              </a:rPr>
              <a:t>ضابط الجنسية ازدواج الجنسية انعدامها المادة 33 مدني عراقي</a:t>
            </a:r>
          </a:p>
          <a:p>
            <a:pPr algn="just" rtl="1">
              <a:lnSpc>
                <a:spcPct val="200000"/>
              </a:lnSpc>
            </a:pPr>
            <a:r>
              <a:rPr lang="ar-IQ" sz="2800" dirty="0">
                <a:solidFill>
                  <a:schemeClr val="tx1"/>
                </a:solidFill>
                <a:latin typeface="+mj-lt"/>
              </a:rPr>
              <a:t>التنازع المتحرك تغيير ضابد الجنسية مع بقاء قاعدة الإسناد كما هي ضمن العلاقة القانونية        صيغة التثبيت الزمني كحل للتنازع المتحرك</a:t>
            </a: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375462000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highlight>
                  <a:srgbClr val="00FFFF"/>
                </a:highlight>
                <a:latin typeface="+mj-lt"/>
              </a:rPr>
              <a:t>القانون الواجب التطبيق على الحالة والأهلية</a:t>
            </a:r>
          </a:p>
          <a:p>
            <a:pPr algn="just" rtl="1">
              <a:lnSpc>
                <a:spcPct val="200000"/>
              </a:lnSpc>
            </a:pPr>
            <a:r>
              <a:rPr lang="ar-IQ" sz="2800" dirty="0">
                <a:solidFill>
                  <a:srgbClr val="FF0000"/>
                </a:solidFill>
                <a:latin typeface="+mj-lt"/>
              </a:rPr>
              <a:t>القانون الواجب التطبيق على الحالة</a:t>
            </a:r>
          </a:p>
          <a:p>
            <a:pPr algn="just" rtl="1">
              <a:lnSpc>
                <a:spcPct val="200000"/>
              </a:lnSpc>
            </a:pPr>
            <a:r>
              <a:rPr lang="ar-IQ" sz="2800" dirty="0">
                <a:solidFill>
                  <a:schemeClr val="tx1"/>
                </a:solidFill>
                <a:latin typeface="+mj-lt"/>
              </a:rPr>
              <a:t>الحالة السياسية رابطة الجنسية أو الموطن بين الفرد والدولة</a:t>
            </a:r>
          </a:p>
          <a:p>
            <a:pPr algn="just" rtl="1">
              <a:lnSpc>
                <a:spcPct val="200000"/>
              </a:lnSpc>
            </a:pPr>
            <a:r>
              <a:rPr lang="ar-IQ" sz="2800" dirty="0">
                <a:solidFill>
                  <a:schemeClr val="tx1"/>
                </a:solidFill>
                <a:latin typeface="+mj-lt"/>
              </a:rPr>
              <a:t>الحالة المدنية جملة من الصفات تحدد مركز الشخص من أسرته</a:t>
            </a:r>
          </a:p>
          <a:p>
            <a:pPr algn="just" rtl="1">
              <a:lnSpc>
                <a:spcPct val="200000"/>
              </a:lnSpc>
            </a:pPr>
            <a:r>
              <a:rPr lang="ar-IQ" sz="2800" dirty="0">
                <a:solidFill>
                  <a:srgbClr val="FF0000"/>
                </a:solidFill>
                <a:latin typeface="+mj-lt"/>
              </a:rPr>
              <a:t>القانون الواجب التطبيق على الأهلية</a:t>
            </a:r>
          </a:p>
          <a:p>
            <a:pPr algn="just" rtl="1">
              <a:lnSpc>
                <a:spcPct val="200000"/>
              </a:lnSpc>
            </a:pPr>
            <a:r>
              <a:rPr lang="ar-IQ" sz="2800" dirty="0">
                <a:solidFill>
                  <a:srgbClr val="00B0F0"/>
                </a:solidFill>
                <a:latin typeface="+mj-lt"/>
              </a:rPr>
              <a:t>أولاً القانون الواجب التطبيق على أهلية الشخص المعنوي</a:t>
            </a:r>
          </a:p>
          <a:p>
            <a:pPr algn="just" rtl="1">
              <a:lnSpc>
                <a:spcPct val="200000"/>
              </a:lnSpc>
            </a:pPr>
            <a:r>
              <a:rPr lang="ar-IQ" sz="2800" dirty="0">
                <a:solidFill>
                  <a:schemeClr val="tx1"/>
                </a:solidFill>
                <a:latin typeface="+mj-lt"/>
              </a:rPr>
              <a:t>المادة 49 مدني عراقي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228000787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المادة 49 مدني عراقي 1- يسري على النظام القانوني للشخص المعنوي قانون الدولة التي يوجد فيه مركز إدراته الرئيسي الفعلي وإذا كان نشاطه الرئيسي في العراق فهو خاضع للقانون العراقي</a:t>
            </a:r>
          </a:p>
          <a:p>
            <a:pPr algn="just" rtl="1">
              <a:lnSpc>
                <a:spcPct val="200000"/>
              </a:lnSpc>
            </a:pPr>
            <a:r>
              <a:rPr lang="ar-IQ" sz="2800" dirty="0">
                <a:solidFill>
                  <a:schemeClr val="tx1"/>
                </a:solidFill>
                <a:highlight>
                  <a:srgbClr val="00FFFF"/>
                </a:highlight>
                <a:latin typeface="+mj-lt"/>
              </a:rPr>
              <a:t>القانون الواجب التطبيق على أهلية الأشخاص الطبيعية</a:t>
            </a:r>
          </a:p>
          <a:p>
            <a:pPr algn="just" rtl="1">
              <a:lnSpc>
                <a:spcPct val="200000"/>
              </a:lnSpc>
            </a:pPr>
            <a:r>
              <a:rPr lang="ar-IQ" sz="2800" dirty="0">
                <a:solidFill>
                  <a:schemeClr val="tx1"/>
                </a:solidFill>
                <a:latin typeface="+mj-lt"/>
              </a:rPr>
              <a:t>1- مضمون قاعدة الاسناد الخاص بالأهلية  المادة 18 ف 1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2627944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1- مضمون قاعدة الاسناد الخاص بالأهلية  المادة 18 ف 1 </a:t>
            </a:r>
          </a:p>
          <a:p>
            <a:pPr algn="just" rtl="1">
              <a:lnSpc>
                <a:spcPct val="200000"/>
              </a:lnSpc>
            </a:pPr>
            <a:r>
              <a:rPr lang="ar-IQ" sz="2800" dirty="0">
                <a:solidFill>
                  <a:schemeClr val="tx1"/>
                </a:solidFill>
                <a:latin typeface="+mj-lt"/>
              </a:rPr>
              <a:t>2- ما يدخل في نطاق قانون الجنسية الواجب التطبيق على الأهلية</a:t>
            </a:r>
          </a:p>
          <a:p>
            <a:pPr algn="just" rtl="1">
              <a:lnSpc>
                <a:spcPct val="200000"/>
              </a:lnSpc>
            </a:pPr>
            <a:r>
              <a:rPr lang="ar-IQ" sz="2800" dirty="0">
                <a:solidFill>
                  <a:schemeClr val="tx1"/>
                </a:solidFill>
                <a:latin typeface="+mj-lt"/>
              </a:rPr>
              <a:t>1- تحديد سن الرشد</a:t>
            </a:r>
          </a:p>
          <a:p>
            <a:pPr algn="just" rtl="1">
              <a:lnSpc>
                <a:spcPct val="200000"/>
              </a:lnSpc>
            </a:pPr>
            <a:r>
              <a:rPr lang="ar-IQ" sz="2800" dirty="0">
                <a:solidFill>
                  <a:schemeClr val="tx1"/>
                </a:solidFill>
                <a:latin typeface="+mj-lt"/>
              </a:rPr>
              <a:t>2- تحديد عوارض الأهلية وبيان حكم كل عارض من هذه العوارض</a:t>
            </a:r>
          </a:p>
          <a:p>
            <a:pPr algn="just" rtl="1">
              <a:lnSpc>
                <a:spcPct val="200000"/>
              </a:lnSpc>
            </a:pPr>
            <a:r>
              <a:rPr lang="ar-IQ" sz="2800" dirty="0">
                <a:solidFill>
                  <a:schemeClr val="tx1"/>
                </a:solidFill>
                <a:latin typeface="+mj-lt"/>
              </a:rPr>
              <a:t>3- تحديد نظام الحماية للقاصرين وناقصي الأهلية المادة 20 المسائل الخاصة بالقوامة والوصاية وغيرها من النظم الموضوعة لحماية عديمي الأهلية وناقصيها والغائبين يسري عليها قانون الدولة التي ينتمون إليها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50165937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4-تحديد الشخص النائب عن القاصر كالولي والوصي والسلطات التي يتمتع بها وعزله</a:t>
            </a:r>
          </a:p>
          <a:p>
            <a:pPr algn="just" rtl="1">
              <a:lnSpc>
                <a:spcPct val="200000"/>
              </a:lnSpc>
            </a:pPr>
            <a:r>
              <a:rPr lang="ar-IQ" sz="2800" dirty="0">
                <a:solidFill>
                  <a:schemeClr val="tx1"/>
                </a:solidFill>
                <a:latin typeface="+mj-lt"/>
              </a:rPr>
              <a:t>5- أما عدم الأهلية أو نقصها بسبب حكم قضائي صادر عن دولة أجنبية ينتمي إليها الشخص  يجب النظر إلى سبب عدمها (الحكم) ما إذا كان سياسياً أو مدنيا شروط تنفيذ الحكم الأجنبي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11819289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85000" lnSpcReduction="10000"/>
          </a:bodyPr>
          <a:lstStyle/>
          <a:p>
            <a:pPr algn="just" rtl="1">
              <a:lnSpc>
                <a:spcPct val="200000"/>
              </a:lnSpc>
            </a:pPr>
            <a:r>
              <a:rPr lang="ar-IQ" sz="2800" dirty="0">
                <a:solidFill>
                  <a:schemeClr val="tx1"/>
                </a:solidFill>
                <a:highlight>
                  <a:srgbClr val="FFFF00"/>
                </a:highlight>
                <a:latin typeface="+mj-lt"/>
              </a:rPr>
              <a:t>ما يخرج عن نطاق قانون الجنسية الواجب التطبيق على الأهلية</a:t>
            </a:r>
          </a:p>
          <a:p>
            <a:pPr algn="just" rtl="1">
              <a:lnSpc>
                <a:spcPct val="200000"/>
              </a:lnSpc>
            </a:pPr>
            <a:r>
              <a:rPr lang="ar-IQ" sz="2800" dirty="0">
                <a:solidFill>
                  <a:schemeClr val="tx1"/>
                </a:solidFill>
                <a:latin typeface="+mj-lt"/>
              </a:rPr>
              <a:t>ان الاختصاص لقانون الجنسية باعتباره القانون واجب التطبيق على الاهلية ليس اختصاصا مطلقا يحكم كافة المسائل المتعلقة بالاهلية، وانما هناك بعض المسائل التي تخرج عن نطاق هذا القانون، وهذه المسائل هي: </a:t>
            </a:r>
            <a:r>
              <a:rPr lang="ar-IQ" sz="2800" dirty="0">
                <a:solidFill>
                  <a:srgbClr val="FF0000"/>
                </a:solidFill>
                <a:latin typeface="+mj-lt"/>
              </a:rPr>
              <a:t>أ - اهلية الوجوب، </a:t>
            </a:r>
            <a:r>
              <a:rPr lang="ar-IQ" sz="2800" dirty="0">
                <a:solidFill>
                  <a:schemeClr val="tx1"/>
                </a:solidFill>
                <a:latin typeface="+mj-lt"/>
              </a:rPr>
              <a:t>ويقصد بها صلاحية الفرد لان تثبت له حقوق تبدأ بولادة الفرد حيا وتنتهي بوفاته، فهذه الاهلية لا تخضع لقانون الجنسية وانما تخضع . للقانون الواجب التطبيق على الحق المراد كسبه، فحق الفرد في الميراث يخضع للقانون واجب التطبيق على الميراث وكذلك الحال بالنسبة للحق في الوصية او الزواج بزوجة ثانية وحق الأجنبي بالتملك . وبذلك ينحصر نطاق قاعدة الاسناد الخاصة بالاهلية على اهلية الاداء والتي يقصد بها صلاحية الشخص القيام بتصرفات قانونية يعتد بها شرعا ومناطها التمييز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2394308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endParaRPr lang="ar-IQ" dirty="0">
              <a:solidFill>
                <a:schemeClr val="tx1"/>
              </a:solidFill>
            </a:endParaRPr>
          </a:p>
          <a:p>
            <a:pPr algn="just" rtl="1"/>
            <a:r>
              <a:rPr lang="ar-IQ" sz="2800" dirty="0">
                <a:solidFill>
                  <a:schemeClr val="tx1"/>
                </a:solidFill>
                <a:latin typeface="+mj-lt"/>
              </a:rPr>
              <a:t>ويجدر بالذكر ان المشرع الوطني عادة ما يسمح بتطبيق القوانين الأجنبية في نطاق القانون الخاص كقانون الاحوال الشخصية والقانون المدني والقانون التجاري اما في نطاق القانون العام كالقانون الجنائي والدستوري فان المشرع لا يسمح لحد الآن بتطبيق القوانين الأجنبية من قبل القضاء الوطني. وفي الوقت ذاته، </a:t>
            </a:r>
            <a:r>
              <a:rPr lang="ar-IQ" sz="2800" dirty="0">
                <a:solidFill>
                  <a:schemeClr val="tx1"/>
                </a:solidFill>
                <a:highlight>
                  <a:srgbClr val="00FFFF"/>
                </a:highlight>
                <a:latin typeface="+mj-lt"/>
              </a:rPr>
              <a:t>ينبغي ملاحظة </a:t>
            </a:r>
            <a:r>
              <a:rPr lang="ar-IQ" sz="2800" dirty="0">
                <a:solidFill>
                  <a:schemeClr val="tx1"/>
                </a:solidFill>
                <a:latin typeface="+mj-lt"/>
              </a:rPr>
              <a:t>الطريقة المختلفة للمشرع في تحديد نطاق سريان القانونين الخاص والعام، ففي نطاق القانون الخاص يحدد المشرع نطاق سريان القانون عبر قواعد خاصة تسمى بقواعد الاسناد وهي </a:t>
            </a:r>
            <a:r>
              <a:rPr lang="ar-IQ" sz="2800" dirty="0">
                <a:solidFill>
                  <a:schemeClr val="tx1"/>
                </a:solidFill>
                <a:highlight>
                  <a:srgbClr val="FFFF00"/>
                </a:highlight>
                <a:latin typeface="+mj-lt"/>
              </a:rPr>
              <a:t>قواعد مزدوجة </a:t>
            </a:r>
            <a:r>
              <a:rPr lang="ar-IQ" sz="2800" dirty="0">
                <a:solidFill>
                  <a:schemeClr val="tx1"/>
                </a:solidFill>
                <a:latin typeface="+mj-lt"/>
              </a:rPr>
              <a:t>تشير الى القانون الوطني وقد تشير الى القانون الأجنبي بمعنى آخر أن ينزل المشرع تشريعه الوطني منزلة القوانين الأجنبية ويتزاحم معها. </a:t>
            </a:r>
          </a:p>
          <a:p>
            <a:pPr algn="just" rtl="1"/>
            <a:r>
              <a:rPr lang="ar-IQ" sz="2800" dirty="0">
                <a:solidFill>
                  <a:schemeClr val="tx1"/>
                </a:solidFill>
                <a:latin typeface="+mj-lt"/>
              </a:rPr>
              <a:t>اما في نطاق القانون العام فان المشرع وإن كان يحدد نطاق سريان هذه القوانين، ولكن بقواعد اختصاص </a:t>
            </a:r>
            <a:r>
              <a:rPr lang="ar-IQ" sz="2800" dirty="0">
                <a:solidFill>
                  <a:schemeClr val="tx1"/>
                </a:solidFill>
                <a:highlight>
                  <a:srgbClr val="FFFF00"/>
                </a:highlight>
                <a:latin typeface="+mj-lt"/>
              </a:rPr>
              <a:t>مفردة الجانب </a:t>
            </a:r>
            <a:r>
              <a:rPr lang="ar-IQ" sz="2800" dirty="0">
                <a:solidFill>
                  <a:schemeClr val="tx1"/>
                </a:solidFill>
                <a:latin typeface="+mj-lt"/>
              </a:rPr>
              <a:t>لا تشير الا لحالات اختصاص القانون الوطني، ففي قانون العقوبات العراقي اعتمد المشرع على اربعة معايير لتحديد الاختصاص كلها تشير فقط الى القانون العراقي، والمعايير هي الاختصاص الاقليمي والشخصي والشامل والعيني)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168846126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أ - اهلية الوجوب، </a:t>
            </a:r>
            <a:r>
              <a:rPr lang="ar-IQ" sz="2800" dirty="0">
                <a:solidFill>
                  <a:schemeClr val="tx1"/>
                </a:solidFill>
                <a:latin typeface="+mj-lt"/>
              </a:rPr>
              <a:t>ويقصد بها صلاحية الفرد لان تثبت له حقوق تبدأ بولادة الفرد حيا وتنتهي بوفاته، فهذه الاهلية لا تخضع لقانون الجنسية وانما تخضع للقانون الواجب التطبيق على الحق المراد كسبه، فحق الفرد في الميراث يخضع للقانون واجب التطبيق على الميراث وكذلك الحال بالنسبة للحق في الوصية او الزواج بزوجة ثانية وحق الأجنبي بالتملك . وبذلك ينحصر نطاق قاعدة الاسناد الخاصة بالاهلية على اهلية الاداء والتي يقصد بها صلاحية الشخص القيام بتصرفات قانونية يعتد بها شرعا ومناطها التمييز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245414731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ب - عدم الاهلية الخاصة في حالات معينة لا يجوز للشخص ان يتمتع بحق ما او ان يقوم بتصرف ما حماية للمصلحة العامة او مصلحة الغير كما في منع الشخص من الايصاء للطبيب الذي يعالجه او منع النائب من ان يشتري لنفسه ما وكل اليه ببيعه او منع عمال القضاء من شراء الحقوق المتنازع عليها او منع الأجنبي من تملك العقار في الدولة وغير ذلك، فعدم الاهلية في هذه الحالات لا يخضع لقانون الجنسية وانما للقانون الواجب التطبيق على التصرف او الحق الذي تتقييد اهلية الوجوب بشأنه.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122865084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highlight>
                  <a:srgbClr val="FFFF00"/>
                </a:highlight>
                <a:latin typeface="+mj-lt"/>
              </a:rPr>
              <a:t>٤- الاستثناءات على قاعدة الاسناد الخاصة بالقانون واجب التطبيق على الاهلية</a:t>
            </a:r>
          </a:p>
          <a:p>
            <a:pPr algn="just" rtl="1">
              <a:lnSpc>
                <a:spcPct val="200000"/>
              </a:lnSpc>
            </a:pPr>
            <a:r>
              <a:rPr lang="ar-IQ" sz="2800" dirty="0">
                <a:solidFill>
                  <a:schemeClr val="tx1"/>
                </a:solidFill>
                <a:latin typeface="+mj-lt"/>
              </a:rPr>
              <a:t> ترد على قاعدة الاسناد الخاصة بالقانون واجب التطبيق على الاهلية عدة استثناءات، بمعنى اننا سنكون امام شخص أجنبي ومع ذلك فان القانون الذي يسري على اهليته ليس قانون الدولة التي ينتمي اليها بجنسيته وانما قانون اخر في الغالب هو قانون القاضي نفسه وهذه الاستثناءات هي:</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364358083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highlight>
                  <a:srgbClr val="00FFFF"/>
                </a:highlight>
                <a:latin typeface="+mj-lt"/>
              </a:rPr>
              <a:t>أ - تحديد سن الرشد في نطاق قانون الجنسية العراقية </a:t>
            </a:r>
            <a:r>
              <a:rPr lang="ar-IQ" sz="2800" dirty="0">
                <a:solidFill>
                  <a:schemeClr val="tx1"/>
                </a:solidFill>
                <a:latin typeface="+mj-lt"/>
              </a:rPr>
              <a:t>رقم (٢٦) لسنة ٢٠٠٦، فحسب الفقرة (ج) من المادة الأولى سن الرشد ثمانية عشر سنة كاملة، وعادة ما يكون بلوغ سن الرشد وكمال الاهلية شرطا في مطالبة الأجنبي بالجنسية العراقية المكتسبة ، ففي هذه الحالة لا يتم الرجوع في تحديد اهلية الأجنبي في طلب الجنسية العراقية الى قانون جنسيته وانما تحدد حسب القانون العراقي.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326673616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00000"/>
              </a:lnSpc>
            </a:pPr>
            <a:r>
              <a:rPr lang="ar-IQ" sz="2800" dirty="0">
                <a:solidFill>
                  <a:schemeClr val="tx1"/>
                </a:solidFill>
                <a:highlight>
                  <a:srgbClr val="00FFFF"/>
                </a:highlight>
                <a:latin typeface="+mj-lt"/>
              </a:rPr>
              <a:t>ب - تحديد اهلية الملتزم في الحوالة</a:t>
            </a:r>
            <a:r>
              <a:rPr lang="ar-IQ" sz="2800" dirty="0">
                <a:solidFill>
                  <a:schemeClr val="tx1"/>
                </a:solidFill>
                <a:latin typeface="+mj-lt"/>
              </a:rPr>
              <a:t>، فعادة ما تخضع اهلية الملتزم لقانون الجنسية ولكن إذا كان الملتزم ناقص الاهلية حسب قانون جنسيته وكامل الاهلية وفق قانون الدولة التي وقع فيها على الحوالة فانه يعتبر كامل الاهلية في هذا الالتزام، أي لا يعمل بحكم قانون جنسية الملتزم ويصار الى العمل بحكم قانون الدولة التي وقع الملتزم فيها توقيعه على الحوالة، وهذا ما نصت عليه الفقرة الثالثة من المادة (٤٨) من قانون التجارة العراقي النافذ والتي جاء فيها انه ((إذا كان قانون الجنسية يعتبر الملتزم ناقص الاهلية فان التزامه بمقتضى الحوالة يبقى صحيحا إذا وضع توقيعه عليها في دولة يعتبره قانونها كامل الاهلية))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19784763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00000"/>
              </a:lnSpc>
            </a:pPr>
            <a:r>
              <a:rPr lang="ar-IQ" sz="2800" dirty="0">
                <a:solidFill>
                  <a:schemeClr val="tx1"/>
                </a:solidFill>
                <a:highlight>
                  <a:srgbClr val="00FFFF"/>
                </a:highlight>
                <a:latin typeface="+mj-lt"/>
              </a:rPr>
              <a:t>ج - الجهل المغتفر بالقانون الأجنبي الواجب التطبيق على الاهلية</a:t>
            </a:r>
            <a:r>
              <a:rPr lang="ar-IQ" sz="2800" dirty="0">
                <a:solidFill>
                  <a:schemeClr val="tx1"/>
                </a:solidFill>
                <a:latin typeface="+mj-lt"/>
              </a:rPr>
              <a:t>، فهذا الجهل بحكم القانون الأجنبي بشأن الاهلية وعلى وجه الخصوص سن الرشد في القوانين الأجنبية يؤدي الى استبعاد حكم القانون الأجنبي بشأن الاهلية وتطبيق ما يقضي به قانون القاضي ، بحجة </a:t>
            </a:r>
            <a:r>
              <a:rPr lang="ar-IQ" sz="2800" dirty="0">
                <a:solidFill>
                  <a:schemeClr val="tx1"/>
                </a:solidFill>
                <a:highlight>
                  <a:srgbClr val="FFFF00"/>
                </a:highlight>
                <a:latin typeface="+mj-lt"/>
              </a:rPr>
              <a:t>حماية المصلحة الوطنية </a:t>
            </a:r>
            <a:r>
              <a:rPr lang="ar-IQ" sz="2800" dirty="0">
                <a:solidFill>
                  <a:schemeClr val="tx1"/>
                </a:solidFill>
                <a:latin typeface="+mj-lt"/>
              </a:rPr>
              <a:t>في دولة القاضي، ولهذا هذا يسمى هذا الاستثناء باستثناء المصلحة الوطنية ايضا ولا يخفى، أنه كمبدأ لا يجوز للافراد الاعتذار بالجهل باحكام القانون الأجنبي، الا انه يستثنى من هذا الاصل الجهل المغتفر باحكام قانون اهلية الأجنبي، حيث ان هذا الجهل يعد أحد الدفوع التي يمكن ابداؤها لاستبعاد حكم القانون الأجنبي بشأن الاهلية إذا ترتب على تطبيقه ضررا للمتعاقد الاخر من الحكم</a:t>
            </a: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322743275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وهذا الاستثناء تنص عليه العديد من القوانين ومنها القانون المدني العراقي في الفقرة الثانية من المادة (۱۸) والتي تنص على انه ((... في التصرفات المالية التي تعقد في العراق وتترتب اثارها فيه، إذا كان أحد الطرفين أجنبيا ناقص الاهلية وكان سبب نقص اهليته يرجع الى سبب فيه خفاء لا يسهل على الطرف الآخر تبينه، فان الأجنبي يعتبر في هذا التصرف كامل (الاهلية)).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54864124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highlight>
                  <a:srgbClr val="00FFFF"/>
                </a:highlight>
                <a:latin typeface="+mj-lt"/>
              </a:rPr>
              <a:t>شروط التمسك باستثناء الجهل المغتفر بالقانون الأجنبي المصلحة الوطنية): </a:t>
            </a:r>
            <a:r>
              <a:rPr lang="ar-IQ" sz="2800" dirty="0">
                <a:solidFill>
                  <a:schemeClr val="tx1"/>
                </a:solidFill>
                <a:latin typeface="+mj-lt"/>
              </a:rPr>
              <a:t>يشترط في استبعاد حكم القانون الأجنبي بشأن الاهلية وفق الفقرة الثانية من المادة (۱۸) من القانون المدني العراقي ما يأتي: </a:t>
            </a:r>
          </a:p>
          <a:p>
            <a:pPr algn="just" rtl="1">
              <a:lnSpc>
                <a:spcPct val="200000"/>
              </a:lnSpc>
            </a:pPr>
            <a:r>
              <a:rPr lang="ar-IQ" sz="2800" dirty="0">
                <a:solidFill>
                  <a:schemeClr val="tx1"/>
                </a:solidFill>
                <a:latin typeface="+mj-lt"/>
              </a:rPr>
              <a:t>أ-  ان يكون التصرف تصرفا ماليا سواء كان مدنيا او تجاريا، وهذا يعني انه لايمكن التمسك بهذا الاستثناء في مسائل الاحوال الشخصية.</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199658910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00000"/>
              </a:lnSpc>
            </a:pPr>
            <a:r>
              <a:rPr lang="ar-IQ" sz="2800" dirty="0">
                <a:solidFill>
                  <a:schemeClr val="tx1"/>
                </a:solidFill>
                <a:latin typeface="+mj-lt"/>
              </a:rPr>
              <a:t>ب- ان يكون التصرف المالي قد انعقد في العراق وترتبت اثاره فيه، اما التصرفات التي تنعقد في الخارج او حتى التي تنعقد في العراق ولكن لا تترتب اثارها فيه فلا يمكن التمسك بهذا الاستثناء بشأنها. </a:t>
            </a:r>
          </a:p>
          <a:p>
            <a:pPr algn="just" rtl="1">
              <a:lnSpc>
                <a:spcPct val="200000"/>
              </a:lnSpc>
            </a:pPr>
            <a:r>
              <a:rPr lang="ar-IQ" sz="2800" dirty="0">
                <a:solidFill>
                  <a:schemeClr val="tx1"/>
                </a:solidFill>
                <a:latin typeface="+mj-lt"/>
              </a:rPr>
              <a:t>ج. أن يكون أحد اطراف العلاقة أجنبيا وفي ذات الوقت ناقص الاهلية وفقا لقانون جنسيته وكامل الاهلية بمقتضى القانون العراقي.</a:t>
            </a:r>
          </a:p>
          <a:p>
            <a:pPr algn="just" rtl="1">
              <a:lnSpc>
                <a:spcPct val="200000"/>
              </a:lnSpc>
            </a:pPr>
            <a:r>
              <a:rPr lang="ar-IQ" sz="2800" dirty="0">
                <a:solidFill>
                  <a:schemeClr val="tx1"/>
                </a:solidFill>
                <a:latin typeface="+mj-lt"/>
              </a:rPr>
              <a:t> د. أن يرجع نقص اهلية الأجنبي إلى سبب فيه خفاء لايسهل على الطرف الآخر تبينه ومعرفته لأن سهولة معرفة نقص اهلية الأجنبي تنفي حسن نية المتعاقد الآخر، وتقدير ذلك يعود للمحكمة.</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247823394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00000"/>
              </a:lnSpc>
            </a:pPr>
            <a:r>
              <a:rPr lang="ar-IQ" sz="2800" dirty="0">
                <a:solidFill>
                  <a:srgbClr val="FF0000"/>
                </a:solidFill>
                <a:highlight>
                  <a:srgbClr val="FFFF00"/>
                </a:highlight>
                <a:latin typeface="+mj-lt"/>
              </a:rPr>
              <a:t>اثار التمسك بالجهل المغتفر بالقانون الأجنبي (المصلحة الوطنية)</a:t>
            </a:r>
          </a:p>
          <a:p>
            <a:pPr algn="just" rtl="1">
              <a:lnSpc>
                <a:spcPct val="200000"/>
              </a:lnSpc>
            </a:pPr>
            <a:r>
              <a:rPr lang="ar-IQ" sz="2800" dirty="0">
                <a:solidFill>
                  <a:schemeClr val="tx1"/>
                </a:solidFill>
                <a:latin typeface="+mj-lt"/>
              </a:rPr>
              <a:t>يترتب على التمسك بالجهل المغتفر بالقانون الأجنبي المصلحة الوطنية استبعاد حكم قانون جنسية الشخص الأجنبي لاسيما الحكم المتعلق بسن الرشد، ويحل حكم قانون القاضي بشأن سن الرشد محل حكم القانون الأجنبي المستبعد وبذلك </a:t>
            </a:r>
            <a:r>
              <a:rPr lang="ar-IQ" sz="2800" dirty="0">
                <a:solidFill>
                  <a:schemeClr val="tx1"/>
                </a:solidFill>
                <a:highlight>
                  <a:srgbClr val="FFFF00"/>
                </a:highlight>
                <a:latin typeface="+mj-lt"/>
              </a:rPr>
              <a:t>يعتبر الأجنبي كامل الاهلية في التصرف </a:t>
            </a:r>
            <a:r>
              <a:rPr lang="ar-IQ" sz="2800" dirty="0">
                <a:solidFill>
                  <a:schemeClr val="tx1"/>
                </a:solidFill>
                <a:latin typeface="+mj-lt"/>
              </a:rPr>
              <a:t>الذي ابرمه وادعى فيه بنقص اهليته حسب قانون جنسيته، لكن بشرط ان يكون الأجنبي كامل الاهلية اي بالغ سن الرشد وفقا لحكم قانون القاضي، اما ان كان ناقص الاهلية وفقا لقانون القاضي ايضا ففي هذه الحالة لا مناص من اعتباره ناقص الاهلية في ذلك التصرف</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102971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fontScale="92500"/>
          </a:bodyPr>
          <a:lstStyle/>
          <a:p>
            <a:pPr algn="just" rtl="1">
              <a:lnSpc>
                <a:spcPct val="200000"/>
              </a:lnSpc>
            </a:pPr>
            <a:endParaRPr lang="ar-IQ" dirty="0">
              <a:solidFill>
                <a:schemeClr val="tx1"/>
              </a:solidFill>
            </a:endParaRPr>
          </a:p>
          <a:p>
            <a:pPr algn="just" rtl="1">
              <a:lnSpc>
                <a:spcPct val="200000"/>
              </a:lnSpc>
            </a:pPr>
            <a:r>
              <a:rPr lang="ar-IQ" sz="2800" dirty="0">
                <a:solidFill>
                  <a:schemeClr val="tx1"/>
                </a:solidFill>
                <a:latin typeface="+mj-lt"/>
              </a:rPr>
              <a:t>ونتيجة لهذا الاختلاف في تحديد نطاق سريان القانونين العام والخاص، ينشأ في نطاق القانون العام </a:t>
            </a:r>
            <a:r>
              <a:rPr lang="ar-IQ" sz="2800" dirty="0">
                <a:solidFill>
                  <a:srgbClr val="FF0000"/>
                </a:solidFill>
                <a:latin typeface="+mj-lt"/>
              </a:rPr>
              <a:t>تلازما حتميا بين الاختصاصين القضائي والتشريعي</a:t>
            </a:r>
            <a:r>
              <a:rPr lang="ar-IQ" sz="2800" dirty="0">
                <a:solidFill>
                  <a:schemeClr val="tx1"/>
                </a:solidFill>
                <a:latin typeface="+mj-lt"/>
              </a:rPr>
              <a:t>، بمعنى إذا كانت المحكمة عراقية ينبغي ان يكون القانون عراقيا بالضرورة وإذا رفعت الدعوى الجنائية امام محكمة جنايات عراقية ولم يتوفر أحد معايير الاختصاص الاربعة الواردة في قانون العقوبات العراقي فان القاضي يرد الدعوى لعدم الاختصاص ولا يحق للقاضي الجنائي العراقي ان يتساءل عن قانون أجنبي تدخل الجريمة في نطاق سريانه.</a:t>
            </a:r>
          </a:p>
          <a:p>
            <a:pPr algn="just" rtl="1"/>
            <a:r>
              <a:rPr lang="ar-IQ" sz="2800" dirty="0">
                <a:solidFill>
                  <a:schemeClr val="tx1"/>
                </a:solidFill>
                <a:latin typeface="+mj-lt"/>
              </a:rPr>
              <a:t> </a:t>
            </a:r>
          </a:p>
          <a:p>
            <a:pPr algn="just" rtl="1"/>
            <a:endParaRPr lang="ar-IQ" sz="2800" dirty="0">
              <a:solidFill>
                <a:schemeClr val="tx1"/>
              </a:solidFill>
              <a:latin typeface="+mj-lt"/>
            </a:endParaRPr>
          </a:p>
          <a:p>
            <a:pPr algn="r" rtl="1"/>
            <a:endParaRPr lang="ar-IQ" sz="2800" dirty="0">
              <a:solidFill>
                <a:schemeClr val="tx1"/>
              </a:solidFill>
              <a:highlight>
                <a:srgbClr val="FFFF00"/>
              </a:highlight>
              <a:latin typeface="+mj-lt"/>
            </a:endParaRPr>
          </a:p>
          <a:p>
            <a:pPr algn="just" rtl="1"/>
            <a:endParaRPr lang="ar-IQ" sz="2800" b="1" dirty="0">
              <a:solidFill>
                <a:schemeClr val="tx1"/>
              </a:solidFill>
              <a:latin typeface="+mj-lt"/>
            </a:endParaRPr>
          </a:p>
          <a:p>
            <a:pPr algn="just" rtl="1"/>
            <a:endParaRPr lang="ar-IQ" sz="2800" dirty="0">
              <a:solidFill>
                <a:schemeClr val="tx1"/>
              </a:solidFill>
              <a:latin typeface="+mj-lt"/>
            </a:endParaRPr>
          </a:p>
          <a:p>
            <a:pPr algn="just" rtl="1"/>
            <a:endParaRPr lang="en-US" dirty="0">
              <a:solidFill>
                <a:schemeClr val="tx1"/>
              </a:solidFill>
            </a:endParaRPr>
          </a:p>
        </p:txBody>
      </p:sp>
    </p:spTree>
    <p:extLst>
      <p:ext uri="{BB962C8B-B14F-4D97-AF65-F5344CB8AC3E}">
        <p14:creationId xmlns:p14="http://schemas.microsoft.com/office/powerpoint/2010/main" val="422668224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lnSpcReduction="10000"/>
          </a:bodyPr>
          <a:lstStyle/>
          <a:p>
            <a:pPr algn="just" rtl="1">
              <a:lnSpc>
                <a:spcPct val="200000"/>
              </a:lnSpc>
            </a:pPr>
            <a:r>
              <a:rPr lang="ar-IQ" sz="2800" dirty="0">
                <a:solidFill>
                  <a:srgbClr val="FF0000"/>
                </a:solidFill>
                <a:highlight>
                  <a:srgbClr val="FFFF00"/>
                </a:highlight>
                <a:latin typeface="+mj-lt"/>
              </a:rPr>
              <a:t>القانون الواجب التطبيق على انعقاد الزواج:</a:t>
            </a:r>
          </a:p>
          <a:p>
            <a:pPr algn="just" rtl="1">
              <a:lnSpc>
                <a:spcPct val="200000"/>
              </a:lnSpc>
            </a:pPr>
            <a:r>
              <a:rPr lang="ar-IQ" sz="2800" dirty="0">
                <a:solidFill>
                  <a:schemeClr val="tx1"/>
                </a:solidFill>
                <a:latin typeface="+mj-lt"/>
              </a:rPr>
              <a:t>وقد يشوب عقد الزواج عند ابرامه </a:t>
            </a:r>
            <a:r>
              <a:rPr lang="ar-IQ" sz="2800" dirty="0">
                <a:solidFill>
                  <a:srgbClr val="FF0000"/>
                </a:solidFill>
                <a:latin typeface="+mj-lt"/>
              </a:rPr>
              <a:t>عنصر أجنبي </a:t>
            </a:r>
            <a:r>
              <a:rPr lang="ar-IQ" sz="2800" dirty="0">
                <a:solidFill>
                  <a:schemeClr val="tx1"/>
                </a:solidFill>
                <a:latin typeface="+mj-lt"/>
              </a:rPr>
              <a:t>من ناحية الاطراف كان يكون الزوجان اجانب سواء كانوا متحدي الجنسية (كزواج مصريان في (العراق) أو مختلفي الجنسية كزواج مصري من سورية في العراق او ان يكون أحد الاطراف أجنبيا والطرف الاخر عراقي الجنسية، كما قد يشوب العنصر الأجنبي عقد الزواج من ناحية </a:t>
            </a:r>
            <a:r>
              <a:rPr lang="ar-IQ" sz="2800" dirty="0">
                <a:solidFill>
                  <a:schemeClr val="tx1"/>
                </a:solidFill>
                <a:highlight>
                  <a:srgbClr val="FFFF00"/>
                </a:highlight>
                <a:latin typeface="+mj-lt"/>
              </a:rPr>
              <a:t>محل</a:t>
            </a:r>
            <a:r>
              <a:rPr lang="ar-IQ" sz="2800" dirty="0">
                <a:solidFill>
                  <a:schemeClr val="tx1"/>
                </a:solidFill>
                <a:latin typeface="+mj-lt"/>
              </a:rPr>
              <a:t> ابرام العقد كزواج عراقيين في الخارج، في كل هذه الحالات يثور التساؤل عن القانون المختص بالتطبيق على انعقاد الزواج عندما يطلب ابرامه امام المحكمة العراقية او ترفع دعوى بشأن صحته أمام المحكمة العراقية، </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114645391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highlight>
                  <a:srgbClr val="FFFF00"/>
                </a:highlight>
                <a:latin typeface="+mj-lt"/>
              </a:rPr>
              <a:t>القانون الواجب التطبيق على الشروط الموضوعية للزواج</a:t>
            </a:r>
          </a:p>
          <a:p>
            <a:pPr algn="just" rtl="1">
              <a:lnSpc>
                <a:spcPct val="200000"/>
              </a:lnSpc>
            </a:pPr>
            <a:r>
              <a:rPr lang="ar-IQ" sz="2800" dirty="0">
                <a:solidFill>
                  <a:srgbClr val="FF0000"/>
                </a:solidFill>
                <a:highlight>
                  <a:srgbClr val="FFFF00"/>
                </a:highlight>
                <a:latin typeface="+mj-lt"/>
              </a:rPr>
              <a:t>أولاً: المقصود بالشروط الموضوعية للزواج</a:t>
            </a:r>
          </a:p>
          <a:p>
            <a:pPr algn="just" rtl="1">
              <a:lnSpc>
                <a:spcPct val="200000"/>
              </a:lnSpc>
            </a:pPr>
            <a:r>
              <a:rPr lang="ar-IQ" sz="2800" dirty="0">
                <a:solidFill>
                  <a:schemeClr val="tx1"/>
                </a:solidFill>
                <a:latin typeface="+mj-lt"/>
              </a:rPr>
              <a:t>يقصد بالشروط الموضوعية للزواج تلك الشروط التي يتوقف عليها وجود الزواج كالاهلية ورضا العاقدين وأحيانا رضا الولي - وتطابق ارادتي العاقدين واتحاد مجلس الايجاب والقبول وعدم رجوع الموجب قبل القبول وصحة النيابة في ابرام الزواج وموانع الزواج والمهر والكفاءة اللازمة للزواج، فهي شروط الانعقاد والصحة والنفاذ واللزوم)</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222653526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ويقابل الشروط الموضوعية ما يسمى </a:t>
            </a:r>
            <a:r>
              <a:rPr lang="ar-IQ" sz="2800" dirty="0">
                <a:solidFill>
                  <a:schemeClr val="tx1"/>
                </a:solidFill>
                <a:highlight>
                  <a:srgbClr val="00FFFF"/>
                </a:highlight>
                <a:latin typeface="+mj-lt"/>
              </a:rPr>
              <a:t>بالشروط الشكلية </a:t>
            </a:r>
            <a:r>
              <a:rPr lang="ar-IQ" sz="2800" dirty="0">
                <a:solidFill>
                  <a:schemeClr val="tx1"/>
                </a:solidFill>
                <a:latin typeface="+mj-lt"/>
              </a:rPr>
              <a:t>والتي تتعلق بشهر الزواج واعلانه ويجدر بالذكر، أنه إذا اختلف بشأن شرط من شروط الزواج، هل هو من الشروط الموضوعية أم من الشروط الشكلية فان </a:t>
            </a:r>
            <a:r>
              <a:rPr lang="ar-IQ" sz="2800" dirty="0">
                <a:solidFill>
                  <a:schemeClr val="tx1"/>
                </a:solidFill>
                <a:highlight>
                  <a:srgbClr val="00FFFF"/>
                </a:highlight>
                <a:latin typeface="+mj-lt"/>
              </a:rPr>
              <a:t>تكييف الشرط </a:t>
            </a:r>
            <a:r>
              <a:rPr lang="ar-IQ" sz="2800" dirty="0">
                <a:solidFill>
                  <a:schemeClr val="tx1"/>
                </a:solidFill>
                <a:latin typeface="+mj-lt"/>
              </a:rPr>
              <a:t>على هذا النحو يكون حسب القانون العراقي لانه المرجع في التكييف حسب الفقرة الأولى من المادة (۱۷) من القانون المدني العراقي</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364289361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highlight>
                  <a:srgbClr val="FFFF00"/>
                </a:highlight>
                <a:latin typeface="+mj-lt"/>
              </a:rPr>
              <a:t>ثانيا: مضمون قاعدة الاسناد الخاصة بالشروط الموضوعية للزواج </a:t>
            </a:r>
          </a:p>
          <a:p>
            <a:pPr algn="just" rtl="1">
              <a:lnSpc>
                <a:spcPct val="200000"/>
              </a:lnSpc>
            </a:pPr>
            <a:r>
              <a:rPr lang="ar-IQ" sz="2800" dirty="0">
                <a:solidFill>
                  <a:schemeClr val="tx1"/>
                </a:solidFill>
                <a:latin typeface="+mj-lt"/>
              </a:rPr>
              <a:t>تنص العبارة الأولى من الفقرة الأولى من المادة (۱۹) من القانون المدني العراقي على انه ((يرجع) في </a:t>
            </a:r>
            <a:r>
              <a:rPr lang="ar-IQ" sz="2800" dirty="0">
                <a:solidFill>
                  <a:srgbClr val="FF0000"/>
                </a:solidFill>
                <a:latin typeface="+mj-lt"/>
              </a:rPr>
              <a:t>الشروط الموضوعية لصحة </a:t>
            </a:r>
            <a:r>
              <a:rPr lang="ar-IQ" sz="2800" dirty="0">
                <a:solidFill>
                  <a:schemeClr val="tx1"/>
                </a:solidFill>
                <a:latin typeface="+mj-lt"/>
              </a:rPr>
              <a:t>الزواج الى </a:t>
            </a:r>
            <a:r>
              <a:rPr lang="ar-IQ" sz="2800" dirty="0">
                <a:solidFill>
                  <a:schemeClr val="tx1"/>
                </a:solidFill>
                <a:highlight>
                  <a:srgbClr val="FFFF00"/>
                </a:highlight>
                <a:latin typeface="+mj-lt"/>
              </a:rPr>
              <a:t>قانون كل من الزوجين</a:t>
            </a:r>
            <a:r>
              <a:rPr lang="ar-IQ" sz="2800" dirty="0">
                <a:solidFill>
                  <a:schemeClr val="tx1"/>
                </a:solidFill>
                <a:latin typeface="+mj-lt"/>
              </a:rPr>
              <a:t>)) والمقصود من هذا النص هو سريان قانون جنسية الزوجين على الشروط الموضوعية للزواج، فان كان الزوجان تركيا الجنسية مثلا طبق القاضي القانون التركي في التأكد من توافر الشروط الموضوعية للزواج</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281014403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highlight>
                  <a:srgbClr val="FFFF00"/>
                </a:highlight>
                <a:latin typeface="+mj-lt"/>
              </a:rPr>
              <a:t>ثالثا: العقبات الخاصة بتطبيق قانون جنسية الزوجين على الشروط الموضوعية </a:t>
            </a:r>
          </a:p>
          <a:p>
            <a:pPr algn="just" rtl="1">
              <a:lnSpc>
                <a:spcPct val="200000"/>
              </a:lnSpc>
            </a:pPr>
            <a:r>
              <a:rPr lang="ar-IQ" sz="2800" dirty="0">
                <a:solidFill>
                  <a:schemeClr val="tx1"/>
                </a:solidFill>
                <a:latin typeface="+mj-lt"/>
              </a:rPr>
              <a:t>في تطبيق قانون جنسية الزوجين على الشروط الموضوعية للزواج عادة ما نكون امام فرضين هما </a:t>
            </a:r>
          </a:p>
          <a:p>
            <a:pPr algn="just" rtl="1">
              <a:lnSpc>
                <a:spcPct val="200000"/>
              </a:lnSpc>
            </a:pPr>
            <a:r>
              <a:rPr lang="ar-IQ" sz="2800" dirty="0">
                <a:solidFill>
                  <a:schemeClr val="tx1"/>
                </a:solidFill>
                <a:latin typeface="+mj-lt"/>
              </a:rPr>
              <a:t>1</a:t>
            </a:r>
            <a:r>
              <a:rPr lang="ar-IQ" sz="2800" dirty="0">
                <a:solidFill>
                  <a:srgbClr val="FF0000"/>
                </a:solidFill>
                <a:latin typeface="+mj-lt"/>
              </a:rPr>
              <a:t> اتحاد جنسيه الزوجين</a:t>
            </a:r>
            <a:r>
              <a:rPr lang="ar-IQ" sz="2800" dirty="0">
                <a:solidFill>
                  <a:schemeClr val="tx1"/>
                </a:solidFill>
                <a:latin typeface="+mj-lt"/>
              </a:rPr>
              <a:t>، اى يكون الزوجان أجنبيين من جنسية وأحدة، كأن يكونا سوريان الجنسية، في هذه الحالة لا يثير تطبيق قانون جنسية الزوجين اية مشكلة اذ سيرجع القاضي العراقي الى قانون وأحد وهو القانون السوري في مثالنا للتأكد من توفرالشروط الموضوعية لزواج السوريين.</a:t>
            </a:r>
          </a:p>
          <a:p>
            <a:pPr algn="just" rtl="1">
              <a:lnSpc>
                <a:spcPct val="200000"/>
              </a:lnSpc>
            </a:pPr>
            <a:endParaRPr lang="ar-IQ" sz="2800" dirty="0">
              <a:solidFill>
                <a:schemeClr val="tx1"/>
              </a:solidFill>
              <a:latin typeface="+mj-lt"/>
            </a:endParaRP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61119483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latin typeface="+mj-lt"/>
              </a:rPr>
              <a:t>۲ اختلاف جنسية الزوجين</a:t>
            </a:r>
            <a:r>
              <a:rPr lang="ar-IQ" sz="2800" dirty="0">
                <a:solidFill>
                  <a:schemeClr val="tx1"/>
                </a:solidFill>
                <a:latin typeface="+mj-lt"/>
              </a:rPr>
              <a:t>، أي أن الزوجان أجنبيان ينتميان بجنسيتهما الى دولتين مختلفتين، كأن يكون الزوج مصرياً والزوجة تونسية مثلا، وينقسم هذا الفرض بدوره الى </a:t>
            </a:r>
            <a:r>
              <a:rPr lang="ar-IQ" sz="2800" dirty="0">
                <a:solidFill>
                  <a:schemeClr val="tx1"/>
                </a:solidFill>
                <a:highlight>
                  <a:srgbClr val="00FFFF"/>
                </a:highlight>
                <a:latin typeface="+mj-lt"/>
              </a:rPr>
              <a:t>فرضين</a:t>
            </a:r>
            <a:r>
              <a:rPr lang="ar-IQ" sz="2800" dirty="0">
                <a:solidFill>
                  <a:schemeClr val="tx1"/>
                </a:solidFill>
                <a:latin typeface="+mj-lt"/>
              </a:rPr>
              <a:t> آخرين: الأول هو اتحاد حكم قانون جنسية الزوجين بشأن الشروط الموضوعية، فالقاضي في هذا الفرض سيطبق قانون جنسية الزوجين ولا اختلاف في الحكم اي انه لا يثير مشكلة في التطبيق.</a:t>
            </a:r>
          </a:p>
          <a:p>
            <a:pPr algn="just" rtl="1">
              <a:lnSpc>
                <a:spcPct val="200000"/>
              </a:lnSpc>
            </a:pPr>
            <a:endParaRPr lang="ar-IQ" sz="2800" dirty="0">
              <a:solidFill>
                <a:schemeClr val="tx1"/>
              </a:solidFill>
              <a:latin typeface="+mj-lt"/>
            </a:endParaRPr>
          </a:p>
        </p:txBody>
      </p:sp>
    </p:spTree>
    <p:extLst>
      <p:ext uri="{BB962C8B-B14F-4D97-AF65-F5344CB8AC3E}">
        <p14:creationId xmlns:p14="http://schemas.microsoft.com/office/powerpoint/2010/main" val="70987707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اما </a:t>
            </a:r>
            <a:r>
              <a:rPr lang="ar-IQ" sz="2800" dirty="0">
                <a:solidFill>
                  <a:schemeClr val="tx1"/>
                </a:solidFill>
                <a:highlight>
                  <a:srgbClr val="00FFFF"/>
                </a:highlight>
                <a:latin typeface="+mj-lt"/>
              </a:rPr>
              <a:t>الفرض الثاني </a:t>
            </a:r>
            <a:r>
              <a:rPr lang="ar-IQ" sz="2800" dirty="0">
                <a:solidFill>
                  <a:schemeClr val="tx1"/>
                </a:solidFill>
                <a:latin typeface="+mj-lt"/>
              </a:rPr>
              <a:t>فيتمثل في اختلاف الشروط الموضوعية في قانون جنسية الزوجين وهو ما يثير مشكلة في التطبيق، ففي المثال المذكور انفا إذا افترضنا ان زواج الزوج المصري هو الزواج الثاني وان قانون جنسيته القانون المصري) يقضي بصحة زواج الرجل من زوجة ثانية بينما يحظر قانون جنسية الزوجة (القانون التونسي الزواج من زوجة ثانية، فكيف سيطبق القاضي العراقي قانون جنسية الزوجين في هذا الفرض؟. للاجابة على هذا التساؤل، </a:t>
            </a:r>
            <a:r>
              <a:rPr lang="ar-IQ" sz="2800" dirty="0">
                <a:solidFill>
                  <a:schemeClr val="tx1"/>
                </a:solidFill>
                <a:highlight>
                  <a:srgbClr val="FFFF00"/>
                </a:highlight>
                <a:latin typeface="+mj-lt"/>
              </a:rPr>
              <a:t>اختلف الفقه في اسلوب تطبيق قانون جنسية الزوجين بين رأيين</a:t>
            </a:r>
          </a:p>
        </p:txBody>
      </p:sp>
    </p:spTree>
    <p:extLst>
      <p:ext uri="{BB962C8B-B14F-4D97-AF65-F5344CB8AC3E}">
        <p14:creationId xmlns:p14="http://schemas.microsoft.com/office/powerpoint/2010/main" val="259305724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 </a:t>
            </a:r>
            <a:r>
              <a:rPr lang="ar-IQ" sz="2800" dirty="0">
                <a:solidFill>
                  <a:srgbClr val="FF0000"/>
                </a:solidFill>
                <a:highlight>
                  <a:srgbClr val="FFFF00"/>
                </a:highlight>
                <a:latin typeface="+mj-lt"/>
              </a:rPr>
              <a:t>الأول</a:t>
            </a:r>
            <a:r>
              <a:rPr lang="ar-IQ" sz="2800" dirty="0">
                <a:solidFill>
                  <a:schemeClr val="tx1"/>
                </a:solidFill>
                <a:latin typeface="+mj-lt"/>
              </a:rPr>
              <a:t> منها يدعو الى التطبيق الجامع لقانون جنسية الزوجين، بمعنى ينبغي توفر الشروط الموضوعية في كل زوج حسب القانونين معا، وفي مثالنا سيحكم القاضي بعدم صحة الزواج لان شرط عدم الزواج سابقا غير متوفر في الزوج حسب قانون جنسية الزوجة. </a:t>
            </a:r>
            <a:r>
              <a:rPr lang="ar-IQ" sz="2800" dirty="0">
                <a:solidFill>
                  <a:schemeClr val="tx1"/>
                </a:solidFill>
                <a:highlight>
                  <a:srgbClr val="FFFF00"/>
                </a:highlight>
                <a:latin typeface="+mj-lt"/>
              </a:rPr>
              <a:t>اما الرأي الثاني</a:t>
            </a:r>
            <a:r>
              <a:rPr lang="ar-IQ" sz="2800" dirty="0">
                <a:solidFill>
                  <a:schemeClr val="tx1"/>
                </a:solidFill>
                <a:latin typeface="+mj-lt"/>
              </a:rPr>
              <a:t>، فانه يدعو الى التطبيق الموزع لقانون جنسية الزوجين، اي ينظر القاضي في الشروط الموضوعية لزواج كل طرف حسب قانون جنسيته فقط، وفي مثالنا سيحكم القاضي بصحة الزواج بين الطرفين لان قانون جنسية الزوج لا يحظر الزواج من زوجة ثانية. </a:t>
            </a:r>
          </a:p>
        </p:txBody>
      </p:sp>
    </p:spTree>
    <p:extLst>
      <p:ext uri="{BB962C8B-B14F-4D97-AF65-F5344CB8AC3E}">
        <p14:creationId xmlns:p14="http://schemas.microsoft.com/office/powerpoint/2010/main" val="156213362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chemeClr val="tx1"/>
                </a:solidFill>
                <a:latin typeface="+mj-lt"/>
              </a:rPr>
              <a:t>ومع ذلك، إذا كان قانون أحد الزوجين متساهلا في الشروط المتعلقة بالحل والحرمة لا سيما تلك المتعلقة بموانع الزواج بسبب القرابة والطلاق والزنا واختلاف الدين فان القاضي سيستبعد ذلك القانون الأجنبي </a:t>
            </a:r>
            <a:r>
              <a:rPr lang="ar-IQ" sz="2800" dirty="0">
                <a:solidFill>
                  <a:schemeClr val="tx1"/>
                </a:solidFill>
                <a:highlight>
                  <a:srgbClr val="00FFFF"/>
                </a:highlight>
                <a:latin typeface="+mj-lt"/>
              </a:rPr>
              <a:t>ويقضي ببطلان الزواج على اساس مخالفته للنظام العام في القانون العراقي.</a:t>
            </a:r>
          </a:p>
        </p:txBody>
      </p:sp>
    </p:spTree>
    <p:extLst>
      <p:ext uri="{BB962C8B-B14F-4D97-AF65-F5344CB8AC3E}">
        <p14:creationId xmlns:p14="http://schemas.microsoft.com/office/powerpoint/2010/main" val="153238368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B9A104F-6C90-F392-A072-EB97929B6CA4}"/>
              </a:ext>
            </a:extLst>
          </p:cNvPr>
          <p:cNvSpPr>
            <a:spLocks noGrp="1"/>
          </p:cNvSpPr>
          <p:nvPr>
            <p:ph type="subTitle" idx="1"/>
          </p:nvPr>
        </p:nvSpPr>
        <p:spPr>
          <a:xfrm>
            <a:off x="0" y="0"/>
            <a:ext cx="12192000" cy="6858000"/>
          </a:xfrm>
        </p:spPr>
        <p:txBody>
          <a:bodyPr>
            <a:normAutofit/>
          </a:bodyPr>
          <a:lstStyle/>
          <a:p>
            <a:pPr algn="just" rtl="1">
              <a:lnSpc>
                <a:spcPct val="200000"/>
              </a:lnSpc>
            </a:pPr>
            <a:r>
              <a:rPr lang="ar-IQ" sz="2800" dirty="0">
                <a:solidFill>
                  <a:srgbClr val="FF0000"/>
                </a:solidFill>
                <a:highlight>
                  <a:srgbClr val="FFFF00"/>
                </a:highlight>
                <a:latin typeface="+mj-lt"/>
              </a:rPr>
              <a:t>رابعا: الاستثناء على قاعدة الاسناد الخاصة بالشروط الموضوعية للزواج </a:t>
            </a:r>
          </a:p>
          <a:p>
            <a:pPr algn="just" rtl="1">
              <a:lnSpc>
                <a:spcPct val="200000"/>
              </a:lnSpc>
            </a:pPr>
            <a:r>
              <a:rPr lang="ar-IQ" sz="2800" dirty="0">
                <a:solidFill>
                  <a:schemeClr val="tx1"/>
                </a:solidFill>
                <a:latin typeface="+mj-lt"/>
              </a:rPr>
              <a:t>اورد المشرع العراقي في نهاية المادة (۱۹) الخاصة بمسائل الزواج وتحديدا في الفقرة الخامسة استثناء عاما يقضي بعدم العمل بقانون جنسية الطرف الآخر في العلاقة الزوجية متى ما كان أحد الزوجين عراقيا وقت الزواج، فنص الفقرة الخامسة من المادة المذكورة يقرأ على النحو الآتي: (في الاحوال المنصوص عليها في هذه المادة، إذا كان أحد الزوجين </a:t>
            </a:r>
            <a:r>
              <a:rPr lang="ar-IQ" sz="2800" dirty="0">
                <a:solidFill>
                  <a:srgbClr val="FF0000"/>
                </a:solidFill>
                <a:latin typeface="+mj-lt"/>
              </a:rPr>
              <a:t>عراقيا</a:t>
            </a:r>
            <a:r>
              <a:rPr lang="ar-IQ" sz="2800" dirty="0">
                <a:solidFill>
                  <a:schemeClr val="tx1"/>
                </a:solidFill>
                <a:latin typeface="+mj-lt"/>
              </a:rPr>
              <a:t> </a:t>
            </a:r>
            <a:r>
              <a:rPr lang="ar-IQ" sz="2800" dirty="0">
                <a:solidFill>
                  <a:schemeClr val="tx1"/>
                </a:solidFill>
                <a:highlight>
                  <a:srgbClr val="FFFF00"/>
                </a:highlight>
                <a:latin typeface="+mj-lt"/>
              </a:rPr>
              <a:t>وقت انعقاد الزواج </a:t>
            </a:r>
            <a:r>
              <a:rPr lang="ar-IQ" sz="2800" dirty="0">
                <a:solidFill>
                  <a:schemeClr val="tx1"/>
                </a:solidFill>
                <a:latin typeface="+mj-lt"/>
              </a:rPr>
              <a:t>يسري القانون العراقي وحده)</a:t>
            </a:r>
          </a:p>
          <a:p>
            <a:pPr algn="just" rtl="1">
              <a:lnSpc>
                <a:spcPct val="200000"/>
              </a:lnSpc>
            </a:pPr>
            <a:r>
              <a:rPr lang="ar-IQ" sz="2800" dirty="0">
                <a:solidFill>
                  <a:schemeClr val="tx1"/>
                </a:solidFill>
                <a:highlight>
                  <a:srgbClr val="00FFFF"/>
                </a:highlight>
                <a:latin typeface="+mj-lt"/>
              </a:rPr>
              <a:t>ثبت المشرع الزمن الذي يسري فيه القانون العراقي وهو وقت الزواج</a:t>
            </a:r>
          </a:p>
        </p:txBody>
      </p:sp>
    </p:spTree>
    <p:extLst>
      <p:ext uri="{BB962C8B-B14F-4D97-AF65-F5344CB8AC3E}">
        <p14:creationId xmlns:p14="http://schemas.microsoft.com/office/powerpoint/2010/main" val="3881159437"/>
      </p:ext>
    </p:extLst>
  </p:cSld>
  <p:clrMapOvr>
    <a:masterClrMapping/>
  </p:clrMapOvr>
</p:sld>
</file>

<file path=ppt/theme/theme1.xml><?xml version="1.0" encoding="utf-8"?>
<a:theme xmlns:a="http://schemas.openxmlformats.org/drawingml/2006/main" name="Face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8330</TotalTime>
  <Words>17781</Words>
  <Application>Microsoft Office PowerPoint</Application>
  <PresentationFormat>Widescreen</PresentationFormat>
  <Paragraphs>1037</Paragraphs>
  <Slides>221</Slides>
  <Notes>220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221</vt:i4>
      </vt:variant>
    </vt:vector>
  </HeadingPairs>
  <TitlesOfParts>
    <vt:vector size="226" baseType="lpstr">
      <vt:lpstr>Arial</vt:lpstr>
      <vt:lpstr>Calibri</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Mohammed Ashraf</dc:creator>
  <cp:lastModifiedBy>Mohammed Ashraf</cp:lastModifiedBy>
  <cp:revision>112</cp:revision>
  <dcterms:created xsi:type="dcterms:W3CDTF">2023-01-30T18:41:51Z</dcterms:created>
  <dcterms:modified xsi:type="dcterms:W3CDTF">2024-04-29T07:57:03Z</dcterms:modified>
</cp:coreProperties>
</file>