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7" r:id="rId2"/>
    <p:sldId id="256" r:id="rId3"/>
    <p:sldId id="257" r:id="rId4"/>
    <p:sldId id="258" r:id="rId5"/>
    <p:sldId id="263" r:id="rId6"/>
    <p:sldId id="259" r:id="rId7"/>
    <p:sldId id="264" r:id="rId8"/>
    <p:sldId id="260" r:id="rId9"/>
    <p:sldId id="265" r:id="rId10"/>
    <p:sldId id="261" r:id="rId11"/>
    <p:sldId id="266" r:id="rId12"/>
    <p:sldId id="262" r:id="rId13"/>
    <p:sldId id="269" r:id="rId14"/>
    <p:sldId id="267" r:id="rId15"/>
    <p:sldId id="270" r:id="rId16"/>
    <p:sldId id="268" r:id="rId17"/>
    <p:sldId id="272" r:id="rId18"/>
    <p:sldId id="271" r:id="rId19"/>
    <p:sldId id="273" r:id="rId20"/>
    <p:sldId id="278" r:id="rId21"/>
    <p:sldId id="277" r:id="rId22"/>
    <p:sldId id="276" r:id="rId23"/>
    <p:sldId id="280" r:id="rId24"/>
    <p:sldId id="279" r:id="rId25"/>
    <p:sldId id="275" r:id="rId26"/>
    <p:sldId id="283" r:id="rId27"/>
    <p:sldId id="285" r:id="rId28"/>
    <p:sldId id="284" r:id="rId29"/>
    <p:sldId id="288" r:id="rId30"/>
    <p:sldId id="287" r:id="rId31"/>
    <p:sldId id="286" r:id="rId32"/>
    <p:sldId id="292" r:id="rId33"/>
    <p:sldId id="291" r:id="rId34"/>
    <p:sldId id="293" r:id="rId35"/>
    <p:sldId id="289" r:id="rId36"/>
    <p:sldId id="290" r:id="rId37"/>
    <p:sldId id="282" r:id="rId38"/>
    <p:sldId id="274" r:id="rId39"/>
    <p:sldId id="294" r:id="rId40"/>
    <p:sldId id="296" r:id="rId41"/>
    <p:sldId id="29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33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D06B6-1BA7-4BB0-8A23-BE95A74D6277}" type="datetimeFigureOut">
              <a:rPr lang="en-US" smtClean="0"/>
              <a:t>4/19/2024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1404A0-3062-4CF5-B721-D63A650DB724}" type="slidenum">
              <a:rPr lang="en-US" smtClean="0"/>
              <a:t>‹#›</a:t>
            </a:fld>
            <a:endParaRPr lang="en-US"/>
          </a:p>
        </p:txBody>
      </p:sp>
    </p:spTree>
    <p:extLst>
      <p:ext uri="{BB962C8B-B14F-4D97-AF65-F5344CB8AC3E}">
        <p14:creationId xmlns:p14="http://schemas.microsoft.com/office/powerpoint/2010/main" val="421833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1404A0-3062-4CF5-B721-D63A650DB724}" type="slidenum">
              <a:rPr lang="en-US" smtClean="0"/>
              <a:t>31</a:t>
            </a:fld>
            <a:endParaRPr lang="en-US"/>
          </a:p>
        </p:txBody>
      </p:sp>
    </p:spTree>
    <p:extLst>
      <p:ext uri="{BB962C8B-B14F-4D97-AF65-F5344CB8AC3E}">
        <p14:creationId xmlns:p14="http://schemas.microsoft.com/office/powerpoint/2010/main" val="3698531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1404A0-3062-4CF5-B721-D63A650DB724}" type="slidenum">
              <a:rPr lang="en-US" smtClean="0"/>
              <a:t>32</a:t>
            </a:fld>
            <a:endParaRPr lang="en-US"/>
          </a:p>
        </p:txBody>
      </p:sp>
    </p:spTree>
    <p:extLst>
      <p:ext uri="{BB962C8B-B14F-4D97-AF65-F5344CB8AC3E}">
        <p14:creationId xmlns:p14="http://schemas.microsoft.com/office/powerpoint/2010/main" val="1727629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1404A0-3062-4CF5-B721-D63A650DB724}" type="slidenum">
              <a:rPr lang="en-US" smtClean="0"/>
              <a:t>33</a:t>
            </a:fld>
            <a:endParaRPr lang="en-US"/>
          </a:p>
        </p:txBody>
      </p:sp>
    </p:spTree>
    <p:extLst>
      <p:ext uri="{BB962C8B-B14F-4D97-AF65-F5344CB8AC3E}">
        <p14:creationId xmlns:p14="http://schemas.microsoft.com/office/powerpoint/2010/main" val="4127626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1404A0-3062-4CF5-B721-D63A650DB724}" type="slidenum">
              <a:rPr lang="en-US" smtClean="0"/>
              <a:t>34</a:t>
            </a:fld>
            <a:endParaRPr lang="en-US"/>
          </a:p>
        </p:txBody>
      </p:sp>
    </p:spTree>
    <p:extLst>
      <p:ext uri="{BB962C8B-B14F-4D97-AF65-F5344CB8AC3E}">
        <p14:creationId xmlns:p14="http://schemas.microsoft.com/office/powerpoint/2010/main" val="4055006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1404A0-3062-4CF5-B721-D63A650DB724}" type="slidenum">
              <a:rPr lang="en-US" smtClean="0"/>
              <a:t>36</a:t>
            </a:fld>
            <a:endParaRPr lang="en-US"/>
          </a:p>
        </p:txBody>
      </p:sp>
    </p:spTree>
    <p:extLst>
      <p:ext uri="{BB962C8B-B14F-4D97-AF65-F5344CB8AC3E}">
        <p14:creationId xmlns:p14="http://schemas.microsoft.com/office/powerpoint/2010/main" val="1114185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EE18E2-A63D-46AB-A78F-7AEB6840DC4B}"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87FE2-4B81-42B0-AE2D-3964B4A2AD1E}" type="slidenum">
              <a:rPr lang="en-US" smtClean="0"/>
              <a:t>‹#›</a:t>
            </a:fld>
            <a:endParaRPr lang="en-US"/>
          </a:p>
        </p:txBody>
      </p:sp>
    </p:spTree>
    <p:extLst>
      <p:ext uri="{BB962C8B-B14F-4D97-AF65-F5344CB8AC3E}">
        <p14:creationId xmlns:p14="http://schemas.microsoft.com/office/powerpoint/2010/main" val="3101555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EE18E2-A63D-46AB-A78F-7AEB6840DC4B}"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87FE2-4B81-42B0-AE2D-3964B4A2AD1E}" type="slidenum">
              <a:rPr lang="en-US" smtClean="0"/>
              <a:t>‹#›</a:t>
            </a:fld>
            <a:endParaRPr lang="en-US"/>
          </a:p>
        </p:txBody>
      </p:sp>
    </p:spTree>
    <p:extLst>
      <p:ext uri="{BB962C8B-B14F-4D97-AF65-F5344CB8AC3E}">
        <p14:creationId xmlns:p14="http://schemas.microsoft.com/office/powerpoint/2010/main" val="251092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EE18E2-A63D-46AB-A78F-7AEB6840DC4B}"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87FE2-4B81-42B0-AE2D-3964B4A2AD1E}" type="slidenum">
              <a:rPr lang="en-US" smtClean="0"/>
              <a:t>‹#›</a:t>
            </a:fld>
            <a:endParaRPr lang="en-US"/>
          </a:p>
        </p:txBody>
      </p:sp>
    </p:spTree>
    <p:extLst>
      <p:ext uri="{BB962C8B-B14F-4D97-AF65-F5344CB8AC3E}">
        <p14:creationId xmlns:p14="http://schemas.microsoft.com/office/powerpoint/2010/main" val="2213201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EE18E2-A63D-46AB-A78F-7AEB6840DC4B}"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87FE2-4B81-42B0-AE2D-3964B4A2AD1E}" type="slidenum">
              <a:rPr lang="en-US" smtClean="0"/>
              <a:t>‹#›</a:t>
            </a:fld>
            <a:endParaRPr lang="en-US"/>
          </a:p>
        </p:txBody>
      </p:sp>
    </p:spTree>
    <p:extLst>
      <p:ext uri="{BB962C8B-B14F-4D97-AF65-F5344CB8AC3E}">
        <p14:creationId xmlns:p14="http://schemas.microsoft.com/office/powerpoint/2010/main" val="76941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EE18E2-A63D-46AB-A78F-7AEB6840DC4B}"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87FE2-4B81-42B0-AE2D-3964B4A2AD1E}" type="slidenum">
              <a:rPr lang="en-US" smtClean="0"/>
              <a:t>‹#›</a:t>
            </a:fld>
            <a:endParaRPr lang="en-US"/>
          </a:p>
        </p:txBody>
      </p:sp>
    </p:spTree>
    <p:extLst>
      <p:ext uri="{BB962C8B-B14F-4D97-AF65-F5344CB8AC3E}">
        <p14:creationId xmlns:p14="http://schemas.microsoft.com/office/powerpoint/2010/main" val="1211414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EE18E2-A63D-46AB-A78F-7AEB6840DC4B}"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87FE2-4B81-42B0-AE2D-3964B4A2AD1E}" type="slidenum">
              <a:rPr lang="en-US" smtClean="0"/>
              <a:t>‹#›</a:t>
            </a:fld>
            <a:endParaRPr lang="en-US"/>
          </a:p>
        </p:txBody>
      </p:sp>
    </p:spTree>
    <p:extLst>
      <p:ext uri="{BB962C8B-B14F-4D97-AF65-F5344CB8AC3E}">
        <p14:creationId xmlns:p14="http://schemas.microsoft.com/office/powerpoint/2010/main" val="1272379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EE18E2-A63D-46AB-A78F-7AEB6840DC4B}" type="datetimeFigureOut">
              <a:rPr lang="en-US" smtClean="0"/>
              <a:t>4/19/2024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087FE2-4B81-42B0-AE2D-3964B4A2AD1E}" type="slidenum">
              <a:rPr lang="en-US" smtClean="0"/>
              <a:t>‹#›</a:t>
            </a:fld>
            <a:endParaRPr lang="en-US"/>
          </a:p>
        </p:txBody>
      </p:sp>
    </p:spTree>
    <p:extLst>
      <p:ext uri="{BB962C8B-B14F-4D97-AF65-F5344CB8AC3E}">
        <p14:creationId xmlns:p14="http://schemas.microsoft.com/office/powerpoint/2010/main" val="1445304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EE18E2-A63D-46AB-A78F-7AEB6840DC4B}" type="datetimeFigureOut">
              <a:rPr lang="en-US" smtClean="0"/>
              <a:t>4/19/2024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087FE2-4B81-42B0-AE2D-3964B4A2AD1E}" type="slidenum">
              <a:rPr lang="en-US" smtClean="0"/>
              <a:t>‹#›</a:t>
            </a:fld>
            <a:endParaRPr lang="en-US"/>
          </a:p>
        </p:txBody>
      </p:sp>
    </p:spTree>
    <p:extLst>
      <p:ext uri="{BB962C8B-B14F-4D97-AF65-F5344CB8AC3E}">
        <p14:creationId xmlns:p14="http://schemas.microsoft.com/office/powerpoint/2010/main" val="303063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EE18E2-A63D-46AB-A78F-7AEB6840DC4B}" type="datetimeFigureOut">
              <a:rPr lang="en-US" smtClean="0"/>
              <a:t>4/19/2024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087FE2-4B81-42B0-AE2D-3964B4A2AD1E}" type="slidenum">
              <a:rPr lang="en-US" smtClean="0"/>
              <a:t>‹#›</a:t>
            </a:fld>
            <a:endParaRPr lang="en-US"/>
          </a:p>
        </p:txBody>
      </p:sp>
    </p:spTree>
    <p:extLst>
      <p:ext uri="{BB962C8B-B14F-4D97-AF65-F5344CB8AC3E}">
        <p14:creationId xmlns:p14="http://schemas.microsoft.com/office/powerpoint/2010/main" val="3820824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EE18E2-A63D-46AB-A78F-7AEB6840DC4B}"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87FE2-4B81-42B0-AE2D-3964B4A2AD1E}" type="slidenum">
              <a:rPr lang="en-US" smtClean="0"/>
              <a:t>‹#›</a:t>
            </a:fld>
            <a:endParaRPr lang="en-US"/>
          </a:p>
        </p:txBody>
      </p:sp>
    </p:spTree>
    <p:extLst>
      <p:ext uri="{BB962C8B-B14F-4D97-AF65-F5344CB8AC3E}">
        <p14:creationId xmlns:p14="http://schemas.microsoft.com/office/powerpoint/2010/main" val="2918872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EE18E2-A63D-46AB-A78F-7AEB6840DC4B}"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87FE2-4B81-42B0-AE2D-3964B4A2AD1E}" type="slidenum">
              <a:rPr lang="en-US" smtClean="0"/>
              <a:t>‹#›</a:t>
            </a:fld>
            <a:endParaRPr lang="en-US"/>
          </a:p>
        </p:txBody>
      </p:sp>
    </p:spTree>
    <p:extLst>
      <p:ext uri="{BB962C8B-B14F-4D97-AF65-F5344CB8AC3E}">
        <p14:creationId xmlns:p14="http://schemas.microsoft.com/office/powerpoint/2010/main" val="3187314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E18E2-A63D-46AB-A78F-7AEB6840DC4B}" type="datetimeFigureOut">
              <a:rPr lang="en-US" smtClean="0"/>
              <a:t>4/19/2024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87FE2-4B81-42B0-AE2D-3964B4A2AD1E}" type="slidenum">
              <a:rPr lang="en-US" smtClean="0"/>
              <a:t>‹#›</a:t>
            </a:fld>
            <a:endParaRPr lang="en-US"/>
          </a:p>
        </p:txBody>
      </p:sp>
    </p:spTree>
    <p:extLst>
      <p:ext uri="{BB962C8B-B14F-4D97-AF65-F5344CB8AC3E}">
        <p14:creationId xmlns:p14="http://schemas.microsoft.com/office/powerpoint/2010/main" val="114789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1246" y="855452"/>
            <a:ext cx="6096000" cy="3508653"/>
          </a:xfrm>
          <a:prstGeom prst="rect">
            <a:avLst/>
          </a:prstGeom>
        </p:spPr>
        <p:txBody>
          <a:bodyPr>
            <a:spAutoFit/>
          </a:bodyPr>
          <a:lstStyle/>
          <a:p>
            <a:pPr lvl="0" algn="ctr">
              <a:lnSpc>
                <a:spcPct val="150000"/>
              </a:lnSpc>
            </a:pPr>
            <a:r>
              <a:rPr lang="en-US" sz="2800" dirty="0">
                <a:solidFill>
                  <a:srgbClr val="FF0000"/>
                </a:solidFill>
                <a:latin typeface="Times New Roman" panose="02020603050405020304" pitchFamily="18" charset="0"/>
                <a:cs typeface="Times New Roman" panose="02020603050405020304" pitchFamily="18" charset="0"/>
              </a:rPr>
              <a:t>WHITE AND RED LESIONS OF ORAL </a:t>
            </a:r>
            <a:r>
              <a:rPr lang="en-US" sz="2800" dirty="0" smtClean="0">
                <a:solidFill>
                  <a:srgbClr val="FF0000"/>
                </a:solidFill>
                <a:latin typeface="Times New Roman" panose="02020603050405020304" pitchFamily="18" charset="0"/>
                <a:cs typeface="Times New Roman" panose="02020603050405020304" pitchFamily="18" charset="0"/>
              </a:rPr>
              <a:t>MUCOSA              </a:t>
            </a:r>
          </a:p>
          <a:p>
            <a:pPr lvl="0" algn="ctr">
              <a:lnSpc>
                <a:spcPct val="150000"/>
              </a:lnSpc>
            </a:pPr>
            <a:endParaRPr lang="en-US" sz="2800" dirty="0" smtClean="0">
              <a:solidFill>
                <a:srgbClr val="FF0000"/>
              </a:solidFill>
              <a:latin typeface="Times New Roman" panose="02020603050405020304" pitchFamily="18" charset="0"/>
              <a:cs typeface="Times New Roman" panose="02020603050405020304" pitchFamily="18" charset="0"/>
            </a:endParaRPr>
          </a:p>
          <a:p>
            <a:pPr lvl="0" algn="ctr">
              <a:lnSpc>
                <a:spcPct val="150000"/>
              </a:lnSpc>
            </a:pPr>
            <a:endParaRPr lang="en-US" sz="2800" dirty="0">
              <a:solidFill>
                <a:srgbClr val="FF0000"/>
              </a:solidFill>
              <a:latin typeface="Times New Roman" panose="02020603050405020304" pitchFamily="18" charset="0"/>
              <a:cs typeface="Times New Roman" panose="02020603050405020304" pitchFamily="18" charset="0"/>
            </a:endParaRPr>
          </a:p>
          <a:p>
            <a:pPr lvl="0" algn="ctr">
              <a:lnSpc>
                <a:spcPct val="150000"/>
              </a:lnSpc>
            </a:pPr>
            <a:r>
              <a:rPr lang="en-US" sz="3600" dirty="0" smtClean="0">
                <a:solidFill>
                  <a:srgbClr val="FF0000"/>
                </a:solidFill>
                <a:latin typeface="Times New Roman" panose="02020603050405020304" pitchFamily="18" charset="0"/>
                <a:cs typeface="Times New Roman" panose="02020603050405020304" pitchFamily="18" charset="0"/>
              </a:rPr>
              <a:t>L </a:t>
            </a:r>
            <a:r>
              <a:rPr lang="en-US" sz="3600" dirty="0" smtClean="0">
                <a:solidFill>
                  <a:srgbClr val="FF0000"/>
                </a:solidFill>
                <a:latin typeface="Times New Roman" panose="02020603050405020304" pitchFamily="18" charset="0"/>
                <a:cs typeface="Times New Roman" panose="02020603050405020304" pitchFamily="18" charset="0"/>
              </a:rPr>
              <a:t>22</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1301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2421" y="762204"/>
            <a:ext cx="3864448" cy="3345771"/>
          </a:xfrm>
          <a:prstGeom prst="rect">
            <a:avLst/>
          </a:prstGeom>
        </p:spPr>
      </p:pic>
      <p:pic>
        <p:nvPicPr>
          <p:cNvPr id="3" name="Picture 2"/>
          <p:cNvPicPr>
            <a:picLocks noChangeAspect="1"/>
          </p:cNvPicPr>
          <p:nvPr/>
        </p:nvPicPr>
        <p:blipFill>
          <a:blip r:embed="rId3"/>
          <a:stretch>
            <a:fillRect/>
          </a:stretch>
        </p:blipFill>
        <p:spPr>
          <a:xfrm>
            <a:off x="4782381" y="762204"/>
            <a:ext cx="3597331" cy="3345771"/>
          </a:xfrm>
          <a:prstGeom prst="rect">
            <a:avLst/>
          </a:prstGeom>
        </p:spPr>
      </p:pic>
      <p:sp>
        <p:nvSpPr>
          <p:cNvPr id="5" name="Rectangle 4"/>
          <p:cNvSpPr/>
          <p:nvPr/>
        </p:nvSpPr>
        <p:spPr>
          <a:xfrm>
            <a:off x="574912" y="4507510"/>
            <a:ext cx="11407821" cy="646331"/>
          </a:xfrm>
          <a:prstGeom prst="rect">
            <a:avLst/>
          </a:prstGeom>
        </p:spPr>
        <p:txBody>
          <a:bodyPr wrap="square">
            <a:spAutoFit/>
          </a:bodyPr>
          <a:lstStyle/>
          <a:p>
            <a:r>
              <a:rPr lang="en-US" dirty="0" smtClean="0"/>
              <a:t>:(A) Focal keratosis caused by tongue chewing.(B)Frictional keratosis related to occlusal line.</a:t>
            </a:r>
          </a:p>
          <a:p>
            <a:r>
              <a:rPr lang="en-US" dirty="0" smtClean="0"/>
              <a:t> </a:t>
            </a:r>
            <a:endParaRPr lang="en-US" dirty="0"/>
          </a:p>
        </p:txBody>
      </p:sp>
      <p:sp>
        <p:nvSpPr>
          <p:cNvPr id="6" name="Rectangle 5"/>
          <p:cNvSpPr/>
          <p:nvPr/>
        </p:nvSpPr>
        <p:spPr>
          <a:xfrm>
            <a:off x="1791827" y="4107975"/>
            <a:ext cx="511679" cy="369332"/>
          </a:xfrm>
          <a:prstGeom prst="rect">
            <a:avLst/>
          </a:prstGeom>
        </p:spPr>
        <p:txBody>
          <a:bodyPr wrap="none">
            <a:spAutoFit/>
          </a:bodyPr>
          <a:lstStyle/>
          <a:p>
            <a:r>
              <a:rPr lang="en-US" dirty="0" smtClean="0"/>
              <a:t>(A) </a:t>
            </a:r>
            <a:endParaRPr lang="en-US" dirty="0"/>
          </a:p>
        </p:txBody>
      </p:sp>
      <p:sp>
        <p:nvSpPr>
          <p:cNvPr id="7" name="Rectangle 6"/>
          <p:cNvSpPr/>
          <p:nvPr/>
        </p:nvSpPr>
        <p:spPr>
          <a:xfrm>
            <a:off x="5204203" y="4107975"/>
            <a:ext cx="508473" cy="369332"/>
          </a:xfrm>
          <a:prstGeom prst="rect">
            <a:avLst/>
          </a:prstGeom>
        </p:spPr>
        <p:txBody>
          <a:bodyPr wrap="none">
            <a:spAutoFit/>
          </a:bodyPr>
          <a:lstStyle/>
          <a:p>
            <a:r>
              <a:rPr lang="en-US" dirty="0" smtClean="0"/>
              <a:t>.(B)</a:t>
            </a:r>
            <a:endParaRPr lang="en-US" dirty="0"/>
          </a:p>
        </p:txBody>
      </p:sp>
    </p:spTree>
    <p:extLst>
      <p:ext uri="{BB962C8B-B14F-4D97-AF65-F5344CB8AC3E}">
        <p14:creationId xmlns:p14="http://schemas.microsoft.com/office/powerpoint/2010/main" val="2124506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855"/>
            <a:ext cx="11764371" cy="5447645"/>
          </a:xfrm>
          <a:prstGeom prst="rect">
            <a:avLst/>
          </a:prstGeom>
        </p:spPr>
        <p:txBody>
          <a:bodyPr wrap="square">
            <a:spAutoFit/>
          </a:bodyPr>
          <a:lstStyle/>
          <a:p>
            <a:pPr>
              <a:lnSpc>
                <a:spcPct val="150000"/>
              </a:lnSpc>
            </a:pPr>
            <a:r>
              <a:rPr lang="en-US" sz="2800" dirty="0" smtClean="0">
                <a:solidFill>
                  <a:srgbClr val="FF0000"/>
                </a:solidFill>
                <a:latin typeface="Times New Roman" panose="02020603050405020304" pitchFamily="18" charset="0"/>
                <a:cs typeface="Times New Roman" panose="02020603050405020304" pitchFamily="18" charset="0"/>
              </a:rPr>
              <a:t>Histologically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The epithelium shows</a:t>
            </a:r>
            <a:r>
              <a:rPr lang="en-US" sz="2400" dirty="0" smtClean="0">
                <a:solidFill>
                  <a:srgbClr val="FF0000"/>
                </a:solidFill>
                <a:latin typeface="Times New Roman" panose="02020603050405020304" pitchFamily="18" charset="0"/>
                <a:cs typeface="Times New Roman" panose="02020603050405020304" pitchFamily="18" charset="0"/>
              </a:rPr>
              <a:t> acanthosis </a:t>
            </a:r>
            <a:r>
              <a:rPr lang="en-US" sz="2400" dirty="0" smtClean="0">
                <a:latin typeface="Times New Roman" panose="02020603050405020304" pitchFamily="18" charset="0"/>
                <a:cs typeface="Times New Roman" panose="02020603050405020304" pitchFamily="18" charset="0"/>
              </a:rPr>
              <a:t>with a prominent </a:t>
            </a:r>
            <a:r>
              <a:rPr lang="en-US" sz="2400" dirty="0" smtClean="0">
                <a:solidFill>
                  <a:srgbClr val="FF0000"/>
                </a:solidFill>
                <a:latin typeface="Times New Roman" panose="02020603050405020304" pitchFamily="18" charset="0"/>
                <a:cs typeface="Times New Roman" panose="02020603050405020304" pitchFamily="18" charset="0"/>
              </a:rPr>
              <a:t>granular cell layer </a:t>
            </a:r>
            <a:r>
              <a:rPr lang="en-US" sz="2400" dirty="0" smtClean="0">
                <a:latin typeface="Times New Roman" panose="02020603050405020304" pitchFamily="18" charset="0"/>
                <a:cs typeface="Times New Roman" panose="02020603050405020304" pitchFamily="18" charset="0"/>
              </a:rPr>
              <a:t>and </a:t>
            </a:r>
            <a:r>
              <a:rPr lang="en-US" sz="2400" dirty="0" smtClean="0">
                <a:solidFill>
                  <a:srgbClr val="FF0000"/>
                </a:solidFill>
                <a:latin typeface="Times New Roman" panose="02020603050405020304" pitchFamily="18" charset="0"/>
                <a:cs typeface="Times New Roman" panose="02020603050405020304" pitchFamily="18" charset="0"/>
              </a:rPr>
              <a:t>thick hyperkeratosis</a:t>
            </a:r>
            <a:r>
              <a:rPr lang="en-US" sz="2400" dirty="0" smtClean="0">
                <a:latin typeface="Times New Roman" panose="02020603050405020304" pitchFamily="18" charset="0"/>
                <a:cs typeface="Times New Roman" panose="02020603050405020304" pitchFamily="18" charset="0"/>
              </a:rPr>
              <a:t> but </a:t>
            </a:r>
            <a:r>
              <a:rPr lang="en-US" sz="2400" dirty="0" smtClean="0">
                <a:solidFill>
                  <a:srgbClr val="FF0000"/>
                </a:solidFill>
                <a:latin typeface="Times New Roman" panose="02020603050405020304" pitchFamily="18" charset="0"/>
                <a:cs typeface="Times New Roman" panose="02020603050405020304" pitchFamily="18" charset="0"/>
              </a:rPr>
              <a:t>no dysplasia</a:t>
            </a:r>
            <a:r>
              <a:rPr lang="en-US" sz="2400" dirty="0" smtClean="0">
                <a:latin typeface="Times New Roman" panose="02020603050405020304" pitchFamily="18" charset="0"/>
                <a:cs typeface="Times New Roman" panose="02020603050405020304" pitchFamily="18" charset="0"/>
              </a:rPr>
              <a:t>. </a:t>
            </a:r>
          </a:p>
          <a:p>
            <a:pPr>
              <a:lnSpc>
                <a:spcPct val="150000"/>
              </a:lnSpc>
            </a:pPr>
            <a:r>
              <a:rPr lang="en-US" sz="2400" dirty="0" smtClean="0">
                <a:latin typeface="Times New Roman" panose="02020603050405020304" pitchFamily="18" charset="0"/>
                <a:cs typeface="Times New Roman" panose="02020603050405020304" pitchFamily="18" charset="0"/>
              </a:rPr>
              <a:t>. There are often scattered </a:t>
            </a:r>
            <a:r>
              <a:rPr lang="en-US" sz="2400" dirty="0" smtClean="0">
                <a:solidFill>
                  <a:srgbClr val="FF0000"/>
                </a:solidFill>
                <a:latin typeface="Times New Roman" panose="02020603050405020304" pitchFamily="18" charset="0"/>
                <a:cs typeface="Times New Roman" panose="02020603050405020304" pitchFamily="18" charset="0"/>
              </a:rPr>
              <a:t>chronic inflammatory </a:t>
            </a:r>
            <a:r>
              <a:rPr lang="en-US" sz="2400" dirty="0" smtClean="0">
                <a:latin typeface="Times New Roman" panose="02020603050405020304" pitchFamily="18" charset="0"/>
                <a:cs typeface="Times New Roman" panose="02020603050405020304" pitchFamily="18" charset="0"/>
              </a:rPr>
              <a:t>cells in the </a:t>
            </a:r>
            <a:r>
              <a:rPr lang="en-US" sz="2400" dirty="0" smtClean="0">
                <a:solidFill>
                  <a:srgbClr val="FF0000"/>
                </a:solidFill>
                <a:latin typeface="Times New Roman" panose="02020603050405020304" pitchFamily="18" charset="0"/>
                <a:cs typeface="Times New Roman" panose="02020603050405020304" pitchFamily="18" charset="0"/>
              </a:rPr>
              <a:t>connective</a:t>
            </a:r>
            <a:r>
              <a:rPr lang="en-US" sz="2400" dirty="0" smtClean="0">
                <a:latin typeface="Times New Roman" panose="02020603050405020304" pitchFamily="18" charset="0"/>
                <a:cs typeface="Times New Roman" panose="02020603050405020304" pitchFamily="18" charset="0"/>
              </a:rPr>
              <a:t> tissue. </a:t>
            </a:r>
          </a:p>
          <a:p>
            <a:pPr>
              <a:lnSpc>
                <a:spcPct val="150000"/>
              </a:lnSpc>
            </a:pPr>
            <a:r>
              <a:rPr lang="en-US" sz="2400" dirty="0" smtClean="0">
                <a:latin typeface="Times New Roman" panose="02020603050405020304" pitchFamily="18" charset="0"/>
                <a:cs typeface="Times New Roman" panose="02020603050405020304" pitchFamily="18" charset="0"/>
              </a:rPr>
              <a:t>. There may be areas of </a:t>
            </a:r>
            <a:r>
              <a:rPr lang="en-US" sz="2400" dirty="0" smtClean="0">
                <a:solidFill>
                  <a:srgbClr val="FF0000"/>
                </a:solidFill>
                <a:latin typeface="Times New Roman" panose="02020603050405020304" pitchFamily="18" charset="0"/>
                <a:cs typeface="Times New Roman" panose="02020603050405020304" pitchFamily="18" charset="0"/>
              </a:rPr>
              <a:t>ulcerations</a:t>
            </a:r>
            <a:r>
              <a:rPr lang="en-US" sz="2400" dirty="0" smtClean="0">
                <a:latin typeface="Times New Roman" panose="02020603050405020304" pitchFamily="18" charset="0"/>
                <a:cs typeface="Times New Roman" panose="02020603050405020304" pitchFamily="18" charset="0"/>
              </a:rPr>
              <a:t>. </a:t>
            </a:r>
          </a:p>
          <a:p>
            <a:pPr>
              <a:lnSpc>
                <a:spcPct val="150000"/>
              </a:lnSpc>
            </a:pPr>
            <a:r>
              <a:rPr lang="en-US" sz="2400" dirty="0" smtClean="0">
                <a:latin typeface="Times New Roman" panose="02020603050405020304" pitchFamily="18" charset="0"/>
                <a:cs typeface="Times New Roman" panose="02020603050405020304" pitchFamily="18" charset="0"/>
              </a:rPr>
              <a:t>The diagnosis of frictional keratosis is made by</a:t>
            </a: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identification </a:t>
            </a:r>
            <a:r>
              <a:rPr lang="en-US" sz="2400" dirty="0" smtClean="0">
                <a:latin typeface="Times New Roman" panose="02020603050405020304" pitchFamily="18" charset="0"/>
                <a:cs typeface="Times New Roman" panose="02020603050405020304" pitchFamily="18" charset="0"/>
              </a:rPr>
              <a:t>of the </a:t>
            </a:r>
            <a:r>
              <a:rPr lang="en-US" sz="2400" dirty="0" smtClean="0">
                <a:solidFill>
                  <a:srgbClr val="FF0000"/>
                </a:solidFill>
                <a:latin typeface="Times New Roman" panose="02020603050405020304" pitchFamily="18" charset="0"/>
                <a:cs typeface="Times New Roman" panose="02020603050405020304" pitchFamily="18" charset="0"/>
              </a:rPr>
              <a:t>trauma causing </a:t>
            </a:r>
            <a:r>
              <a:rPr lang="en-US" sz="2400" dirty="0" smtClean="0">
                <a:latin typeface="Times New Roman" panose="02020603050405020304" pitchFamily="18" charset="0"/>
                <a:cs typeface="Times New Roman" panose="02020603050405020304" pitchFamily="18" charset="0"/>
              </a:rPr>
              <a:t>the lesion,</a:t>
            </a: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elimination</a:t>
            </a:r>
            <a:r>
              <a:rPr lang="en-US" sz="2400" dirty="0" smtClean="0">
                <a:latin typeface="Times New Roman" panose="02020603050405020304" pitchFamily="18" charset="0"/>
                <a:cs typeface="Times New Roman" panose="02020603050405020304" pitchFamily="18" charset="0"/>
              </a:rPr>
              <a:t> of the cause, and </a:t>
            </a:r>
            <a:r>
              <a:rPr lang="en-US" sz="2400" dirty="0" smtClean="0">
                <a:solidFill>
                  <a:srgbClr val="FF0000"/>
                </a:solidFill>
                <a:latin typeface="Times New Roman" panose="02020603050405020304" pitchFamily="18" charset="0"/>
                <a:cs typeface="Times New Roman" panose="02020603050405020304" pitchFamily="18" charset="0"/>
              </a:rPr>
              <a:t>observing</a:t>
            </a:r>
          </a:p>
          <a:p>
            <a:pPr>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 resolution </a:t>
            </a:r>
            <a:r>
              <a:rPr lang="en-US" sz="2400" dirty="0" smtClean="0">
                <a:latin typeface="Times New Roman" panose="02020603050405020304" pitchFamily="18" charset="0"/>
                <a:cs typeface="Times New Roman" panose="02020603050405020304" pitchFamily="18" charset="0"/>
              </a:rPr>
              <a:t>of the lesion. </a:t>
            </a:r>
          </a:p>
          <a:p>
            <a:r>
              <a:rPr lang="en-US" dirty="0" smtClean="0"/>
              <a:t>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4857" y="2413251"/>
            <a:ext cx="5844223" cy="444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646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421" y="259307"/>
            <a:ext cx="11832609" cy="5724644"/>
          </a:xfrm>
          <a:prstGeom prst="rect">
            <a:avLst/>
          </a:prstGeom>
        </p:spPr>
        <p:txBody>
          <a:bodyPr wrap="square">
            <a:spAutoFit/>
          </a:bodyPr>
          <a:lstStyle/>
          <a:p>
            <a:pPr>
              <a:lnSpc>
                <a:spcPct val="150000"/>
              </a:lnSpc>
            </a:pPr>
            <a:r>
              <a:rPr lang="en-US" sz="2800" dirty="0" smtClean="0">
                <a:solidFill>
                  <a:srgbClr val="FF0000"/>
                </a:solidFill>
                <a:latin typeface="Times New Roman" panose="02020603050405020304" pitchFamily="18" charset="0"/>
                <a:cs typeface="Times New Roman" panose="02020603050405020304" pitchFamily="18" charset="0"/>
              </a:rPr>
              <a:t>Thermal trauma</a:t>
            </a:r>
            <a:r>
              <a:rPr lang="en-US" sz="2400" dirty="0" smtClean="0">
                <a:latin typeface="Times New Roman" panose="02020603050405020304" pitchFamily="18" charset="0"/>
                <a:cs typeface="Times New Roman" panose="02020603050405020304" pitchFamily="18" charset="0"/>
              </a:rPr>
              <a:t>: </a:t>
            </a:r>
          </a:p>
          <a:p>
            <a:pPr>
              <a:lnSpc>
                <a:spcPct val="150000"/>
              </a:lnSpc>
            </a:pPr>
            <a:r>
              <a:rPr lang="en-US" sz="2400" dirty="0" smtClean="0">
                <a:latin typeface="Times New Roman" panose="02020603050405020304" pitchFamily="18" charset="0"/>
                <a:cs typeface="Times New Roman" panose="02020603050405020304" pitchFamily="18" charset="0"/>
              </a:rPr>
              <a:t>. Oral mucosal thermal burns from hot food or liquid are common. </a:t>
            </a:r>
          </a:p>
          <a:p>
            <a:pPr>
              <a:lnSpc>
                <a:spcPct val="150000"/>
              </a:lnSpc>
            </a:pPr>
            <a:r>
              <a:rPr lang="en-US" sz="2400" dirty="0" smtClean="0">
                <a:latin typeface="Times New Roman" panose="02020603050405020304" pitchFamily="18" charset="0"/>
                <a:cs typeface="Times New Roman" panose="02020603050405020304" pitchFamily="18" charset="0"/>
              </a:rPr>
              <a:t>. They occur most often on the </a:t>
            </a:r>
            <a:r>
              <a:rPr lang="en-US" sz="2400" dirty="0" smtClean="0">
                <a:solidFill>
                  <a:srgbClr val="FF0000"/>
                </a:solidFill>
                <a:latin typeface="Times New Roman" panose="02020603050405020304" pitchFamily="18" charset="0"/>
                <a:cs typeface="Times New Roman" panose="02020603050405020304" pitchFamily="18" charset="0"/>
              </a:rPr>
              <a:t>palate and tongue</a:t>
            </a:r>
            <a:r>
              <a:rPr lang="en-US" sz="2400" dirty="0" smtClean="0">
                <a:latin typeface="Times New Roman" panose="02020603050405020304" pitchFamily="18" charset="0"/>
                <a:cs typeface="Times New Roman" panose="02020603050405020304" pitchFamily="18" charset="0"/>
              </a:rPr>
              <a:t>, and can cause </a:t>
            </a:r>
            <a:r>
              <a:rPr lang="en-US" sz="2400" dirty="0" smtClean="0">
                <a:solidFill>
                  <a:srgbClr val="FF0000"/>
                </a:solidFill>
                <a:latin typeface="Times New Roman" panose="02020603050405020304" pitchFamily="18" charset="0"/>
                <a:cs typeface="Times New Roman" panose="02020603050405020304" pitchFamily="18" charset="0"/>
              </a:rPr>
              <a:t>white or red </a:t>
            </a:r>
            <a:r>
              <a:rPr lang="en-US" sz="2400" dirty="0" smtClean="0">
                <a:latin typeface="Times New Roman" panose="02020603050405020304" pitchFamily="18" charset="0"/>
                <a:cs typeface="Times New Roman" panose="02020603050405020304" pitchFamily="18" charset="0"/>
              </a:rPr>
              <a:t>lesions in the oral cavity. </a:t>
            </a: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Regular smokers </a:t>
            </a:r>
            <a:r>
              <a:rPr lang="en-US" sz="2400" dirty="0" smtClean="0">
                <a:latin typeface="Times New Roman" panose="02020603050405020304" pitchFamily="18" charset="0"/>
                <a:cs typeface="Times New Roman" panose="02020603050405020304" pitchFamily="18" charset="0"/>
              </a:rPr>
              <a:t>often develop </a:t>
            </a:r>
            <a:r>
              <a:rPr lang="en-US" sz="2400" dirty="0" smtClean="0">
                <a:solidFill>
                  <a:srgbClr val="FF0000"/>
                </a:solidFill>
                <a:latin typeface="Times New Roman" panose="02020603050405020304" pitchFamily="18" charset="0"/>
                <a:cs typeface="Times New Roman" panose="02020603050405020304" pitchFamily="18" charset="0"/>
              </a:rPr>
              <a:t>white</a:t>
            </a:r>
            <a:r>
              <a:rPr lang="en-US" sz="2400" dirty="0" smtClean="0">
                <a:latin typeface="Times New Roman" panose="02020603050405020304" pitchFamily="18" charset="0"/>
                <a:cs typeface="Times New Roman" panose="02020603050405020304" pitchFamily="18" charset="0"/>
              </a:rPr>
              <a:t> lesions on their oral mucosa. </a:t>
            </a:r>
          </a:p>
          <a:p>
            <a:pPr>
              <a:lnSpc>
                <a:spcPct val="150000"/>
              </a:lnSpc>
            </a:pPr>
            <a:r>
              <a:rPr lang="en-US" sz="2400" dirty="0" smtClean="0">
                <a:latin typeface="Times New Roman" panose="02020603050405020304" pitchFamily="18" charset="0"/>
                <a:cs typeface="Times New Roman" panose="02020603050405020304" pitchFamily="18" charset="0"/>
              </a:rPr>
              <a:t>. It is likely that both </a:t>
            </a:r>
            <a:r>
              <a:rPr lang="en-US" sz="2400" dirty="0" smtClean="0">
                <a:solidFill>
                  <a:srgbClr val="FF0000"/>
                </a:solidFill>
                <a:latin typeface="Times New Roman" panose="02020603050405020304" pitchFamily="18" charset="0"/>
                <a:cs typeface="Times New Roman" panose="02020603050405020304" pitchFamily="18" charset="0"/>
              </a:rPr>
              <a:t>thermal and chemical </a:t>
            </a:r>
            <a:r>
              <a:rPr lang="en-US" sz="2400" dirty="0" smtClean="0">
                <a:latin typeface="Times New Roman" panose="02020603050405020304" pitchFamily="18" charset="0"/>
                <a:cs typeface="Times New Roman" panose="02020603050405020304" pitchFamily="18" charset="0"/>
              </a:rPr>
              <a:t>factors are involved in the development.</a:t>
            </a: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.Tobaccos </a:t>
            </a:r>
            <a:r>
              <a:rPr lang="en-US" sz="2400" dirty="0">
                <a:latin typeface="Times New Roman" panose="02020603050405020304" pitchFamily="18" charset="0"/>
                <a:cs typeface="Times New Roman" panose="02020603050405020304" pitchFamily="18" charset="0"/>
              </a:rPr>
              <a:t>(smoked or chewed) cause a white </a:t>
            </a:r>
            <a:r>
              <a:rPr lang="en-US" sz="2400" dirty="0" smtClean="0">
                <a:latin typeface="Times New Roman" panose="02020603050405020304" pitchFamily="18" charset="0"/>
                <a:cs typeface="Times New Roman" panose="02020603050405020304" pitchFamily="18" charset="0"/>
              </a:rPr>
              <a:t>lesion.</a:t>
            </a: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Individuals who use </a:t>
            </a:r>
            <a:r>
              <a:rPr lang="en-US" sz="2400" dirty="0">
                <a:solidFill>
                  <a:srgbClr val="FF0000"/>
                </a:solidFill>
                <a:latin typeface="Times New Roman" panose="02020603050405020304" pitchFamily="18" charset="0"/>
                <a:cs typeface="Times New Roman" panose="02020603050405020304" pitchFamily="18" charset="0"/>
              </a:rPr>
              <a:t>smokeless tobacco </a:t>
            </a:r>
            <a:r>
              <a:rPr lang="en-US" sz="2400" dirty="0">
                <a:latin typeface="Times New Roman" panose="02020603050405020304" pitchFamily="18" charset="0"/>
                <a:cs typeface="Times New Roman" panose="02020603050405020304" pitchFamily="18" charset="0"/>
              </a:rPr>
              <a:t>in any of its many forms may develop a </a:t>
            </a:r>
            <a:r>
              <a:rPr lang="en-US" sz="2400" dirty="0">
                <a:solidFill>
                  <a:srgbClr val="FF0000"/>
                </a:solidFill>
                <a:latin typeface="Times New Roman" panose="02020603050405020304" pitchFamily="18" charset="0"/>
                <a:cs typeface="Times New Roman" panose="02020603050405020304" pitchFamily="18" charset="0"/>
              </a:rPr>
              <a:t>white lesion </a:t>
            </a:r>
            <a:r>
              <a:rPr lang="en-US" sz="2400" dirty="0">
                <a:latin typeface="Times New Roman" panose="02020603050405020304" pitchFamily="18" charset="0"/>
                <a:cs typeface="Times New Roman" panose="02020603050405020304" pitchFamily="18" charset="0"/>
              </a:rPr>
              <a:t>in the area where the tobacco is </a:t>
            </a:r>
            <a:r>
              <a:rPr lang="en-US" sz="2400" dirty="0">
                <a:solidFill>
                  <a:srgbClr val="FF0000"/>
                </a:solidFill>
                <a:latin typeface="Times New Roman" panose="02020603050405020304" pitchFamily="18" charset="0"/>
                <a:cs typeface="Times New Roman" panose="02020603050405020304" pitchFamily="18" charset="0"/>
              </a:rPr>
              <a:t>habitually placed </a:t>
            </a:r>
            <a:r>
              <a:rPr lang="en-US" sz="2400" dirty="0">
                <a:latin typeface="Times New Roman" panose="02020603050405020304" pitchFamily="18" charset="0"/>
                <a:cs typeface="Times New Roman" panose="02020603050405020304" pitchFamily="18" charset="0"/>
              </a:rPr>
              <a:t>(smokeless tobacco keratosis). </a:t>
            </a:r>
          </a:p>
          <a:p>
            <a:pPr>
              <a:lnSpc>
                <a:spcPct val="150000"/>
              </a:lnSpc>
            </a:pP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1399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421" y="259307"/>
            <a:ext cx="11832609" cy="2308324"/>
          </a:xfrm>
          <a:prstGeom prst="rect">
            <a:avLst/>
          </a:prstGeom>
        </p:spPr>
        <p:txBody>
          <a:bodyPr wrap="square">
            <a:spAutoFit/>
          </a:bodyPr>
          <a:lstStyle/>
          <a:p>
            <a:pPr>
              <a:lnSpc>
                <a:spcPct val="150000"/>
              </a:lnSpc>
            </a:pPr>
            <a:r>
              <a:rPr lang="en-US" sz="2400" dirty="0" smtClean="0">
                <a:latin typeface="Times New Roman" panose="02020603050405020304" pitchFamily="18" charset="0"/>
                <a:cs typeface="Times New Roman" panose="02020603050405020304" pitchFamily="18" charset="0"/>
              </a:rPr>
              <a:t>The </a:t>
            </a:r>
            <a:r>
              <a:rPr lang="en-US" sz="2400" dirty="0" err="1" smtClean="0">
                <a:latin typeface="Times New Roman" panose="02020603050405020304" pitchFamily="18" charset="0"/>
                <a:cs typeface="Times New Roman" panose="02020603050405020304" pitchFamily="18" charset="0"/>
              </a:rPr>
              <a:t>mucobuccal</a:t>
            </a:r>
            <a:r>
              <a:rPr lang="en-US" sz="2400" dirty="0" smtClean="0">
                <a:latin typeface="Times New Roman" panose="02020603050405020304" pitchFamily="18" charset="0"/>
                <a:cs typeface="Times New Roman" panose="02020603050405020304" pitchFamily="18" charset="0"/>
              </a:rPr>
              <a:t> fold is the most common location. </a:t>
            </a:r>
          </a:p>
          <a:p>
            <a:pPr>
              <a:lnSpc>
                <a:spcPct val="150000"/>
              </a:lnSpc>
            </a:pPr>
            <a:r>
              <a:rPr lang="en-US" sz="2400" dirty="0" smtClean="0">
                <a:latin typeface="Times New Roman" panose="02020603050405020304" pitchFamily="18" charset="0"/>
                <a:cs typeface="Times New Roman" panose="02020603050405020304" pitchFamily="18" charset="0"/>
              </a:rPr>
              <a:t>The epithelium may be </a:t>
            </a:r>
            <a:r>
              <a:rPr lang="en-US" sz="2400" dirty="0" smtClean="0">
                <a:solidFill>
                  <a:srgbClr val="FF0000"/>
                </a:solidFill>
                <a:latin typeface="Times New Roman" panose="02020603050405020304" pitchFamily="18" charset="0"/>
                <a:cs typeface="Times New Roman" panose="02020603050405020304" pitchFamily="18" charset="0"/>
              </a:rPr>
              <a:t>opaque white </a:t>
            </a:r>
            <a:r>
              <a:rPr lang="en-US" sz="2400" dirty="0" smtClean="0">
                <a:latin typeface="Times New Roman" panose="02020603050405020304" pitchFamily="18" charset="0"/>
                <a:cs typeface="Times New Roman" panose="02020603050405020304" pitchFamily="18" charset="0"/>
              </a:rPr>
              <a:t>and have a </a:t>
            </a:r>
            <a:r>
              <a:rPr lang="en-US" sz="2400" dirty="0" smtClean="0">
                <a:solidFill>
                  <a:srgbClr val="FF0000"/>
                </a:solidFill>
                <a:latin typeface="Times New Roman" panose="02020603050405020304" pitchFamily="18" charset="0"/>
                <a:cs typeface="Times New Roman" panose="02020603050405020304" pitchFamily="18" charset="0"/>
              </a:rPr>
              <a:t>corrugated</a:t>
            </a:r>
            <a:r>
              <a:rPr lang="en-US" sz="2400" dirty="0" smtClean="0">
                <a:latin typeface="Times New Roman" panose="02020603050405020304" pitchFamily="18" charset="0"/>
                <a:cs typeface="Times New Roman" panose="02020603050405020304" pitchFamily="18" charset="0"/>
              </a:rPr>
              <a:t> surface.</a:t>
            </a:r>
          </a:p>
          <a:p>
            <a:pPr>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 Microscopically </a:t>
            </a:r>
            <a:r>
              <a:rPr lang="en-US" sz="2400" dirty="0" smtClean="0">
                <a:latin typeface="Times New Roman" panose="02020603050405020304" pitchFamily="18" charset="0"/>
                <a:cs typeface="Times New Roman" panose="02020603050405020304" pitchFamily="18" charset="0"/>
              </a:rPr>
              <a:t>the epithelium may show changes that vary from </a:t>
            </a:r>
            <a:r>
              <a:rPr lang="en-US" sz="2400" dirty="0" smtClean="0">
                <a:solidFill>
                  <a:srgbClr val="FF0000"/>
                </a:solidFill>
                <a:latin typeface="Times New Roman" panose="02020603050405020304" pitchFamily="18" charset="0"/>
                <a:cs typeface="Times New Roman" panose="02020603050405020304" pitchFamily="18" charset="0"/>
              </a:rPr>
              <a:t>hyperplasia and hyperkeratosis to a typical premalignant </a:t>
            </a:r>
            <a:r>
              <a:rPr lang="en-US" sz="2400" dirty="0" smtClean="0">
                <a:latin typeface="Times New Roman" panose="02020603050405020304" pitchFamily="18" charset="0"/>
                <a:cs typeface="Times New Roman" panose="02020603050405020304" pitchFamily="18" charset="0"/>
              </a:rPr>
              <a:t>change that is called </a:t>
            </a:r>
            <a:r>
              <a:rPr lang="en-US" sz="2400" dirty="0" smtClean="0">
                <a:solidFill>
                  <a:srgbClr val="FF0000"/>
                </a:solidFill>
                <a:latin typeface="Times New Roman" panose="02020603050405020304" pitchFamily="18" charset="0"/>
                <a:cs typeface="Times New Roman" panose="02020603050405020304" pitchFamily="18" charset="0"/>
              </a:rPr>
              <a:t>epithelial dysplasia. </a:t>
            </a: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43218" y="2660076"/>
            <a:ext cx="3655576" cy="2832374"/>
          </a:xfrm>
          <a:prstGeom prst="rect">
            <a:avLst/>
          </a:prstGeom>
        </p:spPr>
      </p:pic>
      <p:pic>
        <p:nvPicPr>
          <p:cNvPr id="4" name="Picture 3"/>
          <p:cNvPicPr>
            <a:picLocks noChangeAspect="1"/>
          </p:cNvPicPr>
          <p:nvPr/>
        </p:nvPicPr>
        <p:blipFill>
          <a:blip r:embed="rId3"/>
          <a:stretch>
            <a:fillRect/>
          </a:stretch>
        </p:blipFill>
        <p:spPr>
          <a:xfrm>
            <a:off x="5291258" y="2810202"/>
            <a:ext cx="3488243" cy="2682248"/>
          </a:xfrm>
          <a:prstGeom prst="rect">
            <a:avLst/>
          </a:prstGeom>
        </p:spPr>
      </p:pic>
      <p:pic>
        <p:nvPicPr>
          <p:cNvPr id="6" name="Picture 5"/>
          <p:cNvPicPr/>
          <p:nvPr/>
        </p:nvPicPr>
        <p:blipFill>
          <a:blip r:embed="rId4" cstate="print"/>
          <a:srcRect/>
          <a:stretch>
            <a:fillRect/>
          </a:stretch>
        </p:blipFill>
        <p:spPr bwMode="auto">
          <a:xfrm>
            <a:off x="536527" y="5704906"/>
            <a:ext cx="5809681" cy="552450"/>
          </a:xfrm>
          <a:prstGeom prst="rect">
            <a:avLst/>
          </a:prstGeom>
          <a:noFill/>
          <a:ln w="9525">
            <a:noFill/>
            <a:miter lim="800000"/>
            <a:headEnd/>
            <a:tailEnd/>
          </a:ln>
        </p:spPr>
      </p:pic>
      <p:sp>
        <p:nvSpPr>
          <p:cNvPr id="7" name="Rectangle 6"/>
          <p:cNvSpPr/>
          <p:nvPr/>
        </p:nvSpPr>
        <p:spPr>
          <a:xfrm>
            <a:off x="1228664" y="5414012"/>
            <a:ext cx="317716" cy="369332"/>
          </a:xfrm>
          <a:prstGeom prst="rect">
            <a:avLst/>
          </a:prstGeom>
        </p:spPr>
        <p:txBody>
          <a:bodyPr wrap="none">
            <a:spAutoFit/>
          </a:bodyPr>
          <a:lstStyle/>
          <a:p>
            <a:r>
              <a:rPr lang="en-US" dirty="0"/>
              <a:t>A</a:t>
            </a:r>
          </a:p>
        </p:txBody>
      </p:sp>
      <p:sp>
        <p:nvSpPr>
          <p:cNvPr id="8" name="Rectangle 7"/>
          <p:cNvSpPr/>
          <p:nvPr/>
        </p:nvSpPr>
        <p:spPr>
          <a:xfrm>
            <a:off x="7035379" y="5520240"/>
            <a:ext cx="299885" cy="369332"/>
          </a:xfrm>
          <a:prstGeom prst="rect">
            <a:avLst/>
          </a:prstGeom>
        </p:spPr>
        <p:txBody>
          <a:bodyPr wrap="square">
            <a:spAutoFit/>
          </a:bodyPr>
          <a:lstStyle/>
          <a:p>
            <a:r>
              <a:rPr lang="en-US" dirty="0" smtClean="0"/>
              <a:t>B</a:t>
            </a:r>
            <a:endParaRPr lang="en-US" dirty="0"/>
          </a:p>
        </p:txBody>
      </p:sp>
    </p:spTree>
    <p:extLst>
      <p:ext uri="{BB962C8B-B14F-4D97-AF65-F5344CB8AC3E}">
        <p14:creationId xmlns:p14="http://schemas.microsoft.com/office/powerpoint/2010/main" val="2417057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194" y="232012"/>
            <a:ext cx="11532358" cy="4616648"/>
          </a:xfrm>
          <a:prstGeom prst="rect">
            <a:avLst/>
          </a:prstGeom>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Nicotinic stomatitis </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Is </a:t>
            </a:r>
            <a:r>
              <a:rPr lang="en-US" sz="2400" dirty="0">
                <a:latin typeface="Times New Roman" panose="02020603050405020304" pitchFamily="18" charset="0"/>
                <a:cs typeface="Times New Roman" panose="02020603050405020304" pitchFamily="18" charset="0"/>
              </a:rPr>
              <a:t>seen among </a:t>
            </a:r>
            <a:r>
              <a:rPr lang="en-US" sz="2400" dirty="0">
                <a:solidFill>
                  <a:srgbClr val="FF0000"/>
                </a:solidFill>
                <a:latin typeface="Times New Roman" panose="02020603050405020304" pitchFamily="18" charset="0"/>
                <a:cs typeface="Times New Roman" panose="02020603050405020304" pitchFamily="18" charset="0"/>
              </a:rPr>
              <a:t>heavy </a:t>
            </a:r>
            <a:r>
              <a:rPr lang="en-US" sz="2400" dirty="0" smtClean="0">
                <a:solidFill>
                  <a:srgbClr val="FF0000"/>
                </a:solidFill>
                <a:latin typeface="Times New Roman" panose="02020603050405020304" pitchFamily="18" charset="0"/>
                <a:cs typeface="Times New Roman" panose="02020603050405020304" pitchFamily="18" charset="0"/>
              </a:rPr>
              <a:t>smokers</a:t>
            </a:r>
            <a:r>
              <a:rPr lang="en-US" sz="2400" dirty="0" smtClean="0">
                <a:latin typeface="Times New Roman" panose="02020603050405020304" pitchFamily="18" charset="0"/>
                <a:cs typeface="Times New Roman" panose="02020603050405020304" pitchFamily="18" charset="0"/>
              </a:rPr>
              <a:t>.</a:t>
            </a:r>
          </a:p>
          <a:p>
            <a:pPr>
              <a:lnSpc>
                <a:spcPct val="150000"/>
              </a:lnSpc>
            </a:pP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appearances are distinctive in that the</a:t>
            </a:r>
            <a:r>
              <a:rPr lang="en-US" sz="2400" dirty="0">
                <a:solidFill>
                  <a:srgbClr val="FF0000"/>
                </a:solidFill>
                <a:latin typeface="Times New Roman" panose="02020603050405020304" pitchFamily="18" charset="0"/>
                <a:cs typeface="Times New Roman" panose="02020603050405020304" pitchFamily="18" charset="0"/>
              </a:rPr>
              <a:t> palate </a:t>
            </a:r>
            <a:r>
              <a:rPr lang="en-US" sz="2400" dirty="0">
                <a:latin typeface="Times New Roman" panose="02020603050405020304" pitchFamily="18" charset="0"/>
                <a:cs typeface="Times New Roman" panose="02020603050405020304" pitchFamily="18" charset="0"/>
              </a:rPr>
              <a:t>is affected, and appear as </a:t>
            </a:r>
            <a:r>
              <a:rPr lang="en-US" sz="2400" dirty="0">
                <a:solidFill>
                  <a:srgbClr val="FF0000"/>
                </a:solidFill>
                <a:latin typeface="Times New Roman" panose="02020603050405020304" pitchFamily="18" charset="0"/>
                <a:cs typeface="Times New Roman" panose="02020603050405020304" pitchFamily="18" charset="0"/>
              </a:rPr>
              <a:t>white lesion and contain scattered red spots </a:t>
            </a:r>
            <a:r>
              <a:rPr lang="en-US" sz="2400" dirty="0">
                <a:latin typeface="Times New Roman" panose="02020603050405020304" pitchFamily="18" charset="0"/>
                <a:cs typeface="Times New Roman" panose="02020603050405020304" pitchFamily="18" charset="0"/>
              </a:rPr>
              <a:t>represent the </a:t>
            </a:r>
            <a:r>
              <a:rPr lang="en-US" sz="2400" dirty="0">
                <a:solidFill>
                  <a:srgbClr val="FF0000"/>
                </a:solidFill>
                <a:latin typeface="Times New Roman" panose="02020603050405020304" pitchFamily="18" charset="0"/>
                <a:cs typeface="Times New Roman" panose="02020603050405020304" pitchFamily="18" charset="0"/>
              </a:rPr>
              <a:t>orifices</a:t>
            </a:r>
            <a:r>
              <a:rPr lang="en-US" sz="2400" dirty="0">
                <a:latin typeface="Times New Roman" panose="02020603050405020304" pitchFamily="18" charset="0"/>
                <a:cs typeface="Times New Roman" panose="02020603050405020304" pitchFamily="18" charset="0"/>
              </a:rPr>
              <a:t> of </a:t>
            </a:r>
            <a:r>
              <a:rPr lang="en-US" sz="2400" dirty="0">
                <a:solidFill>
                  <a:srgbClr val="FF0000"/>
                </a:solidFill>
                <a:latin typeface="Times New Roman" panose="02020603050405020304" pitchFamily="18" charset="0"/>
                <a:cs typeface="Times New Roman" panose="02020603050405020304" pitchFamily="18" charset="0"/>
              </a:rPr>
              <a:t>minor salivary </a:t>
            </a:r>
            <a:r>
              <a:rPr lang="en-US" sz="2400" dirty="0">
                <a:latin typeface="Times New Roman" panose="02020603050405020304" pitchFamily="18" charset="0"/>
                <a:cs typeface="Times New Roman" panose="02020603050405020304" pitchFamily="18" charset="0"/>
              </a:rPr>
              <a:t>glands ducts.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The </a:t>
            </a:r>
            <a:r>
              <a:rPr lang="en-US" sz="2400" dirty="0">
                <a:solidFill>
                  <a:srgbClr val="FF0000"/>
                </a:solidFill>
                <a:latin typeface="Times New Roman" panose="02020603050405020304" pitchFamily="18" charset="0"/>
                <a:cs typeface="Times New Roman" panose="02020603050405020304" pitchFamily="18" charset="0"/>
              </a:rPr>
              <a:t>white</a:t>
            </a:r>
            <a:r>
              <a:rPr lang="en-US" sz="2400" dirty="0">
                <a:latin typeface="Times New Roman" panose="02020603050405020304" pitchFamily="18" charset="0"/>
                <a:cs typeface="Times New Roman" panose="02020603050405020304" pitchFamily="18" charset="0"/>
              </a:rPr>
              <a:t> areas show </a:t>
            </a:r>
            <a:r>
              <a:rPr lang="en-US" sz="2400" dirty="0" err="1">
                <a:solidFill>
                  <a:srgbClr val="FF0000"/>
                </a:solidFill>
                <a:latin typeface="Times New Roman" panose="02020603050405020304" pitchFamily="18" charset="0"/>
                <a:cs typeface="Times New Roman" panose="02020603050405020304" pitchFamily="18" charset="0"/>
              </a:rPr>
              <a:t>hyperorthokeratosis</a:t>
            </a:r>
            <a:r>
              <a:rPr lang="en-US" sz="2400" dirty="0">
                <a:latin typeface="Times New Roman" panose="02020603050405020304" pitchFamily="18" charset="0"/>
                <a:cs typeface="Times New Roman" panose="02020603050405020304" pitchFamily="18" charset="0"/>
              </a:rPr>
              <a:t> and </a:t>
            </a:r>
            <a:r>
              <a:rPr lang="en-US" sz="2400" dirty="0">
                <a:solidFill>
                  <a:srgbClr val="FF0000"/>
                </a:solidFill>
                <a:latin typeface="Times New Roman" panose="02020603050405020304" pitchFamily="18" charset="0"/>
                <a:cs typeface="Times New Roman" panose="02020603050405020304" pitchFamily="18" charset="0"/>
              </a:rPr>
              <a:t>acanthosis</a:t>
            </a:r>
            <a:r>
              <a:rPr lang="en-US" sz="2400" dirty="0">
                <a:latin typeface="Times New Roman" panose="02020603050405020304" pitchFamily="18" charset="0"/>
                <a:cs typeface="Times New Roman" panose="02020603050405020304" pitchFamily="18" charset="0"/>
              </a:rPr>
              <a:t> with keratin plugs in some of the duct orifices associated with </a:t>
            </a:r>
            <a:r>
              <a:rPr lang="en-US" sz="2400" dirty="0">
                <a:solidFill>
                  <a:srgbClr val="FF0000"/>
                </a:solidFill>
                <a:latin typeface="Times New Roman" panose="02020603050405020304" pitchFamily="18" charset="0"/>
                <a:cs typeface="Times New Roman" panose="02020603050405020304" pitchFamily="18" charset="0"/>
              </a:rPr>
              <a:t>mild </a:t>
            </a:r>
            <a:r>
              <a:rPr lang="en-US" sz="2400" dirty="0" err="1">
                <a:solidFill>
                  <a:srgbClr val="FF0000"/>
                </a:solidFill>
                <a:latin typeface="Times New Roman" panose="02020603050405020304" pitchFamily="18" charset="0"/>
                <a:cs typeface="Times New Roman" panose="02020603050405020304" pitchFamily="18" charset="0"/>
              </a:rPr>
              <a:t>periductal</a:t>
            </a:r>
            <a:r>
              <a:rPr lang="en-US" sz="2400" dirty="0">
                <a:solidFill>
                  <a:srgbClr val="FF0000"/>
                </a:solidFill>
                <a:latin typeface="Times New Roman" panose="02020603050405020304" pitchFamily="18" charset="0"/>
                <a:cs typeface="Times New Roman" panose="02020603050405020304" pitchFamily="18" charset="0"/>
              </a:rPr>
              <a:t> chronic inflammation</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If </a:t>
            </a:r>
            <a:r>
              <a:rPr lang="en-US" sz="2400" dirty="0">
                <a:latin typeface="Times New Roman" panose="02020603050405020304" pitchFamily="18" charset="0"/>
                <a:cs typeface="Times New Roman" panose="02020603050405020304" pitchFamily="18" charset="0"/>
              </a:rPr>
              <a:t>the patient can be persuaded to stop smoking the lesion </a:t>
            </a:r>
            <a:r>
              <a:rPr lang="en-US" sz="2400" dirty="0">
                <a:solidFill>
                  <a:srgbClr val="FF0000"/>
                </a:solidFill>
                <a:latin typeface="Times New Roman" panose="02020603050405020304" pitchFamily="18" charset="0"/>
                <a:cs typeface="Times New Roman" panose="02020603050405020304" pitchFamily="18" charset="0"/>
              </a:rPr>
              <a:t>resolves within weeks</a:t>
            </a:r>
            <a:r>
              <a:rPr lang="en-US" sz="2400" dirty="0" smtClean="0">
                <a:latin typeface="Times New Roman" panose="02020603050405020304" pitchFamily="18" charset="0"/>
                <a:cs typeface="Times New Roman" panose="02020603050405020304" pitchFamily="18" charset="0"/>
              </a:rPr>
              <a:t>.  . .Epidemiological </a:t>
            </a:r>
            <a:r>
              <a:rPr lang="en-US" sz="2400" dirty="0">
                <a:latin typeface="Times New Roman" panose="02020603050405020304" pitchFamily="18" charset="0"/>
                <a:cs typeface="Times New Roman" panose="02020603050405020304" pitchFamily="18" charset="0"/>
              </a:rPr>
              <a:t>evidence suggests that </a:t>
            </a:r>
            <a:r>
              <a:rPr lang="en-US" sz="2400" dirty="0">
                <a:solidFill>
                  <a:srgbClr val="FF0000"/>
                </a:solidFill>
                <a:latin typeface="Times New Roman" panose="02020603050405020304" pitchFamily="18" charset="0"/>
                <a:cs typeface="Times New Roman" panose="02020603050405020304" pitchFamily="18" charset="0"/>
              </a:rPr>
              <a:t>smoking raises </a:t>
            </a:r>
            <a:r>
              <a:rPr lang="en-US" sz="2400" dirty="0">
                <a:latin typeface="Times New Roman" panose="02020603050405020304" pitchFamily="18" charset="0"/>
                <a:cs typeface="Times New Roman" panose="02020603050405020304" pitchFamily="18" charset="0"/>
              </a:rPr>
              <a:t>the risk of oral cancer.</a:t>
            </a:r>
          </a:p>
        </p:txBody>
      </p:sp>
    </p:spTree>
    <p:extLst>
      <p:ext uri="{BB962C8B-B14F-4D97-AF65-F5344CB8AC3E}">
        <p14:creationId xmlns:p14="http://schemas.microsoft.com/office/powerpoint/2010/main" val="1939749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1121" y="1113859"/>
            <a:ext cx="4158551" cy="2734810"/>
          </a:xfrm>
          <a:prstGeom prst="rect">
            <a:avLst/>
          </a:prstGeom>
        </p:spPr>
      </p:pic>
      <p:pic>
        <p:nvPicPr>
          <p:cNvPr id="3" name="Picture 2"/>
          <p:cNvPicPr>
            <a:picLocks noChangeAspect="1"/>
          </p:cNvPicPr>
          <p:nvPr/>
        </p:nvPicPr>
        <p:blipFill>
          <a:blip r:embed="rId3"/>
          <a:stretch>
            <a:fillRect/>
          </a:stretch>
        </p:blipFill>
        <p:spPr>
          <a:xfrm>
            <a:off x="5028413" y="1113859"/>
            <a:ext cx="4020053" cy="2717352"/>
          </a:xfrm>
          <a:prstGeom prst="rect">
            <a:avLst/>
          </a:prstGeom>
        </p:spPr>
      </p:pic>
      <p:sp>
        <p:nvSpPr>
          <p:cNvPr id="4" name="Rectangle 3"/>
          <p:cNvSpPr/>
          <p:nvPr/>
        </p:nvSpPr>
        <p:spPr>
          <a:xfrm>
            <a:off x="491121" y="4655614"/>
            <a:ext cx="8652879" cy="923330"/>
          </a:xfrm>
          <a:prstGeom prst="rect">
            <a:avLst/>
          </a:prstGeom>
        </p:spPr>
        <p:txBody>
          <a:bodyPr wrap="square">
            <a:spAutoFit/>
          </a:bodyPr>
          <a:lstStyle/>
          <a:p>
            <a:r>
              <a:rPr lang="en-US" dirty="0"/>
              <a:t>(A) Stomatitis </a:t>
            </a:r>
            <a:r>
              <a:rPr lang="en-US" dirty="0" err="1"/>
              <a:t>nicotina</a:t>
            </a:r>
            <a:r>
              <a:rPr lang="en-US" dirty="0"/>
              <a:t>, the inflamed openings of the minor salivary glands form red spots on the white background.(B) The epithelium is hyperplastic and hyperkeratotic, especially around the orifice of the duct where there is a concentration of inflammatory cells.</a:t>
            </a:r>
          </a:p>
        </p:txBody>
      </p:sp>
      <p:sp>
        <p:nvSpPr>
          <p:cNvPr id="5" name="Rectangle 4"/>
          <p:cNvSpPr/>
          <p:nvPr/>
        </p:nvSpPr>
        <p:spPr>
          <a:xfrm>
            <a:off x="1936900" y="4058747"/>
            <a:ext cx="511679" cy="369332"/>
          </a:xfrm>
          <a:prstGeom prst="rect">
            <a:avLst/>
          </a:prstGeom>
        </p:spPr>
        <p:txBody>
          <a:bodyPr wrap="none">
            <a:spAutoFit/>
          </a:bodyPr>
          <a:lstStyle/>
          <a:p>
            <a:r>
              <a:rPr lang="en-US" dirty="0"/>
              <a:t>(A) </a:t>
            </a:r>
          </a:p>
        </p:txBody>
      </p:sp>
      <p:sp>
        <p:nvSpPr>
          <p:cNvPr id="6" name="Rectangle 5"/>
          <p:cNvSpPr/>
          <p:nvPr/>
        </p:nvSpPr>
        <p:spPr>
          <a:xfrm>
            <a:off x="6526760" y="3987849"/>
            <a:ext cx="503664" cy="369332"/>
          </a:xfrm>
          <a:prstGeom prst="rect">
            <a:avLst/>
          </a:prstGeom>
        </p:spPr>
        <p:txBody>
          <a:bodyPr wrap="none">
            <a:spAutoFit/>
          </a:bodyPr>
          <a:lstStyle/>
          <a:p>
            <a:r>
              <a:rPr lang="en-US" dirty="0" smtClean="0"/>
              <a:t>(B) </a:t>
            </a:r>
            <a:endParaRPr lang="en-US" dirty="0"/>
          </a:p>
        </p:txBody>
      </p:sp>
    </p:spTree>
    <p:extLst>
      <p:ext uri="{BB962C8B-B14F-4D97-AF65-F5344CB8AC3E}">
        <p14:creationId xmlns:p14="http://schemas.microsoft.com/office/powerpoint/2010/main" val="2564884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554"/>
            <a:ext cx="11887200" cy="4154984"/>
          </a:xfrm>
          <a:prstGeom prst="rect">
            <a:avLst/>
          </a:prstGeom>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Chemical trauma</a:t>
            </a:r>
            <a:r>
              <a:rPr lang="en-US" sz="2800" dirty="0" smtClean="0">
                <a:solidFill>
                  <a:srgbClr val="FF0000"/>
                </a:solidFill>
                <a:latin typeface="Times New Roman" panose="02020603050405020304" pitchFamily="18" charset="0"/>
                <a:cs typeface="Times New Roman" panose="02020603050405020304" pitchFamily="18" charset="0"/>
              </a:rPr>
              <a:t>:</a:t>
            </a:r>
          </a:p>
          <a:p>
            <a:pPr>
              <a:lnSpc>
                <a:spcPct val="150000"/>
              </a:lnSpc>
            </a:pPr>
            <a:r>
              <a:rPr lang="en-US" sz="2800" dirty="0" smtClean="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Aspirin burn generally occurs when a patient with a toothache places an aspirin tablet directly on the painful tooth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Topical </a:t>
            </a:r>
            <a:r>
              <a:rPr lang="en-US" sz="2400" dirty="0">
                <a:latin typeface="Times New Roman" panose="02020603050405020304" pitchFamily="18" charset="0"/>
                <a:cs typeface="Times New Roman" panose="02020603050405020304" pitchFamily="18" charset="0"/>
              </a:rPr>
              <a:t>application is a common misuse of aspirin, the tissue becomes </a:t>
            </a:r>
            <a:r>
              <a:rPr lang="en-US" sz="2400" dirty="0">
                <a:solidFill>
                  <a:srgbClr val="FF0000"/>
                </a:solidFill>
                <a:latin typeface="Times New Roman" panose="02020603050405020304" pitchFamily="18" charset="0"/>
                <a:cs typeface="Times New Roman" panose="02020603050405020304" pitchFamily="18" charset="0"/>
              </a:rPr>
              <a:t>necrotic, white, painful, </a:t>
            </a:r>
            <a:r>
              <a:rPr lang="en-US" sz="2400" dirty="0">
                <a:latin typeface="Times New Roman" panose="02020603050405020304" pitchFamily="18" charset="0"/>
                <a:cs typeface="Times New Roman" panose="02020603050405020304" pitchFamily="18" charset="0"/>
              </a:rPr>
              <a:t>and the necrotic tissue may separate from the underlying connective tissue and </a:t>
            </a:r>
            <a:r>
              <a:rPr lang="en-US" sz="2400" dirty="0">
                <a:solidFill>
                  <a:srgbClr val="FF0000"/>
                </a:solidFill>
                <a:latin typeface="Times New Roman" panose="02020603050405020304" pitchFamily="18" charset="0"/>
                <a:cs typeface="Times New Roman" panose="02020603050405020304" pitchFamily="18" charset="0"/>
              </a:rPr>
              <a:t>slough off,</a:t>
            </a:r>
            <a:r>
              <a:rPr lang="en-US" sz="2400" dirty="0">
                <a:latin typeface="Times New Roman" panose="02020603050405020304" pitchFamily="18" charset="0"/>
                <a:cs typeface="Times New Roman" panose="02020603050405020304" pitchFamily="18" charset="0"/>
              </a:rPr>
              <a:t> resulting in </a:t>
            </a:r>
            <a:r>
              <a:rPr lang="en-US" sz="2400" dirty="0">
                <a:solidFill>
                  <a:srgbClr val="FF0000"/>
                </a:solidFill>
                <a:latin typeface="Times New Roman" panose="02020603050405020304" pitchFamily="18" charset="0"/>
                <a:cs typeface="Times New Roman" panose="02020603050405020304" pitchFamily="18" charset="0"/>
              </a:rPr>
              <a:t>a large ulcer</a:t>
            </a:r>
            <a:r>
              <a:rPr lang="en-US" sz="2400" dirty="0" smtClean="0">
                <a:latin typeface="Times New Roman" panose="02020603050405020304" pitchFamily="18" charset="0"/>
                <a:cs typeface="Times New Roman" panose="02020603050405020304" pitchFamily="18" charset="0"/>
              </a:rPr>
              <a:t>.</a:t>
            </a:r>
          </a:p>
          <a:p>
            <a:pPr>
              <a:lnSpc>
                <a:spcPct val="150000"/>
              </a:lnSpc>
            </a:pPr>
            <a:r>
              <a:rPr lang="en-US" sz="2400" dirty="0" smtClean="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783294" y="3033018"/>
            <a:ext cx="4877379" cy="3458750"/>
          </a:xfrm>
          <a:prstGeom prst="rect">
            <a:avLst/>
          </a:prstGeom>
        </p:spPr>
      </p:pic>
      <p:sp>
        <p:nvSpPr>
          <p:cNvPr id="9" name="Rectangle 8"/>
          <p:cNvSpPr/>
          <p:nvPr/>
        </p:nvSpPr>
        <p:spPr>
          <a:xfrm>
            <a:off x="3645847" y="6402816"/>
            <a:ext cx="3011722" cy="369332"/>
          </a:xfrm>
          <a:prstGeom prst="rect">
            <a:avLst/>
          </a:prstGeom>
        </p:spPr>
        <p:txBody>
          <a:bodyPr wrap="none">
            <a:spAutoFit/>
          </a:bodyPr>
          <a:lstStyle/>
          <a:p>
            <a:r>
              <a:rPr lang="en-US" dirty="0"/>
              <a:t>Aspirin burn of buccal </a:t>
            </a:r>
            <a:r>
              <a:rPr lang="en-US" dirty="0" smtClean="0"/>
              <a:t>mucosa</a:t>
            </a:r>
            <a:endParaRPr lang="en-US" dirty="0"/>
          </a:p>
        </p:txBody>
      </p:sp>
    </p:spTree>
    <p:extLst>
      <p:ext uri="{BB962C8B-B14F-4D97-AF65-F5344CB8AC3E}">
        <p14:creationId xmlns:p14="http://schemas.microsoft.com/office/powerpoint/2010/main" val="616484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125" y="200233"/>
            <a:ext cx="11887200" cy="2862322"/>
          </a:xfrm>
          <a:prstGeom prst="rect">
            <a:avLst/>
          </a:prstGeom>
        </p:spPr>
        <p:txBody>
          <a:bodyPr wrap="square">
            <a:spAutoFit/>
          </a:bodyPr>
          <a:lstStyle/>
          <a:p>
            <a:pPr>
              <a:lnSpc>
                <a:spcPct val="150000"/>
              </a:lnSpc>
            </a:pPr>
            <a:r>
              <a:rPr lang="en-US" sz="2400" dirty="0" smtClean="0">
                <a:latin typeface="Times New Roman" panose="02020603050405020304" pitchFamily="18" charset="0"/>
                <a:cs typeface="Times New Roman" panose="02020603050405020304" pitchFamily="18" charset="0"/>
              </a:rPr>
              <a:t>Phenol</a:t>
            </a:r>
            <a:r>
              <a:rPr lang="en-US" sz="2400" dirty="0">
                <a:latin typeface="Times New Roman" panose="02020603050405020304" pitchFamily="18" charset="0"/>
                <a:cs typeface="Times New Roman" panose="02020603050405020304" pitchFamily="18" charset="0"/>
              </a:rPr>
              <a:t>, sodium hypochlorite, </a:t>
            </a:r>
            <a:r>
              <a:rPr lang="en-US" sz="2400" dirty="0" err="1">
                <a:latin typeface="Times New Roman" panose="02020603050405020304" pitchFamily="18" charset="0"/>
                <a:cs typeface="Times New Roman" panose="02020603050405020304" pitchFamily="18" charset="0"/>
              </a:rPr>
              <a:t>formocresol</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eugenol</a:t>
            </a:r>
            <a:r>
              <a:rPr lang="en-US" sz="2400" dirty="0">
                <a:latin typeface="Times New Roman" panose="02020603050405020304" pitchFamily="18" charset="0"/>
                <a:cs typeface="Times New Roman" panose="02020603050405020304" pitchFamily="18" charset="0"/>
              </a:rPr>
              <a:t> are used in dentistry. When comes into contact with the soft tissues, a</a:t>
            </a:r>
            <a:r>
              <a:rPr lang="en-US" sz="2400" dirty="0">
                <a:solidFill>
                  <a:srgbClr val="FF0000"/>
                </a:solidFill>
                <a:latin typeface="Times New Roman" panose="02020603050405020304" pitchFamily="18" charset="0"/>
                <a:cs typeface="Times New Roman" panose="02020603050405020304" pitchFamily="18" charset="0"/>
              </a:rPr>
              <a:t> whitening </a:t>
            </a:r>
            <a:r>
              <a:rPr lang="en-US" sz="2400" dirty="0">
                <a:latin typeface="Times New Roman" panose="02020603050405020304" pitchFamily="18" charset="0"/>
                <a:cs typeface="Times New Roman" panose="02020603050405020304" pitchFamily="18" charset="0"/>
              </a:rPr>
              <a:t>of the exposed area occurs as a result of tissue destruction.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surface tissue may slough off; exposing the underlying connective tissue and the resulting ulcer is painful.</a:t>
            </a:r>
          </a:p>
        </p:txBody>
      </p:sp>
    </p:spTree>
    <p:extLst>
      <p:ext uri="{BB962C8B-B14F-4D97-AF65-F5344CB8AC3E}">
        <p14:creationId xmlns:p14="http://schemas.microsoft.com/office/powerpoint/2010/main" val="227018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447" y="370217"/>
            <a:ext cx="11514162" cy="2400657"/>
          </a:xfrm>
          <a:prstGeom prst="rect">
            <a:avLst/>
          </a:prstGeom>
        </p:spPr>
        <p:txBody>
          <a:bodyPr wrap="square">
            <a:spAutoFit/>
          </a:bodyPr>
          <a:lstStyle/>
          <a:p>
            <a:pPr>
              <a:lnSpc>
                <a:spcPct val="150000"/>
              </a:lnSpc>
            </a:pPr>
            <a:r>
              <a:rPr lang="en-US" sz="2800" dirty="0">
                <a:solidFill>
                  <a:srgbClr val="FF0000"/>
                </a:solidFill>
                <a:latin typeface="Times New Roman" panose="02020603050405020304" pitchFamily="18" charset="0"/>
                <a:cs typeface="Times New Roman" panose="02020603050405020304" pitchFamily="18" charset="0"/>
              </a:rPr>
              <a:t>Habits</a:t>
            </a:r>
            <a:r>
              <a:rPr lang="en-US" sz="2400" dirty="0">
                <a:latin typeface="Times New Roman" panose="02020603050405020304" pitchFamily="18" charset="0"/>
                <a:cs typeface="Times New Roman" panose="02020603050405020304" pitchFamily="18" charset="0"/>
              </a:rPr>
              <a:t> of which the patient may or may not be aware can cause i</a:t>
            </a:r>
            <a:r>
              <a:rPr lang="en-US" sz="2400" dirty="0">
                <a:solidFill>
                  <a:srgbClr val="FF0000"/>
                </a:solidFill>
                <a:latin typeface="Times New Roman" panose="02020603050405020304" pitchFamily="18" charset="0"/>
                <a:cs typeface="Times New Roman" panose="02020603050405020304" pitchFamily="18" charset="0"/>
              </a:rPr>
              <a:t>njury. </a:t>
            </a:r>
            <a:endParaRPr lang="en-US" sz="2400" dirty="0" smtClean="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These </a:t>
            </a:r>
            <a:r>
              <a:rPr lang="en-US" sz="2400" dirty="0">
                <a:latin typeface="Times New Roman" panose="02020603050405020304" pitchFamily="18" charset="0"/>
                <a:cs typeface="Times New Roman" panose="02020603050405020304" pitchFamily="18" charset="0"/>
              </a:rPr>
              <a:t>lesions range from </a:t>
            </a:r>
            <a:r>
              <a:rPr lang="en-US" sz="2400" dirty="0">
                <a:solidFill>
                  <a:srgbClr val="FF0000"/>
                </a:solidFill>
                <a:latin typeface="Times New Roman" panose="02020603050405020304" pitchFamily="18" charset="0"/>
                <a:cs typeface="Times New Roman" panose="02020603050405020304" pitchFamily="18" charset="0"/>
              </a:rPr>
              <a:t>ulceration</a:t>
            </a:r>
            <a:r>
              <a:rPr lang="en-US" sz="2400" dirty="0">
                <a:latin typeface="Times New Roman" panose="02020603050405020304" pitchFamily="18" charset="0"/>
                <a:cs typeface="Times New Roman" panose="02020603050405020304" pitchFamily="18" charset="0"/>
              </a:rPr>
              <a:t> to epithelial </a:t>
            </a:r>
            <a:r>
              <a:rPr lang="en-US" sz="2400" dirty="0">
                <a:solidFill>
                  <a:srgbClr val="FF0000"/>
                </a:solidFill>
                <a:latin typeface="Times New Roman" panose="02020603050405020304" pitchFamily="18" charset="0"/>
                <a:cs typeface="Times New Roman" panose="02020603050405020304" pitchFamily="18" charset="0"/>
              </a:rPr>
              <a:t>hyperplasia and hyperkeratosis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Treatment </a:t>
            </a:r>
            <a:r>
              <a:rPr lang="en-US" sz="2400" dirty="0">
                <a:latin typeface="Times New Roman" panose="02020603050405020304" pitchFamily="18" charset="0"/>
                <a:cs typeface="Times New Roman" panose="02020603050405020304" pitchFamily="18" charset="0"/>
              </a:rPr>
              <a:t>of self-induced lesions depends on the amount and type of destruction and may involve psychotherapy </a:t>
            </a:r>
          </a:p>
        </p:txBody>
      </p:sp>
      <p:pic>
        <p:nvPicPr>
          <p:cNvPr id="3" name="Picture 2"/>
          <p:cNvPicPr>
            <a:picLocks noChangeAspect="1"/>
          </p:cNvPicPr>
          <p:nvPr/>
        </p:nvPicPr>
        <p:blipFill>
          <a:blip r:embed="rId2"/>
          <a:stretch>
            <a:fillRect/>
          </a:stretch>
        </p:blipFill>
        <p:spPr>
          <a:xfrm>
            <a:off x="3903260" y="2490208"/>
            <a:ext cx="3835200" cy="3019362"/>
          </a:xfrm>
          <a:prstGeom prst="rect">
            <a:avLst/>
          </a:prstGeom>
        </p:spPr>
      </p:pic>
      <p:sp>
        <p:nvSpPr>
          <p:cNvPr id="4" name="Rectangle 3"/>
          <p:cNvSpPr/>
          <p:nvPr/>
        </p:nvSpPr>
        <p:spPr>
          <a:xfrm>
            <a:off x="3184477" y="5685262"/>
            <a:ext cx="6096000" cy="338554"/>
          </a:xfrm>
          <a:prstGeom prst="rect">
            <a:avLst/>
          </a:prstGeom>
        </p:spPr>
        <p:txBody>
          <a:bodyPr>
            <a:spAutoFit/>
          </a:bodyPr>
          <a:lstStyle/>
          <a:p>
            <a:r>
              <a:rPr lang="en-US" sz="1600" dirty="0"/>
              <a:t>Traumatic ulceration causes by irritation of the gingiva by fingernail</a:t>
            </a:r>
          </a:p>
        </p:txBody>
      </p:sp>
    </p:spTree>
    <p:extLst>
      <p:ext uri="{BB962C8B-B14F-4D97-AF65-F5344CB8AC3E}">
        <p14:creationId xmlns:p14="http://schemas.microsoft.com/office/powerpoint/2010/main" val="3618274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30" y="205436"/>
            <a:ext cx="11368585" cy="3508653"/>
          </a:xfrm>
          <a:prstGeom prst="rect">
            <a:avLst/>
          </a:prstGeom>
        </p:spPr>
        <p:txBody>
          <a:bodyPr wrap="square">
            <a:spAutoFit/>
          </a:bodyPr>
          <a:lstStyle/>
          <a:p>
            <a:pPr>
              <a:lnSpc>
                <a:spcPct val="150000"/>
              </a:lnSpc>
            </a:pPr>
            <a:r>
              <a:rPr lang="en-US" sz="2800" dirty="0">
                <a:solidFill>
                  <a:srgbClr val="FF0000"/>
                </a:solidFill>
                <a:latin typeface="Times New Roman" panose="02020603050405020304" pitchFamily="18" charset="0"/>
                <a:cs typeface="Times New Roman" panose="02020603050405020304" pitchFamily="18" charset="0"/>
              </a:rPr>
              <a:t>4. IDIOPATHIC</a:t>
            </a:r>
          </a:p>
          <a:p>
            <a:pPr>
              <a:lnSpc>
                <a:spcPct val="150000"/>
              </a:lnSpc>
            </a:pPr>
            <a:r>
              <a:rPr lang="en-US" sz="2400" dirty="0">
                <a:solidFill>
                  <a:srgbClr val="FF0000"/>
                </a:solidFill>
                <a:latin typeface="Times New Roman" panose="02020603050405020304" pitchFamily="18" charset="0"/>
                <a:cs typeface="Times New Roman" panose="02020603050405020304" pitchFamily="18" charset="0"/>
              </a:rPr>
              <a:t>Leukoplakia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It is the </a:t>
            </a:r>
            <a:r>
              <a:rPr lang="en-US" sz="2400" dirty="0">
                <a:solidFill>
                  <a:srgbClr val="FF0000"/>
                </a:solidFill>
                <a:latin typeface="Times New Roman" panose="02020603050405020304" pitchFamily="18" charset="0"/>
                <a:cs typeface="Times New Roman" panose="02020603050405020304" pitchFamily="18" charset="0"/>
              </a:rPr>
              <a:t>most common premalignant </a:t>
            </a:r>
            <a:r>
              <a:rPr lang="en-US" sz="2400" dirty="0">
                <a:latin typeface="Times New Roman" panose="02020603050405020304" pitchFamily="18" charset="0"/>
                <a:cs typeface="Times New Roman" panose="02020603050405020304" pitchFamily="18" charset="0"/>
              </a:rPr>
              <a:t>lesion of the oral mucosa, of unknown cause that </a:t>
            </a:r>
            <a:r>
              <a:rPr lang="en-US" sz="2400" dirty="0">
                <a:solidFill>
                  <a:srgbClr val="FF0000"/>
                </a:solidFill>
                <a:latin typeface="Times New Roman" panose="02020603050405020304" pitchFamily="18" charset="0"/>
                <a:cs typeface="Times New Roman" panose="02020603050405020304" pitchFamily="18" charset="0"/>
              </a:rPr>
              <a:t>cannot be rubbed off, </a:t>
            </a:r>
            <a:r>
              <a:rPr lang="en-US" sz="2400" dirty="0">
                <a:latin typeface="Times New Roman" panose="02020603050405020304" pitchFamily="18" charset="0"/>
                <a:cs typeface="Times New Roman" panose="02020603050405020304" pitchFamily="18" charset="0"/>
              </a:rPr>
              <a:t>and has recently been redefined as “a white lesion of the oral mucosa that </a:t>
            </a:r>
            <a:r>
              <a:rPr lang="en-US" sz="2400" dirty="0">
                <a:solidFill>
                  <a:srgbClr val="FF0000"/>
                </a:solidFill>
                <a:latin typeface="Times New Roman" panose="02020603050405020304" pitchFamily="18" charset="0"/>
                <a:cs typeface="Times New Roman" panose="02020603050405020304" pitchFamily="18" charset="0"/>
              </a:rPr>
              <a:t>cannot be diagnosed clinically </a:t>
            </a:r>
            <a:r>
              <a:rPr lang="en-US" sz="2400" dirty="0">
                <a:latin typeface="Times New Roman" panose="02020603050405020304" pitchFamily="18" charset="0"/>
                <a:cs typeface="Times New Roman" panose="02020603050405020304" pitchFamily="18" charset="0"/>
              </a:rPr>
              <a:t>as any other disease of the oral mucosa with white appearance.</a:t>
            </a:r>
          </a:p>
          <a:p>
            <a:pPr>
              <a:lnSpc>
                <a:spcPct val="150000"/>
              </a:lnSpc>
            </a:pPr>
            <a:r>
              <a:rPr lang="en-US" sz="2400" dirty="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3594808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011" y="215543"/>
            <a:ext cx="11696131" cy="5170646"/>
          </a:xfrm>
          <a:prstGeom prst="rect">
            <a:avLst/>
          </a:prstGeom>
        </p:spPr>
        <p:txBody>
          <a:bodyPr wrap="square">
            <a:spAutoFit/>
          </a:bodyPr>
          <a:lstStyle/>
          <a:p>
            <a:pPr algn="ctr">
              <a:lnSpc>
                <a:spcPct val="150000"/>
              </a:lnSpc>
            </a:pPr>
            <a:r>
              <a:rPr lang="en-US" sz="2800" dirty="0" smtClean="0">
                <a:solidFill>
                  <a:srgbClr val="FF0000"/>
                </a:solidFill>
                <a:latin typeface="Times New Roman" panose="02020603050405020304" pitchFamily="18" charset="0"/>
                <a:cs typeface="Times New Roman" panose="02020603050405020304" pitchFamily="18" charset="0"/>
              </a:rPr>
              <a:t>WHITE AND RED LESIONS OF ORAL MUCOSA</a:t>
            </a: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The color </a:t>
            </a:r>
            <a:r>
              <a:rPr lang="en-US" sz="2400" dirty="0" smtClean="0">
                <a:latin typeface="Times New Roman" panose="02020603050405020304" pitchFamily="18" charset="0"/>
                <a:cs typeface="Times New Roman" panose="02020603050405020304" pitchFamily="18" charset="0"/>
              </a:rPr>
              <a:t>of normal oral mucosa depends on the interplay between </a:t>
            </a:r>
            <a:r>
              <a:rPr lang="en-US" sz="2400" dirty="0" smtClean="0">
                <a:solidFill>
                  <a:srgbClr val="FF0000"/>
                </a:solidFill>
                <a:latin typeface="Times New Roman" panose="02020603050405020304" pitchFamily="18" charset="0"/>
                <a:cs typeface="Times New Roman" panose="02020603050405020304" pitchFamily="18" charset="0"/>
              </a:rPr>
              <a:t>four </a:t>
            </a:r>
            <a:r>
              <a:rPr lang="en-US" sz="2400" dirty="0" smtClean="0">
                <a:latin typeface="Times New Roman" panose="02020603050405020304" pitchFamily="18" charset="0"/>
                <a:cs typeface="Times New Roman" panose="02020603050405020304" pitchFamily="18" charset="0"/>
              </a:rPr>
              <a:t>factors</a:t>
            </a:r>
          </a:p>
          <a:p>
            <a:pPr>
              <a:lnSpc>
                <a:spcPct val="150000"/>
              </a:lnSpc>
            </a:pPr>
            <a:r>
              <a:rPr lang="en-US" sz="2400" dirty="0" smtClean="0">
                <a:latin typeface="Times New Roman" panose="02020603050405020304" pitchFamily="18" charset="0"/>
                <a:cs typeface="Times New Roman" panose="02020603050405020304" pitchFamily="18" charset="0"/>
              </a:rPr>
              <a:t>. Vascularity</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melanin pigmentation</a:t>
            </a:r>
          </a:p>
          <a:p>
            <a:pPr>
              <a:lnSpc>
                <a:spcPct val="150000"/>
              </a:lnSpc>
            </a:pPr>
            <a:r>
              <a:rPr lang="en-US" sz="2400" dirty="0" smtClean="0">
                <a:latin typeface="Times New Roman" panose="02020603050405020304" pitchFamily="18" charset="0"/>
                <a:cs typeface="Times New Roman" panose="02020603050405020304" pitchFamily="18" charset="0"/>
              </a:rPr>
              <a:t>. epithelial thickness </a:t>
            </a:r>
          </a:p>
          <a:p>
            <a:pPr>
              <a:lnSpc>
                <a:spcPct val="150000"/>
              </a:lnSpc>
            </a:pPr>
            <a:r>
              <a:rPr lang="en-US" sz="2400" dirty="0" smtClean="0">
                <a:latin typeface="Times New Roman" panose="02020603050405020304" pitchFamily="18" charset="0"/>
                <a:cs typeface="Times New Roman" panose="02020603050405020304" pitchFamily="18" charset="0"/>
              </a:rPr>
              <a:t>.  keratinization. </a:t>
            </a:r>
          </a:p>
          <a:p>
            <a:pPr>
              <a:lnSpc>
                <a:spcPct val="150000"/>
              </a:lnSpc>
            </a:pPr>
            <a:r>
              <a:rPr lang="en-US" sz="2400" dirty="0" smtClean="0">
                <a:latin typeface="Times New Roman" panose="02020603050405020304" pitchFamily="18" charset="0"/>
                <a:cs typeface="Times New Roman" panose="02020603050405020304" pitchFamily="18" charset="0"/>
              </a:rPr>
              <a:t>The term </a:t>
            </a:r>
            <a:r>
              <a:rPr lang="en-US" sz="2400" dirty="0" smtClean="0">
                <a:solidFill>
                  <a:srgbClr val="FF0000"/>
                </a:solidFill>
                <a:latin typeface="Times New Roman" panose="02020603050405020304" pitchFamily="18" charset="0"/>
                <a:cs typeface="Times New Roman" panose="02020603050405020304" pitchFamily="18" charset="0"/>
              </a:rPr>
              <a:t>white patch </a:t>
            </a:r>
            <a:r>
              <a:rPr lang="en-US" sz="2400" dirty="0" smtClean="0">
                <a:latin typeface="Times New Roman" panose="02020603050405020304" pitchFamily="18" charset="0"/>
                <a:cs typeface="Times New Roman" panose="02020603050405020304" pitchFamily="18" charset="0"/>
              </a:rPr>
              <a:t>is often due to </a:t>
            </a:r>
            <a:r>
              <a:rPr lang="en-US" sz="2400" dirty="0" smtClean="0">
                <a:solidFill>
                  <a:srgbClr val="FF0000"/>
                </a:solidFill>
                <a:latin typeface="Times New Roman" panose="02020603050405020304" pitchFamily="18" charset="0"/>
                <a:cs typeface="Times New Roman" panose="02020603050405020304" pitchFamily="18" charset="0"/>
              </a:rPr>
              <a:t>hyperkeratosis</a:t>
            </a:r>
            <a:r>
              <a:rPr lang="en-US" sz="2400" dirty="0" smtClean="0">
                <a:latin typeface="Times New Roman" panose="02020603050405020304" pitchFamily="18" charset="0"/>
                <a:cs typeface="Times New Roman" panose="02020603050405020304" pitchFamily="18" charset="0"/>
              </a:rPr>
              <a:t>; any excess keratin, becoming sodden or hydrated with saliva, appears white. </a:t>
            </a:r>
          </a:p>
          <a:p>
            <a:pPr>
              <a:lnSpc>
                <a:spcPct val="150000"/>
              </a:lnSpc>
            </a:pPr>
            <a:r>
              <a:rPr lang="en-US" sz="2400" dirty="0" smtClean="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824461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30" y="205436"/>
            <a:ext cx="12069170" cy="4801314"/>
          </a:xfrm>
          <a:prstGeom prst="rect">
            <a:avLst/>
          </a:prstGeom>
        </p:spPr>
        <p:txBody>
          <a:bodyPr wrap="square">
            <a:spAutoFit/>
          </a:bodyPr>
          <a:lstStyle/>
          <a:p>
            <a:pPr>
              <a:lnSpc>
                <a:spcPct val="150000"/>
              </a:lnSpc>
            </a:pPr>
            <a:r>
              <a:rPr lang="en-US" sz="2400" dirty="0" smtClean="0">
                <a:latin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cs typeface="Times New Roman" panose="02020603050405020304" pitchFamily="18" charset="0"/>
              </a:rPr>
              <a:t>etiological</a:t>
            </a:r>
            <a:r>
              <a:rPr lang="en-US" sz="2400" dirty="0">
                <a:latin typeface="Times New Roman" panose="02020603050405020304" pitchFamily="18" charset="0"/>
                <a:cs typeface="Times New Roman" panose="02020603050405020304" pitchFamily="18" charset="0"/>
              </a:rPr>
              <a:t> factors are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Tobacco</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(smoked or chewed), snuff dipping, and </a:t>
            </a:r>
            <a:r>
              <a:rPr lang="en-US" sz="2400" dirty="0">
                <a:solidFill>
                  <a:srgbClr val="FF0000"/>
                </a:solidFill>
                <a:latin typeface="Times New Roman" panose="02020603050405020304" pitchFamily="18" charset="0"/>
                <a:cs typeface="Times New Roman" panose="02020603050405020304" pitchFamily="18" charset="0"/>
              </a:rPr>
              <a:t>alcohol </a:t>
            </a:r>
            <a:r>
              <a:rPr lang="en-US" sz="2400" dirty="0">
                <a:latin typeface="Times New Roman" panose="02020603050405020304" pitchFamily="18" charset="0"/>
                <a:cs typeface="Times New Roman" panose="02020603050405020304" pitchFamily="18" charset="0"/>
              </a:rPr>
              <a:t>usage.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In </a:t>
            </a:r>
            <a:r>
              <a:rPr lang="en-US" sz="2400" dirty="0">
                <a:latin typeface="Times New Roman" panose="02020603050405020304" pitchFamily="18" charset="0"/>
                <a:cs typeface="Times New Roman" panose="02020603050405020304" pitchFamily="18" charset="0"/>
              </a:rPr>
              <a:t>those patients whose tobacco associated keratosis </a:t>
            </a:r>
            <a:r>
              <a:rPr lang="en-US" sz="2400" dirty="0">
                <a:solidFill>
                  <a:srgbClr val="FF0000"/>
                </a:solidFill>
                <a:latin typeface="Times New Roman" panose="02020603050405020304" pitchFamily="18" charset="0"/>
                <a:cs typeface="Times New Roman" panose="02020603050405020304" pitchFamily="18" charset="0"/>
              </a:rPr>
              <a:t>regresses</a:t>
            </a:r>
            <a:r>
              <a:rPr lang="en-US" sz="2400" dirty="0">
                <a:latin typeface="Times New Roman" panose="02020603050405020304" pitchFamily="18" charset="0"/>
                <a:cs typeface="Times New Roman" panose="02020603050405020304" pitchFamily="18" charset="0"/>
              </a:rPr>
              <a:t> on cessation of the habit the lesion should </a:t>
            </a:r>
            <a:r>
              <a:rPr lang="en-US" sz="2400" dirty="0">
                <a:solidFill>
                  <a:srgbClr val="FF0000"/>
                </a:solidFill>
                <a:latin typeface="Times New Roman" panose="02020603050405020304" pitchFamily="18" charset="0"/>
                <a:cs typeface="Times New Roman" panose="02020603050405020304" pitchFamily="18" charset="0"/>
              </a:rPr>
              <a:t>not be classified </a:t>
            </a:r>
            <a:r>
              <a:rPr lang="en-US" sz="2400" dirty="0">
                <a:latin typeface="Times New Roman" panose="02020603050405020304" pitchFamily="18" charset="0"/>
                <a:cs typeface="Times New Roman" panose="02020603050405020304" pitchFamily="18" charset="0"/>
              </a:rPr>
              <a:t>as leukoplakia</a:t>
            </a:r>
            <a:r>
              <a:rPr lang="en-US" sz="2400" dirty="0" smtClean="0">
                <a:latin typeface="Times New Roman" panose="02020603050405020304" pitchFamily="18" charset="0"/>
                <a:cs typeface="Times New Roman" panose="02020603050405020304" pitchFamily="18" charset="0"/>
              </a:rPr>
              <a:t>.</a:t>
            </a:r>
          </a:p>
          <a:p>
            <a:pPr>
              <a:lnSpc>
                <a:spcPct val="150000"/>
              </a:lnSpc>
            </a:pPr>
            <a:r>
              <a:rPr lang="en-US" sz="2400" dirty="0" smtClean="0">
                <a:latin typeface="Times New Roman" panose="02020603050405020304" pitchFamily="18" charset="0"/>
                <a:cs typeface="Times New Roman" panose="02020603050405020304" pitchFamily="18" charset="0"/>
              </a:rPr>
              <a:t> . </a:t>
            </a:r>
            <a:r>
              <a:rPr lang="en-US" sz="2400" dirty="0" smtClean="0">
                <a:solidFill>
                  <a:srgbClr val="FF0000"/>
                </a:solidFill>
                <a:latin typeface="Times New Roman" panose="02020603050405020304" pitchFamily="18" charset="0"/>
                <a:cs typeface="Times New Roman" panose="02020603050405020304" pitchFamily="18" charset="0"/>
              </a:rPr>
              <a:t>Candida</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(ex: chronic hyperplastic </a:t>
            </a:r>
            <a:r>
              <a:rPr lang="en-US" sz="2400" dirty="0" smtClean="0">
                <a:latin typeface="Times New Roman" panose="02020603050405020304" pitchFamily="18" charset="0"/>
                <a:cs typeface="Times New Roman" panose="02020603050405020304" pitchFamily="18" charset="0"/>
              </a:rPr>
              <a:t>candidiasis) </a:t>
            </a:r>
            <a:r>
              <a:rPr lang="en-US" sz="2400" dirty="0">
                <a:latin typeface="Times New Roman" panose="02020603050405020304" pitchFamily="18" charset="0"/>
                <a:cs typeface="Times New Roman" panose="02020603050405020304" pitchFamily="18" charset="0"/>
              </a:rPr>
              <a:t>and viruses (ex: Human papilloma virus) are the other causes of leukoplakia.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Small </a:t>
            </a:r>
            <a:r>
              <a:rPr lang="en-US" sz="2400" dirty="0">
                <a:latin typeface="Times New Roman" panose="02020603050405020304" pitchFamily="18" charset="0"/>
                <a:cs typeface="Times New Roman" panose="02020603050405020304" pitchFamily="18" charset="0"/>
              </a:rPr>
              <a:t>percentage of </a:t>
            </a:r>
            <a:r>
              <a:rPr lang="en-US" sz="2400" dirty="0" smtClean="0">
                <a:latin typeface="Times New Roman" panose="02020603050405020304" pitchFamily="18" charset="0"/>
                <a:cs typeface="Times New Roman" panose="02020603050405020304" pitchFamily="18" charset="0"/>
              </a:rPr>
              <a:t>leukoplakia </a:t>
            </a:r>
            <a:r>
              <a:rPr lang="en-US" sz="2400" dirty="0">
                <a:latin typeface="Times New Roman" panose="02020603050405020304" pitchFamily="18" charset="0"/>
                <a:cs typeface="Times New Roman" panose="02020603050405020304" pitchFamily="18" charset="0"/>
              </a:rPr>
              <a:t>is</a:t>
            </a:r>
            <a:r>
              <a:rPr lang="en-US" sz="2400" dirty="0">
                <a:solidFill>
                  <a:srgbClr val="FF0000"/>
                </a:solidFill>
                <a:latin typeface="Times New Roman" panose="02020603050405020304" pitchFamily="18" charset="0"/>
                <a:cs typeface="Times New Roman" panose="02020603050405020304" pitchFamily="18" charset="0"/>
              </a:rPr>
              <a:t> premalignant </a:t>
            </a:r>
            <a:r>
              <a:rPr lang="en-US" sz="2400" dirty="0">
                <a:latin typeface="Times New Roman" panose="02020603050405020304" pitchFamily="18" charset="0"/>
                <a:cs typeface="Times New Roman" panose="02020603050405020304" pitchFamily="18" charset="0"/>
              </a:rPr>
              <a:t>and some are invasive carcinoma at presentation.</a:t>
            </a:r>
          </a:p>
          <a:p>
            <a:r>
              <a:rPr lang="en-US" dirty="0"/>
              <a:t>  </a:t>
            </a:r>
          </a:p>
        </p:txBody>
      </p:sp>
    </p:spTree>
    <p:extLst>
      <p:ext uri="{BB962C8B-B14F-4D97-AF65-F5344CB8AC3E}">
        <p14:creationId xmlns:p14="http://schemas.microsoft.com/office/powerpoint/2010/main" val="3186636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30" y="341913"/>
            <a:ext cx="11764370" cy="4524315"/>
          </a:xfrm>
          <a:prstGeom prst="rect">
            <a:avLst/>
          </a:prstGeom>
        </p:spPr>
        <p:txBody>
          <a:bodyPr wrap="square">
            <a:spAutoFit/>
          </a:bodyPr>
          <a:lstStyle/>
          <a:p>
            <a:pPr>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Clinical </a:t>
            </a:r>
            <a:r>
              <a:rPr lang="en-US" sz="2400" dirty="0">
                <a:solidFill>
                  <a:srgbClr val="FF0000"/>
                </a:solidFill>
                <a:latin typeface="Times New Roman" panose="02020603050405020304" pitchFamily="18" charset="0"/>
                <a:cs typeface="Times New Roman" panose="02020603050405020304" pitchFamily="18" charset="0"/>
              </a:rPr>
              <a:t>features: </a:t>
            </a:r>
            <a:endParaRPr lang="en-US" sz="2400" dirty="0" smtClean="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Oral </a:t>
            </a:r>
            <a:r>
              <a:rPr lang="en-US" sz="2400" dirty="0">
                <a:latin typeface="Times New Roman" panose="02020603050405020304" pitchFamily="18" charset="0"/>
                <a:cs typeface="Times New Roman" panose="02020603050405020304" pitchFamily="18" charset="0"/>
              </a:rPr>
              <a:t>leukoplakia occurred predominantly in </a:t>
            </a:r>
            <a:r>
              <a:rPr lang="en-US" sz="2400" dirty="0">
                <a:solidFill>
                  <a:srgbClr val="FF0000"/>
                </a:solidFill>
                <a:latin typeface="Times New Roman" panose="02020603050405020304" pitchFamily="18" charset="0"/>
                <a:cs typeface="Times New Roman" panose="02020603050405020304" pitchFamily="18" charset="0"/>
              </a:rPr>
              <a:t>men</a:t>
            </a:r>
            <a:r>
              <a:rPr lang="en-US" sz="2400" dirty="0">
                <a:latin typeface="Times New Roman" panose="02020603050405020304" pitchFamily="18" charset="0"/>
                <a:cs typeface="Times New Roman" panose="02020603050405020304" pitchFamily="18" charset="0"/>
              </a:rPr>
              <a:t>, and in </a:t>
            </a:r>
            <a:r>
              <a:rPr lang="en-US" sz="2400" dirty="0">
                <a:solidFill>
                  <a:srgbClr val="FF0000"/>
                </a:solidFill>
                <a:latin typeface="Times New Roman" panose="02020603050405020304" pitchFamily="18" charset="0"/>
                <a:cs typeface="Times New Roman" panose="02020603050405020304" pitchFamily="18" charset="0"/>
              </a:rPr>
              <a:t>older</a:t>
            </a:r>
            <a:r>
              <a:rPr lang="en-US" sz="2400" dirty="0">
                <a:latin typeface="Times New Roman" panose="02020603050405020304" pitchFamily="18" charset="0"/>
                <a:cs typeface="Times New Roman" panose="02020603050405020304" pitchFamily="18" charset="0"/>
              </a:rPr>
              <a:t> people.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Leukoplakia </a:t>
            </a:r>
            <a:r>
              <a:rPr lang="en-US" sz="2400" dirty="0">
                <a:latin typeface="Times New Roman" panose="02020603050405020304" pitchFamily="18" charset="0"/>
                <a:cs typeface="Times New Roman" panose="02020603050405020304" pitchFamily="18" charset="0"/>
              </a:rPr>
              <a:t>vary from </a:t>
            </a:r>
            <a:r>
              <a:rPr lang="en-US" sz="2400" dirty="0">
                <a:solidFill>
                  <a:srgbClr val="FF0000"/>
                </a:solidFill>
                <a:latin typeface="Times New Roman" panose="02020603050405020304" pitchFamily="18" charset="0"/>
                <a:cs typeface="Times New Roman" panose="02020603050405020304" pitchFamily="18" charset="0"/>
              </a:rPr>
              <a:t>small to extensive </a:t>
            </a:r>
            <a:r>
              <a:rPr lang="en-US" sz="2400" dirty="0">
                <a:latin typeface="Times New Roman" panose="02020603050405020304" pitchFamily="18" charset="0"/>
                <a:cs typeface="Times New Roman" panose="02020603050405020304" pitchFamily="18" charset="0"/>
              </a:rPr>
              <a:t>lesion, </a:t>
            </a:r>
            <a:r>
              <a:rPr lang="en-US" sz="2400" dirty="0">
                <a:solidFill>
                  <a:srgbClr val="FF0000"/>
                </a:solidFill>
                <a:latin typeface="Times New Roman" panose="02020603050405020304" pitchFamily="18" charset="0"/>
                <a:cs typeface="Times New Roman" panose="02020603050405020304" pitchFamily="18" charset="0"/>
              </a:rPr>
              <a:t>white or gray</a:t>
            </a:r>
            <a:r>
              <a:rPr lang="en-US" sz="2400" dirty="0">
                <a:latin typeface="Times New Roman" panose="02020603050405020304" pitchFamily="18" charset="0"/>
                <a:cs typeface="Times New Roman" panose="02020603050405020304" pitchFamily="18" charset="0"/>
              </a:rPr>
              <a:t>, and may have </a:t>
            </a:r>
            <a:r>
              <a:rPr lang="en-US" sz="2400" dirty="0">
                <a:solidFill>
                  <a:srgbClr val="FF0000"/>
                </a:solidFill>
                <a:latin typeface="Times New Roman" panose="02020603050405020304" pitchFamily="18" charset="0"/>
                <a:cs typeface="Times New Roman" panose="02020603050405020304" pitchFamily="18" charset="0"/>
              </a:rPr>
              <a:t>homogeneous,</a:t>
            </a:r>
            <a:r>
              <a:rPr lang="en-US" sz="2400" dirty="0">
                <a:latin typeface="Times New Roman" panose="02020603050405020304" pitchFamily="18" charset="0"/>
                <a:cs typeface="Times New Roman" panose="02020603050405020304" pitchFamily="18" charset="0"/>
              </a:rPr>
              <a:t> or </a:t>
            </a:r>
            <a:r>
              <a:rPr lang="en-US" sz="2400" dirty="0">
                <a:solidFill>
                  <a:srgbClr val="FF0000"/>
                </a:solidFill>
                <a:latin typeface="Times New Roman" panose="02020603050405020304" pitchFamily="18" charset="0"/>
                <a:cs typeface="Times New Roman" panose="02020603050405020304" pitchFamily="18" charset="0"/>
              </a:rPr>
              <a:t>non homogeneous </a:t>
            </a:r>
            <a:r>
              <a:rPr lang="en-US" sz="2400" dirty="0">
                <a:latin typeface="Times New Roman" panose="02020603050405020304" pitchFamily="18" charset="0"/>
                <a:cs typeface="Times New Roman" panose="02020603050405020304" pitchFamily="18" charset="0"/>
              </a:rPr>
              <a:t>surface which shows </a:t>
            </a:r>
            <a:r>
              <a:rPr lang="en-US" sz="2400" dirty="0">
                <a:solidFill>
                  <a:srgbClr val="FF0000"/>
                </a:solidFill>
                <a:latin typeface="Times New Roman" panose="02020603050405020304" pitchFamily="18" charset="0"/>
                <a:cs typeface="Times New Roman" panose="02020603050405020304" pitchFamily="18" charset="0"/>
              </a:rPr>
              <a:t>irregular areas of redness</a:t>
            </a:r>
            <a:r>
              <a:rPr lang="en-US" sz="2400" dirty="0">
                <a:latin typeface="Times New Roman" panose="02020603050405020304" pitchFamily="18" charset="0"/>
                <a:cs typeface="Times New Roman" panose="02020603050405020304" pitchFamily="18" charset="0"/>
              </a:rPr>
              <a:t>, or contain </a:t>
            </a:r>
            <a:r>
              <a:rPr lang="en-US" sz="2400" dirty="0">
                <a:solidFill>
                  <a:srgbClr val="FF0000"/>
                </a:solidFill>
                <a:latin typeface="Times New Roman" panose="02020603050405020304" pitchFamily="18" charset="0"/>
                <a:cs typeface="Times New Roman" panose="02020603050405020304" pitchFamily="18" charset="0"/>
              </a:rPr>
              <a:t>small red </a:t>
            </a:r>
            <a:r>
              <a:rPr lang="en-US" sz="2400" dirty="0">
                <a:latin typeface="Times New Roman" panose="02020603050405020304" pitchFamily="18" charset="0"/>
                <a:cs typeface="Times New Roman" panose="02020603050405020304" pitchFamily="18" charset="0"/>
              </a:rPr>
              <a:t>areas and called </a:t>
            </a:r>
            <a:r>
              <a:rPr lang="en-US" sz="2400" dirty="0">
                <a:solidFill>
                  <a:srgbClr val="FF0000"/>
                </a:solidFill>
                <a:latin typeface="Times New Roman" panose="02020603050405020304" pitchFamily="18" charset="0"/>
                <a:cs typeface="Times New Roman" panose="02020603050405020304" pitchFamily="18" charset="0"/>
              </a:rPr>
              <a:t>speckled leukoplakia</a:t>
            </a:r>
            <a:r>
              <a:rPr lang="en-US" sz="2400" dirty="0">
                <a:latin typeface="Times New Roman" panose="02020603050405020304" pitchFamily="18" charset="0"/>
                <a:cs typeface="Times New Roman" panose="02020603050405020304" pitchFamily="18" charset="0"/>
              </a:rPr>
              <a:t>, it may represent carcinoma in situ or even invasive carcinoma.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In </a:t>
            </a:r>
            <a:r>
              <a:rPr lang="en-US" sz="2400" dirty="0">
                <a:latin typeface="Times New Roman" panose="02020603050405020304" pitchFamily="18" charset="0"/>
                <a:cs typeface="Times New Roman" panose="02020603050405020304" pitchFamily="18" charset="0"/>
              </a:rPr>
              <a:t>some cases the lesion may take on a </a:t>
            </a:r>
            <a:r>
              <a:rPr lang="en-US" sz="2400" dirty="0">
                <a:solidFill>
                  <a:srgbClr val="FF0000"/>
                </a:solidFill>
                <a:latin typeface="Times New Roman" panose="02020603050405020304" pitchFamily="18" charset="0"/>
                <a:cs typeface="Times New Roman" panose="02020603050405020304" pitchFamily="18" charset="0"/>
              </a:rPr>
              <a:t>warty appearance </a:t>
            </a:r>
            <a:r>
              <a:rPr lang="en-US" sz="2400" dirty="0">
                <a:latin typeface="Times New Roman" panose="02020603050405020304" pitchFamily="18" charset="0"/>
                <a:cs typeface="Times New Roman" panose="02020603050405020304" pitchFamily="18" charset="0"/>
              </a:rPr>
              <a:t>and described as </a:t>
            </a:r>
            <a:r>
              <a:rPr lang="en-US" sz="2400" dirty="0" smtClean="0">
                <a:solidFill>
                  <a:srgbClr val="FF0000"/>
                </a:solidFill>
                <a:latin typeface="Times New Roman" panose="02020603050405020304" pitchFamily="18" charset="0"/>
                <a:cs typeface="Times New Roman" panose="02020603050405020304" pitchFamily="18" charset="0"/>
              </a:rPr>
              <a:t>Verrucous </a:t>
            </a:r>
            <a:r>
              <a:rPr lang="en-US" sz="2400" dirty="0">
                <a:solidFill>
                  <a:srgbClr val="FF0000"/>
                </a:solidFill>
                <a:latin typeface="Times New Roman" panose="02020603050405020304" pitchFamily="18" charset="0"/>
                <a:cs typeface="Times New Roman" panose="02020603050405020304" pitchFamily="18" charset="0"/>
              </a:rPr>
              <a:t>leukoplakia</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581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0945" y="726458"/>
            <a:ext cx="3712215" cy="2634081"/>
          </a:xfrm>
          <a:prstGeom prst="rect">
            <a:avLst/>
          </a:prstGeom>
        </p:spPr>
      </p:pic>
      <p:pic>
        <p:nvPicPr>
          <p:cNvPr id="4" name="Picture 3"/>
          <p:cNvPicPr>
            <a:picLocks noChangeAspect="1"/>
          </p:cNvPicPr>
          <p:nvPr/>
        </p:nvPicPr>
        <p:blipFill>
          <a:blip r:embed="rId3"/>
          <a:stretch>
            <a:fillRect/>
          </a:stretch>
        </p:blipFill>
        <p:spPr>
          <a:xfrm>
            <a:off x="4158144" y="610251"/>
            <a:ext cx="3528444" cy="2634083"/>
          </a:xfrm>
          <a:prstGeom prst="rect">
            <a:avLst/>
          </a:prstGeom>
        </p:spPr>
      </p:pic>
      <p:pic>
        <p:nvPicPr>
          <p:cNvPr id="5" name="Picture 4"/>
          <p:cNvPicPr>
            <a:picLocks noChangeAspect="1"/>
          </p:cNvPicPr>
          <p:nvPr/>
        </p:nvPicPr>
        <p:blipFill>
          <a:blip r:embed="rId4"/>
          <a:stretch>
            <a:fillRect/>
          </a:stretch>
        </p:blipFill>
        <p:spPr>
          <a:xfrm>
            <a:off x="8137265" y="726457"/>
            <a:ext cx="3463332" cy="2634083"/>
          </a:xfrm>
          <a:prstGeom prst="rect">
            <a:avLst/>
          </a:prstGeom>
        </p:spPr>
      </p:pic>
      <p:pic>
        <p:nvPicPr>
          <p:cNvPr id="6" name="Picture 5"/>
          <p:cNvPicPr>
            <a:picLocks noChangeAspect="1"/>
          </p:cNvPicPr>
          <p:nvPr/>
        </p:nvPicPr>
        <p:blipFill>
          <a:blip r:embed="rId5"/>
          <a:stretch>
            <a:fillRect/>
          </a:stretch>
        </p:blipFill>
        <p:spPr>
          <a:xfrm>
            <a:off x="217771" y="4060964"/>
            <a:ext cx="3426181" cy="2653734"/>
          </a:xfrm>
          <a:prstGeom prst="rect">
            <a:avLst/>
          </a:prstGeom>
        </p:spPr>
      </p:pic>
      <p:sp>
        <p:nvSpPr>
          <p:cNvPr id="7" name="Rectangle 6"/>
          <p:cNvSpPr/>
          <p:nvPr/>
        </p:nvSpPr>
        <p:spPr>
          <a:xfrm>
            <a:off x="1943746" y="3360539"/>
            <a:ext cx="317716" cy="369332"/>
          </a:xfrm>
          <a:prstGeom prst="rect">
            <a:avLst/>
          </a:prstGeom>
        </p:spPr>
        <p:txBody>
          <a:bodyPr wrap="none">
            <a:spAutoFit/>
          </a:bodyPr>
          <a:lstStyle/>
          <a:p>
            <a:r>
              <a:rPr lang="en-US" dirty="0"/>
              <a:t>A</a:t>
            </a:r>
          </a:p>
        </p:txBody>
      </p:sp>
      <p:sp>
        <p:nvSpPr>
          <p:cNvPr id="8" name="Rectangle 7"/>
          <p:cNvSpPr/>
          <p:nvPr/>
        </p:nvSpPr>
        <p:spPr>
          <a:xfrm>
            <a:off x="3908126" y="5387831"/>
            <a:ext cx="327334" cy="369332"/>
          </a:xfrm>
          <a:prstGeom prst="rect">
            <a:avLst/>
          </a:prstGeom>
        </p:spPr>
        <p:txBody>
          <a:bodyPr wrap="none">
            <a:spAutoFit/>
          </a:bodyPr>
          <a:lstStyle/>
          <a:p>
            <a:r>
              <a:rPr lang="en-US" dirty="0"/>
              <a:t>D</a:t>
            </a:r>
          </a:p>
        </p:txBody>
      </p:sp>
      <p:sp>
        <p:nvSpPr>
          <p:cNvPr id="9" name="Rectangle 8"/>
          <p:cNvSpPr/>
          <p:nvPr/>
        </p:nvSpPr>
        <p:spPr>
          <a:xfrm>
            <a:off x="9335434" y="3429000"/>
            <a:ext cx="308098" cy="369332"/>
          </a:xfrm>
          <a:prstGeom prst="rect">
            <a:avLst/>
          </a:prstGeom>
        </p:spPr>
        <p:txBody>
          <a:bodyPr wrap="none">
            <a:spAutoFit/>
          </a:bodyPr>
          <a:lstStyle/>
          <a:p>
            <a:r>
              <a:rPr lang="en-US" dirty="0" smtClean="0"/>
              <a:t>C</a:t>
            </a:r>
            <a:endParaRPr lang="en-US" dirty="0"/>
          </a:p>
        </p:txBody>
      </p:sp>
      <p:pic>
        <p:nvPicPr>
          <p:cNvPr id="11" name="Picture 10"/>
          <p:cNvPicPr>
            <a:picLocks noChangeAspect="1"/>
          </p:cNvPicPr>
          <p:nvPr/>
        </p:nvPicPr>
        <p:blipFill>
          <a:blip r:embed="rId6"/>
          <a:stretch>
            <a:fillRect/>
          </a:stretch>
        </p:blipFill>
        <p:spPr>
          <a:xfrm>
            <a:off x="5652190" y="5418805"/>
            <a:ext cx="3136968" cy="828944"/>
          </a:xfrm>
          <a:prstGeom prst="rect">
            <a:avLst/>
          </a:prstGeom>
        </p:spPr>
      </p:pic>
      <p:sp>
        <p:nvSpPr>
          <p:cNvPr id="14" name="Rectangle 13"/>
          <p:cNvSpPr/>
          <p:nvPr/>
        </p:nvSpPr>
        <p:spPr>
          <a:xfrm>
            <a:off x="5480732" y="3360539"/>
            <a:ext cx="309700" cy="369332"/>
          </a:xfrm>
          <a:prstGeom prst="rect">
            <a:avLst/>
          </a:prstGeom>
        </p:spPr>
        <p:txBody>
          <a:bodyPr wrap="none">
            <a:spAutoFit/>
          </a:bodyPr>
          <a:lstStyle/>
          <a:p>
            <a:r>
              <a:rPr lang="en-US" dirty="0" smtClean="0"/>
              <a:t>B</a:t>
            </a:r>
            <a:endParaRPr lang="en-US" dirty="0"/>
          </a:p>
        </p:txBody>
      </p:sp>
    </p:spTree>
    <p:extLst>
      <p:ext uri="{BB962C8B-B14F-4D97-AF65-F5344CB8AC3E}">
        <p14:creationId xmlns:p14="http://schemas.microsoft.com/office/powerpoint/2010/main" val="1649784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453" y="200367"/>
            <a:ext cx="11395880" cy="7294305"/>
          </a:xfrm>
          <a:prstGeom prst="rect">
            <a:avLst/>
          </a:prstGeom>
        </p:spPr>
        <p:txBody>
          <a:bodyPr wrap="square">
            <a:spAutoFit/>
          </a:bodyPr>
          <a:lstStyle/>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Histopathological features:  </a:t>
            </a:r>
            <a:endParaRPr lang="en-US" sz="2400" dirty="0" smtClean="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cs typeface="Times New Roman" panose="02020603050405020304" pitchFamily="18" charset="0"/>
              </a:rPr>
              <a:t>. There </a:t>
            </a:r>
            <a:r>
              <a:rPr lang="en-US" sz="2400" dirty="0">
                <a:latin typeface="Times New Roman" panose="02020603050405020304" pitchFamily="18" charset="0"/>
                <a:cs typeface="Times New Roman" panose="02020603050405020304" pitchFamily="18" charset="0"/>
              </a:rPr>
              <a:t>is a wide range in the histological appearance of oral leukoplakia which reflects </a:t>
            </a:r>
            <a:r>
              <a:rPr lang="en-US" sz="2400" dirty="0">
                <a:solidFill>
                  <a:srgbClr val="FF0000"/>
                </a:solidFill>
                <a:latin typeface="Times New Roman" panose="02020603050405020304" pitchFamily="18" charset="0"/>
                <a:cs typeface="Times New Roman" panose="02020603050405020304" pitchFamily="18" charset="0"/>
              </a:rPr>
              <a:t>varying degrees </a:t>
            </a:r>
            <a:r>
              <a:rPr lang="en-US" sz="2400" dirty="0">
                <a:latin typeface="Times New Roman" panose="02020603050405020304" pitchFamily="18" charset="0"/>
                <a:cs typeface="Times New Roman" panose="02020603050405020304" pitchFamily="18" charset="0"/>
              </a:rPr>
              <a:t>of thickness </a:t>
            </a:r>
            <a:r>
              <a:rPr lang="en-US" sz="2400" dirty="0">
                <a:solidFill>
                  <a:srgbClr val="FF0000"/>
                </a:solidFill>
                <a:latin typeface="Times New Roman" panose="02020603050405020304" pitchFamily="18" charset="0"/>
                <a:cs typeface="Times New Roman" panose="02020603050405020304" pitchFamily="18" charset="0"/>
              </a:rPr>
              <a:t>of keratosis, epithelial thickness, epithelial dysplasia </a:t>
            </a:r>
            <a:endParaRPr lang="en-US" sz="2400" dirty="0">
              <a:latin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cs typeface="Times New Roman" panose="02020603050405020304" pitchFamily="18" charset="0"/>
              </a:rPr>
              <a:t>Chronic Inflammatory </a:t>
            </a:r>
            <a:r>
              <a:rPr lang="en-US" sz="2400" dirty="0">
                <a:latin typeface="Times New Roman" panose="02020603050405020304" pitchFamily="18" charset="0"/>
                <a:cs typeface="Times New Roman" panose="02020603050405020304" pitchFamily="18" charset="0"/>
              </a:rPr>
              <a:t>cells infiltration in lamina propria. </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cs typeface="Times New Roman" panose="02020603050405020304" pitchFamily="18" charset="0"/>
              </a:rPr>
              <a:t>. Areas </a:t>
            </a:r>
            <a:r>
              <a:rPr lang="en-US" sz="2400" dirty="0">
                <a:latin typeface="Times New Roman" panose="02020603050405020304" pitchFamily="18" charset="0"/>
                <a:cs typeface="Times New Roman" panose="02020603050405020304" pitchFamily="18" charset="0"/>
              </a:rPr>
              <a:t>of </a:t>
            </a:r>
            <a:r>
              <a:rPr lang="en-US" sz="2400" dirty="0">
                <a:solidFill>
                  <a:srgbClr val="FF0000"/>
                </a:solidFill>
                <a:latin typeface="Times New Roman" panose="02020603050405020304" pitchFamily="18" charset="0"/>
                <a:cs typeface="Times New Roman" panose="02020603050405020304" pitchFamily="18" charset="0"/>
              </a:rPr>
              <a:t>redness</a:t>
            </a:r>
            <a:r>
              <a:rPr lang="en-US" sz="2400" dirty="0">
                <a:latin typeface="Times New Roman" panose="02020603050405020304" pitchFamily="18" charset="0"/>
                <a:cs typeface="Times New Roman" panose="02020603050405020304" pitchFamily="18" charset="0"/>
              </a:rPr>
              <a:t> within leukoplakia often being associated with epithelial </a:t>
            </a:r>
            <a:r>
              <a:rPr lang="en-US" sz="2400" dirty="0">
                <a:solidFill>
                  <a:srgbClr val="FF0000"/>
                </a:solidFill>
                <a:latin typeface="Times New Roman" panose="02020603050405020304" pitchFamily="18" charset="0"/>
                <a:cs typeface="Times New Roman" panose="02020603050405020304" pitchFamily="18" charset="0"/>
              </a:rPr>
              <a:t>atrophy. </a:t>
            </a:r>
          </a:p>
          <a:p>
            <a:pPr algn="just">
              <a:lnSpc>
                <a:spcPct val="150000"/>
              </a:lnSpc>
            </a:pPr>
            <a:r>
              <a:rPr lang="en-US" sz="2400" dirty="0">
                <a:latin typeface="Times New Roman" panose="02020603050405020304" pitchFamily="18" charset="0"/>
                <a:cs typeface="Times New Roman" panose="02020603050405020304" pitchFamily="18" charset="0"/>
              </a:rPr>
              <a:t>    The individual cellular changes (</a:t>
            </a:r>
            <a:r>
              <a:rPr lang="en-US" sz="2400" dirty="0">
                <a:solidFill>
                  <a:srgbClr val="FF0000"/>
                </a:solidFill>
                <a:latin typeface="Times New Roman" panose="02020603050405020304" pitchFamily="18" charset="0"/>
                <a:cs typeface="Times New Roman" panose="02020603050405020304" pitchFamily="18" charset="0"/>
              </a:rPr>
              <a:t>cellular </a:t>
            </a:r>
            <a:r>
              <a:rPr lang="en-US" sz="2400" dirty="0" err="1">
                <a:solidFill>
                  <a:srgbClr val="FF0000"/>
                </a:solidFill>
                <a:latin typeface="Times New Roman" panose="02020603050405020304" pitchFamily="18" charset="0"/>
                <a:cs typeface="Times New Roman" panose="02020603050405020304" pitchFamily="18" charset="0"/>
              </a:rPr>
              <a:t>atypia</a:t>
            </a:r>
            <a:r>
              <a:rPr lang="en-US" sz="2400" dirty="0">
                <a:latin typeface="Times New Roman" panose="02020603050405020304" pitchFamily="18" charset="0"/>
                <a:cs typeface="Times New Roman" panose="02020603050405020304" pitchFamily="18" charset="0"/>
              </a:rPr>
              <a:t>) seen in dysplastic epithelium reflect </a:t>
            </a:r>
            <a:r>
              <a:rPr lang="en-US" sz="2400" dirty="0">
                <a:solidFill>
                  <a:srgbClr val="FF0000"/>
                </a:solidFill>
                <a:latin typeface="Times New Roman" panose="02020603050405020304" pitchFamily="18" charset="0"/>
                <a:cs typeface="Times New Roman" panose="02020603050405020304" pitchFamily="18" charset="0"/>
              </a:rPr>
              <a:t>abnormalities in proliferation, maturation, with nuclear and </a:t>
            </a:r>
            <a:r>
              <a:rPr lang="en-US" sz="2400" dirty="0" smtClean="0">
                <a:solidFill>
                  <a:srgbClr val="FF0000"/>
                </a:solidFill>
                <a:latin typeface="Times New Roman" panose="02020603050405020304" pitchFamily="18" charset="0"/>
                <a:cs typeface="Times New Roman" panose="02020603050405020304" pitchFamily="18" charset="0"/>
              </a:rPr>
              <a:t>cellular </a:t>
            </a:r>
            <a:r>
              <a:rPr lang="en-US" sz="2400" dirty="0" err="1" smtClean="0">
                <a:solidFill>
                  <a:srgbClr val="FF0000"/>
                </a:solidFill>
                <a:latin typeface="Times New Roman" panose="02020603050405020304" pitchFamily="18" charset="0"/>
                <a:cs typeface="Times New Roman" panose="02020603050405020304" pitchFamily="18" charset="0"/>
              </a:rPr>
              <a:t>pleomorphism</a:t>
            </a:r>
            <a:r>
              <a:rPr lang="en-US" sz="2400" dirty="0" smtClean="0">
                <a:solidFill>
                  <a:srgbClr val="FF0000"/>
                </a:solidFill>
                <a:latin typeface="Times New Roman" panose="02020603050405020304" pitchFamily="18" charset="0"/>
                <a:cs typeface="Times New Roman" panose="02020603050405020304" pitchFamily="18" charset="0"/>
              </a:rPr>
              <a:t> Disorganization </a:t>
            </a:r>
            <a:r>
              <a:rPr lang="en-US" sz="2400" dirty="0">
                <a:solidFill>
                  <a:srgbClr val="FF0000"/>
                </a:solidFill>
                <a:latin typeface="Times New Roman" panose="02020603050405020304" pitchFamily="18" charset="0"/>
                <a:cs typeface="Times New Roman" panose="02020603050405020304" pitchFamily="18" charset="0"/>
              </a:rPr>
              <a:t>of the epithelial layers, hyperplasia of the basal cells. </a:t>
            </a:r>
          </a:p>
          <a:p>
            <a:pPr algn="just">
              <a:lnSpc>
                <a:spcPct val="150000"/>
              </a:lnSpc>
            </a:pPr>
            <a:r>
              <a:rPr lang="en-US" sz="2400" dirty="0">
                <a:solidFill>
                  <a:srgbClr val="FF0000"/>
                </a:solidFill>
                <a:latin typeface="Times New Roman" panose="02020603050405020304" pitchFamily="18" charset="0"/>
                <a:cs typeface="Times New Roman" panose="02020603050405020304" pitchFamily="18" charset="0"/>
              </a:rPr>
              <a:t>. The epithelial cells appear with enlarged and hyper chromatic nuclei, increased nuclear-to-cytoplasmic ratios, abnormal keratinization below the keratin layer, and increased numbers of abnormal mitotic figures. </a:t>
            </a:r>
          </a:p>
          <a:p>
            <a:pPr>
              <a:lnSpc>
                <a:spcPct val="150000"/>
              </a:lnSpc>
            </a:pPr>
            <a:endParaRPr lang="en-US" sz="2400" dirty="0" smtClean="0">
              <a:solidFill>
                <a:srgbClr val="FF0000"/>
              </a:solidFill>
              <a:latin typeface="Times New Roman" panose="02020603050405020304" pitchFamily="18" charset="0"/>
              <a:cs typeface="Times New Roman" panose="02020603050405020304" pitchFamily="18" charset="0"/>
            </a:endParaRPr>
          </a:p>
          <a:p>
            <a:pPr>
              <a:lnSpc>
                <a:spcPct val="150000"/>
              </a:lnSpc>
            </a:pP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3266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194" y="573925"/>
            <a:ext cx="11624383" cy="4524315"/>
          </a:xfrm>
          <a:prstGeom prst="rect">
            <a:avLst/>
          </a:prstGeom>
        </p:spPr>
        <p:txBody>
          <a:bodyPr wrap="square">
            <a:spAutoFit/>
          </a:bodyPr>
          <a:lstStyle/>
          <a:p>
            <a:pPr algn="just">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Microscopically</a:t>
            </a:r>
            <a:r>
              <a:rPr lang="en-US" sz="2400" dirty="0">
                <a:latin typeface="Times New Roman" panose="02020603050405020304" pitchFamily="18" charset="0"/>
                <a:cs typeface="Times New Roman" panose="02020603050405020304" pitchFamily="18" charset="0"/>
              </a:rPr>
              <a:t>, epithelial dysplasia differs </a:t>
            </a:r>
            <a:r>
              <a:rPr lang="en-US" sz="2400" dirty="0">
                <a:solidFill>
                  <a:srgbClr val="FF0000"/>
                </a:solidFill>
                <a:latin typeface="Times New Roman" panose="02020603050405020304" pitchFamily="18" charset="0"/>
                <a:cs typeface="Times New Roman" panose="02020603050405020304" pitchFamily="18" charset="0"/>
              </a:rPr>
              <a:t>from squamous cell carcinoma </a:t>
            </a:r>
            <a:r>
              <a:rPr lang="en-US" sz="2400" dirty="0">
                <a:latin typeface="Times New Roman" panose="02020603050405020304" pitchFamily="18" charset="0"/>
                <a:cs typeface="Times New Roman" panose="02020603050405020304" pitchFamily="18" charset="0"/>
              </a:rPr>
              <a:t>in that there is </a:t>
            </a:r>
            <a:r>
              <a:rPr lang="en-US" sz="2400" dirty="0">
                <a:solidFill>
                  <a:srgbClr val="FF0000"/>
                </a:solidFill>
                <a:latin typeface="Times New Roman" panose="02020603050405020304" pitchFamily="18" charset="0"/>
                <a:cs typeface="Times New Roman" panose="02020603050405020304" pitchFamily="18" charset="0"/>
              </a:rPr>
              <a:t>no invasion </a:t>
            </a:r>
            <a:r>
              <a:rPr lang="en-US" sz="2400" dirty="0">
                <a:latin typeface="Times New Roman" panose="02020603050405020304" pitchFamily="18" charset="0"/>
                <a:cs typeface="Times New Roman" panose="02020603050405020304" pitchFamily="18" charset="0"/>
              </a:rPr>
              <a:t>of the abnormal epithelial cells through the basement membrane into the underlying tissue.</a:t>
            </a:r>
          </a:p>
          <a:p>
            <a:pPr algn="just">
              <a:lnSpc>
                <a:spcPct val="150000"/>
              </a:lnSpc>
            </a:pP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Severe dysplasia</a:t>
            </a:r>
            <a:r>
              <a:rPr lang="en-US" sz="2400" dirty="0">
                <a:latin typeface="Times New Roman" panose="02020603050405020304" pitchFamily="18" charset="0"/>
                <a:cs typeface="Times New Roman" panose="02020603050405020304" pitchFamily="18" charset="0"/>
              </a:rPr>
              <a:t> involving the </a:t>
            </a:r>
            <a:r>
              <a:rPr lang="en-US" sz="2400" dirty="0">
                <a:solidFill>
                  <a:srgbClr val="FF0000"/>
                </a:solidFill>
                <a:latin typeface="Times New Roman" panose="02020603050405020304" pitchFamily="18" charset="0"/>
                <a:cs typeface="Times New Roman" panose="02020603050405020304" pitchFamily="18" charset="0"/>
              </a:rPr>
              <a:t>full thickness of the epithelium is called carcinoma in situ.  Clinically</a:t>
            </a:r>
            <a:r>
              <a:rPr lang="en-US" sz="2400" dirty="0">
                <a:latin typeface="Times New Roman" panose="02020603050405020304" pitchFamily="18" charset="0"/>
                <a:cs typeface="Times New Roman" panose="02020603050405020304" pitchFamily="18" charset="0"/>
              </a:rPr>
              <a:t> this lesion appears as white plaque, eroded, ulcerated, or red lesion. </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cs typeface="Times New Roman" panose="02020603050405020304" pitchFamily="18" charset="0"/>
              </a:rPr>
              <a:t>More </a:t>
            </a:r>
            <a:r>
              <a:rPr lang="en-US" sz="2400" dirty="0">
                <a:latin typeface="Times New Roman" panose="02020603050405020304" pitchFamily="18" charset="0"/>
                <a:cs typeface="Times New Roman" panose="02020603050405020304" pitchFamily="18" charset="0"/>
              </a:rPr>
              <a:t>commonly affect old males. </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All </a:t>
            </a:r>
            <a:r>
              <a:rPr lang="en-US" sz="2400" dirty="0">
                <a:solidFill>
                  <a:srgbClr val="FF0000"/>
                </a:solidFill>
                <a:latin typeface="Times New Roman" panose="02020603050405020304" pitchFamily="18" charset="0"/>
                <a:cs typeface="Times New Roman" panose="02020603050405020304" pitchFamily="18" charset="0"/>
              </a:rPr>
              <a:t>dysplastic </a:t>
            </a:r>
            <a:r>
              <a:rPr lang="en-US" sz="2400" dirty="0">
                <a:latin typeface="Times New Roman" panose="02020603050405020304" pitchFamily="18" charset="0"/>
                <a:cs typeface="Times New Roman" panose="02020603050405020304" pitchFamily="18" charset="0"/>
              </a:rPr>
              <a:t>lesions should be </a:t>
            </a:r>
            <a:r>
              <a:rPr lang="en-US" sz="2400" dirty="0">
                <a:solidFill>
                  <a:srgbClr val="FF0000"/>
                </a:solidFill>
                <a:latin typeface="Times New Roman" panose="02020603050405020304" pitchFamily="18" charset="0"/>
                <a:cs typeface="Times New Roman" panose="02020603050405020304" pitchFamily="18" charset="0"/>
              </a:rPr>
              <a:t>excised</a:t>
            </a:r>
            <a:r>
              <a:rPr lang="en-US" sz="2400" dirty="0">
                <a:latin typeface="Times New Roman" panose="02020603050405020304" pitchFamily="18" charset="0"/>
                <a:cs typeface="Times New Roman" panose="02020603050405020304" pitchFamily="18" charset="0"/>
              </a:rPr>
              <a:t> surgically, and needs close long-term </a:t>
            </a:r>
            <a:r>
              <a:rPr lang="en-US" sz="2400" dirty="0">
                <a:solidFill>
                  <a:srgbClr val="FF0000"/>
                </a:solidFill>
                <a:latin typeface="Times New Roman" panose="02020603050405020304" pitchFamily="18" charset="0"/>
                <a:cs typeface="Times New Roman" panose="02020603050405020304" pitchFamily="18" charset="0"/>
              </a:rPr>
              <a:t>follow-up</a:t>
            </a:r>
            <a:r>
              <a:rPr lang="en-US" sz="2400" dirty="0">
                <a:latin typeface="Times New Roman" panose="02020603050405020304" pitchFamily="18" charset="0"/>
                <a:cs typeface="Times New Roman" panose="02020603050405020304" pitchFamily="18" charset="0"/>
              </a:rPr>
              <a:t> examinations.</a:t>
            </a:r>
          </a:p>
        </p:txBody>
      </p:sp>
    </p:spTree>
    <p:extLst>
      <p:ext uri="{BB962C8B-B14F-4D97-AF65-F5344CB8AC3E}">
        <p14:creationId xmlns:p14="http://schemas.microsoft.com/office/powerpoint/2010/main" val="378051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7546"/>
            <a:ext cx="12192000" cy="5170646"/>
          </a:xfrm>
          <a:prstGeom prst="rect">
            <a:avLst/>
          </a:prstGeom>
        </p:spPr>
        <p:txBody>
          <a:bodyPr wrap="square">
            <a:spAutoFit/>
          </a:bodyPr>
          <a:lstStyle/>
          <a:p>
            <a:pPr>
              <a:lnSpc>
                <a:spcPct val="150000"/>
              </a:lnSpc>
            </a:pPr>
            <a:r>
              <a:rPr lang="en-US" sz="2800" dirty="0">
                <a:solidFill>
                  <a:srgbClr val="FF0000"/>
                </a:solidFill>
                <a:latin typeface="Times New Roman" panose="02020603050405020304" pitchFamily="18" charset="0"/>
                <a:cs typeface="Times New Roman" panose="02020603050405020304" pitchFamily="18" charset="0"/>
              </a:rPr>
              <a:t>Erythroplakia </a:t>
            </a:r>
            <a:r>
              <a:rPr lang="en-US" sz="2800" dirty="0" smtClean="0">
                <a:solidFill>
                  <a:srgbClr val="FF0000"/>
                </a:solidFill>
                <a:latin typeface="Times New Roman" panose="02020603050405020304" pitchFamily="18" charset="0"/>
                <a:cs typeface="Times New Roman" panose="02020603050405020304" pitchFamily="18" charset="0"/>
              </a:rPr>
              <a:t>: </a:t>
            </a:r>
          </a:p>
          <a:p>
            <a:pPr>
              <a:lnSpc>
                <a:spcPct val="150000"/>
              </a:lnSpc>
            </a:pPr>
            <a:r>
              <a:rPr lang="en-US" sz="2400" dirty="0" smtClean="0">
                <a:latin typeface="Times New Roman" panose="02020603050405020304" pitchFamily="18" charset="0"/>
                <a:cs typeface="Times New Roman" panose="02020603050405020304" pitchFamily="18" charset="0"/>
              </a:rPr>
              <a:t>. Erythroplakia </a:t>
            </a:r>
            <a:r>
              <a:rPr lang="en-US" sz="2400" dirty="0">
                <a:latin typeface="Times New Roman" panose="02020603050405020304" pitchFamily="18" charset="0"/>
                <a:cs typeface="Times New Roman" panose="02020603050405020304" pitchFamily="18" charset="0"/>
              </a:rPr>
              <a:t>is a </a:t>
            </a:r>
            <a:r>
              <a:rPr lang="en-US" sz="2400" dirty="0">
                <a:solidFill>
                  <a:srgbClr val="FF0000"/>
                </a:solidFill>
                <a:latin typeface="Times New Roman" panose="02020603050405020304" pitchFamily="18" charset="0"/>
                <a:cs typeface="Times New Roman" panose="02020603050405020304" pitchFamily="18" charset="0"/>
              </a:rPr>
              <a:t>clinical term </a:t>
            </a:r>
            <a:r>
              <a:rPr lang="en-US" sz="2400" dirty="0">
                <a:latin typeface="Times New Roman" panose="02020603050405020304" pitchFamily="18" charset="0"/>
                <a:cs typeface="Times New Roman" panose="02020603050405020304" pitchFamily="18" charset="0"/>
              </a:rPr>
              <a:t>used to describe an oral mucosal lesion of </a:t>
            </a:r>
            <a:r>
              <a:rPr lang="en-US" sz="2400" dirty="0">
                <a:solidFill>
                  <a:srgbClr val="FF0000"/>
                </a:solidFill>
                <a:latin typeface="Times New Roman" panose="02020603050405020304" pitchFamily="18" charset="0"/>
                <a:cs typeface="Times New Roman" panose="02020603050405020304" pitchFamily="18" charset="0"/>
              </a:rPr>
              <a:t>unknown cause </a:t>
            </a:r>
            <a:r>
              <a:rPr lang="en-US" sz="2400" dirty="0">
                <a:latin typeface="Times New Roman" panose="02020603050405020304" pitchFamily="18" charset="0"/>
                <a:cs typeface="Times New Roman" panose="02020603050405020304" pitchFamily="18" charset="0"/>
              </a:rPr>
              <a:t>that appears as </a:t>
            </a:r>
            <a:r>
              <a:rPr lang="en-US" sz="2400" dirty="0">
                <a:solidFill>
                  <a:srgbClr val="FF0000"/>
                </a:solidFill>
                <a:latin typeface="Times New Roman" panose="02020603050405020304" pitchFamily="18" charset="0"/>
                <a:cs typeface="Times New Roman" panose="02020603050405020304" pitchFamily="18" charset="0"/>
              </a:rPr>
              <a:t>a smooth or granular red patch </a:t>
            </a:r>
            <a:r>
              <a:rPr lang="en-US" sz="2400" dirty="0">
                <a:latin typeface="Times New Roman" panose="02020603050405020304" pitchFamily="18" charset="0"/>
                <a:cs typeface="Times New Roman" panose="02020603050405020304" pitchFamily="18" charset="0"/>
              </a:rPr>
              <a:t>which </a:t>
            </a:r>
            <a:r>
              <a:rPr lang="en-US" sz="2400" dirty="0">
                <a:solidFill>
                  <a:srgbClr val="FF0000"/>
                </a:solidFill>
                <a:latin typeface="Times New Roman" panose="02020603050405020304" pitchFamily="18" charset="0"/>
                <a:cs typeface="Times New Roman" panose="02020603050405020304" pitchFamily="18" charset="0"/>
              </a:rPr>
              <a:t>cannot be classified </a:t>
            </a:r>
            <a:r>
              <a:rPr lang="en-US" sz="2400" dirty="0">
                <a:latin typeface="Times New Roman" panose="02020603050405020304" pitchFamily="18" charset="0"/>
                <a:cs typeface="Times New Roman" panose="02020603050405020304" pitchFamily="18" charset="0"/>
              </a:rPr>
              <a:t>clinically and pathologically under any other disease.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This</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premalignant </a:t>
            </a:r>
            <a:r>
              <a:rPr lang="en-US" sz="2400" dirty="0">
                <a:latin typeface="Times New Roman" panose="02020603050405020304" pitchFamily="18" charset="0"/>
                <a:cs typeface="Times New Roman" panose="02020603050405020304" pitchFamily="18" charset="0"/>
              </a:rPr>
              <a:t>lesion may be </a:t>
            </a:r>
            <a:r>
              <a:rPr lang="en-US" sz="2400" dirty="0">
                <a:solidFill>
                  <a:srgbClr val="FF0000"/>
                </a:solidFill>
                <a:latin typeface="Times New Roman" panose="02020603050405020304" pitchFamily="18" charset="0"/>
                <a:cs typeface="Times New Roman" panose="02020603050405020304" pitchFamily="18" charset="0"/>
              </a:rPr>
              <a:t>homogenous red </a:t>
            </a:r>
            <a:r>
              <a:rPr lang="en-US" sz="2400" dirty="0">
                <a:latin typeface="Times New Roman" panose="02020603050405020304" pitchFamily="18" charset="0"/>
                <a:cs typeface="Times New Roman" panose="02020603050405020304" pitchFamily="18" charset="0"/>
              </a:rPr>
              <a:t>or </a:t>
            </a:r>
            <a:r>
              <a:rPr lang="en-US" sz="2400" dirty="0">
                <a:solidFill>
                  <a:srgbClr val="FF0000"/>
                </a:solidFill>
                <a:latin typeface="Times New Roman" panose="02020603050405020304" pitchFamily="18" charset="0"/>
                <a:cs typeface="Times New Roman" panose="02020603050405020304" pitchFamily="18" charset="0"/>
              </a:rPr>
              <a:t>non homogenous or speckled </a:t>
            </a:r>
            <a:r>
              <a:rPr lang="en-US" sz="2400" dirty="0">
                <a:latin typeface="Times New Roman" panose="02020603050405020304" pitchFamily="18" charset="0"/>
                <a:cs typeface="Times New Roman" panose="02020603050405020304" pitchFamily="18" charset="0"/>
              </a:rPr>
              <a:t>erythroplakia.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Erythroplakia </a:t>
            </a:r>
            <a:r>
              <a:rPr lang="en-US" sz="2400" dirty="0">
                <a:latin typeface="Times New Roman" panose="02020603050405020304" pitchFamily="18" charset="0"/>
                <a:cs typeface="Times New Roman" panose="02020603050405020304" pitchFamily="18" charset="0"/>
              </a:rPr>
              <a:t>is much </a:t>
            </a:r>
            <a:r>
              <a:rPr lang="en-US" sz="2400" dirty="0">
                <a:solidFill>
                  <a:srgbClr val="FF0000"/>
                </a:solidFill>
                <a:latin typeface="Times New Roman" panose="02020603050405020304" pitchFamily="18" charset="0"/>
                <a:cs typeface="Times New Roman" panose="02020603050405020304" pitchFamily="18" charset="0"/>
              </a:rPr>
              <a:t>less common </a:t>
            </a:r>
            <a:r>
              <a:rPr lang="en-US" sz="2400" dirty="0">
                <a:latin typeface="Times New Roman" panose="02020603050405020304" pitchFamily="18" charset="0"/>
                <a:cs typeface="Times New Roman" panose="02020603050405020304" pitchFamily="18" charset="0"/>
              </a:rPr>
              <a:t>than </a:t>
            </a:r>
            <a:r>
              <a:rPr lang="en-US" sz="2400" dirty="0" smtClean="0">
                <a:latin typeface="Times New Roman" panose="02020603050405020304" pitchFamily="18" charset="0"/>
                <a:cs typeface="Times New Roman" panose="02020603050405020304" pitchFamily="18" charset="0"/>
              </a:rPr>
              <a:t>leukoplakia.</a:t>
            </a:r>
          </a:p>
          <a:p>
            <a:pPr>
              <a:lnSpc>
                <a:spcPct val="150000"/>
              </a:lnSpc>
            </a:pPr>
            <a:r>
              <a:rPr lang="en-US" sz="2400" dirty="0" smtClean="0">
                <a:latin typeface="Times New Roman" panose="02020603050405020304" pitchFamily="18" charset="0"/>
                <a:cs typeface="Times New Roman" panose="02020603050405020304" pitchFamily="18" charset="0"/>
              </a:rPr>
              <a:t> . The </a:t>
            </a:r>
            <a:r>
              <a:rPr lang="en-US" sz="2400" dirty="0">
                <a:solidFill>
                  <a:srgbClr val="FF0000"/>
                </a:solidFill>
                <a:latin typeface="Times New Roman" panose="02020603050405020304" pitchFamily="18" charset="0"/>
                <a:cs typeface="Times New Roman" panose="02020603050405020304" pitchFamily="18" charset="0"/>
              </a:rPr>
              <a:t>floor of the mouth, retro molar area, soft palate, and tongue </a:t>
            </a:r>
            <a:r>
              <a:rPr lang="en-US" sz="2400" dirty="0">
                <a:latin typeface="Times New Roman" panose="02020603050405020304" pitchFamily="18" charset="0"/>
                <a:cs typeface="Times New Roman" panose="02020603050405020304" pitchFamily="18" charset="0"/>
              </a:rPr>
              <a:t>is the most common sites of involvement.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Erythroplakia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occurs </a:t>
            </a:r>
            <a:r>
              <a:rPr lang="en-US" sz="2400" dirty="0">
                <a:latin typeface="Times New Roman" panose="02020603050405020304" pitchFamily="18" charset="0"/>
                <a:cs typeface="Times New Roman" panose="02020603050405020304" pitchFamily="18" charset="0"/>
              </a:rPr>
              <a:t>more frequently between the ages of </a:t>
            </a:r>
            <a:r>
              <a:rPr lang="en-US" sz="2400" dirty="0">
                <a:solidFill>
                  <a:srgbClr val="FF0000"/>
                </a:solidFill>
                <a:latin typeface="Times New Roman" panose="02020603050405020304" pitchFamily="18" charset="0"/>
                <a:cs typeface="Times New Roman" panose="02020603050405020304" pitchFamily="18" charset="0"/>
              </a:rPr>
              <a:t>50 and 70 years</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79282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29" y="191070"/>
            <a:ext cx="11846257" cy="5078313"/>
          </a:xfrm>
          <a:prstGeom prst="rect">
            <a:avLst/>
          </a:prstGeom>
        </p:spPr>
        <p:txBody>
          <a:bodyPr wrap="square">
            <a:spAutoFit/>
          </a:bodyPr>
          <a:lstStyle/>
          <a:p>
            <a:pPr>
              <a:lnSpc>
                <a:spcPct val="150000"/>
              </a:lnSpc>
            </a:pPr>
            <a:r>
              <a:rPr lang="en-US" dirty="0"/>
              <a:t> </a:t>
            </a:r>
            <a:r>
              <a:rPr lang="en-US" dirty="0" smtClean="0"/>
              <a:t>. </a:t>
            </a:r>
            <a:r>
              <a:rPr lang="en-US" sz="2400" dirty="0" smtClean="0">
                <a:latin typeface="Times New Roman" panose="02020603050405020304" pitchFamily="18" charset="0"/>
                <a:cs typeface="Times New Roman" panose="02020603050405020304" pitchFamily="18" charset="0"/>
              </a:rPr>
              <a:t>Over </a:t>
            </a:r>
            <a:r>
              <a:rPr lang="en-US" sz="2400" dirty="0">
                <a:latin typeface="Times New Roman" panose="02020603050405020304" pitchFamily="18" charset="0"/>
                <a:cs typeface="Times New Roman" panose="02020603050405020304" pitchFamily="18" charset="0"/>
              </a:rPr>
              <a:t>91% of </a:t>
            </a:r>
            <a:r>
              <a:rPr lang="en-US" sz="2400" dirty="0" err="1">
                <a:latin typeface="Times New Roman" panose="02020603050405020304" pitchFamily="18" charset="0"/>
                <a:cs typeface="Times New Roman" panose="02020603050405020304" pitchFamily="18" charset="0"/>
              </a:rPr>
              <a:t>erythroplakias</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histologically</a:t>
            </a:r>
            <a:r>
              <a:rPr lang="en-US" sz="2400" dirty="0">
                <a:latin typeface="Times New Roman" panose="02020603050405020304" pitchFamily="18" charset="0"/>
                <a:cs typeface="Times New Roman" panose="02020603050405020304" pitchFamily="18" charset="0"/>
              </a:rPr>
              <a:t> demonstrate </a:t>
            </a:r>
            <a:r>
              <a:rPr lang="en-US" sz="2400" dirty="0">
                <a:solidFill>
                  <a:srgbClr val="FF0000"/>
                </a:solidFill>
                <a:latin typeface="Times New Roman" panose="02020603050405020304" pitchFamily="18" charset="0"/>
                <a:cs typeface="Times New Roman" panose="02020603050405020304" pitchFamily="18" charset="0"/>
              </a:rPr>
              <a:t>severe dysplasia </a:t>
            </a:r>
            <a:r>
              <a:rPr lang="en-US" sz="2400" dirty="0">
                <a:latin typeface="Times New Roman" panose="02020603050405020304" pitchFamily="18" charset="0"/>
                <a:cs typeface="Times New Roman" panose="02020603050405020304" pitchFamily="18" charset="0"/>
              </a:rPr>
              <a:t>(abnormalities in proliferation, maturation…..</a:t>
            </a:r>
            <a:r>
              <a:rPr lang="en-US" sz="2400" dirty="0" err="1">
                <a:latin typeface="Times New Roman" panose="02020603050405020304" pitchFamily="18" charset="0"/>
                <a:cs typeface="Times New Roman" panose="02020603050405020304" pitchFamily="18" charset="0"/>
              </a:rPr>
              <a:t>etc</a:t>
            </a:r>
            <a:r>
              <a:rPr lang="en-US" sz="2400" dirty="0">
                <a:latin typeface="Times New Roman" panose="02020603050405020304" pitchFamily="18" charset="0"/>
                <a:cs typeface="Times New Roman" panose="02020603050405020304" pitchFamily="18" charset="0"/>
              </a:rPr>
              <a:t>), carcinoma in situ or early invasive squamous cell carcinoma at the time of diagnosis.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red areas </a:t>
            </a:r>
            <a:r>
              <a:rPr lang="en-US" sz="2400" dirty="0" smtClean="0">
                <a:latin typeface="Times New Roman" panose="02020603050405020304" pitchFamily="18" charset="0"/>
                <a:cs typeface="Times New Roman" panose="02020603050405020304" pitchFamily="18" charset="0"/>
              </a:rPr>
              <a:t>histologically shows </a:t>
            </a:r>
            <a:r>
              <a:rPr lang="en-US" sz="2400" dirty="0">
                <a:solidFill>
                  <a:srgbClr val="FF0000"/>
                </a:solidFill>
                <a:latin typeface="Times New Roman" panose="02020603050405020304" pitchFamily="18" charset="0"/>
                <a:cs typeface="Times New Roman" panose="02020603050405020304" pitchFamily="18" charset="0"/>
              </a:rPr>
              <a:t>reduction in keratin </a:t>
            </a:r>
            <a:r>
              <a:rPr lang="en-US" sz="2400" dirty="0">
                <a:latin typeface="Times New Roman" panose="02020603050405020304" pitchFamily="18" charset="0"/>
                <a:cs typeface="Times New Roman" panose="02020603050405020304" pitchFamily="18" charset="0"/>
              </a:rPr>
              <a:t>production and </a:t>
            </a:r>
            <a:r>
              <a:rPr lang="en-US" sz="2400" dirty="0">
                <a:solidFill>
                  <a:srgbClr val="FF0000"/>
                </a:solidFill>
                <a:latin typeface="Times New Roman" panose="02020603050405020304" pitchFamily="18" charset="0"/>
                <a:cs typeface="Times New Roman" panose="02020603050405020304" pitchFamily="18" charset="0"/>
              </a:rPr>
              <a:t>increase in the vascularity of sub mucosal connective </a:t>
            </a:r>
            <a:r>
              <a:rPr lang="en-US" sz="2400" dirty="0">
                <a:latin typeface="Times New Roman" panose="02020603050405020304" pitchFamily="18" charset="0"/>
                <a:cs typeface="Times New Roman" panose="02020603050405020304" pitchFamily="18" charset="0"/>
              </a:rPr>
              <a:t>tissue, and the underlying connective tissues shows intense chronic inflammatory cell infiltration.</a:t>
            </a:r>
          </a:p>
          <a:p>
            <a:pPr>
              <a:lnSpc>
                <a:spcPct val="150000"/>
              </a:lnSpc>
            </a:pPr>
            <a:r>
              <a:rPr lang="en-US" sz="2400" dirty="0">
                <a:latin typeface="Times New Roman" panose="02020603050405020304" pitchFamily="18" charset="0"/>
                <a:cs typeface="Times New Roman" panose="02020603050405020304" pitchFamily="18" charset="0"/>
              </a:rPr>
              <a:t>    Fixation, induration, ulceration, lymph </a:t>
            </a:r>
            <a:r>
              <a:rPr lang="en-US" sz="2400" dirty="0" err="1">
                <a:latin typeface="Times New Roman" panose="02020603050405020304" pitchFamily="18" charset="0"/>
                <a:cs typeface="Times New Roman" panose="02020603050405020304" pitchFamily="18" charset="0"/>
              </a:rPr>
              <a:t>adenopathy</a:t>
            </a:r>
            <a:r>
              <a:rPr lang="en-US" sz="2400" dirty="0">
                <a:latin typeface="Times New Roman" panose="02020603050405020304" pitchFamily="18" charset="0"/>
                <a:cs typeface="Times New Roman" panose="02020603050405020304" pitchFamily="18" charset="0"/>
              </a:rPr>
              <a:t>, and bone destruction when the lesion overlies bone are </a:t>
            </a:r>
            <a:r>
              <a:rPr lang="en-US" sz="2400" dirty="0">
                <a:solidFill>
                  <a:srgbClr val="FF0000"/>
                </a:solidFill>
                <a:latin typeface="Times New Roman" panose="02020603050405020304" pitchFamily="18" charset="0"/>
                <a:cs typeface="Times New Roman" panose="02020603050405020304" pitchFamily="18" charset="0"/>
              </a:rPr>
              <a:t>clinical</a:t>
            </a:r>
            <a:r>
              <a:rPr lang="en-US" sz="2400" dirty="0">
                <a:latin typeface="Times New Roman" panose="02020603050405020304" pitchFamily="18" charset="0"/>
                <a:cs typeface="Times New Roman" panose="02020603050405020304" pitchFamily="18" charset="0"/>
              </a:rPr>
              <a:t> features that may </a:t>
            </a:r>
            <a:r>
              <a:rPr lang="en-US" sz="2400" dirty="0">
                <a:solidFill>
                  <a:srgbClr val="FF0000"/>
                </a:solidFill>
                <a:latin typeface="Times New Roman" panose="02020603050405020304" pitchFamily="18" charset="0"/>
                <a:cs typeface="Times New Roman" panose="02020603050405020304" pitchFamily="18" charset="0"/>
              </a:rPr>
              <a:t>indicate malignant changes </a:t>
            </a:r>
            <a:r>
              <a:rPr lang="en-US" sz="2400" dirty="0">
                <a:latin typeface="Times New Roman" panose="02020603050405020304" pitchFamily="18" charset="0"/>
                <a:cs typeface="Times New Roman" panose="02020603050405020304" pitchFamily="18" charset="0"/>
              </a:rPr>
              <a:t>of </a:t>
            </a:r>
            <a:r>
              <a:rPr lang="en-US" sz="2400" dirty="0">
                <a:solidFill>
                  <a:srgbClr val="FF0000"/>
                </a:solidFill>
                <a:latin typeface="Times New Roman" panose="02020603050405020304" pitchFamily="18" charset="0"/>
                <a:cs typeface="Times New Roman" panose="02020603050405020304" pitchFamily="18" charset="0"/>
              </a:rPr>
              <a:t>leukoplakia or erythroplakia.</a:t>
            </a:r>
          </a:p>
        </p:txBody>
      </p:sp>
    </p:spTree>
    <p:extLst>
      <p:ext uri="{BB962C8B-B14F-4D97-AF65-F5344CB8AC3E}">
        <p14:creationId xmlns:p14="http://schemas.microsoft.com/office/powerpoint/2010/main" val="2732787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52383"/>
            <a:ext cx="3533963" cy="3429251"/>
          </a:xfrm>
          <a:prstGeom prst="rect">
            <a:avLst/>
          </a:prstGeom>
        </p:spPr>
      </p:pic>
      <p:pic>
        <p:nvPicPr>
          <p:cNvPr id="3" name="Picture 2"/>
          <p:cNvPicPr>
            <a:picLocks noChangeAspect="1"/>
          </p:cNvPicPr>
          <p:nvPr/>
        </p:nvPicPr>
        <p:blipFill>
          <a:blip r:embed="rId3"/>
          <a:stretch>
            <a:fillRect/>
          </a:stretch>
        </p:blipFill>
        <p:spPr>
          <a:xfrm>
            <a:off x="3866610" y="552383"/>
            <a:ext cx="3680601" cy="3458722"/>
          </a:xfrm>
          <a:prstGeom prst="rect">
            <a:avLst/>
          </a:prstGeom>
        </p:spPr>
      </p:pic>
      <p:pic>
        <p:nvPicPr>
          <p:cNvPr id="4" name="Picture 3"/>
          <p:cNvPicPr>
            <a:picLocks noChangeAspect="1"/>
          </p:cNvPicPr>
          <p:nvPr/>
        </p:nvPicPr>
        <p:blipFill>
          <a:blip r:embed="rId4"/>
          <a:stretch>
            <a:fillRect/>
          </a:stretch>
        </p:blipFill>
        <p:spPr>
          <a:xfrm>
            <a:off x="8054182" y="608224"/>
            <a:ext cx="3655597" cy="3373410"/>
          </a:xfrm>
          <a:prstGeom prst="rect">
            <a:avLst/>
          </a:prstGeom>
        </p:spPr>
      </p:pic>
      <p:sp>
        <p:nvSpPr>
          <p:cNvPr id="5" name="Rectangle 4"/>
          <p:cNvSpPr/>
          <p:nvPr/>
        </p:nvSpPr>
        <p:spPr>
          <a:xfrm>
            <a:off x="523163" y="4876000"/>
            <a:ext cx="11323093" cy="646331"/>
          </a:xfrm>
          <a:prstGeom prst="rect">
            <a:avLst/>
          </a:prstGeom>
        </p:spPr>
        <p:txBody>
          <a:bodyPr wrap="square">
            <a:spAutoFit/>
          </a:bodyPr>
          <a:lstStyle/>
          <a:p>
            <a:r>
              <a:rPr lang="en-US" dirty="0"/>
              <a:t>( A) Erythroplakia involving mainly the soft palate. (B) Epithelial dysplasia   involving the lower third of the epithelium with drop shaped rete pegs. (C) Carcinoma in situ with severe dysplasia involving the full thickness of the epithelium.</a:t>
            </a:r>
          </a:p>
        </p:txBody>
      </p:sp>
      <p:sp>
        <p:nvSpPr>
          <p:cNvPr id="6" name="Rectangle 5"/>
          <p:cNvSpPr/>
          <p:nvPr/>
        </p:nvSpPr>
        <p:spPr>
          <a:xfrm>
            <a:off x="1202403" y="4074221"/>
            <a:ext cx="564578" cy="369332"/>
          </a:xfrm>
          <a:prstGeom prst="rect">
            <a:avLst/>
          </a:prstGeom>
        </p:spPr>
        <p:txBody>
          <a:bodyPr wrap="none">
            <a:spAutoFit/>
          </a:bodyPr>
          <a:lstStyle/>
          <a:p>
            <a:r>
              <a:rPr lang="en-US" dirty="0"/>
              <a:t>( A) </a:t>
            </a:r>
          </a:p>
        </p:txBody>
      </p:sp>
      <p:sp>
        <p:nvSpPr>
          <p:cNvPr id="7" name="Rectangle 6"/>
          <p:cNvSpPr/>
          <p:nvPr/>
        </p:nvSpPr>
        <p:spPr>
          <a:xfrm>
            <a:off x="5455078" y="4105779"/>
            <a:ext cx="503664" cy="369332"/>
          </a:xfrm>
          <a:prstGeom prst="rect">
            <a:avLst/>
          </a:prstGeom>
        </p:spPr>
        <p:txBody>
          <a:bodyPr wrap="none">
            <a:spAutoFit/>
          </a:bodyPr>
          <a:lstStyle/>
          <a:p>
            <a:r>
              <a:rPr lang="en-US" dirty="0"/>
              <a:t>(B) </a:t>
            </a:r>
          </a:p>
        </p:txBody>
      </p:sp>
      <p:sp>
        <p:nvSpPr>
          <p:cNvPr id="8" name="Rectangle 7"/>
          <p:cNvSpPr/>
          <p:nvPr/>
        </p:nvSpPr>
        <p:spPr>
          <a:xfrm>
            <a:off x="9395808" y="4044749"/>
            <a:ext cx="502061" cy="369332"/>
          </a:xfrm>
          <a:prstGeom prst="rect">
            <a:avLst/>
          </a:prstGeom>
        </p:spPr>
        <p:txBody>
          <a:bodyPr wrap="none">
            <a:spAutoFit/>
          </a:bodyPr>
          <a:lstStyle/>
          <a:p>
            <a:r>
              <a:rPr lang="en-US" dirty="0"/>
              <a:t>(C) </a:t>
            </a:r>
          </a:p>
        </p:txBody>
      </p:sp>
    </p:spTree>
    <p:extLst>
      <p:ext uri="{BB962C8B-B14F-4D97-AF65-F5344CB8AC3E}">
        <p14:creationId xmlns:p14="http://schemas.microsoft.com/office/powerpoint/2010/main" val="492157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206" y="698775"/>
            <a:ext cx="11300346" cy="2862322"/>
          </a:xfrm>
          <a:prstGeom prst="rect">
            <a:avLst/>
          </a:prstGeom>
        </p:spPr>
        <p:txBody>
          <a:bodyPr wrap="square">
            <a:spAutoFit/>
          </a:bodyPr>
          <a:lstStyle/>
          <a:p>
            <a:pPr>
              <a:lnSpc>
                <a:spcPct val="150000"/>
              </a:lnSpc>
            </a:pPr>
            <a:r>
              <a:rPr lang="en-US" sz="2400" dirty="0">
                <a:solidFill>
                  <a:srgbClr val="FF0000"/>
                </a:solidFill>
                <a:latin typeface="Times New Roman" panose="02020603050405020304" pitchFamily="18" charset="0"/>
                <a:cs typeface="Times New Roman" panose="02020603050405020304" pitchFamily="18" charset="0"/>
              </a:rPr>
              <a:t>Oral </a:t>
            </a:r>
            <a:r>
              <a:rPr lang="en-US" sz="2400" dirty="0" err="1">
                <a:solidFill>
                  <a:srgbClr val="FF0000"/>
                </a:solidFill>
                <a:latin typeface="Times New Roman" panose="02020603050405020304" pitchFamily="18" charset="0"/>
                <a:cs typeface="Times New Roman" panose="02020603050405020304" pitchFamily="18" charset="0"/>
              </a:rPr>
              <a:t>submucous</a:t>
            </a:r>
            <a:r>
              <a:rPr lang="en-US" sz="2400" dirty="0">
                <a:solidFill>
                  <a:srgbClr val="FF0000"/>
                </a:solidFill>
                <a:latin typeface="Times New Roman" panose="02020603050405020304" pitchFamily="18" charset="0"/>
                <a:cs typeface="Times New Roman" panose="02020603050405020304" pitchFamily="18" charset="0"/>
              </a:rPr>
              <a:t> fibrosis </a:t>
            </a:r>
            <a:r>
              <a:rPr lang="en-US" sz="2400" dirty="0" smtClean="0">
                <a:solidFill>
                  <a:srgbClr val="FF0000"/>
                </a:solidFill>
                <a:latin typeface="Times New Roman" panose="02020603050405020304" pitchFamily="18" charset="0"/>
                <a:cs typeface="Times New Roman" panose="02020603050405020304" pitchFamily="18" charset="0"/>
              </a:rPr>
              <a:t>:</a:t>
            </a:r>
          </a:p>
          <a:p>
            <a:pPr>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A </a:t>
            </a:r>
            <a:r>
              <a:rPr lang="en-US" sz="2400" dirty="0">
                <a:solidFill>
                  <a:srgbClr val="FF0000"/>
                </a:solidFill>
                <a:latin typeface="Times New Roman" panose="02020603050405020304" pitchFamily="18" charset="0"/>
                <a:cs typeface="Times New Roman" panose="02020603050405020304" pitchFamily="18" charset="0"/>
              </a:rPr>
              <a:t>premalignant </a:t>
            </a:r>
            <a:r>
              <a:rPr lang="en-US" sz="2400" dirty="0">
                <a:latin typeface="Times New Roman" panose="02020603050405020304" pitchFamily="18" charset="0"/>
                <a:cs typeface="Times New Roman" panose="02020603050405020304" pitchFamily="18" charset="0"/>
              </a:rPr>
              <a:t>chronic disease involves any part of the oral mucosa and occasionally may extend into the pharynx and esophagus.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etiology is unknown, may be due to betel quid or betel nut chewing, and genetic susceptibility may also present. </a:t>
            </a:r>
          </a:p>
        </p:txBody>
      </p:sp>
    </p:spTree>
    <p:extLst>
      <p:ext uri="{BB962C8B-B14F-4D97-AF65-F5344CB8AC3E}">
        <p14:creationId xmlns:p14="http://schemas.microsoft.com/office/powerpoint/2010/main" val="409287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08" y="207456"/>
            <a:ext cx="11778018" cy="3416320"/>
          </a:xfrm>
          <a:prstGeom prst="rect">
            <a:avLst/>
          </a:prstGeom>
        </p:spPr>
        <p:txBody>
          <a:bodyPr wrap="square">
            <a:spAutoFit/>
          </a:bodyPr>
          <a:lstStyle/>
          <a:p>
            <a:pPr>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Clinical </a:t>
            </a:r>
            <a:r>
              <a:rPr lang="en-US" sz="2400" dirty="0">
                <a:solidFill>
                  <a:srgbClr val="FF0000"/>
                </a:solidFill>
                <a:latin typeface="Times New Roman" panose="02020603050405020304" pitchFamily="18" charset="0"/>
                <a:cs typeface="Times New Roman" panose="02020603050405020304" pitchFamily="18" charset="0"/>
              </a:rPr>
              <a:t>features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Occurs </a:t>
            </a:r>
            <a:r>
              <a:rPr lang="en-US" sz="2400" dirty="0">
                <a:latin typeface="Times New Roman" panose="02020603050405020304" pitchFamily="18" charset="0"/>
                <a:cs typeface="Times New Roman" panose="02020603050405020304" pitchFamily="18" charset="0"/>
              </a:rPr>
              <a:t>mostly among Asiatic </a:t>
            </a:r>
            <a:r>
              <a:rPr lang="en-US" sz="2400" dirty="0">
                <a:solidFill>
                  <a:srgbClr val="FF0000"/>
                </a:solidFill>
                <a:latin typeface="Times New Roman" panose="02020603050405020304" pitchFamily="18" charset="0"/>
                <a:cs typeface="Times New Roman" panose="02020603050405020304" pitchFamily="18" charset="0"/>
              </a:rPr>
              <a:t>Indians, </a:t>
            </a:r>
            <a:r>
              <a:rPr lang="en-US" sz="2400" dirty="0">
                <a:latin typeface="Times New Roman" panose="02020603050405020304" pitchFamily="18" charset="0"/>
                <a:cs typeface="Times New Roman" panose="02020603050405020304" pitchFamily="18" charset="0"/>
              </a:rPr>
              <a:t>characterized by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ncreasing </a:t>
            </a:r>
            <a:r>
              <a:rPr lang="en-US" sz="2400" dirty="0">
                <a:solidFill>
                  <a:srgbClr val="FF0000"/>
                </a:solidFill>
                <a:latin typeface="Times New Roman" panose="02020603050405020304" pitchFamily="18" charset="0"/>
                <a:cs typeface="Times New Roman" panose="02020603050405020304" pitchFamily="18" charset="0"/>
              </a:rPr>
              <a:t>stiffening</a:t>
            </a:r>
            <a:r>
              <a:rPr lang="en-US" sz="2400" dirty="0">
                <a:latin typeface="Times New Roman" panose="02020603050405020304" pitchFamily="18" charset="0"/>
                <a:cs typeface="Times New Roman" panose="02020603050405020304" pitchFamily="18" charset="0"/>
              </a:rPr>
              <a:t> of the oral mucosa and </a:t>
            </a:r>
            <a:r>
              <a:rPr lang="en-US" sz="2400" dirty="0">
                <a:solidFill>
                  <a:srgbClr val="FF0000"/>
                </a:solidFill>
                <a:latin typeface="Times New Roman" panose="02020603050405020304" pitchFamily="18" charset="0"/>
                <a:cs typeface="Times New Roman" panose="02020603050405020304" pitchFamily="18" charset="0"/>
              </a:rPr>
              <a:t>difficulty in opening </a:t>
            </a:r>
            <a:r>
              <a:rPr lang="en-US" sz="2400" dirty="0">
                <a:latin typeface="Times New Roman" panose="02020603050405020304" pitchFamily="18" charset="0"/>
                <a:cs typeface="Times New Roman" panose="02020603050405020304" pitchFamily="18" charset="0"/>
              </a:rPr>
              <a:t>the mouth and </a:t>
            </a:r>
            <a:r>
              <a:rPr lang="en-US" sz="2400" dirty="0">
                <a:solidFill>
                  <a:srgbClr val="FF0000"/>
                </a:solidFill>
                <a:latin typeface="Times New Roman" panose="02020603050405020304" pitchFamily="18" charset="0"/>
                <a:cs typeface="Times New Roman" panose="02020603050405020304" pitchFamily="18" charset="0"/>
              </a:rPr>
              <a:t>movement of the tongue due to sub epithelial connective tissue fibrosis. </a:t>
            </a:r>
            <a:endParaRPr lang="en-US" sz="2400" dirty="0" smtClean="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mucosa appears blanched white with marble appearance, often with palpable </a:t>
            </a:r>
            <a:r>
              <a:rPr lang="en-US" sz="2400" dirty="0">
                <a:solidFill>
                  <a:srgbClr val="FF0000"/>
                </a:solidFill>
                <a:latin typeface="Times New Roman" panose="02020603050405020304" pitchFamily="18" charset="0"/>
                <a:cs typeface="Times New Roman" panose="02020603050405020304" pitchFamily="18" charset="0"/>
              </a:rPr>
              <a:t>bands of fibrous tissue</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148316" y="3253788"/>
            <a:ext cx="4442347" cy="3504734"/>
          </a:xfrm>
          <a:prstGeom prst="rect">
            <a:avLst/>
          </a:prstGeom>
        </p:spPr>
      </p:pic>
      <p:sp>
        <p:nvSpPr>
          <p:cNvPr id="4" name="Rectangle 3"/>
          <p:cNvSpPr/>
          <p:nvPr/>
        </p:nvSpPr>
        <p:spPr>
          <a:xfrm>
            <a:off x="2773456" y="6042125"/>
            <a:ext cx="3260444" cy="369332"/>
          </a:xfrm>
          <a:prstGeom prst="rect">
            <a:avLst/>
          </a:prstGeom>
        </p:spPr>
        <p:txBody>
          <a:bodyPr wrap="none">
            <a:spAutoFit/>
          </a:bodyPr>
          <a:lstStyle/>
          <a:p>
            <a:r>
              <a:rPr lang="en-US" dirty="0"/>
              <a:t>mucosa appears blanched white </a:t>
            </a:r>
          </a:p>
        </p:txBody>
      </p:sp>
    </p:spTree>
    <p:extLst>
      <p:ext uri="{BB962C8B-B14F-4D97-AF65-F5344CB8AC3E}">
        <p14:creationId xmlns:p14="http://schemas.microsoft.com/office/powerpoint/2010/main" val="4290216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012" y="215543"/>
            <a:ext cx="11959988" cy="3970318"/>
          </a:xfrm>
          <a:prstGeom prst="rect">
            <a:avLst/>
          </a:prstGeom>
        </p:spPr>
        <p:txBody>
          <a:bodyPr wrap="square">
            <a:spAutoFit/>
          </a:bodyPr>
          <a:lstStyle/>
          <a:p>
            <a:pPr algn="ctr">
              <a:lnSpc>
                <a:spcPct val="150000"/>
              </a:lnSpc>
            </a:pPr>
            <a:r>
              <a:rPr lang="en-US" sz="2400" dirty="0" smtClean="0">
                <a:latin typeface="Times New Roman" panose="02020603050405020304" pitchFamily="18" charset="0"/>
                <a:cs typeface="Times New Roman" panose="02020603050405020304" pitchFamily="18" charset="0"/>
              </a:rPr>
              <a:t>White patches can be grouped </a:t>
            </a:r>
            <a:r>
              <a:rPr lang="en-US" sz="2400" dirty="0" smtClean="0">
                <a:solidFill>
                  <a:srgbClr val="FF0000"/>
                </a:solidFill>
                <a:latin typeface="Times New Roman" panose="02020603050405020304" pitchFamily="18" charset="0"/>
                <a:cs typeface="Times New Roman" panose="02020603050405020304" pitchFamily="18" charset="0"/>
              </a:rPr>
              <a:t>clinically</a:t>
            </a:r>
            <a:r>
              <a:rPr lang="en-US" sz="2400" dirty="0" smtClean="0">
                <a:latin typeface="Times New Roman" panose="02020603050405020304" pitchFamily="18" charset="0"/>
                <a:cs typeface="Times New Roman" panose="02020603050405020304" pitchFamily="18" charset="0"/>
              </a:rPr>
              <a:t> into: </a:t>
            </a:r>
          </a:p>
          <a:p>
            <a:pPr>
              <a:lnSpc>
                <a:spcPct val="150000"/>
              </a:lnSpc>
            </a:pPr>
            <a:r>
              <a:rPr lang="en-US" sz="2400" dirty="0" smtClean="0">
                <a:latin typeface="Times New Roman" panose="02020603050405020304" pitchFamily="18" charset="0"/>
                <a:cs typeface="Times New Roman" panose="02020603050405020304" pitchFamily="18" charset="0"/>
              </a:rPr>
              <a:t>1. white lesion can be separated or </a:t>
            </a:r>
            <a:r>
              <a:rPr lang="en-US" sz="2400" dirty="0" smtClean="0">
                <a:solidFill>
                  <a:srgbClr val="FF0000"/>
                </a:solidFill>
                <a:latin typeface="Times New Roman" panose="02020603050405020304" pitchFamily="18" charset="0"/>
                <a:cs typeface="Times New Roman" panose="02020603050405020304" pitchFamily="18" charset="0"/>
              </a:rPr>
              <a:t>wiped away </a:t>
            </a:r>
            <a:r>
              <a:rPr lang="en-US" sz="2400" dirty="0" smtClean="0">
                <a:latin typeface="Times New Roman" panose="02020603050405020304" pitchFamily="18" charset="0"/>
                <a:cs typeface="Times New Roman" panose="02020603050405020304" pitchFamily="18" charset="0"/>
              </a:rPr>
              <a:t>due to accumulation of epithelial debris or an inflammatory exudate on the surface. </a:t>
            </a:r>
          </a:p>
          <a:p>
            <a:pPr>
              <a:lnSpc>
                <a:spcPct val="150000"/>
              </a:lnSpc>
            </a:pPr>
            <a:r>
              <a:rPr lang="en-US" sz="2400" dirty="0" smtClean="0">
                <a:latin typeface="Times New Roman" panose="02020603050405020304" pitchFamily="18" charset="0"/>
                <a:cs typeface="Times New Roman" panose="02020603050405020304" pitchFamily="18" charset="0"/>
              </a:rPr>
              <a:t>2. white lesion that cannot be </a:t>
            </a:r>
            <a:r>
              <a:rPr lang="en-US" sz="2400" dirty="0" smtClean="0">
                <a:solidFill>
                  <a:srgbClr val="FF0000"/>
                </a:solidFill>
                <a:latin typeface="Times New Roman" panose="02020603050405020304" pitchFamily="18" charset="0"/>
                <a:cs typeface="Times New Roman" panose="02020603050405020304" pitchFamily="18" charset="0"/>
              </a:rPr>
              <a:t>wiped away</a:t>
            </a:r>
            <a:r>
              <a:rPr lang="en-US" sz="2400" dirty="0" smtClean="0">
                <a:latin typeface="Times New Roman" panose="02020603050405020304" pitchFamily="18" charset="0"/>
                <a:cs typeface="Times New Roman" panose="02020603050405020304" pitchFamily="18" charset="0"/>
              </a:rPr>
              <a:t>.  </a:t>
            </a:r>
          </a:p>
          <a:p>
            <a:pPr>
              <a:lnSpc>
                <a:spcPct val="150000"/>
              </a:lnSpc>
            </a:pPr>
            <a:r>
              <a:rPr lang="en-US" sz="2400" dirty="0" smtClean="0">
                <a:latin typeface="Times New Roman" panose="02020603050405020304" pitchFamily="18" charset="0"/>
                <a:cs typeface="Times New Roman" panose="02020603050405020304" pitchFamily="18" charset="0"/>
              </a:rPr>
              <a:t>White patches can be grouped</a:t>
            </a:r>
            <a:r>
              <a:rPr lang="en-US" sz="2400" dirty="0" smtClean="0">
                <a:solidFill>
                  <a:srgbClr val="FF0000"/>
                </a:solidFill>
                <a:latin typeface="Times New Roman" panose="02020603050405020304" pitchFamily="18" charset="0"/>
                <a:cs typeface="Times New Roman" panose="02020603050405020304" pitchFamily="18" charset="0"/>
              </a:rPr>
              <a:t> histologically </a:t>
            </a:r>
            <a:r>
              <a:rPr lang="en-US" sz="2400" dirty="0" smtClean="0">
                <a:latin typeface="Times New Roman" panose="02020603050405020304" pitchFamily="18" charset="0"/>
                <a:cs typeface="Times New Roman" panose="02020603050405020304" pitchFamily="18" charset="0"/>
              </a:rPr>
              <a:t>into </a:t>
            </a:r>
          </a:p>
          <a:p>
            <a:pPr>
              <a:lnSpc>
                <a:spcPct val="150000"/>
              </a:lnSpc>
            </a:pPr>
            <a:r>
              <a:rPr lang="en-US" sz="2400" dirty="0" smtClean="0">
                <a:latin typeface="Times New Roman" panose="02020603050405020304" pitchFamily="18" charset="0"/>
                <a:cs typeface="Times New Roman" panose="02020603050405020304" pitchFamily="18" charset="0"/>
              </a:rPr>
              <a:t>1.Those which </a:t>
            </a:r>
            <a:r>
              <a:rPr lang="en-US" sz="2400" dirty="0" smtClean="0">
                <a:solidFill>
                  <a:srgbClr val="FF0000"/>
                </a:solidFill>
                <a:latin typeface="Times New Roman" panose="02020603050405020304" pitchFamily="18" charset="0"/>
                <a:cs typeface="Times New Roman" panose="02020603050405020304" pitchFamily="18" charset="0"/>
              </a:rPr>
              <a:t>show epithelial dysplasia </a:t>
            </a:r>
            <a:r>
              <a:rPr lang="en-US" sz="2400" dirty="0" smtClean="0">
                <a:latin typeface="Times New Roman" panose="02020603050405020304" pitchFamily="18" charset="0"/>
                <a:cs typeface="Times New Roman" panose="02020603050405020304" pitchFamily="18" charset="0"/>
              </a:rPr>
              <a:t>and     </a:t>
            </a:r>
          </a:p>
          <a:p>
            <a:pPr>
              <a:lnSpc>
                <a:spcPct val="150000"/>
              </a:lnSpc>
            </a:pPr>
            <a:r>
              <a:rPr lang="en-US" sz="2400" dirty="0" smtClean="0">
                <a:latin typeface="Times New Roman" panose="02020603050405020304" pitchFamily="18" charset="0"/>
                <a:cs typeface="Times New Roman" panose="02020603050405020304" pitchFamily="18" charset="0"/>
              </a:rPr>
              <a:t> 2. Those which </a:t>
            </a:r>
            <a:r>
              <a:rPr lang="en-US" sz="2400" dirty="0" smtClean="0">
                <a:solidFill>
                  <a:srgbClr val="FF0000"/>
                </a:solidFill>
                <a:latin typeface="Times New Roman" panose="02020603050405020304" pitchFamily="18" charset="0"/>
                <a:cs typeface="Times New Roman" panose="02020603050405020304" pitchFamily="18" charset="0"/>
              </a:rPr>
              <a:t>do not </a:t>
            </a:r>
            <a:r>
              <a:rPr lang="en-US" sz="2400" dirty="0">
                <a:solidFill>
                  <a:prstClr val="black"/>
                </a:solidFill>
                <a:latin typeface="Times New Roman" panose="02020603050405020304" pitchFamily="18" charset="0"/>
                <a:cs typeface="Times New Roman" panose="02020603050405020304" pitchFamily="18" charset="0"/>
              </a:rPr>
              <a:t>show epithelial dysplasia</a:t>
            </a:r>
            <a:r>
              <a:rPr lang="en-US" sz="2400" dirty="0" smtClean="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4163897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949" y="193808"/>
            <a:ext cx="11778018" cy="4524315"/>
          </a:xfrm>
          <a:prstGeom prst="rect">
            <a:avLst/>
          </a:prstGeom>
        </p:spPr>
        <p:txBody>
          <a:bodyPr wrap="square">
            <a:spAutoFit/>
          </a:bodyPr>
          <a:lstStyle/>
          <a:p>
            <a:pPr>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Histopathological </a:t>
            </a:r>
            <a:r>
              <a:rPr lang="en-US" sz="2400" dirty="0">
                <a:solidFill>
                  <a:srgbClr val="FF0000"/>
                </a:solidFill>
                <a:latin typeface="Times New Roman" panose="02020603050405020304" pitchFamily="18" charset="0"/>
                <a:cs typeface="Times New Roman" panose="02020603050405020304" pitchFamily="18" charset="0"/>
              </a:rPr>
              <a:t>features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Shows </a:t>
            </a:r>
            <a:r>
              <a:rPr lang="en-US" sz="2400" dirty="0">
                <a:solidFill>
                  <a:srgbClr val="FF0000"/>
                </a:solidFill>
                <a:latin typeface="Times New Roman" panose="02020603050405020304" pitchFamily="18" charset="0"/>
                <a:cs typeface="Times New Roman" panose="02020603050405020304" pitchFamily="18" charset="0"/>
              </a:rPr>
              <a:t>atrophic</a:t>
            </a:r>
            <a:r>
              <a:rPr lang="en-US" sz="2400" dirty="0">
                <a:latin typeface="Times New Roman" panose="02020603050405020304" pitchFamily="18" charset="0"/>
                <a:cs typeface="Times New Roman" panose="02020603050405020304" pitchFamily="18" charset="0"/>
              </a:rPr>
              <a:t> epithelium with </a:t>
            </a:r>
            <a:r>
              <a:rPr lang="en-US" sz="2400" dirty="0">
                <a:solidFill>
                  <a:srgbClr val="FF0000"/>
                </a:solidFill>
                <a:latin typeface="Times New Roman" panose="02020603050405020304" pitchFamily="18" charset="0"/>
                <a:cs typeface="Times New Roman" panose="02020603050405020304" pitchFamily="18" charset="0"/>
              </a:rPr>
              <a:t>shallow rete pegs. </a:t>
            </a:r>
            <a:endParaRPr lang="en-US" sz="2400" dirty="0" smtClean="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surface is </a:t>
            </a:r>
            <a:r>
              <a:rPr lang="en-US" sz="2400" dirty="0" err="1">
                <a:latin typeface="Times New Roman" panose="02020603050405020304" pitchFamily="18" charset="0"/>
                <a:cs typeface="Times New Roman" panose="02020603050405020304" pitchFamily="18" charset="0"/>
              </a:rPr>
              <a:t>orthokeratinzed</a:t>
            </a:r>
            <a:r>
              <a:rPr lang="en-US" sz="2400" dirty="0">
                <a:latin typeface="Times New Roman" panose="02020603050405020304" pitchFamily="18" charset="0"/>
                <a:cs typeface="Times New Roman" panose="02020603050405020304" pitchFamily="18" charset="0"/>
              </a:rPr>
              <a:t> or parakeratinized, and </a:t>
            </a:r>
            <a:r>
              <a:rPr lang="en-US" sz="2400" dirty="0">
                <a:solidFill>
                  <a:srgbClr val="FF0000"/>
                </a:solidFill>
                <a:latin typeface="Times New Roman" panose="02020603050405020304" pitchFamily="18" charset="0"/>
                <a:cs typeface="Times New Roman" panose="02020603050405020304" pitchFamily="18" charset="0"/>
              </a:rPr>
              <a:t>epithelial dysplasia </a:t>
            </a:r>
            <a:r>
              <a:rPr lang="en-US" sz="2400" dirty="0">
                <a:latin typeface="Times New Roman" panose="02020603050405020304" pitchFamily="18" charset="0"/>
                <a:cs typeface="Times New Roman" panose="02020603050405020304" pitchFamily="18" charset="0"/>
              </a:rPr>
              <a:t>found in about </a:t>
            </a:r>
            <a:r>
              <a:rPr lang="en-US" sz="2400" dirty="0">
                <a:solidFill>
                  <a:srgbClr val="FF0000"/>
                </a:solidFill>
                <a:latin typeface="Times New Roman" panose="02020603050405020304" pitchFamily="18" charset="0"/>
                <a:cs typeface="Times New Roman" panose="02020603050405020304" pitchFamily="18" charset="0"/>
              </a:rPr>
              <a:t>10-15% of biopsy. </a:t>
            </a:r>
            <a:endParaRPr lang="en-US" sz="2400" dirty="0" smtClean="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sub epithelial connective tissue appears</a:t>
            </a:r>
            <a:r>
              <a:rPr lang="en-US" sz="2400" dirty="0">
                <a:solidFill>
                  <a:srgbClr val="FF0000"/>
                </a:solidFill>
                <a:latin typeface="Times New Roman" panose="02020603050405020304" pitchFamily="18" charset="0"/>
                <a:cs typeface="Times New Roman" panose="02020603050405020304" pitchFamily="18" charset="0"/>
              </a:rPr>
              <a:t> fibrotic </a:t>
            </a:r>
            <a:r>
              <a:rPr lang="en-US" sz="2400" dirty="0">
                <a:latin typeface="Times New Roman" panose="02020603050405020304" pitchFamily="18" charset="0"/>
                <a:cs typeface="Times New Roman" panose="02020603050405020304" pitchFamily="18" charset="0"/>
              </a:rPr>
              <a:t>with few fibroblast cells and scattered chronic inflammatory cells.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blood vessels narrowed or </a:t>
            </a:r>
            <a:r>
              <a:rPr lang="en-US" sz="2400" dirty="0" smtClean="0">
                <a:latin typeface="Times New Roman" panose="02020603050405020304" pitchFamily="18" charset="0"/>
                <a:cs typeface="Times New Roman" panose="02020603050405020304" pitchFamily="18" charset="0"/>
              </a:rPr>
              <a:t>completely</a:t>
            </a: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obliterated due to fibrosis.</a:t>
            </a:r>
          </a:p>
        </p:txBody>
      </p:sp>
      <p:pic>
        <p:nvPicPr>
          <p:cNvPr id="3" name="Picture 2"/>
          <p:cNvPicPr>
            <a:picLocks noChangeAspect="1"/>
          </p:cNvPicPr>
          <p:nvPr/>
        </p:nvPicPr>
        <p:blipFill>
          <a:blip r:embed="rId2"/>
          <a:stretch>
            <a:fillRect/>
          </a:stretch>
        </p:blipFill>
        <p:spPr>
          <a:xfrm>
            <a:off x="5758355" y="3325400"/>
            <a:ext cx="4140777" cy="3532600"/>
          </a:xfrm>
          <a:prstGeom prst="rect">
            <a:avLst/>
          </a:prstGeom>
        </p:spPr>
      </p:pic>
      <p:sp>
        <p:nvSpPr>
          <p:cNvPr id="4" name="Rectangle 3"/>
          <p:cNvSpPr/>
          <p:nvPr/>
        </p:nvSpPr>
        <p:spPr>
          <a:xfrm>
            <a:off x="9899132" y="5801287"/>
            <a:ext cx="2479388" cy="923330"/>
          </a:xfrm>
          <a:prstGeom prst="rect">
            <a:avLst/>
          </a:prstGeom>
        </p:spPr>
        <p:txBody>
          <a:bodyPr wrap="square">
            <a:spAutoFit/>
          </a:bodyPr>
          <a:lstStyle/>
          <a:p>
            <a:r>
              <a:rPr lang="en-US" dirty="0"/>
              <a:t>sub epithelial connective tissue appears fibrotic </a:t>
            </a:r>
          </a:p>
        </p:txBody>
      </p:sp>
    </p:spTree>
    <p:extLst>
      <p:ext uri="{BB962C8B-B14F-4D97-AF65-F5344CB8AC3E}">
        <p14:creationId xmlns:p14="http://schemas.microsoft.com/office/powerpoint/2010/main" val="1839030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76" y="0"/>
            <a:ext cx="11846257" cy="6186309"/>
          </a:xfrm>
          <a:prstGeom prst="rect">
            <a:avLst/>
          </a:prstGeom>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5. DERMATOLOGICAL</a:t>
            </a:r>
          </a:p>
          <a:p>
            <a:pPr>
              <a:lnSpc>
                <a:spcPct val="150000"/>
              </a:lnSpc>
            </a:pPr>
            <a:r>
              <a:rPr lang="en-US" sz="2400" dirty="0">
                <a:solidFill>
                  <a:srgbClr val="FF0000"/>
                </a:solidFill>
                <a:latin typeface="Times New Roman" panose="02020603050405020304" pitchFamily="18" charset="0"/>
                <a:cs typeface="Times New Roman" panose="02020603050405020304" pitchFamily="18" charset="0"/>
              </a:rPr>
              <a:t>Lichen planus </a:t>
            </a:r>
            <a:r>
              <a:rPr lang="en-US" sz="2400" dirty="0" smtClean="0">
                <a:latin typeface="Times New Roman" panose="02020603050405020304" pitchFamily="18" charset="0"/>
                <a:cs typeface="Times New Roman" panose="02020603050405020304" pitchFamily="18" charset="0"/>
              </a:rPr>
              <a:t>:</a:t>
            </a:r>
          </a:p>
          <a:p>
            <a:pPr>
              <a:lnSpc>
                <a:spcPct val="150000"/>
              </a:lnSpc>
            </a:pPr>
            <a:r>
              <a:rPr lang="en-US" sz="2400" dirty="0" smtClean="0">
                <a:latin typeface="Times New Roman" panose="02020603050405020304" pitchFamily="18" charset="0"/>
                <a:cs typeface="Times New Roman" panose="02020603050405020304" pitchFamily="18" charset="0"/>
              </a:rPr>
              <a:t>. Oral </a:t>
            </a:r>
            <a:r>
              <a:rPr lang="en-US" sz="2400" dirty="0">
                <a:latin typeface="Times New Roman" panose="02020603050405020304" pitchFamily="18" charset="0"/>
                <a:cs typeface="Times New Roman" panose="02020603050405020304" pitchFamily="18" charset="0"/>
              </a:rPr>
              <a:t>lichen planus (OLP) is a common </a:t>
            </a:r>
            <a:r>
              <a:rPr lang="en-US" sz="2400" dirty="0">
                <a:solidFill>
                  <a:srgbClr val="FF0000"/>
                </a:solidFill>
                <a:latin typeface="Times New Roman" panose="02020603050405020304" pitchFamily="18" charset="0"/>
                <a:cs typeface="Times New Roman" panose="02020603050405020304" pitchFamily="18" charset="0"/>
              </a:rPr>
              <a:t>mucocutaneous</a:t>
            </a:r>
            <a:r>
              <a:rPr lang="en-US" sz="2400" dirty="0">
                <a:latin typeface="Times New Roman" panose="02020603050405020304" pitchFamily="18" charset="0"/>
                <a:cs typeface="Times New Roman" panose="02020603050405020304" pitchFamily="18" charset="0"/>
              </a:rPr>
              <a:t> disease.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condition can affect either the skin or mucosa or both.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data available suggests that oral lichen planus is </a:t>
            </a:r>
            <a:r>
              <a:rPr lang="en-US" sz="2400" dirty="0">
                <a:solidFill>
                  <a:srgbClr val="FF0000"/>
                </a:solidFill>
                <a:latin typeface="Times New Roman" panose="02020603050405020304" pitchFamily="18" charset="0"/>
                <a:cs typeface="Times New Roman" panose="02020603050405020304" pitchFamily="18" charset="0"/>
              </a:rPr>
              <a:t>autoimmune disease </a:t>
            </a:r>
            <a:r>
              <a:rPr lang="en-US" sz="2400" dirty="0">
                <a:latin typeface="Times New Roman" panose="02020603050405020304" pitchFamily="18" charset="0"/>
                <a:cs typeface="Times New Roman" panose="02020603050405020304" pitchFamily="18" charset="0"/>
              </a:rPr>
              <a:t>occur due to formation of </a:t>
            </a:r>
            <a:r>
              <a:rPr lang="en-US" sz="2400" dirty="0">
                <a:solidFill>
                  <a:srgbClr val="FF0000"/>
                </a:solidFill>
                <a:latin typeface="Times New Roman" panose="02020603050405020304" pitchFamily="18" charset="0"/>
                <a:cs typeface="Times New Roman" panose="02020603050405020304" pitchFamily="18" charset="0"/>
              </a:rPr>
              <a:t>auto antibodies against basal cell layer</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cs typeface="Times New Roman" panose="02020603050405020304" pitchFamily="18" charset="0"/>
              </a:rPr>
              <a:t>course </a:t>
            </a:r>
            <a:r>
              <a:rPr lang="en-US" sz="2400" dirty="0">
                <a:latin typeface="Times New Roman" panose="02020603050405020304" pitchFamily="18" charset="0"/>
                <a:cs typeface="Times New Roman" panose="02020603050405020304" pitchFamily="18" charset="0"/>
              </a:rPr>
              <a:t>of the disease is long, from </a:t>
            </a:r>
            <a:r>
              <a:rPr lang="en-US" sz="2400" dirty="0">
                <a:solidFill>
                  <a:srgbClr val="FF0000"/>
                </a:solidFill>
                <a:latin typeface="Times New Roman" panose="02020603050405020304" pitchFamily="18" charset="0"/>
                <a:cs typeface="Times New Roman" panose="02020603050405020304" pitchFamily="18" charset="0"/>
              </a:rPr>
              <a:t>months to several years</a:t>
            </a:r>
            <a:r>
              <a:rPr lang="en-US" sz="2400" dirty="0">
                <a:latin typeface="Times New Roman" panose="02020603050405020304" pitchFamily="18" charset="0"/>
                <a:cs typeface="Times New Roman" panose="02020603050405020304" pitchFamily="18" charset="0"/>
              </a:rPr>
              <a:t>, frequently undergoing periods of </a:t>
            </a:r>
            <a:r>
              <a:rPr lang="en-US" sz="2400" dirty="0">
                <a:solidFill>
                  <a:srgbClr val="FF0000"/>
                </a:solidFill>
                <a:latin typeface="Times New Roman" panose="02020603050405020304" pitchFamily="18" charset="0"/>
                <a:cs typeface="Times New Roman" panose="02020603050405020304" pitchFamily="18" charset="0"/>
              </a:rPr>
              <a:t>remission followed by exacerbations </a:t>
            </a:r>
            <a:r>
              <a:rPr lang="en-US" sz="2400" dirty="0">
                <a:latin typeface="Times New Roman" panose="02020603050405020304" pitchFamily="18" charset="0"/>
                <a:cs typeface="Times New Roman" panose="02020603050405020304" pitchFamily="18" charset="0"/>
              </a:rPr>
              <a:t>which often correspond to periods of emotional upset, </a:t>
            </a:r>
            <a:r>
              <a:rPr lang="en-US" sz="2400" dirty="0">
                <a:solidFill>
                  <a:srgbClr val="FF0000"/>
                </a:solidFill>
                <a:latin typeface="Times New Roman" panose="02020603050405020304" pitchFamily="18" charset="0"/>
                <a:cs typeface="Times New Roman" panose="02020603050405020304" pitchFamily="18" charset="0"/>
              </a:rPr>
              <a:t>overwork, or anxiety</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An </a:t>
            </a:r>
            <a:r>
              <a:rPr lang="en-US" sz="2400" dirty="0">
                <a:latin typeface="Times New Roman" panose="02020603050405020304" pitchFamily="18" charset="0"/>
                <a:cs typeface="Times New Roman" panose="02020603050405020304" pitchFamily="18" charset="0"/>
              </a:rPr>
              <a:t>interesting association of lichen planus, diabetes mellitus and vascular hypertension, the triad being described as </a:t>
            </a:r>
            <a:r>
              <a:rPr lang="en-US" sz="2400" dirty="0" err="1">
                <a:latin typeface="Times New Roman" panose="02020603050405020304" pitchFamily="18" charset="0"/>
                <a:cs typeface="Times New Roman" panose="02020603050405020304" pitchFamily="18" charset="0"/>
              </a:rPr>
              <a:t>Grinspan’s</a:t>
            </a:r>
            <a:r>
              <a:rPr lang="en-US" sz="2400" dirty="0">
                <a:latin typeface="Times New Roman" panose="02020603050405020304" pitchFamily="18" charset="0"/>
                <a:cs typeface="Times New Roman" panose="02020603050405020304" pitchFamily="18" charset="0"/>
              </a:rPr>
              <a:t> syndrome </a:t>
            </a:r>
          </a:p>
        </p:txBody>
      </p:sp>
    </p:spTree>
    <p:extLst>
      <p:ext uri="{BB962C8B-B14F-4D97-AF65-F5344CB8AC3E}">
        <p14:creationId xmlns:p14="http://schemas.microsoft.com/office/powerpoint/2010/main" val="1722188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067" y="657834"/>
            <a:ext cx="11846257" cy="3970318"/>
          </a:xfrm>
          <a:prstGeom prst="rect">
            <a:avLst/>
          </a:prstGeom>
        </p:spPr>
        <p:txBody>
          <a:bodyPr wrap="square">
            <a:spAutoFit/>
          </a:bodyPr>
          <a:lstStyle/>
          <a:p>
            <a:pPr>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Clinical </a:t>
            </a:r>
            <a:r>
              <a:rPr lang="en-US" sz="2400" dirty="0">
                <a:solidFill>
                  <a:srgbClr val="FF0000"/>
                </a:solidFill>
                <a:latin typeface="Times New Roman" panose="02020603050405020304" pitchFamily="18" charset="0"/>
                <a:cs typeface="Times New Roman" panose="02020603050405020304" pitchFamily="18" charset="0"/>
              </a:rPr>
              <a:t>features</a:t>
            </a:r>
            <a:r>
              <a:rPr lang="en-US" sz="2400" dirty="0" smtClean="0">
                <a:latin typeface="Times New Roman" panose="02020603050405020304" pitchFamily="18" charset="0"/>
                <a:cs typeface="Times New Roman" panose="02020603050405020304" pitchFamily="18" charset="0"/>
              </a:rPr>
              <a:t>:</a:t>
            </a: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It predominantly occurs in </a:t>
            </a:r>
            <a:r>
              <a:rPr lang="en-US" sz="2400" dirty="0">
                <a:solidFill>
                  <a:srgbClr val="FF0000"/>
                </a:solidFill>
                <a:latin typeface="Times New Roman" panose="02020603050405020304" pitchFamily="18" charset="0"/>
                <a:cs typeface="Times New Roman" panose="02020603050405020304" pitchFamily="18" charset="0"/>
              </a:rPr>
              <a:t>adults females. </a:t>
            </a:r>
            <a:endParaRPr lang="en-US" sz="2400" dirty="0" smtClean="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a:t>
            </a:r>
            <a:r>
              <a:rPr lang="en-US" sz="2400" dirty="0" smtClean="0">
                <a:solidFill>
                  <a:srgbClr val="FF0000"/>
                </a:solidFill>
                <a:latin typeface="Times New Roman" panose="02020603050405020304" pitchFamily="18" charset="0"/>
                <a:cs typeface="Times New Roman" panose="02020603050405020304" pitchFamily="18" charset="0"/>
              </a:rPr>
              <a:t> Skin </a:t>
            </a:r>
            <a:r>
              <a:rPr lang="en-US" sz="2400" dirty="0">
                <a:latin typeface="Times New Roman" panose="02020603050405020304" pitchFamily="18" charset="0"/>
                <a:cs typeface="Times New Roman" panose="02020603050405020304" pitchFamily="18" charset="0"/>
              </a:rPr>
              <a:t>lesions of lichen planus appear as small </a:t>
            </a:r>
            <a:r>
              <a:rPr lang="en-US" sz="2400" dirty="0">
                <a:solidFill>
                  <a:srgbClr val="FF0000"/>
                </a:solidFill>
                <a:latin typeface="Times New Roman" panose="02020603050405020304" pitchFamily="18" charset="0"/>
                <a:cs typeface="Times New Roman" panose="02020603050405020304" pitchFamily="18" charset="0"/>
              </a:rPr>
              <a:t>flat-topped papules; </a:t>
            </a:r>
            <a:r>
              <a:rPr lang="en-US" sz="2400" dirty="0">
                <a:latin typeface="Times New Roman" panose="02020603050405020304" pitchFamily="18" charset="0"/>
                <a:cs typeface="Times New Roman" panose="02020603050405020304" pitchFamily="18" charset="0"/>
              </a:rPr>
              <a:t>its surface is covered by characteristic, very fine grayish-white lines, called Wickham’s striae.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majority of patients with dermal lichen planus have associated oral lesions of the disease, usually </a:t>
            </a:r>
            <a:r>
              <a:rPr lang="en-US" sz="2400" dirty="0">
                <a:solidFill>
                  <a:srgbClr val="FF0000"/>
                </a:solidFill>
                <a:latin typeface="Times New Roman" panose="02020603050405020304" pitchFamily="18" charset="0"/>
                <a:cs typeface="Times New Roman" panose="02020603050405020304" pitchFamily="18" charset="0"/>
              </a:rPr>
              <a:t>bilateral</a:t>
            </a:r>
            <a:r>
              <a:rPr lang="en-US" sz="2400" dirty="0">
                <a:latin typeface="Times New Roman" panose="02020603050405020304" pitchFamily="18" charset="0"/>
                <a:cs typeface="Times New Roman" panose="02020603050405020304" pitchFamily="18" charset="0"/>
              </a:rPr>
              <a:t>; the buccal mucosa is involved in majority of cases with a wide spectrum of clinical presentation.  </a:t>
            </a:r>
          </a:p>
        </p:txBody>
      </p:sp>
    </p:spTree>
    <p:extLst>
      <p:ext uri="{BB962C8B-B14F-4D97-AF65-F5344CB8AC3E}">
        <p14:creationId xmlns:p14="http://schemas.microsoft.com/office/powerpoint/2010/main" val="278790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76" y="507707"/>
            <a:ext cx="11846257" cy="3970318"/>
          </a:xfrm>
          <a:prstGeom prst="rect">
            <a:avLst/>
          </a:prstGeom>
        </p:spPr>
        <p:txBody>
          <a:bodyPr wrap="square">
            <a:spAutoFit/>
          </a:bodyPr>
          <a:lstStyle/>
          <a:p>
            <a:pPr>
              <a:lnSpc>
                <a:spcPct val="150000"/>
              </a:lnSpc>
            </a:pPr>
            <a:r>
              <a:rPr lang="en-US" sz="2400" dirty="0" smtClean="0">
                <a:latin typeface="Times New Roman" panose="02020603050405020304" pitchFamily="18" charset="0"/>
                <a:cs typeface="Times New Roman" panose="02020603050405020304" pitchFamily="18" charset="0"/>
              </a:rPr>
              <a:t>. The </a:t>
            </a:r>
            <a:r>
              <a:rPr lang="en-US" sz="2400" dirty="0">
                <a:solidFill>
                  <a:srgbClr val="FF0000"/>
                </a:solidFill>
                <a:latin typeface="Times New Roman" panose="02020603050405020304" pitchFamily="18" charset="0"/>
                <a:cs typeface="Times New Roman" panose="02020603050405020304" pitchFamily="18" charset="0"/>
              </a:rPr>
              <a:t>reticular, plaque likes, and </a:t>
            </a:r>
            <a:r>
              <a:rPr lang="en-US" sz="2400" dirty="0" err="1">
                <a:solidFill>
                  <a:srgbClr val="FF0000"/>
                </a:solidFill>
                <a:latin typeface="Times New Roman" panose="02020603050405020304" pitchFamily="18" charset="0"/>
                <a:cs typeface="Times New Roman" panose="02020603050405020304" pitchFamily="18" charset="0"/>
              </a:rPr>
              <a:t>papular</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pattern are usually </a:t>
            </a:r>
            <a:r>
              <a:rPr lang="en-US" sz="2400" dirty="0">
                <a:solidFill>
                  <a:srgbClr val="FF0000"/>
                </a:solidFill>
                <a:latin typeface="Times New Roman" panose="02020603050405020304" pitchFamily="18" charset="0"/>
                <a:cs typeface="Times New Roman" panose="02020603050405020304" pitchFamily="18" charset="0"/>
              </a:rPr>
              <a:t>symptom free</a:t>
            </a:r>
            <a:r>
              <a:rPr lang="en-US" sz="2400" dirty="0">
                <a:latin typeface="Times New Roman" panose="02020603050405020304" pitchFamily="18" charset="0"/>
                <a:cs typeface="Times New Roman" panose="02020603050405020304" pitchFamily="18" charset="0"/>
              </a:rPr>
              <a:t>, and </a:t>
            </a:r>
            <a:r>
              <a:rPr lang="en-US" sz="2400" dirty="0">
                <a:solidFill>
                  <a:srgbClr val="FF0000"/>
                </a:solidFill>
                <a:latin typeface="Times New Roman" panose="02020603050405020304" pitchFamily="18" charset="0"/>
                <a:cs typeface="Times New Roman" panose="02020603050405020304" pitchFamily="18" charset="0"/>
              </a:rPr>
              <a:t>radiating striae </a:t>
            </a:r>
            <a:r>
              <a:rPr lang="en-US" sz="2400" dirty="0">
                <a:latin typeface="Times New Roman" panose="02020603050405020304" pitchFamily="18" charset="0"/>
                <a:cs typeface="Times New Roman" panose="02020603050405020304" pitchFamily="18" charset="0"/>
              </a:rPr>
              <a:t>may often be seen on their periphery</a:t>
            </a:r>
            <a:r>
              <a:rPr lang="en-US" sz="2400" dirty="0" smtClean="0">
                <a:latin typeface="Times New Roman" panose="02020603050405020304" pitchFamily="18" charset="0"/>
                <a:cs typeface="Times New Roman" panose="02020603050405020304" pitchFamily="18" charset="0"/>
              </a:rPr>
              <a:t>.</a:t>
            </a:r>
          </a:p>
          <a:p>
            <a:pPr>
              <a:lnSpc>
                <a:spcPct val="150000"/>
              </a:lnSpc>
            </a:pPr>
            <a:r>
              <a:rPr lang="en-US" sz="2400" dirty="0" smtClean="0">
                <a:latin typeface="Times New Roman" panose="02020603050405020304" pitchFamily="18" charset="0"/>
                <a:cs typeface="Times New Roman" panose="02020603050405020304" pitchFamily="18" charset="0"/>
              </a:rPr>
              <a:t> . Atrophic</a:t>
            </a:r>
            <a:r>
              <a:rPr lang="en-US" sz="2400" dirty="0">
                <a:latin typeface="Times New Roman" panose="02020603050405020304" pitchFamily="18" charset="0"/>
                <a:cs typeface="Times New Roman" panose="02020603050405020304" pitchFamily="18" charset="0"/>
              </a:rPr>
              <a:t>, erosive and ulcerative types are associated with</a:t>
            </a:r>
            <a:r>
              <a:rPr lang="en-US" sz="2400" dirty="0">
                <a:solidFill>
                  <a:srgbClr val="FF0000"/>
                </a:solidFill>
                <a:latin typeface="Times New Roman" panose="02020603050405020304" pitchFamily="18" charset="0"/>
                <a:cs typeface="Times New Roman" panose="02020603050405020304" pitchFamily="18" charset="0"/>
              </a:rPr>
              <a:t> pain </a:t>
            </a:r>
            <a:r>
              <a:rPr lang="en-US" sz="2400" dirty="0">
                <a:latin typeface="Times New Roman" panose="02020603050405020304" pitchFamily="18" charset="0"/>
                <a:cs typeface="Times New Roman" panose="02020603050405020304" pitchFamily="18" charset="0"/>
              </a:rPr>
              <a:t>and </a:t>
            </a:r>
            <a:r>
              <a:rPr lang="en-US" sz="2400" dirty="0">
                <a:solidFill>
                  <a:srgbClr val="FF0000"/>
                </a:solidFill>
                <a:latin typeface="Times New Roman" panose="02020603050405020304" pitchFamily="18" charset="0"/>
                <a:cs typeface="Times New Roman" panose="02020603050405020304" pitchFamily="18" charset="0"/>
              </a:rPr>
              <a:t>appear red</a:t>
            </a:r>
            <a:r>
              <a:rPr lang="en-US" sz="2400" dirty="0">
                <a:latin typeface="Times New Roman" panose="02020603050405020304" pitchFamily="18" charset="0"/>
                <a:cs typeface="Times New Roman" panose="02020603050405020304" pitchFamily="18" charset="0"/>
              </a:rPr>
              <a:t>, and more commonly </a:t>
            </a:r>
            <a:r>
              <a:rPr lang="en-US" sz="2400" dirty="0">
                <a:solidFill>
                  <a:srgbClr val="FF0000"/>
                </a:solidFill>
                <a:latin typeface="Times New Roman" panose="02020603050405020304" pitchFamily="18" charset="0"/>
                <a:cs typeface="Times New Roman" panose="02020603050405020304" pitchFamily="18" charset="0"/>
              </a:rPr>
              <a:t>undergo malignant </a:t>
            </a:r>
            <a:r>
              <a:rPr lang="en-US" sz="2400" dirty="0">
                <a:latin typeface="Times New Roman" panose="02020603050405020304" pitchFamily="18" charset="0"/>
                <a:cs typeface="Times New Roman" panose="02020603050405020304" pitchFamily="18" charset="0"/>
              </a:rPr>
              <a:t>transformation.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The </a:t>
            </a:r>
            <a:r>
              <a:rPr lang="en-US" sz="2400" dirty="0">
                <a:solidFill>
                  <a:srgbClr val="FF0000"/>
                </a:solidFill>
                <a:latin typeface="Times New Roman" panose="02020603050405020304" pitchFamily="18" charset="0"/>
                <a:cs typeface="Times New Roman" panose="02020603050405020304" pitchFamily="18" charset="0"/>
              </a:rPr>
              <a:t>ulcerative</a:t>
            </a:r>
            <a:r>
              <a:rPr lang="en-US" sz="2400" dirty="0">
                <a:latin typeface="Times New Roman" panose="02020603050405020304" pitchFamily="18" charset="0"/>
                <a:cs typeface="Times New Roman" panose="02020603050405020304" pitchFamily="18" charset="0"/>
              </a:rPr>
              <a:t> type may preceded by bullae (</a:t>
            </a:r>
            <a:r>
              <a:rPr lang="en-US" sz="2400" dirty="0">
                <a:solidFill>
                  <a:srgbClr val="FF0000"/>
                </a:solidFill>
                <a:latin typeface="Times New Roman" panose="02020603050405020304" pitchFamily="18" charset="0"/>
                <a:cs typeface="Times New Roman" panose="02020603050405020304" pitchFamily="18" charset="0"/>
              </a:rPr>
              <a:t>bullous type </a:t>
            </a:r>
            <a:r>
              <a:rPr lang="en-US" sz="2400" dirty="0">
                <a:latin typeface="Times New Roman" panose="02020603050405020304" pitchFamily="18" charset="0"/>
                <a:cs typeface="Times New Roman" panose="02020603050405020304" pitchFamily="18" charset="0"/>
              </a:rPr>
              <a:t>of lichen planus).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a:t>
            </a:r>
            <a:r>
              <a:rPr lang="en-US" sz="2400" dirty="0" smtClean="0">
                <a:solidFill>
                  <a:srgbClr val="FF0000"/>
                </a:solidFill>
                <a:latin typeface="Times New Roman" panose="02020603050405020304" pitchFamily="18" charset="0"/>
                <a:cs typeface="Times New Roman" panose="02020603050405020304" pitchFamily="18" charset="0"/>
              </a:rPr>
              <a:t> Plaque </a:t>
            </a:r>
            <a:r>
              <a:rPr lang="en-US" sz="2400" dirty="0">
                <a:latin typeface="Times New Roman" panose="02020603050405020304" pitchFamily="18" charset="0"/>
                <a:cs typeface="Times New Roman" panose="02020603050405020304" pitchFamily="18" charset="0"/>
              </a:rPr>
              <a:t>or hypertrophic form of lichen planus generally appearing as a well-circumscribed, elevated white lesion resembling </a:t>
            </a:r>
            <a:r>
              <a:rPr lang="en-US" sz="2400" dirty="0">
                <a:solidFill>
                  <a:srgbClr val="FF0000"/>
                </a:solidFill>
                <a:latin typeface="Times New Roman" panose="02020603050405020304" pitchFamily="18" charset="0"/>
                <a:cs typeface="Times New Roman" panose="02020603050405020304" pitchFamily="18" charset="0"/>
              </a:rPr>
              <a:t>leukoplakia. </a:t>
            </a:r>
            <a:endParaRPr lang="en-US" sz="2400"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8566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76" y="507707"/>
            <a:ext cx="11846257" cy="4524315"/>
          </a:xfrm>
          <a:prstGeom prst="rect">
            <a:avLst/>
          </a:prstGeom>
        </p:spPr>
        <p:txBody>
          <a:bodyPr wrap="square">
            <a:spAutoFit/>
          </a:bodyPr>
          <a:lstStyle/>
          <a:p>
            <a:pPr>
              <a:lnSpc>
                <a:spcPct val="150000"/>
              </a:lnSpc>
            </a:pPr>
            <a:r>
              <a:rPr lang="en-US" sz="2400" dirty="0" smtClean="0">
                <a:latin typeface="Times New Roman" panose="02020603050405020304" pitchFamily="18" charset="0"/>
                <a:cs typeface="Times New Roman" panose="02020603050405020304" pitchFamily="18" charset="0"/>
              </a:rPr>
              <a:t>. An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atrophic </a:t>
            </a:r>
            <a:r>
              <a:rPr lang="en-US" sz="2400" dirty="0">
                <a:latin typeface="Times New Roman" panose="02020603050405020304" pitchFamily="18" charset="0"/>
                <a:cs typeface="Times New Roman" panose="02020603050405020304" pitchFamily="18" charset="0"/>
              </a:rPr>
              <a:t>form of lichen planus appears as </a:t>
            </a:r>
            <a:r>
              <a:rPr lang="en-US" sz="2400" dirty="0">
                <a:solidFill>
                  <a:srgbClr val="FF0000"/>
                </a:solidFill>
                <a:latin typeface="Times New Roman" panose="02020603050405020304" pitchFamily="18" charset="0"/>
                <a:cs typeface="Times New Roman" panose="02020603050405020304" pitchFamily="18" charset="0"/>
              </a:rPr>
              <a:t>smooth, red, </a:t>
            </a:r>
            <a:r>
              <a:rPr lang="en-US" sz="2400" dirty="0">
                <a:latin typeface="Times New Roman" panose="02020603050405020304" pitchFamily="18" charset="0"/>
                <a:cs typeface="Times New Roman" panose="02020603050405020304" pitchFamily="18" charset="0"/>
              </a:rPr>
              <a:t>poorly defined areas, often but not always with peripheral striae evident.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Eroded or </a:t>
            </a:r>
            <a:r>
              <a:rPr lang="en-US" sz="2400" dirty="0">
                <a:solidFill>
                  <a:srgbClr val="FF0000"/>
                </a:solidFill>
                <a:latin typeface="Times New Roman" panose="02020603050405020304" pitchFamily="18" charset="0"/>
                <a:cs typeface="Times New Roman" panose="02020603050405020304" pitchFamily="18" charset="0"/>
              </a:rPr>
              <a:t>ulcerated</a:t>
            </a:r>
            <a:r>
              <a:rPr lang="en-US" sz="2400" dirty="0">
                <a:latin typeface="Times New Roman" panose="02020603050405020304" pitchFamily="18" charset="0"/>
                <a:cs typeface="Times New Roman" panose="02020603050405020304" pitchFamily="18" charset="0"/>
              </a:rPr>
              <a:t> lesions are irregular in size and shape and appear as raw red painful areas.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gingivae are occasionally the only site of lichen planus and present as </a:t>
            </a:r>
            <a:r>
              <a:rPr lang="en-US" sz="2400" dirty="0">
                <a:solidFill>
                  <a:srgbClr val="FF0000"/>
                </a:solidFill>
                <a:latin typeface="Times New Roman" panose="02020603050405020304" pitchFamily="18" charset="0"/>
                <a:cs typeface="Times New Roman" panose="02020603050405020304" pitchFamily="18" charset="0"/>
              </a:rPr>
              <a:t>desquamative gingivitis, the gingivae appear shiny, inflamed and smooth. </a:t>
            </a:r>
            <a:endParaRPr lang="en-US" sz="2400" dirty="0" smtClean="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A </a:t>
            </a:r>
            <a:r>
              <a:rPr lang="en-US" sz="2400" dirty="0">
                <a:latin typeface="Times New Roman" panose="02020603050405020304" pitchFamily="18" charset="0"/>
                <a:cs typeface="Times New Roman" panose="02020603050405020304" pitchFamily="18" charset="0"/>
              </a:rPr>
              <a:t>variety of drugs like </a:t>
            </a:r>
            <a:r>
              <a:rPr lang="en-US" sz="2400" dirty="0">
                <a:solidFill>
                  <a:srgbClr val="FF0000"/>
                </a:solidFill>
                <a:latin typeface="Times New Roman" panose="02020603050405020304" pitchFamily="18" charset="0"/>
                <a:cs typeface="Times New Roman" panose="02020603050405020304" pitchFamily="18" charset="0"/>
              </a:rPr>
              <a:t>non-steroidal anti-inflammatory </a:t>
            </a:r>
            <a:r>
              <a:rPr lang="en-US" sz="2400" dirty="0">
                <a:latin typeface="Times New Roman" panose="02020603050405020304" pitchFamily="18" charset="0"/>
                <a:cs typeface="Times New Roman" panose="02020603050405020304" pitchFamily="18" charset="0"/>
              </a:rPr>
              <a:t>drugs may cause lesions that appear clinically similar to lichen planus and are termed as </a:t>
            </a:r>
            <a:r>
              <a:rPr lang="en-US" sz="2400" dirty="0">
                <a:solidFill>
                  <a:srgbClr val="FF0000"/>
                </a:solidFill>
                <a:latin typeface="Times New Roman" panose="02020603050405020304" pitchFamily="18" charset="0"/>
                <a:cs typeface="Times New Roman" panose="02020603050405020304" pitchFamily="18" charset="0"/>
              </a:rPr>
              <a:t>lichenoid</a:t>
            </a:r>
            <a:r>
              <a:rPr lang="en-US" sz="2400" dirty="0">
                <a:latin typeface="Times New Roman" panose="02020603050405020304" pitchFamily="18" charset="0"/>
                <a:cs typeface="Times New Roman" panose="02020603050405020304" pitchFamily="18" charset="0"/>
              </a:rPr>
              <a:t> lesions. </a:t>
            </a:r>
          </a:p>
        </p:txBody>
      </p:sp>
    </p:spTree>
    <p:extLst>
      <p:ext uri="{BB962C8B-B14F-4D97-AF65-F5344CB8AC3E}">
        <p14:creationId xmlns:p14="http://schemas.microsoft.com/office/powerpoint/2010/main" val="448221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262" y="0"/>
            <a:ext cx="3467098" cy="2496312"/>
          </a:xfrm>
          <a:prstGeom prst="rect">
            <a:avLst/>
          </a:prstGeom>
        </p:spPr>
      </p:pic>
      <p:pic>
        <p:nvPicPr>
          <p:cNvPr id="3" name="Picture 2"/>
          <p:cNvPicPr>
            <a:picLocks noChangeAspect="1"/>
          </p:cNvPicPr>
          <p:nvPr/>
        </p:nvPicPr>
        <p:blipFill>
          <a:blip r:embed="rId3"/>
          <a:stretch>
            <a:fillRect/>
          </a:stretch>
        </p:blipFill>
        <p:spPr>
          <a:xfrm>
            <a:off x="4158364" y="0"/>
            <a:ext cx="3571299" cy="2455269"/>
          </a:xfrm>
          <a:prstGeom prst="rect">
            <a:avLst/>
          </a:prstGeom>
        </p:spPr>
      </p:pic>
      <p:pic>
        <p:nvPicPr>
          <p:cNvPr id="4" name="Picture 3"/>
          <p:cNvPicPr>
            <a:picLocks noChangeAspect="1"/>
          </p:cNvPicPr>
          <p:nvPr/>
        </p:nvPicPr>
        <p:blipFill>
          <a:blip r:embed="rId4"/>
          <a:stretch>
            <a:fillRect/>
          </a:stretch>
        </p:blipFill>
        <p:spPr>
          <a:xfrm>
            <a:off x="8226842" y="0"/>
            <a:ext cx="3406186" cy="2434748"/>
          </a:xfrm>
          <a:prstGeom prst="rect">
            <a:avLst/>
          </a:prstGeom>
        </p:spPr>
      </p:pic>
      <p:pic>
        <p:nvPicPr>
          <p:cNvPr id="5" name="Picture 4"/>
          <p:cNvPicPr>
            <a:picLocks noChangeAspect="1"/>
          </p:cNvPicPr>
          <p:nvPr/>
        </p:nvPicPr>
        <p:blipFill>
          <a:blip r:embed="rId5"/>
          <a:stretch>
            <a:fillRect/>
          </a:stretch>
        </p:blipFill>
        <p:spPr>
          <a:xfrm>
            <a:off x="287561" y="3204254"/>
            <a:ext cx="3301799" cy="2624508"/>
          </a:xfrm>
          <a:prstGeom prst="rect">
            <a:avLst/>
          </a:prstGeom>
        </p:spPr>
      </p:pic>
      <p:pic>
        <p:nvPicPr>
          <p:cNvPr id="6" name="Picture 5"/>
          <p:cNvPicPr>
            <a:picLocks noChangeAspect="1"/>
          </p:cNvPicPr>
          <p:nvPr/>
        </p:nvPicPr>
        <p:blipFill>
          <a:blip r:embed="rId6"/>
          <a:stretch>
            <a:fillRect/>
          </a:stretch>
        </p:blipFill>
        <p:spPr>
          <a:xfrm>
            <a:off x="4158364" y="3078475"/>
            <a:ext cx="3370170" cy="2551031"/>
          </a:xfrm>
          <a:prstGeom prst="rect">
            <a:avLst/>
          </a:prstGeom>
        </p:spPr>
      </p:pic>
      <p:pic>
        <p:nvPicPr>
          <p:cNvPr id="7" name="Picture 6"/>
          <p:cNvPicPr>
            <a:picLocks noChangeAspect="1"/>
          </p:cNvPicPr>
          <p:nvPr/>
        </p:nvPicPr>
        <p:blipFill>
          <a:blip r:embed="rId7"/>
          <a:stretch>
            <a:fillRect/>
          </a:stretch>
        </p:blipFill>
        <p:spPr>
          <a:xfrm>
            <a:off x="8078172" y="3143902"/>
            <a:ext cx="3554856" cy="2745211"/>
          </a:xfrm>
          <a:prstGeom prst="rect">
            <a:avLst/>
          </a:prstGeom>
        </p:spPr>
      </p:pic>
      <p:sp>
        <p:nvSpPr>
          <p:cNvPr id="8" name="Rectangle 7"/>
          <p:cNvSpPr/>
          <p:nvPr/>
        </p:nvSpPr>
        <p:spPr>
          <a:xfrm>
            <a:off x="395217" y="6412389"/>
            <a:ext cx="10645822" cy="369332"/>
          </a:xfrm>
          <a:prstGeom prst="rect">
            <a:avLst/>
          </a:prstGeom>
        </p:spPr>
        <p:txBody>
          <a:bodyPr wrap="square">
            <a:spAutoFit/>
          </a:bodyPr>
          <a:lstStyle/>
          <a:p>
            <a:r>
              <a:rPr lang="pt-BR" dirty="0" smtClean="0"/>
              <a:t>Oral types are: (B)Reticular. (C) Plaque. (D)Papular.(E) Atrophic.(F)Erosive </a:t>
            </a:r>
            <a:endParaRPr lang="en-US" dirty="0"/>
          </a:p>
        </p:txBody>
      </p:sp>
      <p:sp>
        <p:nvSpPr>
          <p:cNvPr id="9" name="Rectangle 8"/>
          <p:cNvSpPr/>
          <p:nvPr/>
        </p:nvSpPr>
        <p:spPr>
          <a:xfrm>
            <a:off x="558020" y="2634202"/>
            <a:ext cx="2595582" cy="369332"/>
          </a:xfrm>
          <a:prstGeom prst="rect">
            <a:avLst/>
          </a:prstGeom>
        </p:spPr>
        <p:txBody>
          <a:bodyPr wrap="none">
            <a:spAutoFit/>
          </a:bodyPr>
          <a:lstStyle/>
          <a:p>
            <a:r>
              <a:rPr lang="en-US" dirty="0"/>
              <a:t>(A) Dermal lichen planus. </a:t>
            </a:r>
          </a:p>
        </p:txBody>
      </p:sp>
      <p:sp>
        <p:nvSpPr>
          <p:cNvPr id="10" name="Rectangle 9"/>
          <p:cNvSpPr/>
          <p:nvPr/>
        </p:nvSpPr>
        <p:spPr>
          <a:xfrm>
            <a:off x="4965146" y="2496312"/>
            <a:ext cx="1279068" cy="369332"/>
          </a:xfrm>
          <a:prstGeom prst="rect">
            <a:avLst/>
          </a:prstGeom>
        </p:spPr>
        <p:txBody>
          <a:bodyPr wrap="none">
            <a:spAutoFit/>
          </a:bodyPr>
          <a:lstStyle/>
          <a:p>
            <a:r>
              <a:rPr lang="en-US" dirty="0"/>
              <a:t>(B)Reticular</a:t>
            </a:r>
          </a:p>
        </p:txBody>
      </p:sp>
      <p:sp>
        <p:nvSpPr>
          <p:cNvPr id="11" name="Rectangle 10"/>
          <p:cNvSpPr/>
          <p:nvPr/>
        </p:nvSpPr>
        <p:spPr>
          <a:xfrm>
            <a:off x="9105449" y="2387972"/>
            <a:ext cx="1143262" cy="369332"/>
          </a:xfrm>
          <a:prstGeom prst="rect">
            <a:avLst/>
          </a:prstGeom>
        </p:spPr>
        <p:txBody>
          <a:bodyPr wrap="none">
            <a:spAutoFit/>
          </a:bodyPr>
          <a:lstStyle/>
          <a:p>
            <a:r>
              <a:rPr lang="en-US" dirty="0"/>
              <a:t>(C) Plaque</a:t>
            </a:r>
          </a:p>
        </p:txBody>
      </p:sp>
      <p:sp>
        <p:nvSpPr>
          <p:cNvPr id="12" name="Rectangle 11"/>
          <p:cNvSpPr/>
          <p:nvPr/>
        </p:nvSpPr>
        <p:spPr>
          <a:xfrm>
            <a:off x="1113496" y="5844816"/>
            <a:ext cx="1214500" cy="369332"/>
          </a:xfrm>
          <a:prstGeom prst="rect">
            <a:avLst/>
          </a:prstGeom>
        </p:spPr>
        <p:txBody>
          <a:bodyPr wrap="none">
            <a:spAutoFit/>
          </a:bodyPr>
          <a:lstStyle/>
          <a:p>
            <a:r>
              <a:rPr lang="en-US" dirty="0"/>
              <a:t>(D)Papular</a:t>
            </a:r>
            <a:r>
              <a:rPr lang="en-US" dirty="0" smtClean="0"/>
              <a:t>.</a:t>
            </a:r>
            <a:endParaRPr lang="en-US" dirty="0"/>
          </a:p>
        </p:txBody>
      </p:sp>
      <p:sp>
        <p:nvSpPr>
          <p:cNvPr id="13" name="Rectangle 12"/>
          <p:cNvSpPr/>
          <p:nvPr/>
        </p:nvSpPr>
        <p:spPr>
          <a:xfrm>
            <a:off x="4965146" y="5704447"/>
            <a:ext cx="1345305" cy="369332"/>
          </a:xfrm>
          <a:prstGeom prst="rect">
            <a:avLst/>
          </a:prstGeom>
        </p:spPr>
        <p:txBody>
          <a:bodyPr wrap="none">
            <a:spAutoFit/>
          </a:bodyPr>
          <a:lstStyle/>
          <a:p>
            <a:r>
              <a:rPr lang="en-US" dirty="0"/>
              <a:t>.(E) Atrophic</a:t>
            </a:r>
          </a:p>
        </p:txBody>
      </p:sp>
      <p:sp>
        <p:nvSpPr>
          <p:cNvPr id="14" name="Rectangle 13"/>
          <p:cNvSpPr/>
          <p:nvPr/>
        </p:nvSpPr>
        <p:spPr>
          <a:xfrm>
            <a:off x="9105449" y="5966085"/>
            <a:ext cx="1154932" cy="369332"/>
          </a:xfrm>
          <a:prstGeom prst="rect">
            <a:avLst/>
          </a:prstGeom>
        </p:spPr>
        <p:txBody>
          <a:bodyPr wrap="none">
            <a:spAutoFit/>
          </a:bodyPr>
          <a:lstStyle/>
          <a:p>
            <a:r>
              <a:rPr lang="en-US" dirty="0"/>
              <a:t>(F)Erosive </a:t>
            </a:r>
          </a:p>
        </p:txBody>
      </p:sp>
    </p:spTree>
    <p:extLst>
      <p:ext uri="{BB962C8B-B14F-4D97-AF65-F5344CB8AC3E}">
        <p14:creationId xmlns:p14="http://schemas.microsoft.com/office/powerpoint/2010/main" val="2519837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743" y="412173"/>
            <a:ext cx="11846257" cy="5078313"/>
          </a:xfrm>
          <a:prstGeom prst="rect">
            <a:avLst/>
          </a:prstGeom>
        </p:spPr>
        <p:txBody>
          <a:bodyPr wrap="square">
            <a:spAutoFit/>
          </a:bodyPr>
          <a:lstStyle/>
          <a:p>
            <a:pPr>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Histopathological </a:t>
            </a:r>
            <a:r>
              <a:rPr lang="en-US" sz="2400" dirty="0">
                <a:solidFill>
                  <a:srgbClr val="FF0000"/>
                </a:solidFill>
                <a:latin typeface="Times New Roman" panose="02020603050405020304" pitchFamily="18" charset="0"/>
                <a:cs typeface="Times New Roman" panose="02020603050405020304" pitchFamily="18" charset="0"/>
              </a:rPr>
              <a:t>features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epithelium is </a:t>
            </a:r>
            <a:r>
              <a:rPr lang="en-US" sz="2400" dirty="0">
                <a:solidFill>
                  <a:srgbClr val="FF0000"/>
                </a:solidFill>
                <a:latin typeface="Times New Roman" panose="02020603050405020304" pitchFamily="18" charset="0"/>
                <a:cs typeface="Times New Roman" panose="02020603050405020304" pitchFamily="18" charset="0"/>
              </a:rPr>
              <a:t>varies in thickness </a:t>
            </a:r>
            <a:r>
              <a:rPr lang="en-US" sz="2400" dirty="0">
                <a:latin typeface="Times New Roman" panose="02020603050405020304" pitchFamily="18" charset="0"/>
                <a:cs typeface="Times New Roman" panose="02020603050405020304" pitchFamily="18" charset="0"/>
              </a:rPr>
              <a:t>depending on the clinical type.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It </a:t>
            </a:r>
            <a:r>
              <a:rPr lang="en-US" sz="2400" dirty="0">
                <a:latin typeface="Times New Roman" panose="02020603050405020304" pitchFamily="18" charset="0"/>
                <a:cs typeface="Times New Roman" panose="02020603050405020304" pitchFamily="18" charset="0"/>
              </a:rPr>
              <a:t>may shows </a:t>
            </a:r>
            <a:r>
              <a:rPr lang="en-US" sz="2400" dirty="0">
                <a:solidFill>
                  <a:srgbClr val="FF0000"/>
                </a:solidFill>
                <a:latin typeface="Times New Roman" panose="02020603050405020304" pitchFamily="18" charset="0"/>
                <a:cs typeface="Times New Roman" panose="02020603050405020304" pitchFamily="18" charset="0"/>
              </a:rPr>
              <a:t>atrophy, hyperparakeratosis or </a:t>
            </a:r>
            <a:r>
              <a:rPr lang="en-US" sz="2400" dirty="0" err="1">
                <a:solidFill>
                  <a:srgbClr val="FF0000"/>
                </a:solidFill>
                <a:latin typeface="Times New Roman" panose="02020603050405020304" pitchFamily="18" charset="0"/>
                <a:cs typeface="Times New Roman" panose="02020603050405020304" pitchFamily="18" charset="0"/>
              </a:rPr>
              <a:t>hyperorthokeratosis</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with thickening of the granular layer, acanthosis, and the development of a </a:t>
            </a:r>
            <a:r>
              <a:rPr lang="en-US" sz="2400" dirty="0">
                <a:solidFill>
                  <a:srgbClr val="FF0000"/>
                </a:solidFill>
                <a:latin typeface="Times New Roman" panose="02020603050405020304" pitchFamily="18" charset="0"/>
                <a:cs typeface="Times New Roman" panose="02020603050405020304" pitchFamily="18" charset="0"/>
              </a:rPr>
              <a:t>‘saw tooth</a:t>
            </a:r>
            <a:r>
              <a:rPr lang="en-US" sz="2400" dirty="0">
                <a:latin typeface="Times New Roman" panose="02020603050405020304" pitchFamily="18" charset="0"/>
                <a:cs typeface="Times New Roman" panose="02020603050405020304" pitchFamily="18" charset="0"/>
              </a:rPr>
              <a:t>’ appearance of the rete pegs, with band-like subepithelial mononuclear cells infiltration and degenerating of basal keratinocytes.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degenerating cells appear as condensed bodies (</a:t>
            </a:r>
            <a:r>
              <a:rPr lang="en-US" sz="2400" dirty="0" err="1">
                <a:latin typeface="Times New Roman" panose="02020603050405020304" pitchFamily="18" charset="0"/>
                <a:cs typeface="Times New Roman" panose="02020603050405020304" pitchFamily="18" charset="0"/>
              </a:rPr>
              <a:t>Civatte</a:t>
            </a:r>
            <a:r>
              <a:rPr lang="en-US" sz="2400" dirty="0">
                <a:latin typeface="Times New Roman" panose="02020603050405020304" pitchFamily="18" charset="0"/>
                <a:cs typeface="Times New Roman" panose="02020603050405020304" pitchFamily="18" charset="0"/>
              </a:rPr>
              <a:t> bodies) and represent basal cells undergoing</a:t>
            </a:r>
            <a:r>
              <a:rPr lang="en-US" sz="2400" dirty="0">
                <a:solidFill>
                  <a:srgbClr val="FF0000"/>
                </a:solidFill>
                <a:latin typeface="Times New Roman" panose="02020603050405020304" pitchFamily="18" charset="0"/>
                <a:cs typeface="Times New Roman" panose="02020603050405020304" pitchFamily="18" charset="0"/>
              </a:rPr>
              <a:t> apoptosis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Some </a:t>
            </a:r>
            <a:r>
              <a:rPr lang="en-US" sz="2400" dirty="0">
                <a:latin typeface="Times New Roman" panose="02020603050405020304" pitchFamily="18" charset="0"/>
                <a:cs typeface="Times New Roman" panose="02020603050405020304" pitchFamily="18" charset="0"/>
              </a:rPr>
              <a:t>times </a:t>
            </a:r>
            <a:r>
              <a:rPr lang="en-US" sz="2400" dirty="0">
                <a:solidFill>
                  <a:srgbClr val="FF0000"/>
                </a:solidFill>
                <a:latin typeface="Times New Roman" panose="02020603050405020304" pitchFamily="18" charset="0"/>
                <a:cs typeface="Times New Roman" panose="02020603050405020304" pitchFamily="18" charset="0"/>
              </a:rPr>
              <a:t>subepithelial bullae </a:t>
            </a:r>
            <a:r>
              <a:rPr lang="en-US" sz="2400" dirty="0">
                <a:latin typeface="Times New Roman" panose="02020603050405020304" pitchFamily="18" charset="0"/>
                <a:cs typeface="Times New Roman" panose="02020603050405020304" pitchFamily="18" charset="0"/>
              </a:rPr>
              <a:t>are seen.</a:t>
            </a:r>
          </a:p>
        </p:txBody>
      </p:sp>
    </p:spTree>
    <p:extLst>
      <p:ext uri="{BB962C8B-B14F-4D97-AF65-F5344CB8AC3E}">
        <p14:creationId xmlns:p14="http://schemas.microsoft.com/office/powerpoint/2010/main" val="2840389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2104" y="1051302"/>
            <a:ext cx="3449962" cy="3335724"/>
          </a:xfrm>
          <a:prstGeom prst="rect">
            <a:avLst/>
          </a:prstGeom>
        </p:spPr>
      </p:pic>
      <p:pic>
        <p:nvPicPr>
          <p:cNvPr id="3" name="Picture 2"/>
          <p:cNvPicPr>
            <a:picLocks noChangeAspect="1"/>
          </p:cNvPicPr>
          <p:nvPr/>
        </p:nvPicPr>
        <p:blipFill>
          <a:blip r:embed="rId3"/>
          <a:stretch>
            <a:fillRect/>
          </a:stretch>
        </p:blipFill>
        <p:spPr>
          <a:xfrm>
            <a:off x="3893156" y="1051302"/>
            <a:ext cx="4112537" cy="3335724"/>
          </a:xfrm>
          <a:prstGeom prst="rect">
            <a:avLst/>
          </a:prstGeom>
        </p:spPr>
      </p:pic>
      <p:pic>
        <p:nvPicPr>
          <p:cNvPr id="4" name="Picture 3"/>
          <p:cNvPicPr>
            <a:picLocks noChangeAspect="1"/>
          </p:cNvPicPr>
          <p:nvPr/>
        </p:nvPicPr>
        <p:blipFill>
          <a:blip r:embed="rId4"/>
          <a:stretch>
            <a:fillRect/>
          </a:stretch>
        </p:blipFill>
        <p:spPr>
          <a:xfrm>
            <a:off x="8336783" y="1073648"/>
            <a:ext cx="3277462" cy="3215101"/>
          </a:xfrm>
          <a:prstGeom prst="rect">
            <a:avLst/>
          </a:prstGeom>
        </p:spPr>
      </p:pic>
      <p:sp>
        <p:nvSpPr>
          <p:cNvPr id="5" name="Rectangle 4"/>
          <p:cNvSpPr/>
          <p:nvPr/>
        </p:nvSpPr>
        <p:spPr>
          <a:xfrm>
            <a:off x="112103" y="4538850"/>
            <a:ext cx="11706857" cy="369332"/>
          </a:xfrm>
          <a:prstGeom prst="rect">
            <a:avLst/>
          </a:prstGeom>
        </p:spPr>
        <p:txBody>
          <a:bodyPr wrap="square">
            <a:spAutoFit/>
          </a:bodyPr>
          <a:lstStyle/>
          <a:p>
            <a:r>
              <a:rPr lang="en-US" dirty="0"/>
              <a:t>Desquamative gingivitis caused by OLP</a:t>
            </a:r>
            <a:r>
              <a:rPr lang="en-US" dirty="0" smtClean="0"/>
              <a:t>.        </a:t>
            </a:r>
            <a:r>
              <a:rPr lang="en-US" dirty="0" err="1"/>
              <a:t>Microscopical</a:t>
            </a:r>
            <a:r>
              <a:rPr lang="en-US" dirty="0"/>
              <a:t> picture of OLP.(I</a:t>
            </a:r>
            <a:r>
              <a:rPr lang="en-US" dirty="0" smtClean="0"/>
              <a:t>)                             </a:t>
            </a:r>
            <a:r>
              <a:rPr lang="en-US" dirty="0" err="1"/>
              <a:t>Civatte</a:t>
            </a:r>
            <a:r>
              <a:rPr lang="en-US" dirty="0"/>
              <a:t> bodies(arrows).</a:t>
            </a:r>
          </a:p>
        </p:txBody>
      </p:sp>
    </p:spTree>
    <p:extLst>
      <p:ext uri="{BB962C8B-B14F-4D97-AF65-F5344CB8AC3E}">
        <p14:creationId xmlns:p14="http://schemas.microsoft.com/office/powerpoint/2010/main" val="1015283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07" y="286603"/>
            <a:ext cx="11778018" cy="4524315"/>
          </a:xfrm>
          <a:prstGeom prst="rect">
            <a:avLst/>
          </a:prstGeom>
        </p:spPr>
        <p:txBody>
          <a:bodyPr wrap="square">
            <a:spAutoFit/>
          </a:bodyPr>
          <a:lstStyle/>
          <a:p>
            <a:pPr>
              <a:lnSpc>
                <a:spcPct val="150000"/>
              </a:lnSpc>
            </a:pPr>
            <a:r>
              <a:rPr lang="en-US" sz="2400" dirty="0">
                <a:solidFill>
                  <a:srgbClr val="FF0000"/>
                </a:solidFill>
                <a:latin typeface="Times New Roman" panose="02020603050405020304" pitchFamily="18" charset="0"/>
                <a:cs typeface="Times New Roman" panose="02020603050405020304" pitchFamily="18" charset="0"/>
              </a:rPr>
              <a:t>Lupus </a:t>
            </a:r>
            <a:r>
              <a:rPr lang="en-US" sz="2400" dirty="0" err="1">
                <a:solidFill>
                  <a:srgbClr val="FF0000"/>
                </a:solidFill>
                <a:latin typeface="Times New Roman" panose="02020603050405020304" pitchFamily="18" charset="0"/>
                <a:cs typeface="Times New Roman" panose="02020603050405020304" pitchFamily="18" charset="0"/>
              </a:rPr>
              <a:t>erythematosus</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a:t>
            </a:r>
          </a:p>
          <a:p>
            <a:pPr>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is a chronic </a:t>
            </a:r>
            <a:r>
              <a:rPr lang="en-US" sz="2400" dirty="0">
                <a:solidFill>
                  <a:srgbClr val="FF0000"/>
                </a:solidFill>
                <a:latin typeface="Times New Roman" panose="02020603050405020304" pitchFamily="18" charset="0"/>
                <a:cs typeface="Times New Roman" panose="02020603050405020304" pitchFamily="18" charset="0"/>
              </a:rPr>
              <a:t>immunologically mediated </a:t>
            </a:r>
            <a:r>
              <a:rPr lang="en-US" sz="2400" dirty="0">
                <a:latin typeface="Times New Roman" panose="02020603050405020304" pitchFamily="18" charset="0"/>
                <a:cs typeface="Times New Roman" panose="02020603050405020304" pitchFamily="18" charset="0"/>
              </a:rPr>
              <a:t>disease.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a:t>
            </a:r>
            <a:r>
              <a:rPr lang="en-US" sz="2400" dirty="0" smtClean="0">
                <a:solidFill>
                  <a:srgbClr val="FF0000"/>
                </a:solidFill>
                <a:latin typeface="Times New Roman" panose="02020603050405020304" pitchFamily="18" charset="0"/>
                <a:cs typeface="Times New Roman" panose="02020603050405020304" pitchFamily="18" charset="0"/>
              </a:rPr>
              <a:t> Two </a:t>
            </a:r>
            <a:r>
              <a:rPr lang="en-US" sz="2400" dirty="0">
                <a:latin typeface="Times New Roman" panose="02020603050405020304" pitchFamily="18" charset="0"/>
                <a:cs typeface="Times New Roman" panose="02020603050405020304" pitchFamily="18" charset="0"/>
              </a:rPr>
              <a:t>main forms of the disease are recognized</a:t>
            </a:r>
            <a:r>
              <a:rPr lang="en-US" sz="2400" dirty="0" smtClean="0">
                <a:latin typeface="Times New Roman" panose="02020603050405020304" pitchFamily="18" charset="0"/>
                <a:cs typeface="Times New Roman" panose="02020603050405020304" pitchFamily="18" charset="0"/>
              </a:rPr>
              <a:t>:</a:t>
            </a: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discoid (DLE) which is </a:t>
            </a:r>
            <a:r>
              <a:rPr lang="en-US" sz="2400" dirty="0">
                <a:solidFill>
                  <a:srgbClr val="FF0000"/>
                </a:solidFill>
                <a:latin typeface="Times New Roman" panose="02020603050405020304" pitchFamily="18" charset="0"/>
                <a:cs typeface="Times New Roman" panose="02020603050405020304" pitchFamily="18" charset="0"/>
              </a:rPr>
              <a:t>localized</a:t>
            </a:r>
            <a:r>
              <a:rPr lang="en-US" sz="2400" dirty="0">
                <a:latin typeface="Times New Roman" panose="02020603050405020304" pitchFamily="18" charset="0"/>
                <a:cs typeface="Times New Roman" panose="02020603050405020304" pitchFamily="18" charset="0"/>
              </a:rPr>
              <a:t> disease and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systemic </a:t>
            </a:r>
            <a:r>
              <a:rPr lang="en-US" sz="2400" dirty="0">
                <a:latin typeface="Times New Roman" panose="02020603050405020304" pitchFamily="18" charset="0"/>
                <a:cs typeface="Times New Roman" panose="02020603050405020304" pitchFamily="18" charset="0"/>
              </a:rPr>
              <a:t>(SLE) which is disseminated and involving almost </a:t>
            </a:r>
            <a:r>
              <a:rPr lang="en-US" sz="2400" dirty="0">
                <a:solidFill>
                  <a:srgbClr val="FF0000"/>
                </a:solidFill>
                <a:latin typeface="Times New Roman" panose="02020603050405020304" pitchFamily="18" charset="0"/>
                <a:cs typeface="Times New Roman" panose="02020603050405020304" pitchFamily="18" charset="0"/>
              </a:rPr>
              <a:t>every organ of the body. </a:t>
            </a:r>
            <a:endParaRPr lang="en-US" sz="2400" dirty="0" smtClean="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Auto </a:t>
            </a:r>
            <a:r>
              <a:rPr lang="en-US" sz="2400" dirty="0">
                <a:latin typeface="Times New Roman" panose="02020603050405020304" pitchFamily="18" charset="0"/>
                <a:cs typeface="Times New Roman" panose="02020603050405020304" pitchFamily="18" charset="0"/>
              </a:rPr>
              <a:t>antibodies to the patient’s DNA (anti-nuclear antibodies) are present in serum.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Females are affected much more frequently than males.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Skin </a:t>
            </a:r>
            <a:r>
              <a:rPr lang="en-US" sz="2400" dirty="0">
                <a:latin typeface="Times New Roman" panose="02020603050405020304" pitchFamily="18" charset="0"/>
                <a:cs typeface="Times New Roman" panose="02020603050405020304" pitchFamily="18" charset="0"/>
              </a:rPr>
              <a:t>lesions are among the most common signs of the disease. </a:t>
            </a:r>
          </a:p>
        </p:txBody>
      </p:sp>
    </p:spTree>
    <p:extLst>
      <p:ext uri="{BB962C8B-B14F-4D97-AF65-F5344CB8AC3E}">
        <p14:creationId xmlns:p14="http://schemas.microsoft.com/office/powerpoint/2010/main" val="1552845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069" y="204717"/>
            <a:ext cx="11300346" cy="2308324"/>
          </a:xfrm>
          <a:prstGeom prst="rect">
            <a:avLst/>
          </a:prstGeom>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The most common </a:t>
            </a:r>
            <a:r>
              <a:rPr lang="en-US" sz="2400" dirty="0">
                <a:solidFill>
                  <a:srgbClr val="FF0000"/>
                </a:solidFill>
                <a:latin typeface="Times New Roman" panose="02020603050405020304" pitchFamily="18" charset="0"/>
                <a:cs typeface="Times New Roman" panose="02020603050405020304" pitchFamily="18" charset="0"/>
              </a:rPr>
              <a:t>skin lesion </a:t>
            </a:r>
            <a:r>
              <a:rPr lang="en-US" sz="2400" dirty="0">
                <a:latin typeface="Times New Roman" panose="02020603050405020304" pitchFamily="18" charset="0"/>
                <a:cs typeface="Times New Roman" panose="02020603050405020304" pitchFamily="18" charset="0"/>
              </a:rPr>
              <a:t>is an erythematous rash involving areas of the body exposed to sunlight; the classic </a:t>
            </a:r>
            <a:r>
              <a:rPr lang="en-US" sz="2400" dirty="0">
                <a:solidFill>
                  <a:srgbClr val="FF0000"/>
                </a:solidFill>
                <a:latin typeface="Times New Roman" panose="02020603050405020304" pitchFamily="18" charset="0"/>
                <a:cs typeface="Times New Roman" panose="02020603050405020304" pitchFamily="18" charset="0"/>
              </a:rPr>
              <a:t>“butterfly</a:t>
            </a:r>
            <a:r>
              <a:rPr lang="en-US" sz="2400" dirty="0">
                <a:latin typeface="Times New Roman" panose="02020603050405020304" pitchFamily="18" charset="0"/>
                <a:cs typeface="Times New Roman" panose="02020603050405020304" pitchFamily="18" charset="0"/>
              </a:rPr>
              <a:t>” rash occurs over the </a:t>
            </a:r>
            <a:r>
              <a:rPr lang="en-US" sz="2400" dirty="0">
                <a:solidFill>
                  <a:srgbClr val="FF0000"/>
                </a:solidFill>
                <a:latin typeface="Times New Roman" panose="02020603050405020304" pitchFamily="18" charset="0"/>
                <a:cs typeface="Times New Roman" panose="02020603050405020304" pitchFamily="18" charset="0"/>
              </a:rPr>
              <a:t>bridge of the nose</a:t>
            </a:r>
            <a:r>
              <a:rPr lang="en-US" sz="2400" dirty="0">
                <a:latin typeface="Times New Roman" panose="02020603050405020304" pitchFamily="18" charset="0"/>
                <a:cs typeface="Times New Roman" panose="02020603050405020304" pitchFamily="18" charset="0"/>
              </a:rPr>
              <a:t>, and there may be erythematous lesions on the </a:t>
            </a:r>
            <a:r>
              <a:rPr lang="en-US" sz="2400" dirty="0">
                <a:solidFill>
                  <a:srgbClr val="FF0000"/>
                </a:solidFill>
                <a:latin typeface="Times New Roman" panose="02020603050405020304" pitchFamily="18" charset="0"/>
                <a:cs typeface="Times New Roman" panose="02020603050405020304" pitchFamily="18" charset="0"/>
              </a:rPr>
              <a:t>fingertips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Other </a:t>
            </a:r>
            <a:r>
              <a:rPr lang="en-US" sz="2400" dirty="0">
                <a:latin typeface="Times New Roman" panose="02020603050405020304" pitchFamily="18" charset="0"/>
                <a:cs typeface="Times New Roman" panose="02020603050405020304" pitchFamily="18" charset="0"/>
              </a:rPr>
              <a:t>skin lesions such as bul</a:t>
            </a:r>
            <a:r>
              <a:rPr lang="en-US" sz="2400" dirty="0">
                <a:solidFill>
                  <a:srgbClr val="FF0000"/>
                </a:solidFill>
                <a:latin typeface="Times New Roman" panose="02020603050405020304" pitchFamily="18" charset="0"/>
                <a:cs typeface="Times New Roman" panose="02020603050405020304" pitchFamily="18" charset="0"/>
              </a:rPr>
              <a:t>lae, a discoid rash, or subcutaneous nodules </a:t>
            </a:r>
            <a:r>
              <a:rPr lang="en-US" sz="2400" dirty="0">
                <a:latin typeface="Times New Roman" panose="02020603050405020304" pitchFamily="18" charset="0"/>
                <a:cs typeface="Times New Roman" panose="02020603050405020304" pitchFamily="18" charset="0"/>
              </a:rPr>
              <a:t>can also occur. </a:t>
            </a:r>
          </a:p>
        </p:txBody>
      </p:sp>
      <p:pic>
        <p:nvPicPr>
          <p:cNvPr id="3" name="Picture 2"/>
          <p:cNvPicPr>
            <a:picLocks noChangeAspect="1"/>
          </p:cNvPicPr>
          <p:nvPr/>
        </p:nvPicPr>
        <p:blipFill>
          <a:blip r:embed="rId2"/>
          <a:stretch>
            <a:fillRect/>
          </a:stretch>
        </p:blipFill>
        <p:spPr>
          <a:xfrm>
            <a:off x="3248167" y="2670743"/>
            <a:ext cx="3261478" cy="3560148"/>
          </a:xfrm>
          <a:prstGeom prst="rect">
            <a:avLst/>
          </a:prstGeom>
        </p:spPr>
      </p:pic>
      <p:sp>
        <p:nvSpPr>
          <p:cNvPr id="4" name="Rectangle 3"/>
          <p:cNvSpPr/>
          <p:nvPr/>
        </p:nvSpPr>
        <p:spPr>
          <a:xfrm>
            <a:off x="4152232" y="6230891"/>
            <a:ext cx="1453347" cy="369332"/>
          </a:xfrm>
          <a:prstGeom prst="rect">
            <a:avLst/>
          </a:prstGeom>
        </p:spPr>
        <p:txBody>
          <a:bodyPr wrap="none">
            <a:spAutoFit/>
          </a:bodyPr>
          <a:lstStyle/>
          <a:p>
            <a:r>
              <a:rPr lang="en-US" dirty="0"/>
              <a:t>Butterfly rash</a:t>
            </a:r>
          </a:p>
        </p:txBody>
      </p:sp>
    </p:spTree>
    <p:extLst>
      <p:ext uri="{BB962C8B-B14F-4D97-AF65-F5344CB8AC3E}">
        <p14:creationId xmlns:p14="http://schemas.microsoft.com/office/powerpoint/2010/main" val="2566609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489" y="150126"/>
            <a:ext cx="11354938" cy="5078313"/>
          </a:xfrm>
          <a:prstGeom prst="rect">
            <a:avLst/>
          </a:prstGeom>
        </p:spPr>
        <p:txBody>
          <a:bodyPr wrap="square">
            <a:spAutoFit/>
          </a:bodyPr>
          <a:lstStyle/>
          <a:p>
            <a:pPr>
              <a:lnSpc>
                <a:spcPct val="150000"/>
              </a:lnSpc>
            </a:pPr>
            <a:r>
              <a:rPr lang="en-US" sz="2400" dirty="0" smtClean="0">
                <a:latin typeface="Times New Roman" panose="02020603050405020304" pitchFamily="18" charset="0"/>
                <a:cs typeface="Times New Roman" panose="02020603050405020304" pitchFamily="18" charset="0"/>
              </a:rPr>
              <a:t>The </a:t>
            </a:r>
            <a:r>
              <a:rPr lang="en-US" sz="2400" dirty="0" smtClean="0">
                <a:solidFill>
                  <a:srgbClr val="FF0000"/>
                </a:solidFill>
                <a:latin typeface="Times New Roman" panose="02020603050405020304" pitchFamily="18" charset="0"/>
                <a:cs typeface="Times New Roman" panose="02020603050405020304" pitchFamily="18" charset="0"/>
              </a:rPr>
              <a:t>etiological</a:t>
            </a:r>
            <a:r>
              <a:rPr lang="en-US" sz="2400" dirty="0" smtClean="0">
                <a:latin typeface="Times New Roman" panose="02020603050405020304" pitchFamily="18" charset="0"/>
                <a:cs typeface="Times New Roman" panose="02020603050405020304" pitchFamily="18" charset="0"/>
              </a:rPr>
              <a:t> classification is:</a:t>
            </a:r>
          </a:p>
          <a:p>
            <a:pPr>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1. HEREDITARY:</a:t>
            </a:r>
          </a:p>
          <a:p>
            <a:pPr>
              <a:lnSpc>
                <a:spcPct val="150000"/>
              </a:lnSpc>
            </a:pPr>
            <a:r>
              <a:rPr lang="en-US" sz="2400" dirty="0" err="1" smtClean="0">
                <a:solidFill>
                  <a:srgbClr val="FF0000"/>
                </a:solidFill>
                <a:latin typeface="Times New Roman" panose="02020603050405020304" pitchFamily="18" charset="0"/>
                <a:cs typeface="Times New Roman" panose="02020603050405020304" pitchFamily="18" charset="0"/>
              </a:rPr>
              <a:t>Leukoedema</a:t>
            </a:r>
            <a:r>
              <a:rPr lang="en-US" sz="2400" dirty="0" smtClean="0">
                <a:latin typeface="Times New Roman" panose="02020603050405020304" pitchFamily="18" charset="0"/>
                <a:cs typeface="Times New Roman" panose="02020603050405020304" pitchFamily="18" charset="0"/>
              </a:rPr>
              <a:t> :</a:t>
            </a:r>
          </a:p>
          <a:p>
            <a:pPr>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 A racial </a:t>
            </a:r>
            <a:r>
              <a:rPr lang="en-US" sz="2400" dirty="0" smtClean="0">
                <a:latin typeface="Times New Roman" panose="02020603050405020304" pitchFamily="18" charset="0"/>
                <a:cs typeface="Times New Roman" panose="02020603050405020304" pitchFamily="18" charset="0"/>
              </a:rPr>
              <a:t>pigmentation, mostly in </a:t>
            </a:r>
            <a:r>
              <a:rPr lang="en-US" sz="2400" dirty="0" smtClean="0">
                <a:solidFill>
                  <a:srgbClr val="FF0000"/>
                </a:solidFill>
                <a:latin typeface="Times New Roman" panose="02020603050405020304" pitchFamily="18" charset="0"/>
                <a:cs typeface="Times New Roman" panose="02020603050405020304" pitchFamily="18" charset="0"/>
              </a:rPr>
              <a:t>black</a:t>
            </a:r>
            <a:r>
              <a:rPr lang="en-US" sz="2400" dirty="0" smtClean="0">
                <a:latin typeface="Times New Roman" panose="02020603050405020304" pitchFamily="18" charset="0"/>
                <a:cs typeface="Times New Roman" panose="02020603050405020304" pitchFamily="18" charset="0"/>
              </a:rPr>
              <a:t> people, appear as </a:t>
            </a:r>
            <a:r>
              <a:rPr lang="en-US" sz="2400" dirty="0" smtClean="0">
                <a:solidFill>
                  <a:srgbClr val="FF0000"/>
                </a:solidFill>
                <a:latin typeface="Times New Roman" panose="02020603050405020304" pitchFamily="18" charset="0"/>
                <a:cs typeface="Times New Roman" panose="02020603050405020304" pitchFamily="18" charset="0"/>
              </a:rPr>
              <a:t>grayish-white milky translucent  </a:t>
            </a:r>
            <a:r>
              <a:rPr lang="en-US" sz="2400" dirty="0" smtClean="0">
                <a:latin typeface="Times New Roman" panose="02020603050405020304" pitchFamily="18" charset="0"/>
                <a:cs typeface="Times New Roman" panose="02020603050405020304" pitchFamily="18" charset="0"/>
              </a:rPr>
              <a:t>surface of oral  mucosa</a:t>
            </a:r>
          </a:p>
          <a:p>
            <a:pPr>
              <a:lnSpc>
                <a:spcPct val="150000"/>
              </a:lnSpc>
            </a:pPr>
            <a:r>
              <a:rPr lang="en-US" sz="2400" dirty="0" smtClean="0">
                <a:latin typeface="Times New Roman" panose="02020603050405020304" pitchFamily="18" charset="0"/>
                <a:cs typeface="Times New Roman" panose="02020603050405020304" pitchFamily="18" charset="0"/>
              </a:rPr>
              <a:t>.  occur </a:t>
            </a:r>
            <a:r>
              <a:rPr lang="en-US" sz="2400" dirty="0" smtClean="0">
                <a:solidFill>
                  <a:srgbClr val="FF0000"/>
                </a:solidFill>
                <a:latin typeface="Times New Roman" panose="02020603050405020304" pitchFamily="18" charset="0"/>
                <a:cs typeface="Times New Roman" panose="02020603050405020304" pitchFamily="18" charset="0"/>
              </a:rPr>
              <a:t>bilaterally</a:t>
            </a:r>
            <a:r>
              <a:rPr lang="en-US" sz="2400" dirty="0" smtClean="0">
                <a:latin typeface="Times New Roman" panose="02020603050405020304" pitchFamily="18" charset="0"/>
                <a:cs typeface="Times New Roman" panose="02020603050405020304" pitchFamily="18" charset="0"/>
              </a:rPr>
              <a:t> in the majority of cases and frequently involve most of the </a:t>
            </a:r>
            <a:r>
              <a:rPr lang="en-US" sz="2400" dirty="0" err="1" smtClean="0">
                <a:latin typeface="Times New Roman" panose="02020603050405020304" pitchFamily="18" charset="0"/>
                <a:cs typeface="Times New Roman" panose="02020603050405020304" pitchFamily="18" charset="0"/>
              </a:rPr>
              <a:t>buccal</a:t>
            </a:r>
            <a:r>
              <a:rPr lang="en-US" sz="2400" dirty="0" smtClean="0">
                <a:latin typeface="Times New Roman" panose="02020603050405020304" pitchFamily="18" charset="0"/>
                <a:cs typeface="Times New Roman" panose="02020603050405020304" pitchFamily="18" charset="0"/>
              </a:rPr>
              <a:t> mucosa extending onto the oral surfaces of the lips</a:t>
            </a:r>
          </a:p>
          <a:p>
            <a:pPr>
              <a:lnSpc>
                <a:spcPct val="150000"/>
              </a:lnSpc>
            </a:pPr>
            <a:r>
              <a:rPr lang="en-US" sz="2400" dirty="0" smtClean="0">
                <a:latin typeface="Times New Roman" panose="02020603050405020304" pitchFamily="18" charset="0"/>
                <a:cs typeface="Times New Roman" panose="02020603050405020304" pitchFamily="18" charset="0"/>
              </a:rPr>
              <a:t>It</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disappear when the mucosa is stretched, which helps to differentiate it from other white lesions in the mouth</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4727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49" y="191069"/>
            <a:ext cx="12032776" cy="3416320"/>
          </a:xfrm>
          <a:prstGeom prst="rect">
            <a:avLst/>
          </a:prstGeom>
        </p:spPr>
        <p:txBody>
          <a:bodyPr wrap="square">
            <a:spAutoFit/>
          </a:bodyPr>
          <a:lstStyle/>
          <a:p>
            <a:pPr>
              <a:lnSpc>
                <a:spcPct val="150000"/>
              </a:lnSpc>
            </a:pPr>
            <a:r>
              <a:rPr lang="en-US" sz="2400" dirty="0" smtClean="0">
                <a:latin typeface="Times New Roman" panose="02020603050405020304" pitchFamily="18" charset="0"/>
                <a:cs typeface="Times New Roman" panose="02020603050405020304" pitchFamily="18" charset="0"/>
              </a:rPr>
              <a:t>. Oral </a:t>
            </a:r>
            <a:r>
              <a:rPr lang="en-US" sz="2400" dirty="0">
                <a:latin typeface="Times New Roman" panose="02020603050405020304" pitchFamily="18" charset="0"/>
                <a:cs typeface="Times New Roman" panose="02020603050405020304" pitchFamily="18" charset="0"/>
              </a:rPr>
              <a:t>lesions appear as a </a:t>
            </a:r>
            <a:r>
              <a:rPr lang="en-US" sz="2400" dirty="0">
                <a:solidFill>
                  <a:srgbClr val="FF0000"/>
                </a:solidFill>
                <a:latin typeface="Times New Roman" panose="02020603050405020304" pitchFamily="18" charset="0"/>
                <a:cs typeface="Times New Roman" panose="02020603050405020304" pitchFamily="18" charset="0"/>
              </a:rPr>
              <a:t>white hyperkeratotic plaques</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erythematou</a:t>
            </a:r>
            <a:r>
              <a:rPr lang="en-US" sz="2400" dirty="0">
                <a:latin typeface="Times New Roman" panose="02020603050405020304" pitchFamily="18" charset="0"/>
                <a:cs typeface="Times New Roman" panose="02020603050405020304" pitchFamily="18" charset="0"/>
              </a:rPr>
              <a:t>s areas, </a:t>
            </a:r>
            <a:r>
              <a:rPr lang="en-US" sz="2400" dirty="0">
                <a:solidFill>
                  <a:srgbClr val="FF0000"/>
                </a:solidFill>
                <a:latin typeface="Times New Roman" panose="02020603050405020304" pitchFamily="18" charset="0"/>
                <a:cs typeface="Times New Roman" panose="02020603050405020304" pitchFamily="18" charset="0"/>
              </a:rPr>
              <a:t>erosions or ulcerations. </a:t>
            </a:r>
            <a:endParaRPr lang="en-US" sz="2400" dirty="0" smtClean="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White </a:t>
            </a:r>
            <a:r>
              <a:rPr lang="en-US" sz="2400" dirty="0">
                <a:solidFill>
                  <a:srgbClr val="FF0000"/>
                </a:solidFill>
                <a:latin typeface="Times New Roman" panose="02020603050405020304" pitchFamily="18" charset="0"/>
                <a:cs typeface="Times New Roman" panose="02020603050405020304" pitchFamily="18" charset="0"/>
              </a:rPr>
              <a:t>striae </a:t>
            </a:r>
            <a:r>
              <a:rPr lang="en-US" sz="2400" dirty="0">
                <a:latin typeface="Times New Roman" panose="02020603050405020304" pitchFamily="18" charset="0"/>
                <a:cs typeface="Times New Roman" panose="02020603050405020304" pitchFamily="18" charset="0"/>
              </a:rPr>
              <a:t>radiating from the center of the lesion are usually present</a:t>
            </a:r>
            <a:r>
              <a:rPr lang="en-US" sz="2400" dirty="0" smtClean="0">
                <a:latin typeface="Times New Roman" panose="02020603050405020304" pitchFamily="18" charset="0"/>
                <a:cs typeface="Times New Roman" panose="02020603050405020304" pitchFamily="18" charset="0"/>
              </a:rPr>
              <a:t>.</a:t>
            </a: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Oral lesion nearly resembles lichen planus clinically, but is less symmetric in their distribution</a:t>
            </a:r>
            <a:r>
              <a:rPr lang="en-US" sz="2400" dirty="0" smtClean="0">
                <a:latin typeface="Times New Roman" panose="02020603050405020304" pitchFamily="18" charset="0"/>
                <a:cs typeface="Times New Roman" panose="02020603050405020304" pitchFamily="18" charset="0"/>
              </a:rPr>
              <a:t>.</a:t>
            </a: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Histologically</a:t>
            </a:r>
            <a:r>
              <a:rPr lang="en-US" sz="2400" dirty="0">
                <a:latin typeface="Times New Roman" panose="02020603050405020304" pitchFamily="18" charset="0"/>
                <a:cs typeface="Times New Roman" panose="02020603050405020304" pitchFamily="18" charset="0"/>
              </a:rPr>
              <a:t>, the oral lesions shows </a:t>
            </a:r>
            <a:r>
              <a:rPr lang="en-US" sz="2400" dirty="0">
                <a:solidFill>
                  <a:srgbClr val="FF0000"/>
                </a:solidFill>
                <a:latin typeface="Times New Roman" panose="02020603050405020304" pitchFamily="18" charset="0"/>
                <a:cs typeface="Times New Roman" panose="02020603050405020304" pitchFamily="18" charset="0"/>
              </a:rPr>
              <a:t>subepithelial perivascular foci of lymphocytes </a:t>
            </a:r>
            <a:r>
              <a:rPr lang="en-US" sz="2400" dirty="0">
                <a:latin typeface="Times New Roman" panose="02020603050405020304" pitchFamily="18" charset="0"/>
                <a:cs typeface="Times New Roman" panose="02020603050405020304" pitchFamily="18" charset="0"/>
              </a:rPr>
              <a:t>with </a:t>
            </a:r>
            <a:r>
              <a:rPr lang="en-US" sz="2400" dirty="0" err="1">
                <a:solidFill>
                  <a:srgbClr val="FF0000"/>
                </a:solidFill>
                <a:latin typeface="Times New Roman" panose="02020603050405020304" pitchFamily="18" charset="0"/>
                <a:cs typeface="Times New Roman" panose="02020603050405020304" pitchFamily="18" charset="0"/>
              </a:rPr>
              <a:t>liquefactive</a:t>
            </a:r>
            <a:r>
              <a:rPr lang="en-US" sz="2400" dirty="0">
                <a:solidFill>
                  <a:srgbClr val="FF0000"/>
                </a:solidFill>
                <a:latin typeface="Times New Roman" panose="02020603050405020304" pitchFamily="18" charset="0"/>
                <a:cs typeface="Times New Roman" panose="02020603050405020304" pitchFamily="18" charset="0"/>
              </a:rPr>
              <a:t> degeneration of basal cells </a:t>
            </a:r>
            <a:r>
              <a:rPr lang="en-US" sz="2400" dirty="0">
                <a:latin typeface="Times New Roman" panose="02020603050405020304" pitchFamily="18" charset="0"/>
                <a:cs typeface="Times New Roman" panose="02020603050405020304" pitchFamily="18" charset="0"/>
              </a:rPr>
              <a:t>similar to lichen planus. </a:t>
            </a:r>
          </a:p>
        </p:txBody>
      </p:sp>
      <p:pic>
        <p:nvPicPr>
          <p:cNvPr id="3" name="Picture 2"/>
          <p:cNvPicPr>
            <a:picLocks noChangeAspect="1"/>
          </p:cNvPicPr>
          <p:nvPr/>
        </p:nvPicPr>
        <p:blipFill>
          <a:blip r:embed="rId2"/>
          <a:stretch>
            <a:fillRect/>
          </a:stretch>
        </p:blipFill>
        <p:spPr>
          <a:xfrm>
            <a:off x="4664158" y="3607389"/>
            <a:ext cx="3110084" cy="3206936"/>
          </a:xfrm>
          <a:prstGeom prst="rect">
            <a:avLst/>
          </a:prstGeom>
        </p:spPr>
      </p:pic>
      <p:pic>
        <p:nvPicPr>
          <p:cNvPr id="4" name="Picture 3"/>
          <p:cNvPicPr>
            <a:picLocks noChangeAspect="1"/>
          </p:cNvPicPr>
          <p:nvPr/>
        </p:nvPicPr>
        <p:blipFill>
          <a:blip r:embed="rId3"/>
          <a:stretch>
            <a:fillRect/>
          </a:stretch>
        </p:blipFill>
        <p:spPr>
          <a:xfrm>
            <a:off x="8179281" y="3607389"/>
            <a:ext cx="3539954" cy="3065853"/>
          </a:xfrm>
          <a:prstGeom prst="rect">
            <a:avLst/>
          </a:prstGeom>
        </p:spPr>
      </p:pic>
      <p:sp>
        <p:nvSpPr>
          <p:cNvPr id="5" name="Rectangle 4"/>
          <p:cNvSpPr/>
          <p:nvPr/>
        </p:nvSpPr>
        <p:spPr>
          <a:xfrm>
            <a:off x="4549" y="6001181"/>
            <a:ext cx="4659609" cy="369332"/>
          </a:xfrm>
          <a:prstGeom prst="rect">
            <a:avLst/>
          </a:prstGeom>
        </p:spPr>
        <p:txBody>
          <a:bodyPr wrap="none">
            <a:spAutoFit/>
          </a:bodyPr>
          <a:lstStyle/>
          <a:p>
            <a:r>
              <a:rPr lang="en-US" dirty="0"/>
              <a:t>Discoid area of erythema with </a:t>
            </a:r>
            <a:r>
              <a:rPr lang="en-US" dirty="0" err="1"/>
              <a:t>keratotic</a:t>
            </a:r>
            <a:r>
              <a:rPr lang="en-US" dirty="0"/>
              <a:t> border. </a:t>
            </a:r>
          </a:p>
        </p:txBody>
      </p:sp>
    </p:spTree>
    <p:extLst>
      <p:ext uri="{BB962C8B-B14F-4D97-AF65-F5344CB8AC3E}">
        <p14:creationId xmlns:p14="http://schemas.microsoft.com/office/powerpoint/2010/main" val="41890287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6938" y="838284"/>
            <a:ext cx="10053850" cy="2308324"/>
          </a:xfrm>
          <a:prstGeom prst="rect">
            <a:avLst/>
          </a:prstGeom>
        </p:spPr>
        <p:txBody>
          <a:bodyPr wrap="square">
            <a:spAutoFit/>
          </a:bodyPr>
          <a:lstStyle/>
          <a:p>
            <a:pPr>
              <a:lnSpc>
                <a:spcPct val="150000"/>
              </a:lnSpc>
            </a:pP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6. </a:t>
            </a:r>
            <a:r>
              <a:rPr lang="en-US" sz="2400" dirty="0">
                <a:solidFill>
                  <a:srgbClr val="FF0000"/>
                </a:solidFill>
                <a:latin typeface="Times New Roman" panose="02020603050405020304" pitchFamily="18" charset="0"/>
                <a:cs typeface="Times New Roman" panose="02020603050405020304" pitchFamily="18" charset="0"/>
              </a:rPr>
              <a:t>NEOPLASTIC: </a:t>
            </a:r>
            <a:r>
              <a:rPr lang="en-US" sz="2400" dirty="0">
                <a:latin typeface="Times New Roman" panose="02020603050405020304" pitchFamily="18" charset="0"/>
                <a:cs typeface="Times New Roman" panose="02020603050405020304" pitchFamily="18" charset="0"/>
              </a:rPr>
              <a:t>Like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carcinoma </a:t>
            </a:r>
            <a:r>
              <a:rPr lang="en-US" sz="2400" dirty="0">
                <a:latin typeface="Times New Roman" panose="02020603050405020304" pitchFamily="18" charset="0"/>
                <a:cs typeface="Times New Roman" panose="02020603050405020304" pitchFamily="18" charset="0"/>
              </a:rPr>
              <a:t>in situ and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squamous </a:t>
            </a:r>
            <a:r>
              <a:rPr lang="en-US" sz="2400" dirty="0">
                <a:latin typeface="Times New Roman" panose="02020603050405020304" pitchFamily="18" charset="0"/>
                <a:cs typeface="Times New Roman" panose="02020603050405020304" pitchFamily="18" charset="0"/>
              </a:rPr>
              <a:t>cell carcinoma</a:t>
            </a:r>
            <a:r>
              <a:rPr lang="en-US" dirty="0"/>
              <a:t>.</a:t>
            </a:r>
          </a:p>
        </p:txBody>
      </p:sp>
    </p:spTree>
    <p:extLst>
      <p:ext uri="{BB962C8B-B14F-4D97-AF65-F5344CB8AC3E}">
        <p14:creationId xmlns:p14="http://schemas.microsoft.com/office/powerpoint/2010/main" val="248210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489" y="150126"/>
            <a:ext cx="11354938" cy="2308324"/>
          </a:xfrm>
          <a:prstGeom prst="rect">
            <a:avLst/>
          </a:prstGeom>
        </p:spPr>
        <p:txBody>
          <a:bodyPr wrap="square">
            <a:spAutoFit/>
          </a:bodyPr>
          <a:lstStyle/>
          <a:p>
            <a:pPr>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Histologically</a:t>
            </a:r>
            <a:r>
              <a:rPr lang="en-US" sz="2400" dirty="0" smtClean="0">
                <a:latin typeface="Times New Roman" panose="02020603050405020304" pitchFamily="18" charset="0"/>
                <a:cs typeface="Times New Roman" panose="02020603050405020304" pitchFamily="18" charset="0"/>
              </a:rPr>
              <a:t> </a:t>
            </a: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he epithelium is </a:t>
            </a:r>
            <a:r>
              <a:rPr lang="en-US" sz="2400" dirty="0" smtClean="0">
                <a:solidFill>
                  <a:srgbClr val="FF0000"/>
                </a:solidFill>
                <a:latin typeface="Times New Roman" panose="02020603050405020304" pitchFamily="18" charset="0"/>
                <a:cs typeface="Times New Roman" panose="02020603050405020304" pitchFamily="18" charset="0"/>
              </a:rPr>
              <a:t>thicker</a:t>
            </a:r>
            <a:r>
              <a:rPr lang="en-US" sz="2400" dirty="0" smtClean="0">
                <a:latin typeface="Times New Roman" panose="02020603050405020304" pitchFamily="18" charset="0"/>
                <a:cs typeface="Times New Roman" panose="02020603050405020304" pitchFamily="18" charset="0"/>
              </a:rPr>
              <a:t> than normal with </a:t>
            </a:r>
            <a:r>
              <a:rPr lang="en-US" sz="2400" dirty="0" smtClean="0">
                <a:solidFill>
                  <a:srgbClr val="FF0000"/>
                </a:solidFill>
                <a:latin typeface="Times New Roman" panose="02020603050405020304" pitchFamily="18" charset="0"/>
                <a:cs typeface="Times New Roman" panose="02020603050405020304" pitchFamily="18" charset="0"/>
              </a:rPr>
              <a:t>broad rete ridges</a:t>
            </a:r>
            <a:r>
              <a:rPr lang="en-US" sz="2400" dirty="0" smtClean="0">
                <a:latin typeface="Times New Roman" panose="02020603050405020304" pitchFamily="18" charset="0"/>
                <a:cs typeface="Times New Roman" panose="02020603050405020304" pitchFamily="18" charset="0"/>
              </a:rPr>
              <a:t>. </a:t>
            </a:r>
          </a:p>
          <a:p>
            <a:pPr>
              <a:lnSpc>
                <a:spcPct val="150000"/>
              </a:lnSpc>
            </a:pPr>
            <a:r>
              <a:rPr lang="en-US" sz="2400" dirty="0" smtClean="0">
                <a:latin typeface="Times New Roman" panose="02020603050405020304" pitchFamily="18" charset="0"/>
                <a:cs typeface="Times New Roman" panose="02020603050405020304" pitchFamily="18" charset="0"/>
              </a:rPr>
              <a:t>. The epithelium shows </a:t>
            </a:r>
            <a:r>
              <a:rPr lang="en-US" sz="2400" dirty="0" smtClean="0">
                <a:solidFill>
                  <a:srgbClr val="FF0000"/>
                </a:solidFill>
                <a:latin typeface="Times New Roman" panose="02020603050405020304" pitchFamily="18" charset="0"/>
                <a:cs typeface="Times New Roman" panose="02020603050405020304" pitchFamily="18" charset="0"/>
              </a:rPr>
              <a:t>acanthosis and intracellular edema</a:t>
            </a:r>
            <a:r>
              <a:rPr lang="en-US" sz="2400" dirty="0" smtClean="0">
                <a:latin typeface="Times New Roman" panose="02020603050405020304" pitchFamily="18" charset="0"/>
                <a:cs typeface="Times New Roman" panose="02020603050405020304" pitchFamily="18" charset="0"/>
              </a:rPr>
              <a:t>.</a:t>
            </a:r>
          </a:p>
          <a:p>
            <a:pPr>
              <a:lnSpc>
                <a:spcPct val="150000"/>
              </a:lnSpc>
            </a:pPr>
            <a:r>
              <a:rPr lang="en-US" sz="2400" dirty="0" smtClean="0">
                <a:latin typeface="Times New Roman" panose="02020603050405020304" pitchFamily="18" charset="0"/>
                <a:cs typeface="Times New Roman" panose="02020603050405020304" pitchFamily="18" charset="0"/>
              </a:rPr>
              <a:t>.  It is regarded as a </a:t>
            </a:r>
            <a:r>
              <a:rPr lang="en-US" sz="2400" dirty="0" smtClean="0">
                <a:solidFill>
                  <a:srgbClr val="FF0000"/>
                </a:solidFill>
                <a:latin typeface="Times New Roman" panose="02020603050405020304" pitchFamily="18" charset="0"/>
                <a:cs typeface="Times New Roman" panose="02020603050405020304" pitchFamily="18" charset="0"/>
              </a:rPr>
              <a:t>variation</a:t>
            </a:r>
            <a:r>
              <a:rPr lang="en-US" sz="2400" dirty="0" smtClean="0">
                <a:latin typeface="Times New Roman" panose="02020603050405020304" pitchFamily="18" charset="0"/>
                <a:cs typeface="Times New Roman" panose="02020603050405020304" pitchFamily="18" charset="0"/>
              </a:rPr>
              <a:t> from normal.</a:t>
            </a: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84809" y="2717124"/>
            <a:ext cx="4089241" cy="2973992"/>
          </a:xfrm>
          <a:prstGeom prst="rect">
            <a:avLst/>
          </a:prstGeom>
        </p:spPr>
      </p:pic>
      <p:pic>
        <p:nvPicPr>
          <p:cNvPr id="4" name="Picture 3"/>
          <p:cNvPicPr>
            <a:picLocks noChangeAspect="1"/>
          </p:cNvPicPr>
          <p:nvPr/>
        </p:nvPicPr>
        <p:blipFill>
          <a:blip r:embed="rId3"/>
          <a:stretch>
            <a:fillRect/>
          </a:stretch>
        </p:blipFill>
        <p:spPr>
          <a:xfrm>
            <a:off x="5969903" y="2717124"/>
            <a:ext cx="4115793" cy="2973992"/>
          </a:xfrm>
          <a:prstGeom prst="rect">
            <a:avLst/>
          </a:prstGeom>
        </p:spPr>
      </p:pic>
      <p:sp>
        <p:nvSpPr>
          <p:cNvPr id="5" name="Rectangle 4"/>
          <p:cNvSpPr/>
          <p:nvPr/>
        </p:nvSpPr>
        <p:spPr>
          <a:xfrm>
            <a:off x="79470" y="5823843"/>
            <a:ext cx="10552136" cy="369332"/>
          </a:xfrm>
          <a:prstGeom prst="rect">
            <a:avLst/>
          </a:prstGeom>
        </p:spPr>
        <p:txBody>
          <a:bodyPr wrap="square">
            <a:spAutoFit/>
          </a:bodyPr>
          <a:lstStyle/>
          <a:p>
            <a:r>
              <a:rPr lang="en-US" dirty="0" err="1" smtClean="0"/>
              <a:t>Leukoedema</a:t>
            </a:r>
            <a:r>
              <a:rPr lang="en-US" dirty="0" smtClean="0"/>
              <a:t> appear grayish-white milky translucent.             Intracellular edema of prickle cells in </a:t>
            </a:r>
            <a:r>
              <a:rPr lang="en-US" dirty="0" err="1" smtClean="0"/>
              <a:t>leukoedema</a:t>
            </a:r>
            <a:endParaRPr lang="en-US" dirty="0"/>
          </a:p>
        </p:txBody>
      </p:sp>
    </p:spTree>
    <p:extLst>
      <p:ext uri="{BB962C8B-B14F-4D97-AF65-F5344CB8AC3E}">
        <p14:creationId xmlns:p14="http://schemas.microsoft.com/office/powerpoint/2010/main" val="2536193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603" y="232012"/>
            <a:ext cx="11655188" cy="4062651"/>
          </a:xfrm>
          <a:prstGeom prst="rect">
            <a:avLst/>
          </a:prstGeom>
        </p:spPr>
        <p:txBody>
          <a:bodyPr wrap="square">
            <a:spAutoFit/>
          </a:bodyPr>
          <a:lstStyle/>
          <a:p>
            <a:pPr>
              <a:lnSpc>
                <a:spcPct val="150000"/>
              </a:lnSpc>
            </a:pPr>
            <a:r>
              <a:rPr lang="en-US" sz="2800" dirty="0" smtClean="0">
                <a:solidFill>
                  <a:srgbClr val="FF0000"/>
                </a:solidFill>
                <a:latin typeface="Times New Roman" panose="02020603050405020304" pitchFamily="18" charset="0"/>
                <a:cs typeface="Times New Roman" panose="02020603050405020304" pitchFamily="18" charset="0"/>
              </a:rPr>
              <a:t>White Sponge Nevus </a:t>
            </a:r>
            <a:r>
              <a:rPr lang="en-US" sz="2400" dirty="0" smtClean="0">
                <a:latin typeface="Times New Roman" panose="02020603050405020304" pitchFamily="18" charset="0"/>
                <a:cs typeface="Times New Roman" panose="02020603050405020304" pitchFamily="18" charset="0"/>
              </a:rPr>
              <a:t>(oral epithelial </a:t>
            </a:r>
            <a:r>
              <a:rPr lang="en-US" sz="2400" dirty="0" err="1" smtClean="0">
                <a:latin typeface="Times New Roman" panose="02020603050405020304" pitchFamily="18" charset="0"/>
                <a:cs typeface="Times New Roman" panose="02020603050405020304" pitchFamily="18" charset="0"/>
              </a:rPr>
              <a:t>naevus</a:t>
            </a:r>
            <a:r>
              <a:rPr lang="en-US" sz="2400" dirty="0" smtClean="0">
                <a:latin typeface="Times New Roman" panose="02020603050405020304" pitchFamily="18" charset="0"/>
                <a:cs typeface="Times New Roman" panose="02020603050405020304" pitchFamily="18" charset="0"/>
              </a:rPr>
              <a:t>): </a:t>
            </a:r>
          </a:p>
          <a:p>
            <a:pPr>
              <a:lnSpc>
                <a:spcPct val="150000"/>
              </a:lnSpc>
            </a:pPr>
            <a:r>
              <a:rPr lang="en-US" sz="2400" dirty="0" smtClean="0">
                <a:latin typeface="Times New Roman" panose="02020603050405020304" pitchFamily="18" charset="0"/>
                <a:cs typeface="Times New Roman" panose="02020603050405020304" pitchFamily="18" charset="0"/>
              </a:rPr>
              <a:t>The disease follows a </a:t>
            </a:r>
            <a:r>
              <a:rPr lang="en-US" sz="2400" dirty="0" smtClean="0">
                <a:solidFill>
                  <a:srgbClr val="FF0000"/>
                </a:solidFill>
                <a:latin typeface="Times New Roman" panose="02020603050405020304" pitchFamily="18" charset="0"/>
                <a:cs typeface="Times New Roman" panose="02020603050405020304" pitchFamily="18" charset="0"/>
              </a:rPr>
              <a:t>hereditary</a:t>
            </a:r>
            <a:r>
              <a:rPr lang="en-US" sz="2400" dirty="0" smtClean="0">
                <a:latin typeface="Times New Roman" panose="02020603050405020304" pitchFamily="18" charset="0"/>
                <a:cs typeface="Times New Roman" panose="02020603050405020304" pitchFamily="18" charset="0"/>
              </a:rPr>
              <a:t> pattern as an </a:t>
            </a:r>
            <a:r>
              <a:rPr lang="en-US" sz="2400" dirty="0" smtClean="0">
                <a:solidFill>
                  <a:srgbClr val="FF0000"/>
                </a:solidFill>
                <a:latin typeface="Times New Roman" panose="02020603050405020304" pitchFamily="18" charset="0"/>
                <a:cs typeface="Times New Roman" panose="02020603050405020304" pitchFamily="18" charset="0"/>
              </a:rPr>
              <a:t>autosomal dominant </a:t>
            </a:r>
            <a:r>
              <a:rPr lang="en-US" sz="2400" dirty="0" smtClean="0">
                <a:latin typeface="Times New Roman" panose="02020603050405020304" pitchFamily="18" charset="0"/>
                <a:cs typeface="Times New Roman" panose="02020603050405020304" pitchFamily="18" charset="0"/>
              </a:rPr>
              <a:t>trait, may be </a:t>
            </a:r>
            <a:r>
              <a:rPr lang="en-US" sz="2400" dirty="0" smtClean="0">
                <a:solidFill>
                  <a:srgbClr val="FF0000"/>
                </a:solidFill>
                <a:latin typeface="Times New Roman" panose="02020603050405020304" pitchFamily="18" charset="0"/>
                <a:cs typeface="Times New Roman" panose="02020603050405020304" pitchFamily="18" charset="0"/>
              </a:rPr>
              <a:t>widespread, </a:t>
            </a:r>
            <a:r>
              <a:rPr lang="en-US" sz="2400" dirty="0" smtClean="0">
                <a:latin typeface="Times New Roman" panose="02020603050405020304" pitchFamily="18" charset="0"/>
                <a:cs typeface="Times New Roman" panose="02020603050405020304" pitchFamily="18" charset="0"/>
              </a:rPr>
              <a:t>and may be apparent in </a:t>
            </a:r>
            <a:r>
              <a:rPr lang="en-US" sz="2400" dirty="0" smtClean="0">
                <a:solidFill>
                  <a:srgbClr val="FF0000"/>
                </a:solidFill>
                <a:latin typeface="Times New Roman" panose="02020603050405020304" pitchFamily="18" charset="0"/>
                <a:cs typeface="Times New Roman" panose="02020603050405020304" pitchFamily="18" charset="0"/>
              </a:rPr>
              <a:t>infancy or early childhood</a:t>
            </a:r>
            <a:r>
              <a:rPr lang="en-US" sz="2400" dirty="0" smtClean="0">
                <a:latin typeface="Times New Roman" panose="02020603050405020304" pitchFamily="18" charset="0"/>
                <a:cs typeface="Times New Roman" panose="02020603050405020304" pitchFamily="18" charset="0"/>
              </a:rPr>
              <a:t>. </a:t>
            </a:r>
          </a:p>
          <a:p>
            <a:pPr>
              <a:lnSpc>
                <a:spcPct val="150000"/>
              </a:lnSpc>
            </a:pPr>
            <a:r>
              <a:rPr lang="en-US" sz="2400" dirty="0" smtClean="0">
                <a:latin typeface="Times New Roman" panose="02020603050405020304" pitchFamily="18" charset="0"/>
                <a:cs typeface="Times New Roman" panose="02020603050405020304" pitchFamily="18" charset="0"/>
              </a:rPr>
              <a:t>The mucosa appears </a:t>
            </a:r>
            <a:r>
              <a:rPr lang="en-US" sz="2400" dirty="0" smtClean="0">
                <a:solidFill>
                  <a:srgbClr val="FF0000"/>
                </a:solidFill>
                <a:latin typeface="Times New Roman" panose="02020603050405020304" pitchFamily="18" charset="0"/>
                <a:cs typeface="Times New Roman" panose="02020603050405020304" pitchFamily="18" charset="0"/>
              </a:rPr>
              <a:t>white thickened and folded or corrugated </a:t>
            </a:r>
            <a:r>
              <a:rPr lang="en-US" sz="2400" dirty="0" smtClean="0">
                <a:latin typeface="Times New Roman" panose="02020603050405020304" pitchFamily="18" charset="0"/>
                <a:cs typeface="Times New Roman" panose="02020603050405020304" pitchFamily="18" charset="0"/>
              </a:rPr>
              <a:t>with a </a:t>
            </a:r>
            <a:r>
              <a:rPr lang="en-US" sz="2400" dirty="0" smtClean="0">
                <a:solidFill>
                  <a:srgbClr val="FF0000"/>
                </a:solidFill>
                <a:latin typeface="Times New Roman" panose="02020603050405020304" pitchFamily="18" charset="0"/>
                <a:cs typeface="Times New Roman" panose="02020603050405020304" pitchFamily="18" charset="0"/>
              </a:rPr>
              <a:t>soft or spongy texture</a:t>
            </a:r>
            <a:r>
              <a:rPr lang="en-US" sz="2400" dirty="0" smtClean="0">
                <a:latin typeface="Times New Roman" panose="02020603050405020304" pitchFamily="18" charset="0"/>
                <a:cs typeface="Times New Roman" panose="02020603050405020304" pitchFamily="18" charset="0"/>
              </a:rPr>
              <a:t>. In </a:t>
            </a:r>
            <a:r>
              <a:rPr lang="en-US" sz="2400" dirty="0" smtClean="0">
                <a:solidFill>
                  <a:srgbClr val="FF0000"/>
                </a:solidFill>
                <a:latin typeface="Times New Roman" panose="02020603050405020304" pitchFamily="18" charset="0"/>
                <a:cs typeface="Times New Roman" panose="02020603050405020304" pitchFamily="18" charset="0"/>
              </a:rPr>
              <a:t>occasional </a:t>
            </a:r>
            <a:r>
              <a:rPr lang="en-US" sz="2400" dirty="0" smtClean="0">
                <a:latin typeface="Times New Roman" panose="02020603050405020304" pitchFamily="18" charset="0"/>
                <a:cs typeface="Times New Roman" panose="02020603050405020304" pitchFamily="18" charset="0"/>
              </a:rPr>
              <a:t>cases, the oral lesions were accompanied by similar lesions of </a:t>
            </a:r>
            <a:r>
              <a:rPr lang="en-US" sz="2400" dirty="0" smtClean="0">
                <a:solidFill>
                  <a:srgbClr val="FF0000"/>
                </a:solidFill>
                <a:latin typeface="Times New Roman" panose="02020603050405020304" pitchFamily="18" charset="0"/>
                <a:cs typeface="Times New Roman" panose="02020603050405020304" pitchFamily="18" charset="0"/>
              </a:rPr>
              <a:t>other mucosal </a:t>
            </a:r>
            <a:r>
              <a:rPr lang="en-US" sz="2400" dirty="0" smtClean="0">
                <a:latin typeface="Times New Roman" panose="02020603050405020304" pitchFamily="18" charset="0"/>
                <a:cs typeface="Times New Roman" panose="02020603050405020304" pitchFamily="18" charset="0"/>
              </a:rPr>
              <a:t>surfaces, including the vagina and, anus, rectum and nasal cavity. </a:t>
            </a:r>
          </a:p>
          <a:p>
            <a:pPr>
              <a:lnSpc>
                <a:spcPct val="150000"/>
              </a:lnSpc>
            </a:pPr>
            <a:r>
              <a:rPr lang="en-US" sz="2400" dirty="0" smtClean="0">
                <a:latin typeface="Times New Roman" panose="02020603050405020304" pitchFamily="18" charset="0"/>
                <a:cs typeface="Times New Roman" panose="02020603050405020304" pitchFamily="18" charset="0"/>
              </a:rPr>
              <a:t>There is no treatment for the condition, and it is </a:t>
            </a:r>
            <a:r>
              <a:rPr lang="en-US" sz="2400" dirty="0" smtClean="0">
                <a:solidFill>
                  <a:srgbClr val="FF0000"/>
                </a:solidFill>
                <a:latin typeface="Times New Roman" panose="02020603050405020304" pitchFamily="18" charset="0"/>
                <a:cs typeface="Times New Roman" panose="02020603050405020304" pitchFamily="18" charset="0"/>
              </a:rPr>
              <a:t>not premalignant</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8489" y="3130777"/>
            <a:ext cx="3674654" cy="339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612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603" y="232012"/>
            <a:ext cx="11655188" cy="2954655"/>
          </a:xfrm>
          <a:prstGeom prst="rect">
            <a:avLst/>
          </a:prstGeom>
        </p:spPr>
        <p:txBody>
          <a:bodyPr wrap="square">
            <a:spAutoFit/>
          </a:bodyPr>
          <a:lstStyle/>
          <a:p>
            <a:pPr>
              <a:lnSpc>
                <a:spcPct val="150000"/>
              </a:lnSpc>
            </a:pPr>
            <a:r>
              <a:rPr lang="en-US" sz="2800" dirty="0" smtClean="0">
                <a:solidFill>
                  <a:srgbClr val="FF0000"/>
                </a:solidFill>
                <a:latin typeface="Times New Roman" panose="02020603050405020304" pitchFamily="18" charset="0"/>
                <a:cs typeface="Times New Roman" panose="02020603050405020304" pitchFamily="18" charset="0"/>
              </a:rPr>
              <a:t>Histologically </a:t>
            </a:r>
          </a:p>
          <a:p>
            <a:pPr>
              <a:lnSpc>
                <a:spcPct val="150000"/>
              </a:lnSpc>
            </a:pPr>
            <a:r>
              <a:rPr lang="en-US" sz="2400" dirty="0" smtClean="0">
                <a:latin typeface="Times New Roman" panose="02020603050405020304" pitchFamily="18" charset="0"/>
                <a:cs typeface="Times New Roman" panose="02020603050405020304" pitchFamily="18" charset="0"/>
              </a:rPr>
              <a:t>. The epithelium is </a:t>
            </a:r>
            <a:r>
              <a:rPr lang="en-US" sz="2400" dirty="0" err="1" smtClean="0">
                <a:solidFill>
                  <a:srgbClr val="FF0000"/>
                </a:solidFill>
                <a:latin typeface="Times New Roman" panose="02020603050405020304" pitchFamily="18" charset="0"/>
                <a:cs typeface="Times New Roman" panose="02020603050405020304" pitchFamily="18" charset="0"/>
              </a:rPr>
              <a:t>acanthotic</a:t>
            </a:r>
            <a:r>
              <a:rPr lang="en-US" sz="2400" dirty="0" smtClean="0">
                <a:latin typeface="Times New Roman" panose="02020603050405020304" pitchFamily="18" charset="0"/>
                <a:cs typeface="Times New Roman" panose="02020603050405020304" pitchFamily="18" charset="0"/>
              </a:rPr>
              <a:t> and the surface shows marked </a:t>
            </a:r>
            <a:r>
              <a:rPr lang="en-US" sz="2400" dirty="0" smtClean="0">
                <a:solidFill>
                  <a:srgbClr val="FF0000"/>
                </a:solidFill>
                <a:latin typeface="Times New Roman" panose="02020603050405020304" pitchFamily="18" charset="0"/>
                <a:cs typeface="Times New Roman" panose="02020603050405020304" pitchFamily="18" charset="0"/>
              </a:rPr>
              <a:t>hyperparakeratosis</a:t>
            </a:r>
            <a:r>
              <a:rPr lang="en-US" sz="2400" dirty="0" smtClean="0">
                <a:latin typeface="Times New Roman" panose="02020603050405020304" pitchFamily="18" charset="0"/>
                <a:cs typeface="Times New Roman" panose="02020603050405020304" pitchFamily="18" charset="0"/>
              </a:rPr>
              <a:t>.</a:t>
            </a:r>
          </a:p>
          <a:p>
            <a:pPr>
              <a:lnSpc>
                <a:spcPct val="150000"/>
              </a:lnSpc>
            </a:pPr>
            <a:r>
              <a:rPr lang="en-US" sz="2400" dirty="0" smtClean="0">
                <a:latin typeface="Times New Roman" panose="02020603050405020304" pitchFamily="18" charset="0"/>
                <a:cs typeface="Times New Roman" panose="02020603050405020304" pitchFamily="18" charset="0"/>
              </a:rPr>
              <a:t>.  A </a:t>
            </a:r>
            <a:r>
              <a:rPr lang="en-US" sz="2400" dirty="0" smtClean="0">
                <a:solidFill>
                  <a:srgbClr val="FF0000"/>
                </a:solidFill>
                <a:latin typeface="Times New Roman" panose="02020603050405020304" pitchFamily="18" charset="0"/>
                <a:cs typeface="Times New Roman" panose="02020603050405020304" pitchFamily="18" charset="0"/>
              </a:rPr>
              <a:t>characteristic</a:t>
            </a:r>
            <a:r>
              <a:rPr lang="en-US" sz="2400" dirty="0" smtClean="0">
                <a:latin typeface="Times New Roman" panose="02020603050405020304" pitchFamily="18" charset="0"/>
                <a:cs typeface="Times New Roman" panose="02020603050405020304" pitchFamily="18" charset="0"/>
              </a:rPr>
              <a:t> feature is marked intracellular </a:t>
            </a:r>
            <a:r>
              <a:rPr lang="en-US" sz="2400" dirty="0" smtClean="0">
                <a:solidFill>
                  <a:srgbClr val="FF0000"/>
                </a:solidFill>
                <a:latin typeface="Times New Roman" panose="02020603050405020304" pitchFamily="18" charset="0"/>
                <a:cs typeface="Times New Roman" panose="02020603050405020304" pitchFamily="18" charset="0"/>
              </a:rPr>
              <a:t>edema</a:t>
            </a:r>
            <a:r>
              <a:rPr lang="en-US" sz="2400" dirty="0" smtClean="0">
                <a:latin typeface="Times New Roman" panose="02020603050405020304" pitchFamily="18" charset="0"/>
                <a:cs typeface="Times New Roman" panose="02020603050405020304" pitchFamily="18" charset="0"/>
              </a:rPr>
              <a:t> of the of the </a:t>
            </a:r>
            <a:r>
              <a:rPr lang="en-US" sz="2400" dirty="0" smtClean="0">
                <a:solidFill>
                  <a:srgbClr val="FF0000"/>
                </a:solidFill>
                <a:latin typeface="Times New Roman" panose="02020603050405020304" pitchFamily="18" charset="0"/>
                <a:cs typeface="Times New Roman" panose="02020603050405020304" pitchFamily="18" charset="0"/>
              </a:rPr>
              <a:t>prickle cell </a:t>
            </a:r>
            <a:r>
              <a:rPr lang="en-US" sz="2400" dirty="0" smtClean="0">
                <a:latin typeface="Times New Roman" panose="02020603050405020304" pitchFamily="18" charset="0"/>
                <a:cs typeface="Times New Roman" panose="02020603050405020304" pitchFamily="18" charset="0"/>
              </a:rPr>
              <a:t>layers. . .There is no inflammatory changes in the lamina propria and there is no cellular atypia, and not considered as premalignant lesion.</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86603" y="3365969"/>
            <a:ext cx="3695667" cy="2556750"/>
          </a:xfrm>
          <a:prstGeom prst="rect">
            <a:avLst/>
          </a:prstGeom>
        </p:spPr>
      </p:pic>
      <p:pic>
        <p:nvPicPr>
          <p:cNvPr id="5" name="Picture 4"/>
          <p:cNvPicPr>
            <a:picLocks noChangeAspect="1"/>
          </p:cNvPicPr>
          <p:nvPr/>
        </p:nvPicPr>
        <p:blipFill>
          <a:blip r:embed="rId3"/>
          <a:stretch>
            <a:fillRect/>
          </a:stretch>
        </p:blipFill>
        <p:spPr>
          <a:xfrm>
            <a:off x="4872037" y="3300393"/>
            <a:ext cx="3847712" cy="2622326"/>
          </a:xfrm>
          <a:prstGeom prst="rect">
            <a:avLst/>
          </a:prstGeom>
        </p:spPr>
      </p:pic>
      <p:sp>
        <p:nvSpPr>
          <p:cNvPr id="6" name="Rectangle 5"/>
          <p:cNvSpPr/>
          <p:nvPr/>
        </p:nvSpPr>
        <p:spPr>
          <a:xfrm>
            <a:off x="286603" y="5955507"/>
            <a:ext cx="10290412" cy="646331"/>
          </a:xfrm>
          <a:prstGeom prst="rect">
            <a:avLst/>
          </a:prstGeom>
        </p:spPr>
        <p:txBody>
          <a:bodyPr wrap="square">
            <a:spAutoFit/>
          </a:bodyPr>
          <a:lstStyle/>
          <a:p>
            <a:r>
              <a:rPr lang="en-US" dirty="0" err="1" smtClean="0"/>
              <a:t>microscopical</a:t>
            </a:r>
            <a:r>
              <a:rPr lang="en-US" dirty="0" smtClean="0"/>
              <a:t> picture.</a:t>
            </a:r>
          </a:p>
          <a:p>
            <a:endParaRPr lang="en-US" dirty="0"/>
          </a:p>
        </p:txBody>
      </p:sp>
    </p:spTree>
    <p:extLst>
      <p:ext uri="{BB962C8B-B14F-4D97-AF65-F5344CB8AC3E}">
        <p14:creationId xmlns:p14="http://schemas.microsoft.com/office/powerpoint/2010/main" val="3363158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715" y="474345"/>
            <a:ext cx="11764371" cy="3231654"/>
          </a:xfrm>
          <a:prstGeom prst="rect">
            <a:avLst/>
          </a:prstGeom>
        </p:spPr>
        <p:txBody>
          <a:bodyPr wrap="square">
            <a:spAutoFit/>
          </a:bodyPr>
          <a:lstStyle/>
          <a:p>
            <a:pPr>
              <a:lnSpc>
                <a:spcPct val="150000"/>
              </a:lnSpc>
            </a:pPr>
            <a:r>
              <a:rPr lang="en-US" sz="2800" dirty="0" smtClean="0">
                <a:solidFill>
                  <a:srgbClr val="FF0000"/>
                </a:solidFill>
                <a:latin typeface="Times New Roman" panose="02020603050405020304" pitchFamily="18" charset="0"/>
                <a:cs typeface="Times New Roman" panose="02020603050405020304" pitchFamily="18" charset="0"/>
              </a:rPr>
              <a:t>2. INFECTION: </a:t>
            </a:r>
            <a:r>
              <a:rPr lang="en-US" sz="2400" dirty="0" smtClean="0">
                <a:latin typeface="Times New Roman" panose="02020603050405020304" pitchFamily="18" charset="0"/>
                <a:cs typeface="Times New Roman" panose="02020603050405020304" pitchFamily="18" charset="0"/>
              </a:rPr>
              <a:t>Like</a:t>
            </a:r>
            <a:r>
              <a:rPr lang="en-US" sz="2400" dirty="0" smtClean="0">
                <a:solidFill>
                  <a:srgbClr val="FF0000"/>
                </a:solidFill>
                <a:latin typeface="Times New Roman" panose="02020603050405020304" pitchFamily="18" charset="0"/>
                <a:cs typeface="Times New Roman" panose="02020603050405020304" pitchFamily="18" charset="0"/>
              </a:rPr>
              <a:t> </a:t>
            </a:r>
          </a:p>
          <a:p>
            <a:pPr>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a:t>
            </a:r>
            <a:r>
              <a:rPr lang="en-US" sz="2400" dirty="0" err="1" smtClean="0">
                <a:solidFill>
                  <a:srgbClr val="FF0000"/>
                </a:solidFill>
                <a:latin typeface="Times New Roman" panose="02020603050405020304" pitchFamily="18" charset="0"/>
                <a:cs typeface="Times New Roman" panose="02020603050405020304" pitchFamily="18" charset="0"/>
              </a:rPr>
              <a:t>andidal</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(ex: acute pseudo membranous and chronic hyperplastic candidiasis)</a:t>
            </a:r>
          </a:p>
          <a:p>
            <a:pPr>
              <a:lnSpc>
                <a:spcPct val="150000"/>
              </a:lnSpc>
            </a:pPr>
            <a:r>
              <a:rPr lang="en-US" sz="2400" dirty="0" smtClean="0">
                <a:latin typeface="Times New Roman" panose="02020603050405020304" pitchFamily="18" charset="0"/>
                <a:cs typeface="Times New Roman" panose="02020603050405020304" pitchFamily="18" charset="0"/>
              </a:rPr>
              <a:t>.  Bacterial (ex: syphilitic leukoplakia), </a:t>
            </a:r>
          </a:p>
          <a:p>
            <a:pPr>
              <a:lnSpc>
                <a:spcPct val="150000"/>
              </a:lnSpc>
            </a:pPr>
            <a:r>
              <a:rPr lang="en-US" sz="2400" dirty="0" smtClean="0">
                <a:latin typeface="Times New Roman" panose="02020603050405020304" pitchFamily="18" charset="0"/>
                <a:cs typeface="Times New Roman" panose="02020603050405020304" pitchFamily="18" charset="0"/>
              </a:rPr>
              <a:t>.  Viral infection (ex: hairy leukoplakia). </a:t>
            </a:r>
          </a:p>
          <a:p>
            <a:pPr>
              <a:lnSpc>
                <a:spcPct val="150000"/>
              </a:lnSpc>
            </a:pPr>
            <a:r>
              <a:rPr lang="en-US" sz="2400" dirty="0" smtClean="0">
                <a:latin typeface="Times New Roman" panose="02020603050405020304" pitchFamily="18" charset="0"/>
                <a:cs typeface="Times New Roman" panose="02020603050405020304" pitchFamily="18" charset="0"/>
              </a:rPr>
              <a:t>. Some infections may appear</a:t>
            </a:r>
            <a:r>
              <a:rPr lang="en-US" sz="2400" dirty="0" smtClean="0">
                <a:solidFill>
                  <a:srgbClr val="FF0000"/>
                </a:solidFill>
                <a:latin typeface="Times New Roman" panose="02020603050405020304" pitchFamily="18" charset="0"/>
                <a:cs typeface="Times New Roman" panose="02020603050405020304" pitchFamily="18" charset="0"/>
              </a:rPr>
              <a:t> red </a:t>
            </a:r>
            <a:r>
              <a:rPr lang="en-US" sz="2400" dirty="0" smtClean="0">
                <a:latin typeface="Times New Roman" panose="02020603050405020304" pitchFamily="18" charset="0"/>
                <a:cs typeface="Times New Roman" panose="02020603050405020304" pitchFamily="18" charset="0"/>
              </a:rPr>
              <a:t>in color like </a:t>
            </a:r>
            <a:r>
              <a:rPr lang="en-US" sz="2400" dirty="0" smtClean="0">
                <a:solidFill>
                  <a:srgbClr val="FF0000"/>
                </a:solidFill>
                <a:latin typeface="Times New Roman" panose="02020603050405020304" pitchFamily="18" charset="0"/>
                <a:cs typeface="Times New Roman" panose="02020603050405020304" pitchFamily="18" charset="0"/>
              </a:rPr>
              <a:t>chronic atrophic candidiasis</a:t>
            </a:r>
            <a:r>
              <a:rPr lang="en-US" sz="2400" dirty="0" smtClean="0">
                <a:latin typeface="Times New Roman" panose="02020603050405020304" pitchFamily="18" charset="0"/>
                <a:cs typeface="Times New Roman" panose="02020603050405020304" pitchFamily="18" charset="0"/>
              </a:rPr>
              <a:t>.</a:t>
            </a:r>
          </a:p>
          <a:p>
            <a:r>
              <a:rPr lang="en-US" dirty="0" smtClean="0"/>
              <a:t>   </a:t>
            </a:r>
            <a:endParaRPr lang="en-US" dirty="0"/>
          </a:p>
        </p:txBody>
      </p:sp>
    </p:spTree>
    <p:extLst>
      <p:ext uri="{BB962C8B-B14F-4D97-AF65-F5344CB8AC3E}">
        <p14:creationId xmlns:p14="http://schemas.microsoft.com/office/powerpoint/2010/main" val="936561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180" y="0"/>
            <a:ext cx="11764371" cy="5262979"/>
          </a:xfrm>
          <a:prstGeom prst="rect">
            <a:avLst/>
          </a:prstGeom>
        </p:spPr>
        <p:txBody>
          <a:bodyPr wrap="square">
            <a:spAutoFit/>
          </a:bodyPr>
          <a:lstStyle/>
          <a:p>
            <a:pPr>
              <a:lnSpc>
                <a:spcPct val="150000"/>
              </a:lnSpc>
            </a:pPr>
            <a:r>
              <a:rPr lang="en-US" sz="2800" dirty="0" smtClean="0">
                <a:solidFill>
                  <a:srgbClr val="FF0000"/>
                </a:solidFill>
                <a:latin typeface="Times New Roman" panose="02020603050405020304" pitchFamily="18" charset="0"/>
                <a:cs typeface="Times New Roman" panose="02020603050405020304" pitchFamily="18" charset="0"/>
              </a:rPr>
              <a:t>3. TRAUMATIC</a:t>
            </a:r>
            <a:r>
              <a:rPr lang="en-US" sz="2400" dirty="0" smtClean="0">
                <a:solidFill>
                  <a:srgbClr val="FF0000"/>
                </a:solidFill>
                <a:latin typeface="Times New Roman" panose="02020603050405020304" pitchFamily="18" charset="0"/>
                <a:cs typeface="Times New Roman" panose="02020603050405020304" pitchFamily="18" charset="0"/>
              </a:rPr>
              <a:t>:</a:t>
            </a:r>
          </a:p>
          <a:p>
            <a:pPr>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Mechanical trauma </a:t>
            </a:r>
            <a:r>
              <a:rPr lang="en-US" sz="2400" dirty="0" smtClean="0">
                <a:latin typeface="Times New Roman" panose="02020603050405020304" pitchFamily="18" charset="0"/>
                <a:cs typeface="Times New Roman" panose="02020603050405020304" pitchFamily="18" charset="0"/>
              </a:rPr>
              <a:t>(Frictional keratosis): </a:t>
            </a:r>
          </a:p>
          <a:p>
            <a:pPr>
              <a:lnSpc>
                <a:spcPct val="150000"/>
              </a:lnSpc>
            </a:pPr>
            <a:r>
              <a:rPr lang="en-US" sz="2400" dirty="0" smtClean="0">
                <a:latin typeface="Times New Roman" panose="02020603050405020304" pitchFamily="18" charset="0"/>
                <a:cs typeface="Times New Roman" panose="02020603050405020304" pitchFamily="18" charset="0"/>
              </a:rPr>
              <a:t>. It is a chronic </a:t>
            </a:r>
            <a:r>
              <a:rPr lang="en-US" sz="2400" dirty="0" smtClean="0">
                <a:solidFill>
                  <a:srgbClr val="FF0000"/>
                </a:solidFill>
                <a:latin typeface="Times New Roman" panose="02020603050405020304" pitchFamily="18" charset="0"/>
                <a:cs typeface="Times New Roman" panose="02020603050405020304" pitchFamily="18" charset="0"/>
              </a:rPr>
              <a:t>rubbing or friction </a:t>
            </a:r>
            <a:r>
              <a:rPr lang="en-US" sz="2400" dirty="0" smtClean="0">
                <a:latin typeface="Times New Roman" panose="02020603050405020304" pitchFamily="18" charset="0"/>
                <a:cs typeface="Times New Roman" panose="02020603050405020304" pitchFamily="18" charset="0"/>
              </a:rPr>
              <a:t>against an oral mucosal surface may result in </a:t>
            </a:r>
            <a:r>
              <a:rPr lang="en-US" sz="2400" dirty="0" smtClean="0">
                <a:solidFill>
                  <a:srgbClr val="FF0000"/>
                </a:solidFill>
                <a:latin typeface="Times New Roman" panose="02020603050405020304" pitchFamily="18" charset="0"/>
                <a:cs typeface="Times New Roman" panose="02020603050405020304" pitchFamily="18" charset="0"/>
              </a:rPr>
              <a:t>hyperkeratosis</a:t>
            </a:r>
            <a:r>
              <a:rPr lang="en-US" sz="2400" dirty="0" smtClean="0">
                <a:latin typeface="Times New Roman" panose="02020603050405020304" pitchFamily="18" charset="0"/>
                <a:cs typeface="Times New Roman" panose="02020603050405020304" pitchFamily="18" charset="0"/>
              </a:rPr>
              <a:t>. </a:t>
            </a:r>
          </a:p>
          <a:p>
            <a:pPr>
              <a:lnSpc>
                <a:spcPct val="150000"/>
              </a:lnSpc>
            </a:pPr>
            <a:r>
              <a:rPr lang="en-US" sz="2400" dirty="0" smtClean="0">
                <a:latin typeface="Times New Roman" panose="02020603050405020304" pitchFamily="18" charset="0"/>
                <a:cs typeface="Times New Roman" panose="02020603050405020304" pitchFamily="18" charset="0"/>
              </a:rPr>
              <a:t>. This results in a white appearance of the tissue. </a:t>
            </a:r>
          </a:p>
          <a:p>
            <a:pPr>
              <a:lnSpc>
                <a:spcPct val="150000"/>
              </a:lnSpc>
            </a:pPr>
            <a:r>
              <a:rPr lang="en-US" sz="2400" dirty="0" smtClean="0">
                <a:latin typeface="Times New Roman" panose="02020603050405020304" pitchFamily="18" charset="0"/>
                <a:cs typeface="Times New Roman" panose="02020603050405020304" pitchFamily="18" charset="0"/>
              </a:rPr>
              <a:t>. An example of frictional keratosis is an increase in surface keratin that results </a:t>
            </a:r>
            <a:r>
              <a:rPr lang="en-US" sz="2400" dirty="0" smtClean="0">
                <a:solidFill>
                  <a:srgbClr val="FF0000"/>
                </a:solidFill>
                <a:latin typeface="Times New Roman" panose="02020603050405020304" pitchFamily="18" charset="0"/>
                <a:cs typeface="Times New Roman" panose="02020603050405020304" pitchFamily="18" charset="0"/>
              </a:rPr>
              <a:t>from chronic cheek and tongue chewing, and irritation by a sharp tooth. </a:t>
            </a:r>
          </a:p>
          <a:p>
            <a:pPr>
              <a:lnSpc>
                <a:spcPct val="150000"/>
              </a:lnSpc>
            </a:pPr>
            <a:r>
              <a:rPr lang="en-US" sz="2400" dirty="0" smtClean="0">
                <a:latin typeface="Times New Roman" panose="02020603050405020304" pitchFamily="18" charset="0"/>
                <a:cs typeface="Times New Roman" panose="02020603050405020304" pitchFamily="18" charset="0"/>
              </a:rPr>
              <a:t>. Habitual </a:t>
            </a:r>
            <a:r>
              <a:rPr lang="en-US" sz="2400" dirty="0" smtClean="0">
                <a:solidFill>
                  <a:srgbClr val="FF0000"/>
                </a:solidFill>
                <a:latin typeface="Times New Roman" panose="02020603050405020304" pitchFamily="18" charset="0"/>
                <a:cs typeface="Times New Roman" panose="02020603050405020304" pitchFamily="18" charset="0"/>
              </a:rPr>
              <a:t>cheek biting </a:t>
            </a:r>
            <a:r>
              <a:rPr lang="en-US" sz="2400" dirty="0" smtClean="0">
                <a:latin typeface="Times New Roman" panose="02020603050405020304" pitchFamily="18" charset="0"/>
                <a:cs typeface="Times New Roman" panose="02020603050405020304" pitchFamily="18" charset="0"/>
              </a:rPr>
              <a:t>causes an area of buccal mucosa to appear </a:t>
            </a:r>
            <a:r>
              <a:rPr lang="en-US" sz="2400" dirty="0" smtClean="0">
                <a:solidFill>
                  <a:srgbClr val="FF0000"/>
                </a:solidFill>
                <a:latin typeface="Times New Roman" panose="02020603050405020304" pitchFamily="18" charset="0"/>
                <a:cs typeface="Times New Roman" panose="02020603050405020304" pitchFamily="18" charset="0"/>
              </a:rPr>
              <a:t>red and white with a rough surface. </a:t>
            </a:r>
            <a:endParaRPr lang="en-US" dirty="0">
              <a:solidFill>
                <a:srgbClr val="FF0000"/>
              </a:solidFill>
            </a:endParaRPr>
          </a:p>
        </p:txBody>
      </p:sp>
    </p:spTree>
    <p:extLst>
      <p:ext uri="{BB962C8B-B14F-4D97-AF65-F5344CB8AC3E}">
        <p14:creationId xmlns:p14="http://schemas.microsoft.com/office/powerpoint/2010/main" val="2570528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2740</Words>
  <Application>Microsoft Office PowerPoint</Application>
  <PresentationFormat>Custom</PresentationFormat>
  <Paragraphs>205</Paragraphs>
  <Slides>41</Slides>
  <Notes>5</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red</dc:creator>
  <cp:lastModifiedBy>Windows User</cp:lastModifiedBy>
  <cp:revision>51</cp:revision>
  <dcterms:created xsi:type="dcterms:W3CDTF">2017-07-30T21:26:10Z</dcterms:created>
  <dcterms:modified xsi:type="dcterms:W3CDTF">2024-04-19T15:40:29Z</dcterms:modified>
</cp:coreProperties>
</file>