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57" r:id="rId4"/>
    <p:sldId id="258" r:id="rId5"/>
    <p:sldId id="263" r:id="rId6"/>
    <p:sldId id="265" r:id="rId7"/>
    <p:sldId id="264" r:id="rId8"/>
    <p:sldId id="259" r:id="rId9"/>
    <p:sldId id="267" r:id="rId10"/>
    <p:sldId id="272" r:id="rId11"/>
    <p:sldId id="274" r:id="rId12"/>
    <p:sldId id="268" r:id="rId13"/>
    <p:sldId id="276" r:id="rId14"/>
    <p:sldId id="260" r:id="rId15"/>
    <p:sldId id="279" r:id="rId16"/>
    <p:sldId id="278" r:id="rId17"/>
    <p:sldId id="261" r:id="rId18"/>
    <p:sldId id="280" r:id="rId19"/>
    <p:sldId id="282" r:id="rId20"/>
    <p:sldId id="286" r:id="rId21"/>
    <p:sldId id="284" r:id="rId22"/>
    <p:sldId id="292" r:id="rId23"/>
    <p:sldId id="271" r:id="rId24"/>
    <p:sldId id="293" r:id="rId25"/>
    <p:sldId id="289" r:id="rId26"/>
    <p:sldId id="288" r:id="rId27"/>
    <p:sldId id="291" r:id="rId28"/>
    <p:sldId id="294" r:id="rId29"/>
    <p:sldId id="295" r:id="rId30"/>
    <p:sldId id="287" r:id="rId31"/>
    <p:sldId id="298" r:id="rId32"/>
    <p:sldId id="302" r:id="rId33"/>
    <p:sldId id="303" r:id="rId34"/>
    <p:sldId id="297" r:id="rId35"/>
    <p:sldId id="301" r:id="rId36"/>
    <p:sldId id="305" r:id="rId37"/>
    <p:sldId id="304" r:id="rId38"/>
    <p:sldId id="313" r:id="rId39"/>
    <p:sldId id="312" r:id="rId40"/>
    <p:sldId id="308" r:id="rId41"/>
    <p:sldId id="318" r:id="rId42"/>
    <p:sldId id="322" r:id="rId43"/>
    <p:sldId id="321" r:id="rId44"/>
    <p:sldId id="324" r:id="rId45"/>
    <p:sldId id="323" r:id="rId46"/>
    <p:sldId id="315" r:id="rId47"/>
    <p:sldId id="325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5" autoAdjust="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30CD2-B385-48EC-816D-F84EEBC2BF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7EBF-531E-4BD2-87CE-279F11680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2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EBF-531E-4BD2-87CE-279F116803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8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paedia.org/articles/lytic_lesions_of_the_jaw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77724"/>
            <a:ext cx="868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latin typeface="Times New Roman"/>
                <a:ea typeface="Calibri"/>
                <a:cs typeface="Times New Roman"/>
              </a:rPr>
              <a:t>CYSTS OF THE JAWS </a:t>
            </a:r>
            <a:r>
              <a:rPr lang="en-US" sz="4000" b="1" dirty="0" smtClean="0">
                <a:latin typeface="Times New Roman"/>
                <a:ea typeface="Calibri"/>
                <a:cs typeface="Times New Roman"/>
              </a:rPr>
              <a:t>AND</a:t>
            </a:r>
          </a:p>
          <a:p>
            <a:pPr algn="ctr">
              <a:lnSpc>
                <a:spcPct val="115000"/>
              </a:lnSpc>
            </a:pPr>
            <a:r>
              <a:rPr lang="en-US" sz="4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>
                <a:latin typeface="Times New Roman"/>
                <a:ea typeface="Calibri"/>
                <a:cs typeface="Times New Roman"/>
              </a:rPr>
              <a:t>ORAL SOFT </a:t>
            </a:r>
            <a:r>
              <a:rPr lang="en-US" sz="4000" b="1" dirty="0" smtClean="0">
                <a:latin typeface="Times New Roman"/>
                <a:ea typeface="Calibri"/>
                <a:cs typeface="Times New Roman"/>
              </a:rPr>
              <a:t>TISSUES  </a:t>
            </a:r>
          </a:p>
          <a:p>
            <a:pPr algn="ctr">
              <a:lnSpc>
                <a:spcPct val="115000"/>
              </a:lnSpc>
            </a:pPr>
            <a:r>
              <a:rPr lang="en-US" sz="4000" b="1" dirty="0" smtClean="0">
                <a:latin typeface="Times New Roman"/>
                <a:ea typeface="Calibri"/>
                <a:cs typeface="Times New Roman"/>
              </a:rPr>
              <a:t>L23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002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" y="5334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Connective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 wall of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cysts contain varying numbers of islands of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epithelium.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content of the cyst lumen is 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thin watery yellow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fluid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- Several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relatively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serious potential complications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exist stemming from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besides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simply the possibility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recurrence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following incomplete surgical removal. These include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60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839200" cy="481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development of 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ameloblastoma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either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lining epithelium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rests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epithelium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wall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cyst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development of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epidermoid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carcinoma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the same two sources of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epithelium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development of 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mucoepidermoid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carcinoma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the lining epithelium of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which contains mucus secreting cells.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888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99" y="25748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ERUPTION CYST: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defined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 an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with the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histologic features of a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that surrounds a tooth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crown that has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erupted through bone but not soft tissue.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Clinical features: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It is usually painless unless infected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Found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children of different ages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occasionally in adults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if there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delayed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eruption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When cystic cavity contains blood, the swelling appears deep blue; hence the term ‘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eruption hematoma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1420"/>
            <a:ext cx="34321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962400"/>
            <a:ext cx="387396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3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3" y="3048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ODONTOGENIC KERATOCYST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There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general agreement that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origin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odontogenic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keratocyst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comes from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dental lamina remnants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in the mandible and maxilla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or,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as originally believed, from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enamel organ before tooth formation.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Multiple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keratocysts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behave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aggressively and can recur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and can be associated with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nevoid basal cell carcinoma syndrome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Gorlin's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syndrome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1957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19574"/>
            <a:ext cx="2718163" cy="24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517" y="6023472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09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7" y="457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Clinical features: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cyst may occur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at any age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with peak incidence is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second and third decades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life.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There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a predilection for occurrence in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males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most common site is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third molar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area.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expansion of the jaw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much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less than the radiographic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extent of the cyst, hence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clinical signs often fails to appear until the cyst is well advanced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22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Keratocysts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like other jaw cysts,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symptomless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until the bone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expanded or they become infected.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Among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more common features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pain, soft-tissue swelling and expansion of bone,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various neurologic manifestations such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paresthesia of the lip or teeth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7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Radiographic features: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Radiographically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most OKCs are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unilocular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presenting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well-defined peripheral rim.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Scalloping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border is also a frequent finding.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Multilocular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radiolucent OKC is also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observed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04800" y="3090922"/>
            <a:ext cx="3733800" cy="30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91000" y="3073505"/>
            <a:ext cx="3505200" cy="30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163764"/>
            <a:ext cx="1990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94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" y="14004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Histopathological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features: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odontogenic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keratocyst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wall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is usually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thin unless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there has been superimposed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inflammation.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hese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cysts are formed with a stratified squamous epithelium with a remarkable uniformity of thickness of the epithelium, usually ranging from 6 to 10 cells thick with prominent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palisaded basal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layer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534" y="3429000"/>
            <a:ext cx="4306661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668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Times New Roman"/>
                <a:ea typeface="Calibri"/>
              </a:rPr>
              <a:t>Parakeratinised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odontogenic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keratocyst</a:t>
            </a:r>
            <a:r>
              <a:rPr lang="en-US" dirty="0">
                <a:latin typeface="Times New Roman"/>
                <a:ea typeface="Calibri"/>
              </a:rPr>
              <a:t>, the epithelial lining with elongated palisaded basal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9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" y="14004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mitotic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activity of this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epithelium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frequent.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epithelium which is typically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corrugated or wrinkled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produces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orthokeratin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parakeratin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or both types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keratin.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No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rete ridges are present; therefore, the epithelium often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sloughs from the connective tissue.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connective tissue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wall</a:t>
            </a:r>
            <a:r>
              <a:rPr lang="en-US" sz="2400" dirty="0">
                <a:latin typeface="Times New Roman"/>
                <a:ea typeface="Calibri"/>
              </a:rPr>
              <a:t> often shows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small islands </a:t>
            </a:r>
            <a:r>
              <a:rPr lang="en-US" sz="2400" dirty="0">
                <a:latin typeface="Times New Roman"/>
                <a:ea typeface="Calibri"/>
              </a:rPr>
              <a:t>of epithelium similar to the lining epithelium; some of these islands may be small cysts (daughter cyst). 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184" y="3962400"/>
            <a:ext cx="30322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62800" y="59436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Satellite cyst.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9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9196"/>
            <a:ext cx="89088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LATERAL PERIODONTAL CYST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These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uncommon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intraosseous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cysts are form beside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vital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tooth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occurs chiefly 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adults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 mostly in the mandibular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bicuspid/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cuspid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/incisor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area,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slowly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growing,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nonexpansile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developmental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derived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rests of the dental lamina,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usually seen by chance in routine radiographs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 symptoms unless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they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erode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through the bone to extend into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gingiva.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585" y="3433716"/>
            <a:ext cx="3426415" cy="32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67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Cysts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pathological fluid-filled cavities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lined by epithelium.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-They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more common in the jaws than in any other bone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because of the many rests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epithelium remaining in the tissues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Cysts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formed from this epithelium (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cysts) account for most cysts of the jaws.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Table-1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shows classifications of cysts of jaws.</a:t>
            </a:r>
          </a:p>
        </p:txBody>
      </p:sp>
    </p:spTree>
    <p:extLst>
      <p:ext uri="{BB962C8B-B14F-4D97-AF65-F5344CB8AC3E}">
        <p14:creationId xmlns:p14="http://schemas.microsoft.com/office/powerpoint/2010/main" val="289888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269" y="19196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Microscopically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the lining is squamous or cuboidal epithelium, frequently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only one or two cells thick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but sometimes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focal thickenings.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cyst should be enucleated and the related tooth can be retained if healthy.</a:t>
            </a:r>
          </a:p>
          <a:p>
            <a:r>
              <a:rPr lang="en-US" dirty="0">
                <a:latin typeface="Times New Roman"/>
                <a:ea typeface="Calibri"/>
              </a:rPr>
              <a:t>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7" y="2538412"/>
            <a:ext cx="4691063" cy="34051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78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CALCIFYING EPITHELIAL ODONTOGENIC CYST (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Gorlin’s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cyst):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reduced enamel epithelial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cells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remnant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epithelium in the dental follicle.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calcifying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is a benign neoplasm but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has a malignant variant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17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Clinically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Almost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 decade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life,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both sexes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either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jaws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can be affected.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site is most often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anterior to the mandibular first molar.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cyst presents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boney hard swelling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 may become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extensive causing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expansion and distortion of cortical plate and displacement of teeth.</a:t>
            </a:r>
          </a:p>
        </p:txBody>
      </p:sp>
    </p:spTree>
    <p:extLst>
      <p:ext uri="{BB962C8B-B14F-4D97-AF65-F5344CB8AC3E}">
        <p14:creationId xmlns:p14="http://schemas.microsoft.com/office/powerpoint/2010/main" val="335252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183" y="1388796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Radiographic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features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The appearance is usually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unilocular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cystic lesion but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it may be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multilocular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 contain areas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calcification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.Occasionally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roots of adjacent teeth are eroded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/>
                <a:ea typeface="Calibri"/>
              </a:rPr>
              <a:t> </a:t>
            </a:r>
            <a:r>
              <a:rPr lang="en-US" sz="1400" dirty="0">
                <a:latin typeface="Times New Roman"/>
                <a:ea typeface="Calibri"/>
              </a:rPr>
              <a:t>(A) radiolucent  </a:t>
            </a:r>
            <a:r>
              <a:rPr lang="en-US" sz="1400" dirty="0" smtClean="0">
                <a:latin typeface="Times New Roman"/>
                <a:ea typeface="Calibri"/>
              </a:rPr>
              <a:t>                                                     </a:t>
            </a:r>
            <a:r>
              <a:rPr lang="en-US" sz="1400" dirty="0">
                <a:latin typeface="Times New Roman"/>
                <a:ea typeface="Calibri"/>
              </a:rPr>
              <a:t>(B ) mixed</a:t>
            </a:r>
            <a:r>
              <a:rPr lang="en-US" sz="2400" b="1" dirty="0">
                <a:latin typeface="Times New Roman"/>
                <a:ea typeface="Calibri"/>
              </a:rPr>
              <a:t>.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2971800" cy="223352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2743200" cy="223351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8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03" y="2286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Histopathological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features: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Cystic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cavity lined by an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keratinized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epithelium with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ameloblast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-like basal cells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epithelium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sometimes thick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can contain areas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resembling stellate reticulum.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-The most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conspicuous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feature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abnormal keratinization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producing areas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swollen,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eosinophilic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cells devoid of nuclei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which become progressively paler, leaving only their outlines (ghost cells).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ghost cells typically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calcify in patchy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fashion.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9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690258" y="2348648"/>
            <a:ext cx="5334000" cy="373379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6811" y="6082447"/>
            <a:ext cx="78774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Times New Roman"/>
              </a:rPr>
              <a:t>Microscopic features of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Gorlin’s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cyst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reveal thick epithelial lining contain a palisaded columnar basal cells and ghost cells.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Approximately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calcifying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cysts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odontomas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other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odontogenic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tumors.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behavior of a calcifying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cyst is similar to that of a non-neoplastic cyst, overlying bone is only occasionally eroded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enucleation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usually effective.</a:t>
            </a:r>
          </a:p>
        </p:txBody>
      </p:sp>
    </p:spTree>
    <p:extLst>
      <p:ext uri="{BB962C8B-B14F-4D97-AF65-F5344CB8AC3E}">
        <p14:creationId xmlns:p14="http://schemas.microsoft.com/office/powerpoint/2010/main" val="82377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60" y="1676400"/>
            <a:ext cx="8610600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NON-ODONTOGENIC </a:t>
            </a: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DEVELOPMENTAL CYSTS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L24</a:t>
            </a:r>
            <a:endParaRPr lang="en-US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099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76568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</a:rPr>
              <a:t>NASOPALATINE </a:t>
            </a:r>
            <a:r>
              <a:rPr lang="en-US" sz="2400" b="1" dirty="0">
                <a:latin typeface="Times New Roman"/>
                <a:ea typeface="Calibri"/>
              </a:rPr>
              <a:t>DUCT CYST (incisive canal cyst): </a:t>
            </a:r>
            <a:endParaRPr lang="en-US" sz="2400" b="1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A </a:t>
            </a:r>
            <a:r>
              <a:rPr lang="en-US" sz="2400" dirty="0">
                <a:latin typeface="Times New Roman"/>
                <a:ea typeface="Calibri"/>
              </a:rPr>
              <a:t>few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epithelial</a:t>
            </a:r>
            <a:r>
              <a:rPr lang="en-US" sz="2400" dirty="0">
                <a:latin typeface="Times New Roman"/>
                <a:ea typeface="Calibri"/>
              </a:rPr>
              <a:t> cells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lying along </a:t>
            </a:r>
            <a:r>
              <a:rPr lang="en-US" sz="2400" dirty="0">
                <a:latin typeface="Times New Roman"/>
                <a:ea typeface="Calibri"/>
              </a:rPr>
              <a:t>the line of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nasopalatine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duct sometimes persist and can give rise to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nasopalatine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duct cysts which form in the midline of the anterior maxilla.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/>
                <a:ea typeface="Calibri"/>
              </a:rPr>
              <a:t>Nasopalatine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duct cysts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slow-growing</a:t>
            </a:r>
            <a:r>
              <a:rPr lang="en-US" sz="2400" dirty="0">
                <a:latin typeface="Times New Roman"/>
                <a:ea typeface="Calibri"/>
              </a:rPr>
              <a:t> and if allowed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to grow sufficiently</a:t>
            </a:r>
            <a:r>
              <a:rPr lang="en-US" sz="2400" dirty="0">
                <a:latin typeface="Times New Roman"/>
                <a:ea typeface="Calibri"/>
              </a:rPr>
              <a:t> large, </a:t>
            </a:r>
            <a:r>
              <a:rPr lang="en-US" sz="2400" dirty="0" err="1">
                <a:latin typeface="Times New Roman"/>
                <a:ea typeface="Calibri"/>
              </a:rPr>
              <a:t>nasopalatine</a:t>
            </a:r>
            <a:r>
              <a:rPr lang="en-US" sz="2400" dirty="0">
                <a:latin typeface="Times New Roman"/>
                <a:ea typeface="Calibri"/>
              </a:rPr>
              <a:t> cysts may cause a swelling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midline</a:t>
            </a:r>
            <a:r>
              <a:rPr lang="en-US" sz="2400" dirty="0">
                <a:latin typeface="Times New Roman"/>
                <a:ea typeface="Calibri"/>
              </a:rPr>
              <a:t> 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anterior part of the palate.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50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76568"/>
            <a:ext cx="8915400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.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Radiography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shows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rounded radiolucent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area with a well defined often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sclerotic margin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the anterior part of the midline of the maxilla causing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displacement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teeth.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occasionally appear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heart shaped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because of radiographic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superimposition of the nasal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spine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98026"/>
            <a:ext cx="4724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9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76568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Microscopically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cyst contains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epithelial lining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which is either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stratified squamous epithelium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ciliated columnar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(respiratory) epithelium or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together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connective tissue walls.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Nasopalatine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duct cysts should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enucleated.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Recurrence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unlikely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0342"/>
            <a:ext cx="4800600" cy="381285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81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1" y="914401"/>
            <a:ext cx="8762109" cy="507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88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85" y="457200"/>
            <a:ext cx="89154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MEDIAN PALATINE AND MEDIAN MANDIBULAR CYSTS: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Some authors consider its origin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epithelial inclusions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trapped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mid line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during embryonic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development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457198" y="2286001"/>
            <a:ext cx="358140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662" y="2362199"/>
            <a:ext cx="3477538" cy="35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0998" y="6019800"/>
            <a:ext cx="792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MEDIAN PALATINE </a:t>
            </a:r>
            <a:r>
              <a:rPr lang="en-US" b="1" dirty="0" smtClean="0">
                <a:latin typeface="Times New Roman"/>
                <a:ea typeface="Calibri"/>
              </a:rPr>
              <a:t>                               MEDIAN   MANDIBULAR </a:t>
            </a:r>
            <a:r>
              <a:rPr lang="en-US" b="1" dirty="0">
                <a:latin typeface="Times New Roman"/>
                <a:ea typeface="Calibri"/>
              </a:rPr>
              <a:t>CYSTS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89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NASOLABIAL CYST: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forms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outside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the bone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soft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tissues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below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ala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the nose.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may produce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painless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swelling of the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upper lip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which often obliterates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nasolabial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fold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lesion does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not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exhibit any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radiographic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changes; however some produce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superficial resorption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the underlying bone.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2004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42" y="3801324"/>
            <a:ext cx="2987458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09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41" y="2286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GLOBULOMAXILLARY CYST: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Developmental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fissural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cyst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that arises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bone suture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between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premaxilla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Occur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due to proliferation of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sequestered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epithelium along the line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fusion of embryonic processes.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painless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but it may cause pain, and elevation of the lip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cases appear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bilateral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5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41" y="228600"/>
            <a:ext cx="8763000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Radiograph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reveals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inverted pear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shaped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radiolucent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area between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roots of maxillary lateral incisor and canine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divergence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roots. 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2057400"/>
            <a:ext cx="36433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866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4444"/>
            <a:ext cx="8763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cystic cavity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lined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thin squamous or respiratory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epithelium which is supported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connective tissue capsule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which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contain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inflammatory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cells.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I</a:t>
            </a: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33662"/>
            <a:ext cx="49530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169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478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NON-EPITHELIAL CYSTS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(pseudo cysts)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SOLITARY BONE CYST: (simple bone cyst, traumatic bone cyst, hemorrhagic bone cyst):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It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is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uncommon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non epithelial lined cystic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 </a:t>
            </a:r>
            <a:r>
              <a:rPr lang="en-US" sz="2400" u="sng" dirty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lesion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Trauma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has been suggested as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etiology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leading to intra boney hemorrhage, and if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clot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does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not organized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liquefaction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occurs to the clot, and intra boney cavity formed.</a:t>
            </a: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Times New Roman"/>
              </a:rPr>
              <a:t>.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240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Times New Roman"/>
              </a:rPr>
              <a:t>Clinical </a:t>
            </a:r>
            <a:r>
              <a:rPr lang="en-US" sz="2400" b="1" dirty="0">
                <a:latin typeface="Times New Roman"/>
                <a:ea typeface="Times New Roman"/>
              </a:rPr>
              <a:t>features: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Times New Roman"/>
              </a:rPr>
              <a:t>- Mainly </a:t>
            </a:r>
            <a:r>
              <a:rPr lang="en-US" sz="2400" dirty="0">
                <a:latin typeface="Times New Roman"/>
                <a:ea typeface="Times New Roman"/>
              </a:rPr>
              <a:t>diagnosed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young</a:t>
            </a:r>
            <a:r>
              <a:rPr lang="en-US" sz="2400" dirty="0">
                <a:latin typeface="Times New Roman"/>
                <a:ea typeface="Times New Roman"/>
              </a:rPr>
              <a:t> patients most frequently during the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second</a:t>
            </a:r>
            <a:r>
              <a:rPr lang="en-US" sz="2400" dirty="0" smtClean="0">
                <a:latin typeface="Times New Roman"/>
                <a:ea typeface="Times New Roman"/>
              </a:rPr>
              <a:t> decade of life .More common in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males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Times New Roman"/>
              </a:rPr>
              <a:t>Majority </a:t>
            </a:r>
            <a:r>
              <a:rPr lang="en-US" sz="2400" dirty="0">
                <a:latin typeface="Times New Roman"/>
                <a:ea typeface="Times New Roman"/>
              </a:rPr>
              <a:t>of them are located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mandibular body </a:t>
            </a:r>
            <a:r>
              <a:rPr lang="en-US" sz="2400" dirty="0">
                <a:latin typeface="Times New Roman"/>
                <a:ea typeface="Times New Roman"/>
              </a:rPr>
              <a:t>between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canine and the third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molar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Times New Roman"/>
              </a:rPr>
              <a:t>The </a:t>
            </a:r>
            <a:r>
              <a:rPr lang="en-US" sz="2400" dirty="0">
                <a:latin typeface="Times New Roman"/>
                <a:ea typeface="Times New Roman"/>
              </a:rPr>
              <a:t>lesion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asymptomatic</a:t>
            </a:r>
            <a:r>
              <a:rPr lang="en-US" sz="2400" dirty="0">
                <a:latin typeface="Times New Roman"/>
                <a:ea typeface="Times New Roman"/>
              </a:rPr>
              <a:t>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majority</a:t>
            </a:r>
            <a:r>
              <a:rPr lang="en-US" sz="2400" dirty="0">
                <a:latin typeface="Times New Roman"/>
                <a:ea typeface="Times New Roman"/>
              </a:rPr>
              <a:t> of cases </a:t>
            </a:r>
            <a:r>
              <a:rPr lang="en-US" sz="2400" dirty="0" smtClean="0">
                <a:latin typeface="Times New Roman"/>
                <a:ea typeface="Times New Roman"/>
              </a:rPr>
              <a:t>and is often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accidentally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discovered on routine radiological examination.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Some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are associated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pain and boney swelling </a:t>
            </a:r>
            <a:r>
              <a:rPr lang="en-US" sz="2400" dirty="0">
                <a:latin typeface="Times New Roman"/>
                <a:ea typeface="Times New Roman"/>
              </a:rPr>
              <a:t>of the </a:t>
            </a:r>
            <a:r>
              <a:rPr lang="en-US" sz="2400" dirty="0" smtClean="0">
                <a:latin typeface="Times New Roman"/>
                <a:ea typeface="Times New Roman"/>
              </a:rPr>
              <a:t>jaw.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Paresthesia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of the lip,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expansion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of cortical plate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displacement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of regional teeth are common.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02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Radiographic feature: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Usually appear as a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unilocular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radiolucent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area with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scalloped superior border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spreading between the roots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vital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teeth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.  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99928"/>
            <a:ext cx="4876800" cy="3967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97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96" y="0"/>
            <a:ext cx="9117904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50"/>
              </a:spcAft>
            </a:pP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CYSTS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OF SOFT TISSUES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(mouth, face and neck)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THYROGLOSSAL DUCT CYST: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cyst is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developmental cyst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arising 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embryonic remnants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thyroglossal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tract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develops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midline of the neck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anywhere between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base of the tongue and the thyroid gland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8100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231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96" y="0"/>
            <a:ext cx="9117904" cy="587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50"/>
              </a:spcAft>
            </a:pP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features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105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often occurs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before age 20,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but may be found in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older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population as well.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5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Thyroglossal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duct cysts most often present with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palpable asymptomatic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midline neck mass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at or below the level of the hyoid bone.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5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cysts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occur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within the tongue and cause dysphagia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5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neck mass moves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swallowing.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5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Some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patients will have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neck pain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when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secondary infected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36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37" y="0"/>
            <a:ext cx="8915400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ODONTOGENIC DEVELOPMENTAL CYSTS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DENTIGEROUS CYST: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cyst that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surrounds the crown of an impacted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tooth; caused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fluid accumulation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between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reduced enamel epithelium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the enamel surface, resulting in a cyst in which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crown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located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within the lumen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2600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57" y="228600"/>
            <a:ext cx="9035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</a:rPr>
              <a:t>Histopathological</a:t>
            </a:r>
            <a:r>
              <a:rPr lang="en-US" sz="2400" b="1" dirty="0">
                <a:latin typeface="Times New Roman"/>
                <a:ea typeface="Calibri"/>
              </a:rPr>
              <a:t> features</a:t>
            </a:r>
            <a:r>
              <a:rPr lang="en-US" sz="2400" b="1" dirty="0" smtClean="0">
                <a:latin typeface="Times New Roman"/>
                <a:ea typeface="Calibri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-The </a:t>
            </a:r>
            <a:r>
              <a:rPr lang="en-US" sz="2400" dirty="0" err="1">
                <a:latin typeface="Times New Roman"/>
                <a:ea typeface="Calibri"/>
              </a:rPr>
              <a:t>thyroglossal</a:t>
            </a:r>
            <a:r>
              <a:rPr lang="en-US" sz="2400" dirty="0">
                <a:latin typeface="Times New Roman"/>
                <a:ea typeface="Calibri"/>
              </a:rPr>
              <a:t> tract cyst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lined by stratified squamous </a:t>
            </a:r>
            <a:r>
              <a:rPr lang="en-US" sz="2400" dirty="0">
                <a:latin typeface="Times New Roman"/>
                <a:ea typeface="Calibri"/>
              </a:rPr>
              <a:t>epithelium,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ciliated columnar </a:t>
            </a:r>
            <a:r>
              <a:rPr lang="en-US" sz="2400" dirty="0">
                <a:latin typeface="Times New Roman"/>
                <a:ea typeface="Calibri"/>
              </a:rPr>
              <a:t>epithelium, or a mixture of any of these epithelial types.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connective tissue wall </a:t>
            </a:r>
            <a:r>
              <a:rPr lang="en-US" sz="2400" dirty="0">
                <a:latin typeface="Times New Roman"/>
                <a:ea typeface="Calibri"/>
              </a:rPr>
              <a:t>of the cyst will frequently contain small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patches of lymphoid tissue, thyroid tissue</a:t>
            </a:r>
            <a:r>
              <a:rPr lang="en-US" sz="2400" dirty="0">
                <a:latin typeface="Times New Roman"/>
                <a:ea typeface="Calibri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mucous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glands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62" y="3654901"/>
            <a:ext cx="3727537" cy="305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211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LYMPHOEPITHELIAL CYST (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Branchial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cleft cyst):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probably derived from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epithelium entrapped within lymphoid tissues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neck during embryonic development of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branchial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clefts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Clinical features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Present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lateral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aspect of the neck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anterior to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sternomastoid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muscle, and involve the floor of the mouth in 50% of cases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66" y="3886200"/>
            <a:ext cx="3273534" cy="28194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1783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88392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Histopathological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features: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lesion consists of a cystic cavity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lined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by thin stratified squamous epithelium.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cyst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connective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tissue being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infiltrated by large number of lymphocytes, plasma cells and macrophages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lymphoid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tissue sometimes typically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exhibits follicle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lymph node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pattern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4495800" cy="3048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0353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CYSTS OF SALIVARY GLANDS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 MUCOCELE: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most common type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salivary soft tissue cyst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mucocele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Mucoceles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mainly affect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minor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salivary glands, particularly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Preceding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formation of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extravasation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mucocele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saliva leaking from a damaged duct due to trauma into the superficial surrounding tissues to form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collection of fluid surrounded by compressed connective tissue without an epithelial lining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19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5895"/>
            <a:ext cx="883920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Less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frequently, the duct may become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obstructed by calculus or scarring, or due to the presence of atresia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so that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saliva does not escape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into the surrounding tissues,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retention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mucocele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thus forms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 a lining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compressed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duct epithelium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small superficial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mucocele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should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excised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with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underlying gland.</a:t>
            </a:r>
          </a:p>
        </p:txBody>
      </p:sp>
    </p:spTree>
    <p:extLst>
      <p:ext uri="{BB962C8B-B14F-4D97-AF65-F5344CB8AC3E}">
        <p14:creationId xmlns:p14="http://schemas.microsoft.com/office/powerpoint/2010/main" val="2658922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Clinical features</a:t>
            </a: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-They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either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superficial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and appear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bluish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or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deep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and appear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diffuse swelling with no color changes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rarely larger than 1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cm in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diameter.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Mostly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affect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lower lip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although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cheek, palate and tongue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frequently affected.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early stages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they appear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rounded fleshy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swellings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later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they are obviously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cystic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and fluctuant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size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the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cyst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increase during meal time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962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90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5436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Histopathological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features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Mucous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extravasation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cyst present as a cystic cavity within a connective tissue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stroma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filled with mucus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lining epithelium is absent.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While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mucous retention cyst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presents a small cystic cavity which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filled by mucus and lined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flattened epithelial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cells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of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salivary gland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duct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connective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tissue of these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cysts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may contain inflammatory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cells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1"/>
            <a:ext cx="3581400" cy="24384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32" y="1676400"/>
            <a:ext cx="3476625" cy="1905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936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62" y="0"/>
            <a:ext cx="8915400" cy="532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3552825" algn="l"/>
              </a:tabLs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RANULA: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3552825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salivary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cyst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arising from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sublingual or submandibular salivary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glands, either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extravasation (without epithelium) or retention cyst (with epithelium).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3552825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Ranula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usually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unilateral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 or 3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cm in diameter.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3552825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Occasionally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extend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across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whole of the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floor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mouth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3552825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-They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soft, fluctuant and bluish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if it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superficial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3552825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typically painless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but may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3552825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interfere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with speech or mastication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570962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33600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Times New Roman"/>
                <a:ea typeface="Calibri"/>
              </a:rPr>
              <a:t>Ranula</a:t>
            </a:r>
            <a:r>
              <a:rPr lang="en-US" sz="1400" dirty="0">
                <a:latin typeface="Times New Roman"/>
                <a:ea typeface="Calibri"/>
              </a:rPr>
              <a:t> in the floor of mouth caused either by </a:t>
            </a:r>
            <a:endParaRPr lang="en-US" sz="1400" dirty="0" smtClean="0">
              <a:latin typeface="Times New Roman"/>
              <a:ea typeface="Calibri"/>
            </a:endParaRPr>
          </a:p>
          <a:p>
            <a:r>
              <a:rPr lang="en-US" sz="1400" dirty="0" smtClean="0">
                <a:latin typeface="Times New Roman"/>
                <a:ea typeface="Calibri"/>
              </a:rPr>
              <a:t>mucous </a:t>
            </a:r>
            <a:r>
              <a:rPr lang="en-US" sz="1400" dirty="0">
                <a:latin typeface="Times New Roman"/>
                <a:ea typeface="Calibri"/>
              </a:rPr>
              <a:t>extravasation or mucous retention.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4847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4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36" y="152400"/>
            <a:ext cx="9004663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features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one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most common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types of developmental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cyst, estimated to be about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20%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all jaw cysts.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estimated that about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10% of impacted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teeth have formed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nearly always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associated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crown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permanent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tooth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Seldom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 a deciduous tooth involved.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8194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06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" y="609600"/>
            <a:ext cx="89154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.- A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 may also be found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enclosing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complex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compound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odontoma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or involving impacted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supernumerary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tooth.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most common sites of this cyst are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mandibular and maxillary third molar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maxillary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canine areas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since these are the most commonly impacted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More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twice as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 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males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 female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between the ages of 20 and 50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Like other cysts, uncomplicated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cysts cause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 symptoms until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the swelling becomes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noticeable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927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37" y="457200"/>
            <a:ext cx="8915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Alternatively </a:t>
            </a:r>
            <a:r>
              <a:rPr lang="en-US" sz="2400" dirty="0">
                <a:latin typeface="Times New Roman"/>
                <a:ea typeface="Calibri"/>
              </a:rPr>
              <a:t>a </a:t>
            </a:r>
            <a:r>
              <a:rPr lang="en-US" sz="2400" dirty="0" err="1">
                <a:latin typeface="Times New Roman"/>
                <a:ea typeface="Calibri"/>
              </a:rPr>
              <a:t>dentigerous</a:t>
            </a:r>
            <a:r>
              <a:rPr lang="en-US" sz="2400" dirty="0">
                <a:latin typeface="Times New Roman"/>
                <a:ea typeface="Calibri"/>
              </a:rPr>
              <a:t> cyst may be a chance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radiographic finding </a:t>
            </a:r>
            <a:r>
              <a:rPr lang="en-US" sz="2400" dirty="0">
                <a:latin typeface="Times New Roman"/>
                <a:ea typeface="Calibri"/>
              </a:rPr>
              <a:t>or found when the cause is sought for 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missing </a:t>
            </a:r>
            <a:r>
              <a:rPr lang="en-US" sz="2400" dirty="0">
                <a:latin typeface="Times New Roman"/>
                <a:ea typeface="Calibri"/>
              </a:rPr>
              <a:t>tooth.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latin typeface="Times New Roman"/>
                <a:ea typeface="Calibri"/>
              </a:rPr>
              <a:t>C</a:t>
            </a:r>
            <a:r>
              <a:rPr lang="en-US" sz="2400" dirty="0" smtClean="0">
                <a:latin typeface="Times New Roman"/>
                <a:ea typeface="Calibri"/>
              </a:rPr>
              <a:t>yst </a:t>
            </a:r>
            <a:r>
              <a:rPr lang="en-US" sz="2400" dirty="0">
                <a:latin typeface="Times New Roman"/>
                <a:ea typeface="Calibri"/>
              </a:rPr>
              <a:t>is potentially capable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becoming an aggressive </a:t>
            </a:r>
            <a:r>
              <a:rPr lang="en-US" sz="2400" dirty="0">
                <a:latin typeface="Times New Roman"/>
                <a:ea typeface="Calibri"/>
              </a:rPr>
              <a:t>lesion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</a:rPr>
              <a:t> 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Infection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of a </a:t>
            </a:r>
            <a:r>
              <a:rPr lang="en-US" sz="2400" dirty="0" err="1">
                <a:latin typeface="Times New Roman"/>
                <a:ea typeface="Calibri"/>
              </a:rPr>
              <a:t>dentigerous</a:t>
            </a:r>
            <a:r>
              <a:rPr lang="en-US" sz="2400" dirty="0">
                <a:latin typeface="Times New Roman"/>
                <a:ea typeface="Calibri"/>
              </a:rPr>
              <a:t> cyst causes the usual symptoms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pain and accelerated swelling.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- Expansion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of bone with subsequent facial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asymmetry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en-US" sz="2400" dirty="0" smtClean="0">
                <a:latin typeface="Times New Roman"/>
                <a:ea typeface="Calibri"/>
              </a:rPr>
              <a:t>Extreme </a:t>
            </a:r>
            <a:r>
              <a:rPr lang="en-US" sz="2400" dirty="0">
                <a:latin typeface="Times New Roman"/>
                <a:ea typeface="Calibri"/>
              </a:rPr>
              <a:t>displacement of teeth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Severe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root resorption </a:t>
            </a:r>
            <a:r>
              <a:rPr lang="en-US" sz="2400" dirty="0">
                <a:latin typeface="Times New Roman"/>
                <a:ea typeface="Calibri"/>
              </a:rPr>
              <a:t>of adjacent teeth as well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expansion of the cortical plate</a:t>
            </a:r>
            <a:r>
              <a:rPr lang="en-US" sz="2400" dirty="0">
                <a:latin typeface="Times New Roman"/>
                <a:ea typeface="Calibri"/>
              </a:rPr>
              <a:t> due to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pressure</a:t>
            </a:r>
            <a:r>
              <a:rPr lang="en-US" sz="2400" dirty="0">
                <a:latin typeface="Times New Roman"/>
                <a:ea typeface="Calibri"/>
              </a:rPr>
              <a:t> exerted by the lesion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729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1"/>
            <a:ext cx="8686800" cy="335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Radiographical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features: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dentigerous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cyst is usually a smooth,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unilocular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lesion, but occasionally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multilocular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appearance may occur, contains the crown of a tooth displaced from its normal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position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slow growth of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dentigerous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cysts usually results in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sclerotic bony outline and a well-defined cortex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            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52058"/>
            <a:ext cx="2895600" cy="26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662939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Times New Roman"/>
                <a:ea typeface="Calibri"/>
              </a:rPr>
              <a:t>Radiolucent area associated with the crown of  impacted tooth.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343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Histopathological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features: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usually composed of a thin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connective tissue wall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a thin layer (2-3 cell layer) of stratified squamous epithelium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lining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lumen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Rete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peg formation is generally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absent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except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cases that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secondarily infected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Mucus-secreting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cells in the lining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are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also seen. 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2766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00600" y="6592865"/>
            <a:ext cx="4572000" cy="2551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0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1000" dirty="0">
                <a:latin typeface="Times New Roman" pitchFamily="18" charset="0"/>
                <a:ea typeface="Calibri"/>
                <a:cs typeface="Times New Roman" pitchFamily="18" charset="0"/>
              </a:rPr>
              <a:t> cyst lined by a thin layer of stratified squamous epithelium.</a:t>
            </a:r>
          </a:p>
        </p:txBody>
      </p:sp>
    </p:spTree>
    <p:extLst>
      <p:ext uri="{BB962C8B-B14F-4D97-AF65-F5344CB8AC3E}">
        <p14:creationId xmlns:p14="http://schemas.microsoft.com/office/powerpoint/2010/main" val="395423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2337</Words>
  <Application>Microsoft Office PowerPoint</Application>
  <PresentationFormat>On-screen Show (4:3)</PresentationFormat>
  <Paragraphs>192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75</cp:revision>
  <dcterms:created xsi:type="dcterms:W3CDTF">2006-08-16T00:00:00Z</dcterms:created>
  <dcterms:modified xsi:type="dcterms:W3CDTF">2024-05-18T19:25:16Z</dcterms:modified>
</cp:coreProperties>
</file>