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363" r:id="rId2"/>
    <p:sldId id="273" r:id="rId3"/>
    <p:sldId id="274" r:id="rId4"/>
    <p:sldId id="257" r:id="rId5"/>
    <p:sldId id="262" r:id="rId6"/>
    <p:sldId id="263" r:id="rId7"/>
    <p:sldId id="258" r:id="rId8"/>
    <p:sldId id="261" r:id="rId9"/>
    <p:sldId id="303" r:id="rId10"/>
    <p:sldId id="305" r:id="rId11"/>
    <p:sldId id="306" r:id="rId12"/>
    <p:sldId id="310" r:id="rId13"/>
    <p:sldId id="266" r:id="rId14"/>
    <p:sldId id="264" r:id="rId15"/>
    <p:sldId id="276" r:id="rId16"/>
    <p:sldId id="278" r:id="rId17"/>
    <p:sldId id="350" r:id="rId18"/>
    <p:sldId id="296" r:id="rId19"/>
    <p:sldId id="351" r:id="rId20"/>
    <p:sldId id="352" r:id="rId21"/>
    <p:sldId id="288" r:id="rId22"/>
    <p:sldId id="347" r:id="rId23"/>
    <p:sldId id="325" r:id="rId24"/>
    <p:sldId id="353" r:id="rId25"/>
    <p:sldId id="329" r:id="rId26"/>
    <p:sldId id="330" r:id="rId27"/>
    <p:sldId id="354" r:id="rId28"/>
    <p:sldId id="356" r:id="rId29"/>
    <p:sldId id="355" r:id="rId30"/>
    <p:sldId id="33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88" autoAdjust="0"/>
  </p:normalViewPr>
  <p:slideViewPr>
    <p:cSldViewPr>
      <p:cViewPr varScale="1">
        <p:scale>
          <a:sx n="56" d="100"/>
          <a:sy n="56" d="100"/>
        </p:scale>
        <p:origin x="158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399938-0957-4FE2-B167-384D9010CFFA}" type="datetimeFigureOut">
              <a:rPr lang="en-US" smtClean="0"/>
              <a:t>5/7/2024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2BF544-2314-408D-9588-DF92B0158B75}" type="slidenum">
              <a:rPr lang="en-US" smtClean="0"/>
              <a:t>‹#›</a:t>
            </a:fld>
            <a:endParaRPr lang="en-US"/>
          </a:p>
        </p:txBody>
      </p:sp>
    </p:spTree>
    <p:extLst>
      <p:ext uri="{BB962C8B-B14F-4D97-AF65-F5344CB8AC3E}">
        <p14:creationId xmlns:p14="http://schemas.microsoft.com/office/powerpoint/2010/main" val="889665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7D7F449-89DC-4C8F-B365-AF2FEFBC1D48}" type="datetime1">
              <a:rPr lang="en-US" smtClean="0"/>
              <a:t>5/7/2024</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DA5CAA-4000-43F1-89AC-56BB9B03458A}" type="datetime1">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7E0CA1-B5F9-45A8-96F5-142A3E549726}" type="datetime1">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DAC989-B766-43D4-8032-14AC3AF2483B}" type="datetime1">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245110-D889-487B-80DC-2F1DB3D70F68}" type="datetime1">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E2EF84-7C86-42FE-8899-8055A2EDD795}" type="datetime1">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EED56326-2A51-4818-A6F0-8441D06AEBC7}" type="datetime1">
              <a:rPr lang="en-US" smtClean="0"/>
              <a:t>5/7/2024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E93102-459B-4F9B-9B0B-26A0A3A9C8A1}" type="datetime1">
              <a:rPr lang="en-US" smtClean="0"/>
              <a:t>5/7/2024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CCA6B-200E-423E-9875-3E3CF9C132F1}" type="datetime1">
              <a:rPr lang="en-US" smtClean="0"/>
              <a:t>5/7/2024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6AE8E0-0D4D-4546-A4E5-ACECAC65EEE2}" type="datetime1">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A2429C-39E4-4430-A144-BBC57E822A8B}" type="datetime1">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439ADDC1-91F7-4A93-9D02-82036EB2122A}" type="datetime1">
              <a:rPr lang="en-US" smtClean="0"/>
              <a:t>5/7/2024</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Stratum_lucidum" TargetMode="External"/><Relationship Id="rId2" Type="http://schemas.openxmlformats.org/officeDocument/2006/relationships/hyperlink" Target="http://en.wikipedia.org/wiki/Stratum_corneum" TargetMode="External"/><Relationship Id="rId1" Type="http://schemas.openxmlformats.org/officeDocument/2006/relationships/slideLayout" Target="../slideLayouts/slideLayout2.xml"/><Relationship Id="rId6" Type="http://schemas.openxmlformats.org/officeDocument/2006/relationships/hyperlink" Target="http://en.wikipedia.org/wiki/Stratum_germinativum" TargetMode="External"/><Relationship Id="rId5" Type="http://schemas.openxmlformats.org/officeDocument/2006/relationships/hyperlink" Target="http://en.wikipedia.org/wiki/Stratum_spinosum" TargetMode="External"/><Relationship Id="rId4" Type="http://schemas.openxmlformats.org/officeDocument/2006/relationships/hyperlink" Target="http://en.wikipedia.org/wiki/Stratum_granulosum"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8009" y="444948"/>
            <a:ext cx="1828624" cy="1539693"/>
          </a:xfrm>
          <a:prstGeom prst="rect">
            <a:avLst/>
          </a:prstGeom>
        </p:spPr>
      </p:pic>
      <p:sp>
        <p:nvSpPr>
          <p:cNvPr id="6" name="Rectangle 5"/>
          <p:cNvSpPr/>
          <p:nvPr/>
        </p:nvSpPr>
        <p:spPr>
          <a:xfrm>
            <a:off x="454950" y="623220"/>
            <a:ext cx="5214889" cy="1384995"/>
          </a:xfrm>
          <a:prstGeom prst="rect">
            <a:avLst/>
          </a:prstGeom>
        </p:spPr>
        <p:txBody>
          <a:bodyPr wrap="none">
            <a:spAutoFit/>
          </a:bodyPr>
          <a:lstStyle/>
          <a:p>
            <a:r>
              <a:rPr lang="en-US" sz="2800" b="1" kern="0" dirty="0">
                <a:solidFill>
                  <a:prstClr val="black"/>
                </a:solidFill>
              </a:rPr>
              <a:t>Tishk International University</a:t>
            </a:r>
          </a:p>
          <a:p>
            <a:r>
              <a:rPr lang="en-US" sz="2800" b="1" kern="0" dirty="0">
                <a:solidFill>
                  <a:prstClr val="black"/>
                </a:solidFill>
              </a:rPr>
              <a:t>Pharmacy Faculty</a:t>
            </a:r>
          </a:p>
          <a:p>
            <a:r>
              <a:rPr lang="en-US" sz="2800" b="1" kern="0" dirty="0">
                <a:solidFill>
                  <a:prstClr val="black"/>
                </a:solidFill>
              </a:rPr>
              <a:t>Pharmacy Department</a:t>
            </a:r>
          </a:p>
        </p:txBody>
      </p:sp>
      <p:sp>
        <p:nvSpPr>
          <p:cNvPr id="7" name="Rectangle 6"/>
          <p:cNvSpPr/>
          <p:nvPr/>
        </p:nvSpPr>
        <p:spPr>
          <a:xfrm>
            <a:off x="1892718" y="2369766"/>
            <a:ext cx="4491935" cy="769441"/>
          </a:xfrm>
          <a:prstGeom prst="rect">
            <a:avLst/>
          </a:prstGeom>
        </p:spPr>
        <p:txBody>
          <a:bodyPr wrap="none">
            <a:spAutoFit/>
          </a:bodyPr>
          <a:lstStyle/>
          <a:p>
            <a:r>
              <a:rPr lang="en-US" sz="4400" b="1" kern="0" dirty="0">
                <a:solidFill>
                  <a:prstClr val="black"/>
                </a:solidFill>
              </a:rPr>
              <a:t>Pharmaceutics II</a:t>
            </a:r>
          </a:p>
        </p:txBody>
      </p:sp>
      <p:sp>
        <p:nvSpPr>
          <p:cNvPr id="8" name="Rectangle 7"/>
          <p:cNvSpPr/>
          <p:nvPr/>
        </p:nvSpPr>
        <p:spPr>
          <a:xfrm>
            <a:off x="1071179" y="4680692"/>
            <a:ext cx="7133684" cy="584775"/>
          </a:xfrm>
          <a:prstGeom prst="rect">
            <a:avLst/>
          </a:prstGeom>
        </p:spPr>
        <p:txBody>
          <a:bodyPr wrap="none">
            <a:spAutoFit/>
          </a:bodyPr>
          <a:lstStyle/>
          <a:p>
            <a:r>
              <a:rPr lang="en-US" sz="3200" b="1" kern="0" dirty="0">
                <a:solidFill>
                  <a:srgbClr val="0070C0"/>
                </a:solidFill>
              </a:rPr>
              <a:t>3</a:t>
            </a:r>
            <a:r>
              <a:rPr lang="en-US" sz="3200" b="1" kern="0" baseline="30000" dirty="0">
                <a:solidFill>
                  <a:srgbClr val="0070C0"/>
                </a:solidFill>
              </a:rPr>
              <a:t>rd</a:t>
            </a:r>
            <a:r>
              <a:rPr lang="en-US" sz="3200" b="1" kern="0" dirty="0">
                <a:solidFill>
                  <a:srgbClr val="0070C0"/>
                </a:solidFill>
              </a:rPr>
              <a:t> Grade- Spring Semester 2023-2024</a:t>
            </a:r>
          </a:p>
        </p:txBody>
      </p:sp>
      <p:sp>
        <p:nvSpPr>
          <p:cNvPr id="9" name="Rectangle 8"/>
          <p:cNvSpPr/>
          <p:nvPr/>
        </p:nvSpPr>
        <p:spPr>
          <a:xfrm>
            <a:off x="1560362" y="3500759"/>
            <a:ext cx="7205819" cy="769441"/>
          </a:xfrm>
          <a:prstGeom prst="rect">
            <a:avLst/>
          </a:prstGeom>
          <a:solidFill>
            <a:srgbClr val="FFFF00"/>
          </a:solidFill>
        </p:spPr>
        <p:txBody>
          <a:bodyPr wrap="none">
            <a:spAutoFit/>
          </a:bodyPr>
          <a:lstStyle/>
          <a:p>
            <a:r>
              <a:rPr lang="en-US" sz="4400" b="1" kern="0" dirty="0">
                <a:solidFill>
                  <a:srgbClr val="C00000"/>
                </a:solidFill>
              </a:rPr>
              <a:t>Semisolid Dosage Form (I) </a:t>
            </a:r>
            <a:endParaRPr lang="en-US" sz="6000" b="1" kern="0" dirty="0">
              <a:solidFill>
                <a:srgbClr val="0070C0"/>
              </a:solidFill>
            </a:endParaRPr>
          </a:p>
        </p:txBody>
      </p:sp>
      <p:sp>
        <p:nvSpPr>
          <p:cNvPr id="10" name="Rectangle 9"/>
          <p:cNvSpPr/>
          <p:nvPr/>
        </p:nvSpPr>
        <p:spPr>
          <a:xfrm>
            <a:off x="2451365" y="5675959"/>
            <a:ext cx="5253361" cy="584775"/>
          </a:xfrm>
          <a:prstGeom prst="rect">
            <a:avLst/>
          </a:prstGeom>
        </p:spPr>
        <p:txBody>
          <a:bodyPr wrap="none">
            <a:spAutoFit/>
          </a:bodyPr>
          <a:lstStyle/>
          <a:p>
            <a:r>
              <a:rPr lang="en-US" sz="3200" b="1" kern="0" dirty="0">
                <a:solidFill>
                  <a:prstClr val="black"/>
                </a:solidFill>
              </a:rPr>
              <a:t>Instructor: Dr. Rozhan Arif</a:t>
            </a:r>
          </a:p>
        </p:txBody>
      </p:sp>
    </p:spTree>
    <p:extLst>
      <p:ext uri="{BB962C8B-B14F-4D97-AF65-F5344CB8AC3E}">
        <p14:creationId xmlns:p14="http://schemas.microsoft.com/office/powerpoint/2010/main" val="539293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tr-TR" dirty="0"/>
              <a:t>R</a:t>
            </a:r>
            <a:r>
              <a:rPr lang="en-US" dirty="0"/>
              <a:t>representation of the stratum corneum membrane, illustrating two possible micro routes for permeation. (1) Intercellular (2) transcellular</a:t>
            </a: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971800"/>
            <a:ext cx="4038600" cy="3228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3139870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US" dirty="0"/>
              <a:t>Generally, drug absorption into the skin occurs by </a:t>
            </a:r>
            <a:r>
              <a:rPr lang="en-US" b="1" dirty="0"/>
              <a:t>passive diffusion. </a:t>
            </a:r>
            <a:endParaRPr lang="tr-TR" b="1" dirty="0"/>
          </a:p>
          <a:p>
            <a:r>
              <a:rPr lang="en-US" dirty="0"/>
              <a:t>The rate of drug transport across the stratum corneum follows </a:t>
            </a:r>
            <a:r>
              <a:rPr lang="en-US" b="1" dirty="0"/>
              <a:t>Fick's Law of Diffusion</a:t>
            </a:r>
            <a:r>
              <a:rPr lang="en-US" dirty="0"/>
              <a:t>, </a:t>
            </a:r>
            <a:endParaRPr lang="tr-TR" dirty="0"/>
          </a:p>
          <a:p>
            <a:endParaRPr lang="tr-TR" dirty="0"/>
          </a:p>
          <a:p>
            <a:endParaRPr lang="tr-TR" dirty="0"/>
          </a:p>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143125"/>
            <a:ext cx="3352800" cy="111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810000"/>
            <a:ext cx="690917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4036686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a:t> Transport of </a:t>
            </a:r>
            <a:r>
              <a:rPr lang="en-US" b="1" dirty="0"/>
              <a:t>lipophilic drug molecules is facilitated by their dissolution into intercellular lipids around the cells of the stratum corneum. </a:t>
            </a:r>
            <a:endParaRPr lang="tr-TR" b="1" dirty="0"/>
          </a:p>
          <a:p>
            <a:pPr marL="0" indent="0">
              <a:buNone/>
            </a:pPr>
            <a:endParaRPr lang="tr-TR" dirty="0"/>
          </a:p>
          <a:p>
            <a:pPr marL="0" indent="0">
              <a:buNone/>
            </a:pPr>
            <a:r>
              <a:rPr lang="en-US" dirty="0"/>
              <a:t>• Absorption of </a:t>
            </a:r>
            <a:r>
              <a:rPr lang="en-US" b="1" dirty="0"/>
              <a:t>hydrophilic molecules into skin can occur through pores or openings of the hair follicles and sebaceous glands</a:t>
            </a:r>
            <a:r>
              <a:rPr lang="en-US" dirty="0"/>
              <a:t>, but the relative surface area of these openings is barely 1% of the total skin surface. </a:t>
            </a:r>
            <a:endParaRPr lang="tr-TR" dirty="0"/>
          </a:p>
          <a:p>
            <a:pPr marL="0" indent="0">
              <a:buNone/>
            </a:pPr>
            <a:endParaRPr lang="tr-TR" dirty="0"/>
          </a:p>
          <a:p>
            <a:pPr marL="0" indent="0">
              <a:buNone/>
            </a:pPr>
            <a:r>
              <a:rPr lang="en-US" dirty="0"/>
              <a:t>• This small surface area limits the amount of drug absorption.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2015811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457200" y="1341438"/>
            <a:ext cx="8147050" cy="4789487"/>
          </a:xfrm>
        </p:spPr>
        <p:txBody>
          <a:bodyPr>
            <a:normAutofit/>
          </a:bodyPr>
          <a:lstStyle/>
          <a:p>
            <a:r>
              <a:rPr lang="en-US" dirty="0"/>
              <a:t>The film covering the stratum corneum varies in composition, thickness, and continuity as a result of differences in the proportion of sebum and sweat produced and the extent of their removal through washing and sweat evaporation.</a:t>
            </a:r>
          </a:p>
          <a:p>
            <a:r>
              <a:rPr lang="en-US" dirty="0"/>
              <a:t>It offers little </a:t>
            </a:r>
            <a:r>
              <a:rPr lang="en-US" b="1" dirty="0"/>
              <a:t>resistance to drug penetration.</a:t>
            </a:r>
          </a:p>
          <a:p>
            <a:r>
              <a:rPr lang="en-US" b="1" dirty="0"/>
              <a:t>Hair follicles and gland ducts </a:t>
            </a:r>
            <a:r>
              <a:rPr lang="en-US" dirty="0"/>
              <a:t>can provide entry for drug molecules, but because their relative surface area is so minute compared to the total epidermis, they are minor factors in drug absorption.</a:t>
            </a:r>
            <a:endParaRPr lang="en-US" altLang="zh-CN" b="1" dirty="0">
              <a:solidFill>
                <a:schemeClr val="tx2"/>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1986576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525963"/>
          </a:xfrm>
        </p:spPr>
        <p:txBody>
          <a:bodyPr>
            <a:noAutofit/>
          </a:bodyPr>
          <a:lstStyle/>
          <a:p>
            <a:pPr>
              <a:buFont typeface="Wingdings" pitchFamily="2" charset="2"/>
              <a:buNone/>
            </a:pPr>
            <a:r>
              <a:rPr lang="en-US" altLang="zh-CN" sz="2800" dirty="0">
                <a:solidFill>
                  <a:schemeClr val="tx2"/>
                </a:solidFill>
              </a:rPr>
              <a:t>The rate of drug movement across the skin layer depends on</a:t>
            </a:r>
          </a:p>
          <a:p>
            <a:pPr>
              <a:buFontTx/>
              <a:buChar char="-"/>
            </a:pPr>
            <a:r>
              <a:rPr lang="en-US" altLang="zh-CN" sz="2800" dirty="0">
                <a:solidFill>
                  <a:srgbClr val="0000CC"/>
                </a:solidFill>
              </a:rPr>
              <a:t>the drug concentration in the vehicle,</a:t>
            </a:r>
          </a:p>
          <a:p>
            <a:pPr>
              <a:buFontTx/>
              <a:buChar char="-"/>
            </a:pPr>
            <a:r>
              <a:rPr lang="en-US" altLang="zh-CN" sz="2800" dirty="0">
                <a:solidFill>
                  <a:srgbClr val="0000CC"/>
                </a:solidFill>
              </a:rPr>
              <a:t>its aqueous solubility,</a:t>
            </a:r>
          </a:p>
          <a:p>
            <a:pPr>
              <a:buFontTx/>
              <a:buChar char="-"/>
            </a:pPr>
            <a:r>
              <a:rPr lang="en-US" altLang="zh-CN" sz="2800" dirty="0">
                <a:solidFill>
                  <a:srgbClr val="0000CC"/>
                </a:solidFill>
              </a:rPr>
              <a:t>the oil/water partition coefficient between the stratum corneum and the product’s vehicle.</a:t>
            </a:r>
          </a:p>
          <a:p>
            <a:pPr>
              <a:buFontTx/>
              <a:buNone/>
            </a:pPr>
            <a:r>
              <a:rPr lang="en-US" altLang="zh-CN" sz="2800" dirty="0">
                <a:solidFill>
                  <a:srgbClr val="0000CC"/>
                </a:solidFill>
              </a:rPr>
              <a:t>	</a:t>
            </a:r>
            <a:r>
              <a:rPr lang="en-US" altLang="zh-CN" sz="2800" dirty="0">
                <a:solidFill>
                  <a:schemeClr val="tx2"/>
                </a:solidFill>
              </a:rPr>
              <a:t>Substances that possess </a:t>
            </a:r>
            <a:r>
              <a:rPr lang="en-US" altLang="zh-CN" sz="2800" dirty="0">
                <a:solidFill>
                  <a:srgbClr val="0000CC"/>
                </a:solidFill>
              </a:rPr>
              <a:t>both aqueous and lipid solubility characteristics</a:t>
            </a:r>
            <a:r>
              <a:rPr lang="en-US" altLang="zh-CN" sz="2800" dirty="0">
                <a:solidFill>
                  <a:schemeClr val="tx2"/>
                </a:solidFill>
              </a:rPr>
              <a:t> are good candidates for diffusion through the stratum corneum.</a:t>
            </a:r>
          </a:p>
          <a:p>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2371764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2800" dirty="0"/>
              <a:t> </a:t>
            </a:r>
          </a:p>
          <a:p>
            <a:r>
              <a:rPr lang="en-US" sz="2800" dirty="0"/>
              <a:t>Medicated semisolid preparation</a:t>
            </a:r>
          </a:p>
          <a:p>
            <a:r>
              <a:rPr lang="en-US" sz="2800" dirty="0"/>
              <a:t> Non-medicated semisolid preparations: are used for their physical effects as protectants and lubricants.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762895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12837"/>
            <a:ext cx="8229600" cy="4525963"/>
          </a:xfrm>
        </p:spPr>
        <p:txBody>
          <a:bodyPr>
            <a:noAutofit/>
          </a:bodyPr>
          <a:lstStyle/>
          <a:p>
            <a:r>
              <a:rPr lang="en-US" sz="2800" dirty="0"/>
              <a:t>Most of the semisolid preparations are applied to the skin for topical relief of dermatologic conditions, whereas a smaller portion of these preparations are applied to mucous membranes such as rectal and buccal tissue, vaginal mucosa, urethral membrane, external ear lining, nasal mucosa, and cornea.</a:t>
            </a:r>
          </a:p>
          <a:p>
            <a:r>
              <a:rPr lang="en-US" sz="2800" dirty="0"/>
              <a:t>Whereas normal skin permeation is limited to localized effects, the mucous membranes permit more ready access to systemic circulation.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1826788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pic>
        <p:nvPicPr>
          <p:cNvPr id="6" name="Picture 5"/>
          <p:cNvPicPr>
            <a:picLocks noChangeAspect="1"/>
          </p:cNvPicPr>
          <p:nvPr/>
        </p:nvPicPr>
        <p:blipFill rotWithShape="1">
          <a:blip r:embed="rId2"/>
          <a:srcRect l="19328" t="17709" r="20936" b="11459"/>
          <a:stretch/>
        </p:blipFill>
        <p:spPr>
          <a:xfrm>
            <a:off x="-1" y="1"/>
            <a:ext cx="9105253" cy="6721474"/>
          </a:xfrm>
          <a:prstGeom prst="rect">
            <a:avLst/>
          </a:prstGeom>
        </p:spPr>
      </p:pic>
    </p:spTree>
    <p:extLst>
      <p:ext uri="{BB962C8B-B14F-4D97-AF65-F5344CB8AC3E}">
        <p14:creationId xmlns:p14="http://schemas.microsoft.com/office/powerpoint/2010/main" val="614246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a:effectLst/>
              </a:rPr>
              <a:t>IDEAL PROPERTIES OF SEMISOLID DOSAGE FORMS:  </a:t>
            </a:r>
            <a:endParaRPr lang="en-US" dirty="0">
              <a:effectLst/>
            </a:endParaRPr>
          </a:p>
        </p:txBody>
      </p:sp>
      <p:sp>
        <p:nvSpPr>
          <p:cNvPr id="3" name="Content Placeholder 2"/>
          <p:cNvSpPr>
            <a:spLocks noGrp="1"/>
          </p:cNvSpPr>
          <p:nvPr>
            <p:ph idx="1"/>
          </p:nvPr>
        </p:nvSpPr>
        <p:spPr/>
        <p:txBody>
          <a:bodyPr>
            <a:normAutofit fontScale="92500" lnSpcReduction="10000"/>
          </a:bodyPr>
          <a:lstStyle/>
          <a:p>
            <a:pPr marL="0" indent="0">
              <a:buNone/>
            </a:pPr>
            <a:endParaRPr lang="en-US" b="1" dirty="0"/>
          </a:p>
          <a:p>
            <a:pPr marL="0" indent="0">
              <a:buNone/>
            </a:pPr>
            <a:r>
              <a:rPr lang="en-US" b="1" dirty="0"/>
              <a:t>PHYSICAL PROPERTIES: </a:t>
            </a:r>
            <a:endParaRPr lang="en-US" dirty="0"/>
          </a:p>
          <a:p>
            <a:pPr marL="0" indent="0">
              <a:buNone/>
            </a:pPr>
            <a:r>
              <a:rPr lang="en-US" dirty="0"/>
              <a:t>   a)Smooth texture </a:t>
            </a:r>
          </a:p>
          <a:p>
            <a:pPr marL="0" indent="0">
              <a:buNone/>
            </a:pPr>
            <a:r>
              <a:rPr lang="en-US" dirty="0"/>
              <a:t>   b)Elegant in appearance </a:t>
            </a:r>
          </a:p>
          <a:p>
            <a:pPr marL="0" indent="0">
              <a:buNone/>
            </a:pPr>
            <a:r>
              <a:rPr lang="en-US" dirty="0"/>
              <a:t>   c)Non dehydrating </a:t>
            </a:r>
          </a:p>
          <a:p>
            <a:pPr marL="0" indent="0">
              <a:buNone/>
            </a:pPr>
            <a:r>
              <a:rPr lang="en-US" dirty="0"/>
              <a:t>   d)Non gritty </a:t>
            </a:r>
          </a:p>
          <a:p>
            <a:pPr marL="0" indent="0">
              <a:buNone/>
            </a:pPr>
            <a:r>
              <a:rPr lang="en-US" dirty="0"/>
              <a:t>  e)Non greasy and non staining </a:t>
            </a:r>
          </a:p>
          <a:p>
            <a:pPr marL="0" indent="0">
              <a:buNone/>
            </a:pPr>
            <a:r>
              <a:rPr lang="en-US" dirty="0"/>
              <a:t>   f)Non hygroscopic </a:t>
            </a:r>
          </a:p>
          <a:p>
            <a:pPr marL="0" indent="0">
              <a:buNone/>
            </a:pPr>
            <a:r>
              <a:rPr lang="en-US" dirty="0"/>
              <a:t>  g)Non irritating </a:t>
            </a:r>
          </a:p>
          <a:p>
            <a:pPr marL="0" indent="0">
              <a:buNone/>
            </a:pPr>
            <a:r>
              <a:rPr lang="en-US" dirty="0"/>
              <a:t>  h)Do not alter membrane / skin functioning </a:t>
            </a:r>
          </a:p>
          <a:p>
            <a:pPr marL="0" indent="0">
              <a:buNone/>
            </a:pPr>
            <a:r>
              <a:rPr lang="en-US" dirty="0"/>
              <a:t>   </a:t>
            </a:r>
            <a:r>
              <a:rPr lang="en-US" dirty="0" err="1"/>
              <a:t>i</a:t>
            </a:r>
            <a:r>
              <a:rPr lang="en-US" dirty="0"/>
              <a:t>)Miscible with skin secretion </a:t>
            </a:r>
          </a:p>
          <a:p>
            <a:pPr marL="0" indent="0">
              <a:buNone/>
            </a:pPr>
            <a:r>
              <a:rPr lang="en-US" dirty="0"/>
              <a:t>   j)Have low sensitization Index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752600"/>
            <a:ext cx="1828800" cy="187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47532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a:t>
            </a:r>
          </a:p>
        </p:txBody>
      </p:sp>
      <p:sp>
        <p:nvSpPr>
          <p:cNvPr id="3" name="Content Placeholder 2"/>
          <p:cNvSpPr>
            <a:spLocks noGrp="1"/>
          </p:cNvSpPr>
          <p:nvPr>
            <p:ph idx="1"/>
          </p:nvPr>
        </p:nvSpPr>
        <p:spPr/>
        <p:txBody>
          <a:bodyPr/>
          <a:lstStyle/>
          <a:p>
            <a:pPr marL="0" indent="0">
              <a:buNone/>
            </a:pPr>
            <a:r>
              <a:rPr lang="en-US" dirty="0"/>
              <a:t>The major advantages of semisolid dosage forms include </a:t>
            </a:r>
          </a:p>
          <a:p>
            <a:r>
              <a:rPr lang="en-US" dirty="0"/>
              <a:t>their demonstrated ability to readily incorporate a wide variety of hydrophilic and hydrophobic drugs</a:t>
            </a:r>
          </a:p>
          <a:p>
            <a:r>
              <a:rPr lang="en-US" dirty="0"/>
              <a:t> to reduce the undesirable effects arising from the systemic metabolism, and to minimize unnecessary fluctuations in drug concentration, which in turn will significantly enhance the efficacy of the  incorporated drug.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355335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dirty="0"/>
              <a:t>Definition</a:t>
            </a:r>
          </a:p>
        </p:txBody>
      </p:sp>
      <p:sp>
        <p:nvSpPr>
          <p:cNvPr id="3" name="Content Placeholder 2"/>
          <p:cNvSpPr>
            <a:spLocks noGrp="1"/>
          </p:cNvSpPr>
          <p:nvPr>
            <p:ph idx="1"/>
          </p:nvPr>
        </p:nvSpPr>
        <p:spPr/>
        <p:txBody>
          <a:bodyPr>
            <a:normAutofit/>
          </a:bodyPr>
          <a:lstStyle/>
          <a:p>
            <a:r>
              <a:rPr lang="en-US" sz="2800" dirty="0"/>
              <a:t>Pharmaceutical semisolid preparations may be defined as topical products intended for application on the skin or accessible mucous membranes to provide localized and sometimes systemic effects at the site of application. </a:t>
            </a:r>
          </a:p>
        </p:txBody>
      </p:sp>
      <p:pic>
        <p:nvPicPr>
          <p:cNvPr id="7170" name="Picture 2" descr="http://mypsoriasisrelief.com/wp-content/uploads/2011/04/Creams-For-Psoria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343400"/>
            <a:ext cx="4695825" cy="234260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1906460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239000" cy="990600"/>
          </a:xfrm>
        </p:spPr>
        <p:txBody>
          <a:bodyPr/>
          <a:lstStyle/>
          <a:p>
            <a:br>
              <a:rPr lang="en-US" dirty="0"/>
            </a:br>
            <a:br>
              <a:rPr lang="en-US" b="1" dirty="0"/>
            </a:br>
            <a:r>
              <a:rPr lang="en-US" b="1" dirty="0"/>
              <a:t>Ointments</a:t>
            </a:r>
            <a:endParaRPr lang="en-US" dirty="0"/>
          </a:p>
        </p:txBody>
      </p:sp>
      <p:sp>
        <p:nvSpPr>
          <p:cNvPr id="3" name="Content Placeholder 2"/>
          <p:cNvSpPr>
            <a:spLocks noGrp="1"/>
          </p:cNvSpPr>
          <p:nvPr>
            <p:ph idx="1"/>
          </p:nvPr>
        </p:nvSpPr>
        <p:spPr/>
        <p:txBody>
          <a:bodyPr/>
          <a:lstStyle/>
          <a:p>
            <a:r>
              <a:rPr lang="en-US" dirty="0"/>
              <a:t>Ointments are semisolid preparation intended for external application to the skin or mucous membranes. </a:t>
            </a:r>
          </a:p>
          <a:p>
            <a:r>
              <a:rPr lang="en-US" dirty="0"/>
              <a:t>Ointments may be medicated or non-medicated ointments. Ointment bases, as described may be used for their physical effects as protectants, emollients or lubricants or as vehicles in the preparation of medicated ointments.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1385979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3" name="Content Placeholder 2"/>
          <p:cNvSpPr>
            <a:spLocks noGrp="1"/>
          </p:cNvSpPr>
          <p:nvPr>
            <p:ph idx="4294967295"/>
          </p:nvPr>
        </p:nvSpPr>
        <p:spPr>
          <a:xfrm>
            <a:off x="0" y="1600200"/>
            <a:ext cx="8229600" cy="4525963"/>
          </a:xfrm>
        </p:spPr>
        <p:txBody>
          <a:bodyPr>
            <a:normAutofit fontScale="92500" lnSpcReduction="20000"/>
          </a:bodyPr>
          <a:lstStyle/>
          <a:p>
            <a:r>
              <a:rPr lang="en-US" dirty="0"/>
              <a:t>Ointments are greasy or fatty semisolid preparations. </a:t>
            </a:r>
          </a:p>
          <a:p>
            <a:pPr marL="0" indent="0">
              <a:buNone/>
            </a:pPr>
            <a:r>
              <a:rPr lang="en-US" dirty="0"/>
              <a:t>• they are occlusive bases and suitable for dry lesions.</a:t>
            </a:r>
          </a:p>
          <a:p>
            <a:r>
              <a:rPr lang="en-US" dirty="0"/>
              <a:t>to improve the spreadability of the formulation, they may contain some excipients (cetostearyl alcohol, silicon, dimethicon). </a:t>
            </a:r>
          </a:p>
          <a:p>
            <a:pPr marL="0" indent="0">
              <a:buNone/>
            </a:pPr>
            <a:r>
              <a:rPr lang="en-US" b="1" dirty="0"/>
              <a:t>The solubility can be increased wi</a:t>
            </a:r>
            <a:r>
              <a:rPr lang="en-US" dirty="0"/>
              <a:t>th the addition of hydrocarbon miscible solvents like </a:t>
            </a:r>
            <a:r>
              <a:rPr lang="en-US" b="1" dirty="0"/>
              <a:t>propylene glycol. </a:t>
            </a:r>
          </a:p>
          <a:p>
            <a:pPr marL="0" indent="0">
              <a:buNone/>
            </a:pPr>
            <a:endParaRPr lang="en-US" b="1" dirty="0"/>
          </a:p>
          <a:p>
            <a:r>
              <a:rPr lang="en-US" dirty="0"/>
              <a:t>Drug release behavior can be affected from the slight variations of the constituents emollient and protective functions because of their highly occlusive nature (Increased skin hydration, increased release).</a:t>
            </a:r>
          </a:p>
          <a:p>
            <a:r>
              <a:rPr lang="en-US" dirty="0"/>
              <a:t> Many ointments are prepared from mixtures of hydrocarbons, such as paraffin with various grades and qualities.</a:t>
            </a:r>
          </a:p>
          <a:p>
            <a:endParaRPr lang="en-US" dirty="0"/>
          </a:p>
          <a:p>
            <a:endParaRPr lang="en-US" dirty="0"/>
          </a:p>
        </p:txBody>
      </p:sp>
    </p:spTree>
    <p:extLst>
      <p:ext uri="{BB962C8B-B14F-4D97-AF65-F5344CB8AC3E}">
        <p14:creationId xmlns:p14="http://schemas.microsoft.com/office/powerpoint/2010/main" val="3415941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a:effectLst/>
              </a:rPr>
              <a:t>Ingredients used in preparation of </a:t>
            </a:r>
            <a:r>
              <a:rPr lang="tr-TR" sz="4000" dirty="0">
                <a:effectLst/>
              </a:rPr>
              <a:t>semisolids</a:t>
            </a:r>
            <a:endParaRPr lang="en-US" sz="4000" dirty="0">
              <a:effectLst/>
            </a:endParaRPr>
          </a:p>
        </p:txBody>
      </p:sp>
      <p:sp>
        <p:nvSpPr>
          <p:cNvPr id="3" name="Content Placeholder 2"/>
          <p:cNvSpPr>
            <a:spLocks noGrp="1"/>
          </p:cNvSpPr>
          <p:nvPr>
            <p:ph idx="1"/>
          </p:nvPr>
        </p:nvSpPr>
        <p:spPr/>
        <p:txBody>
          <a:bodyPr>
            <a:noAutofit/>
          </a:bodyPr>
          <a:lstStyle/>
          <a:p>
            <a:pPr marL="0" indent="0">
              <a:buNone/>
            </a:pPr>
            <a:r>
              <a:rPr lang="en-US" sz="3200" dirty="0">
                <a:solidFill>
                  <a:srgbClr val="FF0000"/>
                </a:solidFill>
              </a:rPr>
              <a:t>Ingredients used for formulating semisolids include;</a:t>
            </a:r>
            <a:endParaRPr lang="tr-TR" sz="3200" dirty="0">
              <a:solidFill>
                <a:srgbClr val="FF0000"/>
              </a:solidFill>
            </a:endParaRPr>
          </a:p>
          <a:p>
            <a:r>
              <a:rPr lang="en-US" sz="3200" dirty="0"/>
              <a:t>Active Pharmaceutical Ingredients (API), </a:t>
            </a:r>
            <a:endParaRPr lang="tr-TR" sz="3200" dirty="0"/>
          </a:p>
          <a:p>
            <a:r>
              <a:rPr lang="en-US" sz="3200" dirty="0"/>
              <a:t>Bases, </a:t>
            </a:r>
            <a:endParaRPr lang="tr-TR" sz="3200" dirty="0"/>
          </a:p>
          <a:p>
            <a:r>
              <a:rPr lang="en-US" sz="3200" dirty="0"/>
              <a:t>Antimicrobial preservative, </a:t>
            </a:r>
            <a:endParaRPr lang="tr-TR" sz="3200" dirty="0"/>
          </a:p>
          <a:p>
            <a:r>
              <a:rPr lang="en-US" sz="3200" dirty="0"/>
              <a:t>Chelating agents, Humectants, fragrances. </a:t>
            </a:r>
          </a:p>
          <a:p>
            <a:endParaRPr lang="en-US"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1256513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Ointment Base</a:t>
            </a:r>
            <a:endParaRPr lang="en-US" dirty="0"/>
          </a:p>
        </p:txBody>
      </p:sp>
      <p:sp>
        <p:nvSpPr>
          <p:cNvPr id="3" name="Content Placeholder 2"/>
          <p:cNvSpPr>
            <a:spLocks noGrp="1"/>
          </p:cNvSpPr>
          <p:nvPr>
            <p:ph idx="1"/>
          </p:nvPr>
        </p:nvSpPr>
        <p:spPr/>
        <p:txBody>
          <a:bodyPr/>
          <a:lstStyle/>
          <a:p>
            <a:pPr marL="0" indent="0">
              <a:buNone/>
            </a:pPr>
            <a:r>
              <a:rPr lang="en-US" dirty="0"/>
              <a:t>1) Oleaginous (hydrocarbon) bases </a:t>
            </a:r>
          </a:p>
          <a:p>
            <a:pPr marL="0" indent="0">
              <a:buNone/>
            </a:pPr>
            <a:r>
              <a:rPr lang="en-US" dirty="0"/>
              <a:t>2) Absorption bases </a:t>
            </a:r>
          </a:p>
          <a:p>
            <a:pPr marL="0" indent="0">
              <a:buNone/>
            </a:pPr>
            <a:r>
              <a:rPr lang="en-US" dirty="0"/>
              <a:t>3) Water-removable bases (Emulsion bases )</a:t>
            </a:r>
          </a:p>
          <a:p>
            <a:pPr marL="0" indent="0">
              <a:buNone/>
            </a:pPr>
            <a:r>
              <a:rPr lang="en-US" dirty="0"/>
              <a:t>4) water-soluble bases.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3484185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4876800" cy="1370013"/>
          </a:xfrm>
        </p:spPr>
        <p:txBody>
          <a:bodyPr/>
          <a:lstStyle/>
          <a:p>
            <a:pPr lvl="0"/>
            <a:r>
              <a:rPr lang="en-US" b="1" i="1" dirty="0"/>
              <a:t>Hydrocarbon Bases</a:t>
            </a:r>
            <a:br>
              <a:rPr lang="en-US" dirty="0"/>
            </a:br>
            <a:endParaRPr lang="en-US" dirty="0"/>
          </a:p>
        </p:txBody>
      </p:sp>
      <p:sp>
        <p:nvSpPr>
          <p:cNvPr id="3" name="Content Placeholder 2"/>
          <p:cNvSpPr>
            <a:spLocks noGrp="1"/>
          </p:cNvSpPr>
          <p:nvPr>
            <p:ph idx="1"/>
          </p:nvPr>
        </p:nvSpPr>
        <p:spPr/>
        <p:txBody>
          <a:bodyPr/>
          <a:lstStyle/>
          <a:p>
            <a:r>
              <a:rPr lang="en-US" dirty="0"/>
              <a:t>Hydrocarbon bases are also termed </a:t>
            </a:r>
            <a:r>
              <a:rPr lang="en-US" i="1" dirty="0"/>
              <a:t>oleaginous base, </a:t>
            </a:r>
            <a:r>
              <a:rPr lang="en-US" dirty="0"/>
              <a:t>on application to the skin, they have an emollient effect, protect against the escape of moisture, and effective as occlusive dressings, can remain on the skin for prolonged periods of time with-out drying out, </a:t>
            </a:r>
          </a:p>
          <a:p>
            <a:r>
              <a:rPr lang="en-US" dirty="0"/>
              <a:t>Because of their immiscibility with water are difficult to wash off. Petrolatum, white ointment, white Petrolatum, and yellow Ointment are examples of hydrocarbon base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76200"/>
            <a:ext cx="16383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446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4"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228600"/>
            <a:ext cx="8229600" cy="5897563"/>
          </a:xfrm>
        </p:spPr>
        <p:txBody>
          <a:bodyPr>
            <a:normAutofit fontScale="92500" lnSpcReduction="10000"/>
          </a:bodyPr>
          <a:lstStyle/>
          <a:p>
            <a:pPr marL="0" indent="0">
              <a:buNone/>
            </a:pPr>
            <a:r>
              <a:rPr lang="en-US" sz="2600" b="1" dirty="0"/>
              <a:t> Oleaginous (hydrocarbon) bases - </a:t>
            </a:r>
          </a:p>
          <a:p>
            <a:pPr marL="0" indent="0">
              <a:buNone/>
            </a:pPr>
            <a:r>
              <a:rPr lang="en-US" dirty="0"/>
              <a:t>These bases are:</a:t>
            </a:r>
          </a:p>
          <a:p>
            <a:pPr marL="0" indent="0">
              <a:buNone/>
            </a:pPr>
            <a:r>
              <a:rPr lang="en-US" dirty="0"/>
              <a:t>- </a:t>
            </a:r>
            <a:r>
              <a:rPr lang="en-US" u="sng" dirty="0"/>
              <a:t>Immiscible with water </a:t>
            </a:r>
            <a:r>
              <a:rPr lang="en-US" dirty="0"/>
              <a:t>(they are difficult to wash off)</a:t>
            </a:r>
          </a:p>
          <a:p>
            <a:pPr marL="0" indent="0">
              <a:buNone/>
            </a:pPr>
            <a:r>
              <a:rPr lang="en-US" dirty="0"/>
              <a:t>- </a:t>
            </a:r>
            <a:r>
              <a:rPr lang="en-US" u="sng" dirty="0"/>
              <a:t>Not absorbed by the skin</a:t>
            </a:r>
            <a:r>
              <a:rPr lang="en-US" dirty="0"/>
              <a:t>, remain on the skin for</a:t>
            </a:r>
          </a:p>
          <a:p>
            <a:pPr marL="0" indent="0">
              <a:buNone/>
            </a:pPr>
            <a:r>
              <a:rPr lang="en-US" dirty="0"/>
              <a:t>prolonged period of time without “drying out”</a:t>
            </a:r>
          </a:p>
          <a:p>
            <a:pPr marL="0" indent="0">
              <a:buNone/>
            </a:pPr>
            <a:r>
              <a:rPr lang="en-US" dirty="0"/>
              <a:t>- </a:t>
            </a:r>
            <a:r>
              <a:rPr lang="en-US" u="sng" dirty="0"/>
              <a:t>Absorb very little water </a:t>
            </a:r>
            <a:r>
              <a:rPr lang="en-US" dirty="0"/>
              <a:t>from formulation or from</a:t>
            </a:r>
          </a:p>
          <a:p>
            <a:pPr marL="0" indent="0">
              <a:buNone/>
            </a:pPr>
            <a:r>
              <a:rPr lang="en-US" dirty="0"/>
              <a:t>skin exudates.</a:t>
            </a:r>
          </a:p>
          <a:p>
            <a:pPr marL="0" indent="0">
              <a:buNone/>
            </a:pPr>
            <a:r>
              <a:rPr lang="en-US" dirty="0"/>
              <a:t>- </a:t>
            </a:r>
            <a:r>
              <a:rPr lang="en-US" u="sng" dirty="0"/>
              <a:t>Inhibit water loss from the skin by forming a water</a:t>
            </a:r>
          </a:p>
          <a:p>
            <a:pPr marL="0" indent="0">
              <a:buNone/>
            </a:pPr>
            <a:r>
              <a:rPr lang="en-US" u="sng" dirty="0"/>
              <a:t>proof film (OCCLUSIVE DRESSING).</a:t>
            </a:r>
          </a:p>
          <a:p>
            <a:pPr marL="0" indent="0">
              <a:buNone/>
            </a:pPr>
            <a:r>
              <a:rPr lang="en-US" dirty="0"/>
              <a:t>- Improving hydration, may encourage penetration of</a:t>
            </a:r>
          </a:p>
          <a:p>
            <a:pPr marL="0" indent="0">
              <a:buNone/>
            </a:pPr>
            <a:r>
              <a:rPr lang="en-US" dirty="0"/>
              <a:t>the medication through skin.</a:t>
            </a:r>
          </a:p>
          <a:p>
            <a:pPr marL="0" indent="0">
              <a:buNone/>
            </a:pPr>
            <a:r>
              <a:rPr lang="fr-FR" b="1" dirty="0" err="1"/>
              <a:t>Examples</a:t>
            </a:r>
            <a:r>
              <a:rPr lang="fr-FR" b="1" dirty="0"/>
              <a:t>: Vaseline, hard </a:t>
            </a:r>
            <a:r>
              <a:rPr lang="fr-FR" b="1" dirty="0" err="1"/>
              <a:t>paraffin</a:t>
            </a:r>
            <a:r>
              <a:rPr lang="fr-FR" b="1" dirty="0"/>
              <a:t>, </a:t>
            </a:r>
            <a:r>
              <a:rPr lang="fr-FR" b="1" dirty="0" err="1"/>
              <a:t>liquid</a:t>
            </a:r>
            <a:r>
              <a:rPr lang="fr-FR" b="1" dirty="0"/>
              <a:t> </a:t>
            </a:r>
            <a:r>
              <a:rPr lang="fr-FR" b="1" dirty="0" err="1"/>
              <a:t>paraffin</a:t>
            </a:r>
            <a:r>
              <a:rPr lang="fr-FR" b="1" dirty="0"/>
              <a:t>,</a:t>
            </a:r>
          </a:p>
          <a:p>
            <a:pPr marL="0" indent="0">
              <a:buNone/>
            </a:pPr>
            <a:r>
              <a:rPr lang="en-US" b="1" dirty="0"/>
              <a:t>white ointment</a:t>
            </a:r>
          </a:p>
          <a:p>
            <a:pPr marL="0" indent="0">
              <a:buNone/>
            </a:pPr>
            <a:r>
              <a:rPr lang="en-US" b="1" dirty="0"/>
              <a:t>Uses: protectants, emollient, and vehicle for solid</a:t>
            </a:r>
          </a:p>
          <a:p>
            <a:pPr marL="0" indent="0">
              <a:buNone/>
            </a:pPr>
            <a:r>
              <a:rPr lang="en-US" b="1" dirty="0"/>
              <a:t>drugs</a:t>
            </a: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2425444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1828800"/>
            <a:ext cx="5334501" cy="3956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057400" y="6086168"/>
            <a:ext cx="4185313" cy="461665"/>
          </a:xfrm>
          <a:prstGeom prst="rect">
            <a:avLst/>
          </a:prstGeom>
        </p:spPr>
        <p:txBody>
          <a:bodyPr wrap="none">
            <a:spAutoFit/>
          </a:bodyPr>
          <a:lstStyle/>
          <a:p>
            <a:r>
              <a:rPr lang="en-US" sz="2400" dirty="0"/>
              <a:t>Occlusive and skin hydration</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351537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i="1" u="sng" dirty="0"/>
              <a:t>Petroleum, USP</a:t>
            </a:r>
            <a:r>
              <a:rPr lang="en-US" b="1" dirty="0"/>
              <a:t>:	</a:t>
            </a:r>
            <a:endParaRPr lang="en-US" dirty="0"/>
          </a:p>
          <a:p>
            <a:r>
              <a:rPr lang="en-US" dirty="0"/>
              <a:t>Is a purified mixture of semisolid hydrocarbons obtained from petroleum. It is varying in color from yellowish to tight amber. It melts at temperatures between 38 - 60°C and may be used alone or in combination with other agents as an ointment base. Petrolatum is also known as "</a:t>
            </a:r>
            <a:r>
              <a:rPr lang="en-US" i="1" dirty="0"/>
              <a:t>Yellow Petrolatum" and</a:t>
            </a:r>
            <a:r>
              <a:rPr lang="en-US" dirty="0"/>
              <a:t> </a:t>
            </a:r>
            <a:r>
              <a:rPr lang="en-US" i="1" dirty="0"/>
              <a:t>Petrolatum jelly </a:t>
            </a:r>
            <a:r>
              <a:rPr lang="en-US" dirty="0"/>
              <a:t>a commercial product is</a:t>
            </a:r>
            <a:r>
              <a:rPr lang="en-US" i="1" dirty="0"/>
              <a:t> Vaseline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2860904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i="1" u="sng" dirty="0"/>
              <a:t>White Petrolatum, USP:</a:t>
            </a:r>
            <a:endParaRPr lang="en-US" dirty="0"/>
          </a:p>
          <a:p>
            <a:r>
              <a:rPr lang="en-US" dirty="0"/>
              <a:t>  Is a purified mixture of semisolid hydrocarbons from Petrolatum that has been wholly or nearly decolorized. It is used for the same purpose as Petrolatum, but due to its lighter color it is considered more esthetic by some pharmacists and patients. White Petrolatum is also known as </a:t>
            </a:r>
            <a:r>
              <a:rPr lang="en-US" i="1" dirty="0"/>
              <a:t>"White Petroleum Jelly</a:t>
            </a:r>
            <a:r>
              <a:rPr lang="en-US" dirty="0"/>
              <a:t>." A commercial product is </a:t>
            </a:r>
            <a:r>
              <a:rPr lang="en-US" i="1" dirty="0"/>
              <a:t>White Vaseline</a:t>
            </a:r>
            <a:r>
              <a:rPr lang="en-US" dirty="0"/>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2259580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
        <p:nvSpPr>
          <p:cNvPr id="3" name="Content Placeholder 2"/>
          <p:cNvSpPr>
            <a:spLocks noGrp="1"/>
          </p:cNvSpPr>
          <p:nvPr>
            <p:ph idx="4294967295"/>
          </p:nvPr>
        </p:nvSpPr>
        <p:spPr>
          <a:xfrm>
            <a:off x="0" y="1600200"/>
            <a:ext cx="8229600" cy="4525963"/>
          </a:xfrm>
        </p:spPr>
        <p:txBody>
          <a:bodyPr>
            <a:normAutofit fontScale="85000" lnSpcReduction="20000"/>
          </a:bodyPr>
          <a:lstStyle/>
          <a:p>
            <a:r>
              <a:rPr lang="en-US" b="1" i="1" u="sng" dirty="0"/>
              <a:t>Yellow Ointment, USP</a:t>
            </a:r>
            <a:endParaRPr lang="en-US" dirty="0"/>
          </a:p>
          <a:p>
            <a:r>
              <a:rPr lang="en-US" dirty="0"/>
              <a:t>This ointment has the following formula for the preparation of 1000 g:</a:t>
            </a:r>
          </a:p>
          <a:p>
            <a:r>
              <a:rPr lang="en-US" dirty="0"/>
              <a:t>Yellow Wax	50 g</a:t>
            </a:r>
          </a:p>
          <a:p>
            <a:r>
              <a:rPr lang="en-US" dirty="0"/>
              <a:t>Petrolatum	950 g</a:t>
            </a:r>
          </a:p>
          <a:p>
            <a:r>
              <a:rPr lang="en-US" dirty="0"/>
              <a:t>Yellow wax is the purified wax obtained from the honeycomb of the bee. The ointment is prepared by melting the yellow wax on a water bath, adding the petrolatum until the mixture is uniform, then cooling with stirring until congealed. The ointment also has been called "</a:t>
            </a:r>
            <a:r>
              <a:rPr lang="en-US" i="1" dirty="0"/>
              <a:t>Simple Ointment</a:t>
            </a:r>
            <a:r>
              <a:rPr lang="en-US" dirty="0"/>
              <a:t>."</a:t>
            </a:r>
          </a:p>
          <a:p>
            <a:r>
              <a:rPr lang="en-US" dirty="0"/>
              <a:t> </a:t>
            </a:r>
          </a:p>
          <a:p>
            <a:r>
              <a:rPr lang="en-US" b="1" i="1" u="sng" dirty="0"/>
              <a:t>White Ointment, USP</a:t>
            </a:r>
            <a:endParaRPr lang="en-US" dirty="0"/>
          </a:p>
          <a:p>
            <a:r>
              <a:rPr lang="en-US" dirty="0"/>
              <a:t>This ointment differs from Yellow Ointment by substituting White Wax  (bleached and purified Yellow Wax) and White Petrolatum  in the formula.</a:t>
            </a:r>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66368"/>
            <a:ext cx="177165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7596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800" dirty="0"/>
              <a:t>In general, semisolid dosage forms are complex formulations having complex structural elements. </a:t>
            </a:r>
          </a:p>
          <a:p>
            <a:r>
              <a:rPr lang="en-US" sz="2800" dirty="0"/>
              <a:t>They are often composed of two phases, one of which is a continuous (external) phase and the other a dispersed (internal) phase. </a:t>
            </a:r>
          </a:p>
          <a:p>
            <a:r>
              <a:rPr lang="en-US" sz="2800" dirty="0"/>
              <a:t>The active ingredient is often dissolved in one or both phases, thus creating a three-phase system.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448093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b="1" dirty="0"/>
              <a:t>Mineral oil </a:t>
            </a:r>
          </a:p>
          <a:p>
            <a:r>
              <a:rPr lang="el-GR" b="1" dirty="0">
                <a:solidFill>
                  <a:schemeClr val="bg1">
                    <a:lumMod val="50000"/>
                  </a:schemeClr>
                </a:solidFill>
                <a:latin typeface="Arial"/>
              </a:rPr>
              <a:t>α</a:t>
            </a:r>
            <a:r>
              <a:rPr lang="en-US" b="1" dirty="0">
                <a:solidFill>
                  <a:schemeClr val="bg1">
                    <a:lumMod val="50000"/>
                  </a:schemeClr>
                </a:solidFill>
                <a:latin typeface="Arial"/>
              </a:rPr>
              <a:t> </a:t>
            </a:r>
            <a:r>
              <a:rPr lang="en-US" dirty="0"/>
              <a:t>mixture of liquid hydrocarbons obtained from petroleum </a:t>
            </a:r>
          </a:p>
          <a:p>
            <a:r>
              <a:rPr lang="en-US" dirty="0"/>
              <a:t> These are useful as </a:t>
            </a:r>
            <a:r>
              <a:rPr lang="en-US" dirty="0" err="1"/>
              <a:t>levigation</a:t>
            </a:r>
            <a:r>
              <a:rPr lang="en-US" dirty="0"/>
              <a:t> agents to wet and incorporate solid substances (e.g., salicylic acid, zinc oxide) into the preparation of ointments that consist of oleaginous bases as their vehicle.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1355886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2.timeinc.net/health/images/slides/skin-magnifying-glass-400x400.jpg"/>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00800" y="4892675"/>
            <a:ext cx="1981200" cy="1981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81000"/>
            <a:ext cx="3048000" cy="1066800"/>
          </a:xfrm>
        </p:spPr>
        <p:txBody>
          <a:bodyPr/>
          <a:lstStyle/>
          <a:p>
            <a:pPr algn="l"/>
            <a:r>
              <a:rPr lang="en-US" dirty="0"/>
              <a:t>I. SKIN </a:t>
            </a:r>
          </a:p>
        </p:txBody>
      </p:sp>
      <p:sp>
        <p:nvSpPr>
          <p:cNvPr id="3" name="Content Placeholder 2"/>
          <p:cNvSpPr>
            <a:spLocks noGrp="1"/>
          </p:cNvSpPr>
          <p:nvPr>
            <p:ph idx="1"/>
          </p:nvPr>
        </p:nvSpPr>
        <p:spPr>
          <a:xfrm>
            <a:off x="457200" y="1600200"/>
            <a:ext cx="7391400" cy="5121275"/>
          </a:xfrm>
        </p:spPr>
        <p:txBody>
          <a:bodyPr>
            <a:noAutofit/>
          </a:bodyPr>
          <a:lstStyle/>
          <a:p>
            <a:r>
              <a:rPr lang="en-US" sz="2800" dirty="0">
                <a:solidFill>
                  <a:schemeClr val="accent2">
                    <a:lumMod val="50000"/>
                  </a:schemeClr>
                </a:solidFill>
              </a:rPr>
              <a:t>In treating skin diseases, the drug in a medicated application should penetrate and be retained in the skin for a period of time.</a:t>
            </a:r>
          </a:p>
          <a:p>
            <a:r>
              <a:rPr lang="en-US" sz="2800" dirty="0">
                <a:solidFill>
                  <a:schemeClr val="accent2">
                    <a:lumMod val="50000"/>
                  </a:schemeClr>
                </a:solidFill>
              </a:rPr>
              <a:t>Drug penetration into skin depends on a number of factors including </a:t>
            </a:r>
          </a:p>
          <a:p>
            <a:r>
              <a:rPr lang="en-US" sz="2800" dirty="0">
                <a:solidFill>
                  <a:schemeClr val="accent2">
                    <a:lumMod val="50000"/>
                  </a:schemeClr>
                </a:solidFill>
              </a:rPr>
              <a:t>the </a:t>
            </a:r>
            <a:r>
              <a:rPr lang="en-US" sz="2800" b="1" dirty="0">
                <a:solidFill>
                  <a:schemeClr val="accent2">
                    <a:lumMod val="50000"/>
                  </a:schemeClr>
                </a:solidFill>
              </a:rPr>
              <a:t>physicochemical </a:t>
            </a:r>
            <a:r>
              <a:rPr lang="en-US" sz="2800" dirty="0">
                <a:solidFill>
                  <a:schemeClr val="accent2">
                    <a:lumMod val="50000"/>
                  </a:schemeClr>
                </a:solidFill>
              </a:rPr>
              <a:t>properties of the medicinal substance, </a:t>
            </a:r>
          </a:p>
          <a:p>
            <a:r>
              <a:rPr lang="en-US" sz="2800" dirty="0">
                <a:solidFill>
                  <a:schemeClr val="accent2">
                    <a:lumMod val="50000"/>
                  </a:schemeClr>
                </a:solidFill>
              </a:rPr>
              <a:t>the characteristics of the pharmaceutical vehicle,</a:t>
            </a:r>
          </a:p>
          <a:p>
            <a:r>
              <a:rPr lang="en-US" sz="2800" dirty="0">
                <a:solidFill>
                  <a:schemeClr val="accent2">
                    <a:lumMod val="50000"/>
                  </a:schemeClr>
                </a:solidFill>
              </a:rPr>
              <a:t>the condition of skin itself.</a:t>
            </a:r>
          </a:p>
          <a:p>
            <a:endParaRPr lang="en-US" sz="2800" dirty="0">
              <a:solidFill>
                <a:schemeClr val="accent2">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3125897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3" name="Picture 5" descr="Transder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0"/>
            <a:ext cx="5435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9574" name="Rectangle 6"/>
          <p:cNvSpPr>
            <a:spLocks noChangeArrowheads="1"/>
          </p:cNvSpPr>
          <p:nvPr/>
        </p:nvSpPr>
        <p:spPr bwMode="auto">
          <a:xfrm>
            <a:off x="323850" y="333375"/>
            <a:ext cx="3240088" cy="594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200" b="1" dirty="0">
                <a:solidFill>
                  <a:schemeClr val="tx2"/>
                </a:solidFill>
              </a:rPr>
              <a:t>The skin is divided histologically into the</a:t>
            </a:r>
          </a:p>
          <a:p>
            <a:pPr>
              <a:buFontTx/>
              <a:buChar char="-"/>
            </a:pPr>
            <a:r>
              <a:rPr lang="en-US" altLang="zh-CN" sz="3200" b="1" dirty="0">
                <a:solidFill>
                  <a:schemeClr val="tx2"/>
                </a:solidFill>
              </a:rPr>
              <a:t> </a:t>
            </a:r>
            <a:r>
              <a:rPr lang="en-US" altLang="zh-CN" sz="3200" b="1" dirty="0">
                <a:solidFill>
                  <a:srgbClr val="0000CC"/>
                </a:solidFill>
              </a:rPr>
              <a:t>the stratum corneum (the outer layer),</a:t>
            </a:r>
          </a:p>
          <a:p>
            <a:endParaRPr lang="en-US" altLang="zh-CN" sz="3200" b="1" dirty="0">
              <a:solidFill>
                <a:srgbClr val="0000CC"/>
              </a:solidFill>
            </a:endParaRPr>
          </a:p>
          <a:p>
            <a:pPr>
              <a:buFontTx/>
              <a:buChar char="-"/>
            </a:pPr>
            <a:r>
              <a:rPr lang="en-US" altLang="zh-CN" sz="3200" b="1" dirty="0">
                <a:solidFill>
                  <a:srgbClr val="0000CC"/>
                </a:solidFill>
              </a:rPr>
              <a:t> the living epidermis,</a:t>
            </a:r>
          </a:p>
          <a:p>
            <a:endParaRPr lang="en-US" altLang="zh-CN" sz="3200" b="1" dirty="0">
              <a:solidFill>
                <a:srgbClr val="0000CC"/>
              </a:solidFill>
            </a:endParaRPr>
          </a:p>
          <a:p>
            <a:pPr>
              <a:buFontTx/>
              <a:buChar char="-"/>
            </a:pPr>
            <a:r>
              <a:rPr lang="en-US" altLang="zh-CN" sz="3200" b="1" dirty="0">
                <a:solidFill>
                  <a:srgbClr val="0000CC"/>
                </a:solidFill>
              </a:rPr>
              <a:t> the dermis.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841740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body" idx="1"/>
          </p:nvPr>
        </p:nvSpPr>
        <p:spPr>
          <a:xfrm>
            <a:off x="457200" y="1700213"/>
            <a:ext cx="8229600" cy="4430712"/>
          </a:xfrm>
        </p:spPr>
        <p:txBody>
          <a:bodyPr/>
          <a:lstStyle/>
          <a:p>
            <a:r>
              <a:rPr lang="en-US" altLang="zh-CN" b="1">
                <a:solidFill>
                  <a:srgbClr val="0000CC"/>
                </a:solidFill>
              </a:rPr>
              <a:t>Blood capillaries</a:t>
            </a:r>
            <a:r>
              <a:rPr lang="en-US" altLang="zh-CN" b="1">
                <a:solidFill>
                  <a:schemeClr val="tx2"/>
                </a:solidFill>
              </a:rPr>
              <a:t> and </a:t>
            </a:r>
            <a:r>
              <a:rPr lang="en-US" altLang="zh-CN" b="1">
                <a:solidFill>
                  <a:srgbClr val="0000CC"/>
                </a:solidFill>
              </a:rPr>
              <a:t>nerve fibers</a:t>
            </a:r>
            <a:r>
              <a:rPr lang="en-US" altLang="zh-CN" b="1">
                <a:solidFill>
                  <a:schemeClr val="tx2"/>
                </a:solidFill>
              </a:rPr>
              <a:t> rise from the subcutaneous fat tissue into the dermis and subcutaneous layers rise to the skin’s surface.</a:t>
            </a:r>
          </a:p>
          <a:p>
            <a:pPr>
              <a:buFont typeface="Wingdings" pitchFamily="2" charset="2"/>
              <a:buNone/>
            </a:pPr>
            <a:endParaRPr lang="en-US" altLang="zh-CN" b="1">
              <a:solidFill>
                <a:schemeClr val="tx2"/>
              </a:solidFill>
            </a:endParaRPr>
          </a:p>
          <a:p>
            <a:r>
              <a:rPr lang="en-US" altLang="zh-CN" b="1">
                <a:solidFill>
                  <a:srgbClr val="0000CC"/>
                </a:solidFill>
              </a:rPr>
              <a:t>Sebaceous glands</a:t>
            </a:r>
            <a:r>
              <a:rPr lang="en-US" altLang="zh-CN" b="1">
                <a:solidFill>
                  <a:schemeClr val="tx2"/>
                </a:solidFill>
              </a:rPr>
              <a:t>, </a:t>
            </a:r>
            <a:r>
              <a:rPr lang="en-US" altLang="zh-CN" b="1">
                <a:solidFill>
                  <a:srgbClr val="0000CC"/>
                </a:solidFill>
              </a:rPr>
              <a:t>sweat glands</a:t>
            </a:r>
            <a:r>
              <a:rPr lang="en-US" altLang="zh-CN" b="1">
                <a:solidFill>
                  <a:schemeClr val="tx2"/>
                </a:solidFill>
              </a:rPr>
              <a:t>, and </a:t>
            </a:r>
            <a:r>
              <a:rPr lang="en-US" altLang="zh-CN" b="1">
                <a:solidFill>
                  <a:srgbClr val="0000CC"/>
                </a:solidFill>
              </a:rPr>
              <a:t>hair follicles</a:t>
            </a:r>
            <a:r>
              <a:rPr lang="en-US" altLang="zh-CN" b="1">
                <a:solidFill>
                  <a:schemeClr val="tx2"/>
                </a:solidFill>
              </a:rPr>
              <a:t> originating in the dermis and subcutaneous layers rise to the skin’s surface.</a:t>
            </a:r>
          </a:p>
        </p:txBody>
      </p:sp>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190915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3810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www.beautyskinexpert.com/wp-content/uploads/2013/04/Skin-Lay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1464" y="2895600"/>
            <a:ext cx="6105525" cy="39624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956919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4525963"/>
          </a:xfrm>
        </p:spPr>
        <p:txBody>
          <a:bodyPr>
            <a:noAutofit/>
          </a:bodyPr>
          <a:lstStyle/>
          <a:p>
            <a:r>
              <a:rPr lang="en-US" b="1" dirty="0"/>
              <a:t>Sublayers of epidermis</a:t>
            </a:r>
          </a:p>
          <a:p>
            <a:r>
              <a:rPr lang="en-US" dirty="0"/>
              <a:t>Epidermis is divided into the following 5 sublayers or strata:</a:t>
            </a:r>
          </a:p>
          <a:p>
            <a:r>
              <a:rPr lang="en-US" dirty="0">
                <a:hlinkClick r:id="rId2" tooltip="Stratum corneum"/>
              </a:rPr>
              <a:t>Stratum corneum</a:t>
            </a:r>
            <a:endParaRPr lang="en-US" dirty="0"/>
          </a:p>
          <a:p>
            <a:r>
              <a:rPr lang="en-US" dirty="0">
                <a:hlinkClick r:id="rId3" tooltip="Stratum lucidum"/>
              </a:rPr>
              <a:t>Stratum </a:t>
            </a:r>
            <a:r>
              <a:rPr lang="en-US" dirty="0" err="1">
                <a:hlinkClick r:id="rId3" tooltip="Stratum lucidum"/>
              </a:rPr>
              <a:t>lucidum</a:t>
            </a:r>
            <a:endParaRPr lang="en-US" dirty="0"/>
          </a:p>
          <a:p>
            <a:r>
              <a:rPr lang="en-US" u="sng" dirty="0">
                <a:hlinkClick r:id="rId4" tooltip="Stratum granulosum"/>
              </a:rPr>
              <a:t>Stratum </a:t>
            </a:r>
            <a:r>
              <a:rPr lang="en-US" u="sng" dirty="0" err="1">
                <a:hlinkClick r:id="rId4" tooltip="Stratum granulosum"/>
              </a:rPr>
              <a:t>granulosum</a:t>
            </a:r>
            <a:endParaRPr lang="en-US" dirty="0"/>
          </a:p>
          <a:p>
            <a:r>
              <a:rPr lang="en-US" dirty="0">
                <a:hlinkClick r:id="rId5" tooltip="Stratum spinosum"/>
              </a:rPr>
              <a:t>Stratum </a:t>
            </a:r>
            <a:r>
              <a:rPr lang="en-US" dirty="0" err="1">
                <a:hlinkClick r:id="rId5" tooltip="Stratum spinosum"/>
              </a:rPr>
              <a:t>spinosum</a:t>
            </a:r>
            <a:endParaRPr lang="en-US" dirty="0"/>
          </a:p>
          <a:p>
            <a:r>
              <a:rPr lang="en-US" dirty="0">
                <a:hlinkClick r:id="rId6" tooltip="Stratum germinativum"/>
              </a:rPr>
              <a:t>Stratum </a:t>
            </a:r>
            <a:r>
              <a:rPr lang="en-US" dirty="0" err="1">
                <a:hlinkClick r:id="rId6" tooltip="Stratum germinativum"/>
              </a:rPr>
              <a:t>germinativum</a:t>
            </a:r>
            <a:r>
              <a:rPr lang="en-US" dirty="0"/>
              <a:t> (also called "stratum </a:t>
            </a:r>
            <a:r>
              <a:rPr lang="en-US" dirty="0" err="1"/>
              <a:t>basale</a:t>
            </a:r>
            <a:r>
              <a:rPr lang="en-US" dirty="0"/>
              <a:t>").</a:t>
            </a:r>
          </a:p>
          <a:p>
            <a:r>
              <a:rPr lang="en-US" dirty="0"/>
              <a:t>Blood capillaries are found beneath the epidermis, and are linked to an arteriole and a </a:t>
            </a:r>
            <a:r>
              <a:rPr lang="en-US" dirty="0" err="1"/>
              <a:t>venule</a:t>
            </a:r>
            <a:r>
              <a:rPr lang="en-US" dirty="0"/>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1007906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927"/>
            <a:ext cx="8229600" cy="4525963"/>
          </a:xfrm>
        </p:spPr>
        <p:txBody>
          <a:bodyPr>
            <a:normAutofit/>
          </a:bodyPr>
          <a:lstStyle/>
          <a:p>
            <a:pPr algn="ctr"/>
            <a:r>
              <a:rPr lang="en-US" b="1" dirty="0"/>
              <a:t>Possible Routes of Skin Penetration</a:t>
            </a:r>
          </a:p>
          <a:p>
            <a:pPr marL="0" indent="0">
              <a:buNone/>
            </a:pPr>
            <a:r>
              <a:rPr lang="en-US" dirty="0"/>
              <a:t>Drugs can penetrate skin barrier by three routes:</a:t>
            </a:r>
          </a:p>
          <a:p>
            <a:pPr marL="0" indent="0">
              <a:buNone/>
            </a:pPr>
            <a:r>
              <a:rPr lang="en-US" dirty="0"/>
              <a:t>-Transcellular (across cells)</a:t>
            </a:r>
          </a:p>
          <a:p>
            <a:pPr marL="0" indent="0">
              <a:buNone/>
            </a:pPr>
            <a:r>
              <a:rPr lang="en-US" dirty="0"/>
              <a:t>-Intercellular (between cells)</a:t>
            </a:r>
          </a:p>
          <a:p>
            <a:pPr marL="0" indent="0">
              <a:buNone/>
            </a:pPr>
            <a:r>
              <a:rPr lang="en-US" dirty="0"/>
              <a:t>-Transappendageal (via hair follicles, sweat and sebum glands)</a:t>
            </a:r>
          </a:p>
          <a:p>
            <a:r>
              <a:rPr lang="en-US" dirty="0"/>
              <a:t>Percutaneous drug absorption results from direct penetration through the stratum corneum, followed by passing through the epidermal tissues and into the dermis.</a:t>
            </a:r>
          </a:p>
          <a:p>
            <a:endParaRPr lang="en-US" dirty="0"/>
          </a:p>
        </p:txBody>
      </p:sp>
      <p:pic>
        <p:nvPicPr>
          <p:cNvPr id="1028" name="Picture 4" descr="http://www2.mst.dk/udgiv/publications/2009/978-87-7052-980-8/html/images/s2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091" y="3906982"/>
            <a:ext cx="5638800" cy="281940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26232829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2386</TotalTime>
  <Words>1579</Words>
  <Application>Microsoft Office PowerPoint</Application>
  <PresentationFormat>On-screen Show (4:3)</PresentationFormat>
  <Paragraphs>165</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Century Gothic</vt:lpstr>
      <vt:lpstr>Courier New</vt:lpstr>
      <vt:lpstr>Palatino Linotype</vt:lpstr>
      <vt:lpstr>Wingdings</vt:lpstr>
      <vt:lpstr>Executive</vt:lpstr>
      <vt:lpstr>PowerPoint Presentation</vt:lpstr>
      <vt:lpstr>Definition</vt:lpstr>
      <vt:lpstr>PowerPoint Presentation</vt:lpstr>
      <vt:lpstr>I. SKIN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IDEAL PROPERTIES OF SEMISOLID DOSAGE FORMS:  </vt:lpstr>
      <vt:lpstr>Advantages</vt:lpstr>
      <vt:lpstr>  Ointments</vt:lpstr>
      <vt:lpstr>PowerPoint Presentation</vt:lpstr>
      <vt:lpstr>Ingredients used in preparation of semisolids</vt:lpstr>
      <vt:lpstr>Ointment Base</vt:lpstr>
      <vt:lpstr>Hydrocarbon Bases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ECZACILIK</dc:creator>
  <cp:lastModifiedBy>Rojan Arif</cp:lastModifiedBy>
  <cp:revision>111</cp:revision>
  <dcterms:created xsi:type="dcterms:W3CDTF">2006-08-16T00:00:00Z</dcterms:created>
  <dcterms:modified xsi:type="dcterms:W3CDTF">2024-05-07T05:32:21Z</dcterms:modified>
</cp:coreProperties>
</file>