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82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51749C-BFDC-9068-4F08-47D895690A89}" name="Heshu Jalal" initials="HJ" userId="S::heshu.jalal@tiu.edu.iq::357b1b57-2d0e-44f3-8d64-5194f61cec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5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5D6E9-AAA3-4472-B6E7-E5F633E2918C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3BC04-A053-4E89-AEE7-E7D4D233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3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ABDC-E423-474A-8312-49A31FC72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E30B4-F12D-6A80-C6A2-FADB2D91A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CE8C1-62A8-522F-5884-0E8684C3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620B-5A20-7ED1-D3F9-282E64FB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57295-09F2-9928-826D-88834919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E283-DE8B-26AC-2650-A80C152D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898AF-568B-C824-44C4-1F049A1AA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06E5-38A9-9A32-79BE-16FFBAFC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9F579-8403-0845-1019-E4561C39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BB899-639B-DD2C-B870-4A7912FB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0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99D1A-D8BB-2412-FB3A-40744830B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C493D-8205-DA3D-F18F-9CC1412E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64A86-205D-D266-0201-3E193B53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810B9-DC90-131C-5AE8-4DB400F9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83A99-5163-A4FC-21BA-E2CEB903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8C9C-5F46-8D09-9956-74AA24C4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6FA4D-F789-765A-AEC1-374B12A4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28FF4-A43A-DEBA-3CF0-60A82E31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8D2E7-2CB0-76BB-B409-9498607F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5013-1F81-5D20-CAB4-64C0A320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76A-E66D-7F04-D611-A486C5B5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95F97-A726-3477-C479-AA0AB50F3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EB3C5-10E4-8FAC-3D8A-BD826CA0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30A77-B3E7-38BA-804D-669D603F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4BEE-9ADF-B57C-99DF-119A99C2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EA7A-884F-9BF9-D112-C4463CD8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D8AB-BE5C-48B5-8170-35305B432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E6276-CB1D-6327-796C-05BC347BD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641DF-DCB6-7FEF-09E7-7A51155D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2C849-049F-7E69-DA66-1A1B329B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9C1FF-39C9-2C8E-E7EC-2A592D89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0C93-7908-CAEC-02E4-DAF86FE5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42372-B28B-8529-8B71-66C2055B1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F0357-60F3-6CEB-E6DE-9B740710C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F79FA-4B41-83A8-0E9F-416826BED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E1BB4-3A2D-0542-107A-FDA091EE8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63A40-C4A5-6222-B0C3-77232CC6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1CAEA-9E36-8ECE-9ED8-F36B0315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07BDC-88C1-02E0-D2DF-4431AB4A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8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D1C8-41E7-778C-CF65-68AF058D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A19C4-A470-302A-3EA2-B710E00B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47B7C-2FB4-FB68-350B-7E929D00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B5BD3-89E8-353B-2FB0-8E87A954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2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5B9A8-38D1-CE7C-58DF-55192A0D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031EB-ABF7-63CF-51E2-2600E728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91B68-2620-C6D7-B08B-4B6FA215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6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9273-37AB-6123-471B-62E97502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09AC-07A2-BF71-0978-E648BDDC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C3F40-056A-69C4-A9EB-7BD0A88DA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BB76A-929A-9A87-7CC4-055E2C5E0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D7318-0F7C-3EB3-1C95-6B6C321E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A0C4B-245B-4646-ED1C-9348AC02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9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CC1E-13EF-A29A-81BD-7768158F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BDE22-9A5A-75F9-5073-7B60AC1B0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A99E-D31D-831F-1E29-5C23A1368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55B87-BE37-C674-4B7A-7CA3CD07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DB846-1A97-5C1B-BA7B-BF9FF254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EC060-B2DF-1E66-4E50-8920019B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C962D-A7C1-C29F-31CD-41AE77F0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1F815-2931-BCE3-925E-67F6E42F2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5A40-57C1-F4E4-FCD0-645A7DBBA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CBF6-4DDB-4AE2-9E76-A3A6BA6BB84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BE032-F545-16C6-7753-7467A2CE1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0EFA6-5BB5-1B54-20CC-651E90BC9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1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61BC9987-3157-18D2-26A9-6E1095901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5" r="-1" b="168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048D9-A585-4FDA-81FE-2CE27A7A4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Helicobacter pylori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51641-1E44-B3AC-9226-29253D8C7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 fontScale="85000" lnSpcReduction="20000"/>
          </a:bodyPr>
          <a:lstStyle/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Ms. Heshu J. Ahmed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PhD Candidate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Medical Bacteriology 423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Spring Semester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Week Ten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with text and a book&#10;&#10;Description automatically generated with medium confidence">
            <a:extLst>
              <a:ext uri="{FF2B5EF4-FFF2-40B4-BE49-F238E27FC236}">
                <a16:creationId xmlns:a16="http://schemas.microsoft.com/office/drawing/2014/main" id="{F504C8CC-76AF-A94D-C75F-C8939D29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74" y="403759"/>
            <a:ext cx="2349570" cy="21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1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459763FC-0D54-F3B6-6982-2342EB29B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 b="1695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95B59-49F3-FECA-E41C-2AC19249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29753-F781-1703-59DF-F29072F6A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Sherris Medical Microbiology: An Introduction to Infectious Diseases.</a:t>
            </a:r>
          </a:p>
          <a:p>
            <a:pPr>
              <a:lnSpc>
                <a:spcPct val="150000"/>
              </a:lnSpc>
            </a:pP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Jawetz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Melnick &amp;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Adelberg's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Medical Microbiology by Geo. F. Brooks, Karen C. Carroll, and Janet S.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Butel</a:t>
            </a:r>
            <a:endParaRPr lang="en-US" sz="22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Prescott's Microbiology by Joanne Willey, Linda Sherwood, and Christopher J. Woolverton</a:t>
            </a:r>
          </a:p>
        </p:txBody>
      </p:sp>
    </p:spTree>
    <p:extLst>
      <p:ext uri="{BB962C8B-B14F-4D97-AF65-F5344CB8AC3E}">
        <p14:creationId xmlns:p14="http://schemas.microsoft.com/office/powerpoint/2010/main" val="64991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AF56F-B37C-1527-1128-5779800C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1062-17ED-B123-1CAB-14006845B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R="2400">
              <a:lnSpc>
                <a:spcPct val="100000"/>
              </a:lnSpc>
            </a:pPr>
            <a:r>
              <a:rPr lang="en-US" sz="180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Helicobacter pylori</a:t>
            </a:r>
          </a:p>
          <a:p>
            <a:pPr marR="2400">
              <a:lnSpc>
                <a:spcPct val="100000"/>
              </a:lnSpc>
            </a:pPr>
            <a:r>
              <a:rPr lang="en-US" sz="180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Unique Bacteriologic Features of H. pylori</a:t>
            </a:r>
            <a:endParaRPr lang="en-US" sz="1800" dirty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80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Epidemiology</a:t>
            </a:r>
          </a:p>
          <a:p>
            <a:r>
              <a:rPr lang="en-US" sz="1800" u="none" strike="noStrike" baseline="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</a:p>
          <a:p>
            <a:pPr algn="l"/>
            <a:r>
              <a:rPr lang="en-US" sz="180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Clinical Manifestations</a:t>
            </a:r>
          </a:p>
          <a:p>
            <a:pPr algn="l"/>
            <a:r>
              <a:rPr lang="en-US" sz="180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  <a:p>
            <a:pPr marR="2400">
              <a:lnSpc>
                <a:spcPct val="100000"/>
              </a:lnSpc>
            </a:pPr>
            <a:endParaRPr lang="en-US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8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0C1FC-3AA7-589A-8038-BB81AA63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5780-FBC7-E49A-170D-F1438EA9C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characteristics and growth requirements of Helicobacter pylori.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Identify unique bacteriologic features of Helicobacter pylori.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Learn about the epidemiology of Helicobacter pylori infection.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Explore the pathogenesis and survival mechanisms of Helicobacter pylori in the stomach.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Recognize the clinical manifestations of Helicobacter pylori infection.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Discuss the treatment options and preventive measures for Helicobacter pylori infection.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8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58FB06-6D57-24B5-F71F-AAF0C2EF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>
                <a:latin typeface="Times New Roman" panose="02020603050405020304" pitchFamily="18" charset="0"/>
                <a:cs typeface="Times New Roman" panose="02020603050405020304" pitchFamily="18" charset="0"/>
              </a:rPr>
              <a:t>Helicobacter Pylori characteristics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CA59-89DB-6319-C841-5E0550F39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Slender, curved rods with polar flagella.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gram-negative cell wall structure.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a microaerophilic atmosphere for growth.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growth (3-5 days).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Rapidly motile due to multiple polar flagella.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bacteria&#10;&#10;Description automatically generated">
            <a:extLst>
              <a:ext uri="{FF2B5EF4-FFF2-40B4-BE49-F238E27FC236}">
                <a16:creationId xmlns:a16="http://schemas.microsoft.com/office/drawing/2014/main" id="{BA1DE0D2-B27E-3FF8-C367-724FAB5FD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r="1818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8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9ED7D-8789-A90F-F253-D46AF1F2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Helicobacter Pylori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Unique Bacteriologic Features: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92289-F16F-1105-C8AA-35978E278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Urease</a:t>
            </a:r>
            <a:r>
              <a:rPr lang="en-US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Allows persistence in low pH environments by generating ammonia.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 production (6% of bacterial protein).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Demonstrable action within minutes in the presence of urea.</a:t>
            </a: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357344E-234D-6E35-4A3C-E84F02AAC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32" y="2892862"/>
            <a:ext cx="5150277" cy="28970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E6083-650C-814B-98C6-16C50364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</a:t>
            </a:r>
            <a:endParaRPr lang="en-US" sz="4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6BFA6-FCD8-FAAC-50A4-AA6255226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Infection is transmitted by human fecal or gastric secretions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Gastric colonization is prevalent worldwide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Colonization persists indefinitely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Ethnic links are strong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 pylori is the sole nondrug cause of gastritis and ulcers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Adenocarcinoma and lymphoma are preceded by infection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gnifying glass over a globe&#10;&#10;Description automatically generated">
            <a:extLst>
              <a:ext uri="{FF2B5EF4-FFF2-40B4-BE49-F238E27FC236}">
                <a16:creationId xmlns:a16="http://schemas.microsoft.com/office/drawing/2014/main" id="{77060167-161C-BB60-CCCF-E2420936A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9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672A-BB86-F262-C121-05F090BC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3E437-DF5C-D32C-AD4F-DE8C7E88B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70" y="2599509"/>
            <a:ext cx="5778567" cy="36067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Survival Mechanisms in the Stomach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Adherence to Gastric Mucosa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Multiple mechanisms used for adherence.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Motility via flagella to reach less acidic area beneath gastric mucus.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Urease production creates a neutral microenvironment by producing ammonia.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Urease activity regulated by changes in gastric acidity (e.g., pH rise after meals).</a:t>
            </a:r>
          </a:p>
          <a:p>
            <a:pPr marL="0" indent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Colonization and Inflammation: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Gastritis and duodenal ulcers strongly associated with colonization of the antrum area of the stomach.</a:t>
            </a:r>
          </a:p>
        </p:txBody>
      </p:sp>
      <p:pic>
        <p:nvPicPr>
          <p:cNvPr id="5" name="Picture 4" descr="A diagram of a cell division&#10;&#10;Description automatically generated">
            <a:extLst>
              <a:ext uri="{FF2B5EF4-FFF2-40B4-BE49-F238E27FC236}">
                <a16:creationId xmlns:a16="http://schemas.microsoft.com/office/drawing/2014/main" id="{387036CC-DBFE-960B-003A-5BC6CC018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32" y="2583845"/>
            <a:ext cx="5150277" cy="3515063"/>
          </a:xfrm>
          <a:prstGeom prst="rect">
            <a:avLst/>
          </a:prstGeom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3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FA8D4-E3AF-D1DD-8107-B85A3A91D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2E8A9-A6A2-5376-D2FA-EA3D42D0B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28" y="1527142"/>
            <a:ext cx="11321592" cy="5052767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Primary Infection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Often silent or causes mild illness.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Symptoms: nausea and upper abdominal pain lasting up to 2 weeks.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Long-term Findings of Gastritis and Peptic Ulcer Disease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Symptoms: nausea, anorexia, vomiting, epigastric pain.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Less specific symptoms: belching.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Many patients remain asymptomatic for decades.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Ulcer perforation.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Extensive bleeding.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Peritonitis from leakage of gastric contents into the peritoneal cavity.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2F5B449-C960-4014-41CB-EA5861143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106" y="365125"/>
            <a:ext cx="2578374" cy="25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5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222F8-A9BC-F042-FD7A-11CD8ED7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A5301-6658-F391-0989-A64BECFDE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H. pylori is susceptible to various antimicrobial agents.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Bismuth Salts</a:t>
            </a:r>
            <a:r>
              <a:rPr lang="en-US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 antimicrobial activity (e.g., Pepto-Bismol).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Previously believed to act by coating the stomach.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Effective Treatment Regimens</a:t>
            </a:r>
            <a:r>
              <a:rPr lang="en-US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Combinations of bismuth salts and/or a proton pump inhibitor plus two antibiotics.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Clarithromycin plus either amoxicillin or metronidazole.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Metronidazole plus tetracycline.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Cure rates approaching 90%.</a:t>
            </a:r>
          </a:p>
        </p:txBody>
      </p:sp>
      <p:pic>
        <p:nvPicPr>
          <p:cNvPr id="5" name="Picture 4" descr="A hand with a red cross and pills&#10;&#10;Description automatically generated">
            <a:extLst>
              <a:ext uri="{FF2B5EF4-FFF2-40B4-BE49-F238E27FC236}">
                <a16:creationId xmlns:a16="http://schemas.microsoft.com/office/drawing/2014/main" id="{F0EAC693-3A9E-6F2F-AF5B-79707B88F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651" y="75609"/>
            <a:ext cx="2025353" cy="202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2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7949</TotalTime>
  <Words>483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Franklin Gothic Book</vt:lpstr>
      <vt:lpstr>Times New Roman</vt:lpstr>
      <vt:lpstr>Office Theme</vt:lpstr>
      <vt:lpstr>Helicobacter pylori</vt:lpstr>
      <vt:lpstr>Outline</vt:lpstr>
      <vt:lpstr>Objectives</vt:lpstr>
      <vt:lpstr>Helicobacter Pylori characteristics</vt:lpstr>
      <vt:lpstr>Helicobacter Pylori  Unique Bacteriologic Features:</vt:lpstr>
      <vt:lpstr>Epidemiology</vt:lpstr>
      <vt:lpstr>Pathogenesis</vt:lpstr>
      <vt:lpstr>Manifestations</vt:lpstr>
      <vt:lpstr>Treatment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Reminders!!</dc:title>
  <dc:creator>Heshu Jalal</dc:creator>
  <cp:lastModifiedBy>Heshu Jalal</cp:lastModifiedBy>
  <cp:revision>40</cp:revision>
  <dcterms:created xsi:type="dcterms:W3CDTF">2024-01-28T18:34:39Z</dcterms:created>
  <dcterms:modified xsi:type="dcterms:W3CDTF">2024-05-27T06:07:08Z</dcterms:modified>
</cp:coreProperties>
</file>