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3" r:id="rId10"/>
    <p:sldId id="282" r:id="rId11"/>
    <p:sldId id="28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51749C-BFDC-9068-4F08-47D895690A89}" name="Heshu Jalal" initials="HJ" userId="S::heshu.jalal@tiu.edu.iq::357b1b57-2d0e-44f3-8d64-5194f61cec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5D6E9-AAA3-4472-B6E7-E5F633E2918C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BC04-A053-4E89-AEE7-E7D4D233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ABDC-E423-474A-8312-49A31FC72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E30B4-F12D-6A80-C6A2-FADB2D91A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E8C1-62A8-522F-5884-0E8684C3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620B-5A20-7ED1-D3F9-282E64F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7295-09F2-9928-826D-88834919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E283-DE8B-26AC-2650-A80C152D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898AF-568B-C824-44C4-1F049A1A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06E5-38A9-9A32-79BE-16FFBAFC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F579-8403-0845-1019-E4561C39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B899-639B-DD2C-B870-4A7912F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99D1A-D8BB-2412-FB3A-40744830B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C493D-8205-DA3D-F18F-9CC1412E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4A86-205D-D266-0201-3E193B53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810B9-DC90-131C-5AE8-4DB400F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3A99-5163-A4FC-21BA-E2CEB90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8C9C-5F46-8D09-9956-74AA24C4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FA4D-F789-765A-AEC1-374B12A4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8FF4-A43A-DEBA-3CF0-60A82E31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8D2E7-2CB0-76BB-B409-9498607F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5013-1F81-5D20-CAB4-64C0A320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76A-E66D-7F04-D611-A486C5B5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95F97-A726-3477-C479-AA0AB50F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B3C5-10E4-8FAC-3D8A-BD826CA0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0A77-B3E7-38BA-804D-669D603F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4BEE-9ADF-B57C-99DF-119A99C2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EA7A-884F-9BF9-D112-C4463CD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D8AB-BE5C-48B5-8170-35305B432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E6276-CB1D-6327-796C-05BC347B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641DF-DCB6-7FEF-09E7-7A51155D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2C849-049F-7E69-DA66-1A1B329B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9C1FF-39C9-2C8E-E7EC-2A592D8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0C93-7908-CAEC-02E4-DAF86FE5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42372-B28B-8529-8B71-66C2055B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F0357-60F3-6CEB-E6DE-9B740710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F79FA-4B41-83A8-0E9F-416826BED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E1BB4-3A2D-0542-107A-FDA091EE8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63A40-C4A5-6222-B0C3-77232CC6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1CAEA-9E36-8ECE-9ED8-F36B0315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7BDC-88C1-02E0-D2DF-4431AB4A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D1C8-41E7-778C-CF65-68AF058D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A19C4-A470-302A-3EA2-B710E00B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47B7C-2FB4-FB68-350B-7E929D00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B5BD3-89E8-353B-2FB0-8E87A954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5B9A8-38D1-CE7C-58DF-55192A0D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031EB-ABF7-63CF-51E2-2600E728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91B68-2620-C6D7-B08B-4B6FA215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9273-37AB-6123-471B-62E97502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09AC-07A2-BF71-0978-E648BDDC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C3F40-056A-69C4-A9EB-7BD0A88DA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BB76A-929A-9A87-7CC4-055E2C5E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D7318-0F7C-3EB3-1C95-6B6C321E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0C4B-245B-4646-ED1C-9348AC02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CC1E-13EF-A29A-81BD-7768158F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DE22-9A5A-75F9-5073-7B60AC1B0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A99E-D31D-831F-1E29-5C23A136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5B87-BE37-C674-4B7A-7CA3CD07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DB846-1A97-5C1B-BA7B-BF9FF254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EC060-B2DF-1E66-4E50-8920019B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C962D-A7C1-C29F-31CD-41AE77F0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1F815-2931-BCE3-925E-67F6E42F2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5A40-57C1-F4E4-FCD0-645A7DBBA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CBF6-4DDB-4AE2-9E76-A3A6BA6BB84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E032-F545-16C6-7753-7467A2CE1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0EFA6-5BB5-1B54-20CC-651E90BC9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61BC9987-3157-18D2-26A9-6E1095901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r="-1" b="168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048D9-A585-4FDA-81FE-2CE27A7A4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Pseudomonas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51641-1E44-B3AC-9226-29253D8C7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 fontScale="85000" lnSpcReduction="20000"/>
          </a:bodyPr>
          <a:lstStyle/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Ms. Heshu J. Ahmed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PhD Candidate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Medical Bacteriology 423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Spring Semester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Week Seven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text and a book&#10;&#10;Description automatically generated with medium confidence">
            <a:extLst>
              <a:ext uri="{FF2B5EF4-FFF2-40B4-BE49-F238E27FC236}">
                <a16:creationId xmlns:a16="http://schemas.microsoft.com/office/drawing/2014/main" id="{F504C8CC-76AF-A94D-C75F-C8939D29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74" y="403759"/>
            <a:ext cx="2349570" cy="21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A261-C4A4-C973-D8C8-D0262A0A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A784BA-E2D8-6DFB-13A0-353B2CF3E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880" y="1621344"/>
            <a:ext cx="661370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907FB5-CB4F-D8C6-10D3-E16D8F4D4724}"/>
              </a:ext>
            </a:extLst>
          </p:cNvPr>
          <p:cNvSpPr txBox="1"/>
          <p:nvPr/>
        </p:nvSpPr>
        <p:spPr>
          <a:xfrm>
            <a:off x="525294" y="2003898"/>
            <a:ext cx="47537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pPr algn="just"/>
            <a:r>
              <a:rPr lang="en-US" sz="2000" b="1" i="1" u="none" strike="noStrike" baseline="0" dirty="0">
                <a:latin typeface="Myriad Pro"/>
              </a:rPr>
              <a:t>Pseudomonas </a:t>
            </a:r>
            <a:r>
              <a:rPr lang="en-US" sz="2000" b="1" i="0" u="none" strike="noStrike" baseline="0" dirty="0">
                <a:latin typeface="Myriad Pro"/>
              </a:rPr>
              <a:t>disease, cellular view.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Myriad Pro Light"/>
              </a:rPr>
              <a:t>(</a:t>
            </a:r>
            <a:r>
              <a:rPr lang="en-US" sz="2000" b="0" i="1" u="none" strike="noStrike" baseline="0" dirty="0">
                <a:latin typeface="Myriad Pro Light"/>
              </a:rPr>
              <a:t>Left</a:t>
            </a:r>
            <a:r>
              <a:rPr lang="en-US" sz="2000" b="0" i="0" u="none" strike="noStrike" baseline="0" dirty="0">
                <a:latin typeface="Myriad Pro Light"/>
              </a:rPr>
              <a:t>) </a:t>
            </a:r>
            <a:r>
              <a:rPr lang="en-US" sz="2000" b="0" i="1" u="none" strike="noStrike" baseline="0" dirty="0">
                <a:latin typeface="Myriad Pro Light"/>
              </a:rPr>
              <a:t>P aeruginosa </a:t>
            </a:r>
            <a:r>
              <a:rPr lang="en-US" sz="2000" b="0" i="0" u="none" strike="noStrike" baseline="0" dirty="0">
                <a:latin typeface="Myriad Pro Light"/>
              </a:rPr>
              <a:t>binds and secretes the A–B exotoxin A (</a:t>
            </a:r>
            <a:r>
              <a:rPr lang="en-US" sz="2000" b="0" i="0" u="none" strike="noStrike" baseline="0" dirty="0" err="1">
                <a:latin typeface="Myriad Pro Light"/>
              </a:rPr>
              <a:t>ExoA</a:t>
            </a:r>
            <a:r>
              <a:rPr lang="en-US" sz="2000" b="0" i="0" u="none" strike="noStrike" baseline="0" dirty="0">
                <a:latin typeface="Myriad Pro Light"/>
              </a:rPr>
              <a:t>), which acts on protein synthesis by the same mechanism as diphtheria toxin.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Myriad Pro Light"/>
              </a:rPr>
              <a:t> (</a:t>
            </a:r>
            <a:r>
              <a:rPr lang="en-US" sz="2000" b="0" i="1" u="none" strike="noStrike" baseline="0" dirty="0">
                <a:latin typeface="Myriad Pro Light"/>
              </a:rPr>
              <a:t>Middle</a:t>
            </a:r>
            <a:r>
              <a:rPr lang="en-US" sz="2000" b="0" i="0" u="none" strike="noStrike" baseline="0" dirty="0">
                <a:latin typeface="Myriad Pro Light"/>
              </a:rPr>
              <a:t>) A type III injection secretion system delivers exoenzyme S (</a:t>
            </a:r>
            <a:r>
              <a:rPr lang="en-US" sz="2000" b="0" i="0" u="none" strike="noStrike" baseline="0" dirty="0" err="1">
                <a:latin typeface="Myriad Pro Light"/>
              </a:rPr>
              <a:t>ExoS</a:t>
            </a:r>
            <a:r>
              <a:rPr lang="en-US" sz="2000" b="0" i="0" u="none" strike="noStrike" baseline="0" dirty="0">
                <a:latin typeface="Myriad Pro Light"/>
              </a:rPr>
              <a:t>) to the cell cytoplasm. Elastase is secreted extracellularly.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Myriad Pro Light"/>
              </a:rPr>
              <a:t>(</a:t>
            </a:r>
            <a:r>
              <a:rPr lang="en-US" sz="2000" b="0" i="1" u="none" strike="noStrike" baseline="0" dirty="0">
                <a:latin typeface="Myriad Pro Light"/>
              </a:rPr>
              <a:t>Right</a:t>
            </a:r>
            <a:r>
              <a:rPr lang="en-US" sz="2000" b="0" i="0" u="none" strike="noStrike" baseline="0" dirty="0">
                <a:latin typeface="Myriad Pro Light"/>
              </a:rPr>
              <a:t>) All toxins act to destroy the cell and the bacteria may enter the blood.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798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04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040B5-E99A-558D-8A98-48A1C094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Manifestations</a:t>
            </a:r>
          </a:p>
        </p:txBody>
      </p:sp>
      <p:pic>
        <p:nvPicPr>
          <p:cNvPr id="5" name="Content Placeholder 4" descr="A diagram of a person's body&#10;&#10;Description automatically generated">
            <a:extLst>
              <a:ext uri="{FF2B5EF4-FFF2-40B4-BE49-F238E27FC236}">
                <a16:creationId xmlns:a16="http://schemas.microsoft.com/office/drawing/2014/main" id="{A624ADAB-7461-D296-6141-62E181413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61" y="640080"/>
            <a:ext cx="550908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3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459763FC-0D54-F3B6-6982-2342EB29B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695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95B59-49F3-FECA-E41C-2AC19249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9753-F781-1703-59DF-F29072F6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Sherris Medical Microbiology: An Introduction to Infectious Diseases.</a:t>
            </a:r>
          </a:p>
          <a:p>
            <a:pPr>
              <a:lnSpc>
                <a:spcPct val="150000"/>
              </a:lnSpc>
            </a:pP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Jawetz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Melnick &amp;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Adelberg's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Medical Microbiology by Geo. F. Brooks, Karen C. Carroll, and Janet S.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Butel</a:t>
            </a:r>
            <a:endParaRPr lang="en-US" sz="22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Prescott's Microbiology by Joanne Willey, Linda Sherwood, and Christopher J. Woolverton</a:t>
            </a:r>
          </a:p>
        </p:txBody>
      </p:sp>
    </p:spTree>
    <p:extLst>
      <p:ext uri="{BB962C8B-B14F-4D97-AF65-F5344CB8AC3E}">
        <p14:creationId xmlns:p14="http://schemas.microsoft.com/office/powerpoint/2010/main" val="64991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AF56F-B37C-1527-1128-5779800C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1062-17ED-B123-1CAB-14006845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Genus Pseudomonas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Pseudomonas aeruginosa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Epidemiology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Pathogenesis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Manifestations</a:t>
            </a:r>
            <a:endParaRPr lang="en-US" sz="2400" b="0" i="0" u="none" strike="noStrike" baseline="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b="0" i="0" u="none" strike="noStrike" baseline="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b="0" i="0" u="none" strike="noStrike" baseline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8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C1FC-3AA7-589A-8038-BB81AA63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5780-FBC7-E49A-170D-F1438EA9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1. Provide an overview of the genus Pseudomonas and its most clinically significant species, Pseudomonas aeruginosa.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2. Explore the epidemiological factors contributing to the spread and prevalence of P. aeruginosa infections.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3. Examine the pathogenesis mechanisms employed by P. aeruginosa in causing opportunistic infections.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4. Discuss the diverse manifestations of P. aeruginosa infections across various body systems and clinical contexts.</a:t>
            </a:r>
            <a:endParaRPr lang="en-US" sz="1600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8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object with white strings&#10;&#10;Description automatically generated">
            <a:extLst>
              <a:ext uri="{FF2B5EF4-FFF2-40B4-BE49-F238E27FC236}">
                <a16:creationId xmlns:a16="http://schemas.microsoft.com/office/drawing/2014/main" id="{B3394384-7242-E87E-4E7B-B92B82F94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-1" b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854BD2-80D8-5F75-B834-7CB40D0E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Genus Pseudomonas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9F26-8C6D-57B2-443F-8FF042BF5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b="0" i="0" u="none" strike="noStrike" baseline="0" dirty="0">
                <a:solidFill>
                  <a:schemeClr val="bg1"/>
                </a:solidFill>
                <a:latin typeface="Minion Pro"/>
              </a:rPr>
              <a:t>There is a large number of </a:t>
            </a:r>
            <a:r>
              <a:rPr lang="en-US" b="0" i="1" u="none" strike="noStrike" baseline="0" dirty="0">
                <a:solidFill>
                  <a:schemeClr val="bg1"/>
                </a:solidFill>
                <a:latin typeface="Minion Pro"/>
              </a:rPr>
              <a:t>Pseudomonas 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Minion Pro"/>
              </a:rPr>
              <a:t>species, the most important of which is </a:t>
            </a:r>
            <a:r>
              <a:rPr lang="en-US" b="0" i="1" u="none" strike="noStrike" baseline="0" dirty="0">
                <a:solidFill>
                  <a:schemeClr val="bg1"/>
                </a:solidFill>
                <a:latin typeface="Minion Pro"/>
              </a:rPr>
              <a:t>P aeruginosa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Minion Pro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b="0" i="1" u="none" strike="noStrike" baseline="0" dirty="0">
                <a:solidFill>
                  <a:schemeClr val="bg1"/>
                </a:solidFill>
                <a:latin typeface="Minion Pro"/>
              </a:rPr>
              <a:t>Pseudomonas 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Minion Pro"/>
              </a:rPr>
              <a:t>species are most frequently seen as colonizers and contaminants but are able to cause opportunistic infections. </a:t>
            </a:r>
            <a:endParaRPr lang="en-US" dirty="0">
              <a:solidFill>
                <a:schemeClr val="bg1"/>
              </a:solidFill>
              <a:latin typeface="Minion Pro"/>
            </a:endParaRPr>
          </a:p>
          <a:p>
            <a:pPr algn="just">
              <a:lnSpc>
                <a:spcPct val="100000"/>
              </a:lnSpc>
            </a:pPr>
            <a:r>
              <a:rPr lang="en-US" b="0" i="0" u="none" strike="noStrike" baseline="0" dirty="0">
                <a:solidFill>
                  <a:schemeClr val="bg1"/>
                </a:solidFill>
                <a:latin typeface="Minion Pro"/>
              </a:rPr>
              <a:t>Reports vary regarding the frequency of their isolation from cases of bacteremia, arthritis, abscesses, wounds, conjunctivitis, and urinary tract infections.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2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1626C-3D4E-9A3F-5779-B5F0877C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5701770" cy="1481328"/>
          </a:xfrm>
        </p:spPr>
        <p:txBody>
          <a:bodyPr anchor="b">
            <a:normAutofit/>
          </a:bodyPr>
          <a:lstStyle/>
          <a:p>
            <a:r>
              <a:rPr lang="en-US" sz="4000" i="1" dirty="0"/>
              <a:t>Pseudomonas aeruginosa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B8D7-CEEF-FEE1-43A3-821E06A1F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2660904"/>
            <a:ext cx="6391071" cy="4080364"/>
          </a:xfrm>
        </p:spPr>
        <p:txBody>
          <a:bodyPr anchor="t">
            <a:normAutofit/>
          </a:bodyPr>
          <a:lstStyle/>
          <a:p>
            <a:pPr algn="just"/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aeruginosa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aerobic, motile, gram-negative rod </a:t>
            </a:r>
          </a:p>
          <a:p>
            <a:pPr algn="just"/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aeruginosa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sufficiently versatile in its growth and energy requirements to use simple molecules such as ammonia and carbon dioxide as sole nitrogen and carbon sources.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P.aeruginosa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blue, yellow, or rust-colored pigments differentiates it from most other gram-negative bacteria</a:t>
            </a:r>
          </a:p>
          <a:p>
            <a:pPr algn="just"/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blue pigment, </a:t>
            </a: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pyocyanin,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produced only by </a:t>
            </a:r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aeruginosa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Fluorescein,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yellow pigment that fluoresces under ultraviolet light is produced by </a:t>
            </a:r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aeruginosa 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 species of pseudomonas.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3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9062B-C7DB-8E93-A585-04727D80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i="1"/>
              <a:t>Pseudomonas aeruginosa</a:t>
            </a:r>
            <a:endParaRPr lang="en-US" sz="5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1F587-5C4B-3733-2232-3C5A1E87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11" y="2566935"/>
            <a:ext cx="7310466" cy="4272776"/>
          </a:xfrm>
        </p:spPr>
        <p:txBody>
          <a:bodyPr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Lipopolysaccharide (LPS) and porin proteins are present in the outer membrane.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Porin proteins in Pseudomonas offer less permeability compared to Enterobacteriaceae, restricting passage of various molecules including antibiotics.</a:t>
            </a: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mucoid exopolysaccharide slime layer is present outside the cell wall </a:t>
            </a: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layer is created by secretion of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alginate</a:t>
            </a: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strains of </a:t>
            </a:r>
            <a:r>
              <a:rPr lang="en-US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aeruginosa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multiple extracellular products, including:</a:t>
            </a:r>
          </a:p>
          <a:p>
            <a:pPr lvl="1"/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exotoxin A (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ExoA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lvl="1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enzymes with phospholipase, </a:t>
            </a:r>
          </a:p>
          <a:p>
            <a:pPr lvl="1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collagenase, </a:t>
            </a:r>
          </a:p>
          <a:p>
            <a:pPr lvl="1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adenylate cyclase, </a:t>
            </a:r>
          </a:p>
          <a:p>
            <a:pPr lvl="1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elastase activity.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iagram of a cell&#10;&#10;Description automatically generated">
            <a:extLst>
              <a:ext uri="{FF2B5EF4-FFF2-40B4-BE49-F238E27FC236}">
                <a16:creationId xmlns:a16="http://schemas.microsoft.com/office/drawing/2014/main" id="{A6A42FA8-DC65-C5D3-7514-ECDE1944B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30" y="1989197"/>
            <a:ext cx="4940159" cy="28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0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B5BA7-411B-8251-178B-D1489274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Epidemiology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427E6-5E7F-257C-0DB1-AB175725D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6713552" cy="4548145"/>
          </a:xfrm>
        </p:spPr>
        <p:txBody>
          <a:bodyPr anchor="t">
            <a:normAutofit lnSpcReduction="10000"/>
          </a:bodyPr>
          <a:lstStyle/>
          <a:p>
            <a:pPr algn="just">
              <a:lnSpc>
                <a:spcPct val="150000"/>
              </a:lnSpc>
            </a:pPr>
            <a:endParaRPr lang="en-US" sz="2000" b="0" i="0" u="none" strike="noStrike" baseline="0" dirty="0">
              <a:latin typeface="Minion Pro"/>
            </a:endParaRP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Minion Pro"/>
              </a:rPr>
              <a:t>The primary habitat of </a:t>
            </a:r>
            <a:r>
              <a:rPr lang="en-US" sz="2000" b="0" i="1" u="none" strike="noStrike" baseline="0" dirty="0">
                <a:latin typeface="Minion Pro"/>
              </a:rPr>
              <a:t>P aeruginosa </a:t>
            </a:r>
            <a:r>
              <a:rPr lang="en-US" sz="2000" b="0" i="0" u="none" strike="noStrike" baseline="0" dirty="0">
                <a:latin typeface="Minion Pro"/>
              </a:rPr>
              <a:t>is the environment. 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Minion Pro"/>
              </a:rPr>
              <a:t>It is found in water, soil.</a:t>
            </a:r>
          </a:p>
          <a:p>
            <a:pPr algn="just">
              <a:lnSpc>
                <a:spcPct val="150000"/>
              </a:lnSpc>
            </a:pPr>
            <a:r>
              <a:rPr lang="en-US" sz="2000" b="0" i="1" u="none" strike="noStrike" baseline="0" dirty="0">
                <a:latin typeface="Minion Pro"/>
              </a:rPr>
              <a:t>P aeruginosa </a:t>
            </a:r>
            <a:r>
              <a:rPr lang="en-US" sz="2000" b="0" i="0" u="none" strike="noStrike" baseline="0" dirty="0">
                <a:latin typeface="Minion Pro"/>
              </a:rPr>
              <a:t>has been isolated from the throat and stool of 2% to 10% of healthy persons.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Minion Pro"/>
              </a:rPr>
              <a:t>Infection with </a:t>
            </a:r>
            <a:r>
              <a:rPr lang="en-US" sz="2000" b="0" i="1" u="none" strike="noStrike" baseline="0" dirty="0">
                <a:latin typeface="Minion Pro"/>
              </a:rPr>
              <a:t>P aeruginosa</a:t>
            </a:r>
            <a:r>
              <a:rPr lang="en-US" sz="2000" b="0" i="0" u="none" strike="noStrike" baseline="0" dirty="0">
                <a:latin typeface="Minion Pro"/>
              </a:rPr>
              <a:t>, rare in healthy persons, is one of the most important causes of invasive infection in hospitalized patients with serious underlying disease, such as leukemia, CF, and extensive burns 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5" name="Picture 4" descr="A diagram of a human body&#10;&#10;Description automatically generated">
            <a:extLst>
              <a:ext uri="{FF2B5EF4-FFF2-40B4-BE49-F238E27FC236}">
                <a16:creationId xmlns:a16="http://schemas.microsoft.com/office/drawing/2014/main" id="{28B9F367-78F8-3A35-0A88-5878C097B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375" r="6785" b="-2374"/>
          <a:stretch/>
        </p:blipFill>
        <p:spPr>
          <a:xfrm>
            <a:off x="7529209" y="2093976"/>
            <a:ext cx="4542817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6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9282-DCEF-899E-B178-2ED275D3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DDB3-8674-9DF6-03ED-F68B1739C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aeruginosa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opportunistic pathogen, it is one of particular virulence. 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organism usually requires a significant break in first-line defenses:</a:t>
            </a:r>
          </a:p>
          <a:p>
            <a:pPr lvl="1"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(such as a wound) </a:t>
            </a:r>
          </a:p>
          <a:p>
            <a:pPr lvl="1"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 route past them (such as a contaminated solution or endotracheal tube)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 to epithelial cells is the first step in infection and is likely mediated by pili, flagella, and the extracellular polysaccharide slime. 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not immediate, since it is one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number of virulence factors activated through a gene-regulating system called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quorum sensing. </a:t>
            </a:r>
          </a:p>
          <a:p>
            <a:pPr algn="just">
              <a:lnSpc>
                <a:spcPct val="150000"/>
              </a:lnSpc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4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5461-2D43-7D6A-596C-0176A346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Quorum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910AE-0DF9-3A92-C858-33C6CEEF8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these conditions,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lactones and/or quinolones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secreted by 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aeruginosa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their presence to the other bacterial cells. 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is quantitative so when the 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population reaches a certain threshold, the signals direct the cytotoxin gene to be transcribed, and the toxin is then produced by the entire population at once.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56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6973</TotalTime>
  <Words>710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Garamond</vt:lpstr>
      <vt:lpstr>Minion Pro</vt:lpstr>
      <vt:lpstr>Myriad Pro</vt:lpstr>
      <vt:lpstr>Myriad Pro Light</vt:lpstr>
      <vt:lpstr>Times New Roman</vt:lpstr>
      <vt:lpstr>Office Theme</vt:lpstr>
      <vt:lpstr>Pseudomonas</vt:lpstr>
      <vt:lpstr>Outline</vt:lpstr>
      <vt:lpstr>Objectives</vt:lpstr>
      <vt:lpstr>Genus Pseudomonas</vt:lpstr>
      <vt:lpstr>Pseudomonas aeruginosa</vt:lpstr>
      <vt:lpstr>Pseudomonas aeruginosa</vt:lpstr>
      <vt:lpstr>Epidemiology</vt:lpstr>
      <vt:lpstr>Pathogenesis</vt:lpstr>
      <vt:lpstr>Quorum sensing</vt:lpstr>
      <vt:lpstr>Pathogenesis</vt:lpstr>
      <vt:lpstr>Manifestations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Reminders!!</dc:title>
  <dc:creator>Heshu Jalal</dc:creator>
  <cp:lastModifiedBy>Heshu Jalal</cp:lastModifiedBy>
  <cp:revision>36</cp:revision>
  <dcterms:created xsi:type="dcterms:W3CDTF">2024-01-28T18:34:39Z</dcterms:created>
  <dcterms:modified xsi:type="dcterms:W3CDTF">2024-05-13T07:51:10Z</dcterms:modified>
</cp:coreProperties>
</file>