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51749C-BFDC-9068-4F08-47D895690A89}" name="Heshu Jalal" initials="HJ" userId="S::heshu.jalal@tiu.edu.iq::357b1b57-2d0e-44f3-8d64-5194f61cec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5D6E9-AAA3-4472-B6E7-E5F633E2918C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BC04-A053-4E89-AEE7-E7D4D233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ABDC-E423-474A-8312-49A31FC72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E30B4-F12D-6A80-C6A2-FADB2D91A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CE8C1-62A8-522F-5884-0E8684C3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C620B-5A20-7ED1-D3F9-282E64FB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7295-09F2-9928-826D-88834919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E283-DE8B-26AC-2650-A80C152D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898AF-568B-C824-44C4-1F049A1A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06E5-38A9-9A32-79BE-16FFBAFC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F579-8403-0845-1019-E4561C39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B899-639B-DD2C-B870-4A7912FB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0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99D1A-D8BB-2412-FB3A-40744830B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C493D-8205-DA3D-F18F-9CC1412EB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64A86-205D-D266-0201-3E193B53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10B9-DC90-131C-5AE8-4DB400F9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3A99-5163-A4FC-21BA-E2CEB90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8C9C-5F46-8D09-9956-74AA24C4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6FA4D-F789-765A-AEC1-374B12A4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28FF4-A43A-DEBA-3CF0-60A82E31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D2E7-2CB0-76BB-B409-9498607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95013-1F81-5D20-CAB4-64C0A320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076A-E66D-7F04-D611-A486C5B5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95F97-A726-3477-C479-AA0AB50F3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EB3C5-10E4-8FAC-3D8A-BD826CA0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30A77-B3E7-38BA-804D-669D603F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4BEE-9ADF-B57C-99DF-119A99C2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0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EA7A-884F-9BF9-D112-C4463CD8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9D8AB-BE5C-48B5-8170-35305B432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E6276-CB1D-6327-796C-05BC347BD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641DF-DCB6-7FEF-09E7-7A51155D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2C849-049F-7E69-DA66-1A1B329B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9C1FF-39C9-2C8E-E7EC-2A592D89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E0C93-7908-CAEC-02E4-DAF86FE58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2372-B28B-8529-8B71-66C2055B1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F0357-60F3-6CEB-E6DE-9B740710C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F79FA-4B41-83A8-0E9F-416826BED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E1BB4-3A2D-0542-107A-FDA091EE8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63A40-C4A5-6222-B0C3-77232CC6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1CAEA-9E36-8ECE-9ED8-F36B0315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C07BDC-88C1-02E0-D2DF-4431AB4A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D1C8-41E7-778C-CF65-68AF058D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A19C4-A470-302A-3EA2-B710E00B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47B7C-2FB4-FB68-350B-7E929D00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B5BD3-89E8-353B-2FB0-8E87A95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5B9A8-38D1-CE7C-58DF-55192A0D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031EB-ABF7-63CF-51E2-2600E728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91B68-2620-C6D7-B08B-4B6FA215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9273-37AB-6123-471B-62E97502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A09AC-07A2-BF71-0978-E648BDDCA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C3F40-056A-69C4-A9EB-7BD0A88DA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BB76A-929A-9A87-7CC4-055E2C5E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D7318-0F7C-3EB3-1C95-6B6C321E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A0C4B-245B-4646-ED1C-9348AC02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3CC1E-13EF-A29A-81BD-7768158F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BDE22-9A5A-75F9-5073-7B60AC1B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A99E-D31D-831F-1E29-5C23A136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55B87-BE37-C674-4B7A-7CA3CD07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DB846-1A97-5C1B-BA7B-BF9FF254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EC060-B2DF-1E66-4E50-8920019B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5C962D-A7C1-C29F-31CD-41AE77F0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1F815-2931-BCE3-925E-67F6E42F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F5A40-57C1-F4E4-FCD0-645A7DBBA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CBF6-4DDB-4AE2-9E76-A3A6BA6BB84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E032-F545-16C6-7753-7467A2CE1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0EFA6-5BB5-1B54-20CC-651E90BC9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D53F-79F0-4733-87DD-BD29C71F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-up of different colored bacteria&#10;&#10;Description automatically generated">
            <a:extLst>
              <a:ext uri="{FF2B5EF4-FFF2-40B4-BE49-F238E27FC236}">
                <a16:creationId xmlns:a16="http://schemas.microsoft.com/office/drawing/2014/main" id="{61BC9987-3157-18D2-26A9-6E1095901F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5" r="-1" b="168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E048D9-A585-4FDA-81FE-2CE27A7A4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Vibrio Cholera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51641-1E44-B3AC-9226-29253D8C7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fontScale="85000" lnSpcReduction="20000"/>
          </a:bodyPr>
          <a:lstStyle/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Ms. Heshu J. Ahmed</a:t>
            </a:r>
          </a:p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PhD Candidate</a:t>
            </a:r>
          </a:p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Bacteriology 423</a:t>
            </a:r>
          </a:p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Spring Semester</a:t>
            </a:r>
          </a:p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Week Nine</a:t>
            </a:r>
          </a:p>
          <a:p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EF0EFD6-A3C2-4C94-A80A-BA9709D99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ketchy box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text and a book&#10;&#10;Description automatically generated with medium confidence">
            <a:extLst>
              <a:ext uri="{FF2B5EF4-FFF2-40B4-BE49-F238E27FC236}">
                <a16:creationId xmlns:a16="http://schemas.microsoft.com/office/drawing/2014/main" id="{F504C8CC-76AF-A94D-C75F-C8939D29B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974" y="403759"/>
            <a:ext cx="2349570" cy="211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1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3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different colored bacteria&#10;&#10;Description automatically generated">
            <a:extLst>
              <a:ext uri="{FF2B5EF4-FFF2-40B4-BE49-F238E27FC236}">
                <a16:creationId xmlns:a16="http://schemas.microsoft.com/office/drawing/2014/main" id="{459763FC-0D54-F3B6-6982-2342EB29B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6" b="1695"/>
          <a:stretch/>
        </p:blipFill>
        <p:spPr>
          <a:xfrm>
            <a:off x="20" y="10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E95B59-49F3-FECA-E41C-2AC19249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9753-F781-1703-59DF-F29072F6A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Sherris Medical Microbiology: An Introduction to Infectious Diseases.</a:t>
            </a:r>
          </a:p>
          <a:p>
            <a:pPr>
              <a:lnSpc>
                <a:spcPct val="150000"/>
              </a:lnSpc>
            </a:pPr>
            <a:r>
              <a:rPr lang="en-US" sz="22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Jawetz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Melnick &amp; </a:t>
            </a:r>
            <a:r>
              <a:rPr lang="en-US" sz="22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Adelberg's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Medical Microbiology by Geo. F. Brooks, Karen C. Carroll, and Janet S. </a:t>
            </a:r>
            <a:r>
              <a:rPr lang="en-US" sz="22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Butel</a:t>
            </a:r>
            <a:endParaRPr lang="en-US" sz="22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Prescott's Microbiology by Joanne Willey, Linda Sherwood, and Christopher J. Woolverton</a:t>
            </a:r>
          </a:p>
        </p:txBody>
      </p:sp>
    </p:spTree>
    <p:extLst>
      <p:ext uri="{BB962C8B-B14F-4D97-AF65-F5344CB8AC3E}">
        <p14:creationId xmlns:p14="http://schemas.microsoft.com/office/powerpoint/2010/main" val="64991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AF56F-B37C-1527-1128-5779800C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1062-17ED-B123-1CAB-14006845B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R="2400">
              <a:lnSpc>
                <a:spcPct val="100000"/>
              </a:lnSpc>
            </a:pPr>
            <a:endParaRPr lang="en-US" sz="2400" b="0" i="0" u="none" strike="noStrike" baseline="0" dirty="0">
              <a:latin typeface="Garamond" panose="02020404030301010803" pitchFamily="18" charset="0"/>
            </a:endParaRPr>
          </a:p>
          <a:p>
            <a:pPr marR="2400">
              <a:lnSpc>
                <a:spcPct val="100000"/>
              </a:lnSpc>
            </a:pPr>
            <a:endParaRPr lang="en-US" sz="2400" dirty="0">
              <a:latin typeface="Garamond" panose="02020404030301010803" pitchFamily="18" charset="0"/>
            </a:endParaRPr>
          </a:p>
          <a:p>
            <a:pPr marR="2400">
              <a:lnSpc>
                <a:spcPct val="100000"/>
              </a:lnSpc>
            </a:pPr>
            <a:endParaRPr lang="en-US" sz="2400" dirty="0">
              <a:latin typeface="Garamond" panose="02020404030301010803" pitchFamily="18" charset="0"/>
            </a:endParaRPr>
          </a:p>
          <a:p>
            <a:pPr marR="2400">
              <a:lnSpc>
                <a:spcPct val="100000"/>
              </a:lnSpc>
            </a:pPr>
            <a:endParaRPr lang="en-US" sz="2400" dirty="0">
              <a:latin typeface="Garamond" panose="02020404030301010803" pitchFamily="18" charset="0"/>
            </a:endParaRPr>
          </a:p>
          <a:p>
            <a:pPr marR="2400">
              <a:lnSpc>
                <a:spcPct val="100000"/>
              </a:lnSpc>
            </a:pPr>
            <a:endParaRPr lang="en-US" sz="2400" b="0" i="0" u="none" strike="noStrike" baseline="0" dirty="0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A61F3-FDD2-AFFD-AB39-B111B63204A6}"/>
              </a:ext>
            </a:extLst>
          </p:cNvPr>
          <p:cNvSpPr txBox="1"/>
          <p:nvPr/>
        </p:nvSpPr>
        <p:spPr>
          <a:xfrm>
            <a:off x="669036" y="2195314"/>
            <a:ext cx="10515600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Vibrio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Vibrio cholerae</a:t>
            </a:r>
            <a:endParaRPr lang="en-US" sz="2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Pathogenesis of Cholera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  <a:endParaRPr lang="en-US" sz="2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Cholera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8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C1FC-3AA7-589A-8038-BB81AA63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5780-FBC7-E49A-170D-F1438EA9C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characteristics of Vibrio bacteria.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Learn about the specific features and pathogenicity of Vibrio cholerae.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Explore the pathogenesis of cholera.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clinical manifestations of cholera.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treatment strategies for cholera.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24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8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B2AB9-D4F4-57CA-1413-C6065C06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/>
              <a:t>Characteristics of Vibrio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BD46-F47D-BC2F-2B09-BEB613680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2354094"/>
            <a:ext cx="5330757" cy="3994336"/>
          </a:xfrm>
        </p:spPr>
        <p:txBody>
          <a:bodyPr anchor="ctr">
            <a:normAutofit fontScale="92500" lnSpcReduction="10000"/>
          </a:bodyPr>
          <a:lstStyle/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Curved, gram-negative rods.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Commonly found in saltwater.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Cells may link end to end, forming S shapes and spirals.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Highly motile with a single polar flagellum.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Non-spore-forming and oxidase-positive.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grow under aerobic or anaerobic conditions.</a:t>
            </a:r>
          </a:p>
          <a:p>
            <a:pPr marL="285750" indent="-285750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 envelope structure similar to other gram-negative bacteria.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bacteria&#10;&#10;Description automatically generated">
            <a:extLst>
              <a:ext uri="{FF2B5EF4-FFF2-40B4-BE49-F238E27FC236}">
                <a16:creationId xmlns:a16="http://schemas.microsoft.com/office/drawing/2014/main" id="{14E7E564-476C-544B-CAF2-C664F04DB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2" r="16517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1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EA64E-F9E1-B174-6F8B-9B986F36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cholerae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500C-9AEA-503B-1F57-08BF09D4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Low tolerance for acid.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Grows readily under alkaline conditions (pH 8.0-9.5).</a:t>
            </a:r>
          </a:p>
          <a:p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Produces cholera toxin (CT).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A–B type ADP-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ribosylating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toxin.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Consists of multiple polypeptide chains.</a:t>
            </a:r>
          </a:p>
          <a:p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Produces polysaccharide biofilms in aquatic environments.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cell&#10;&#10;Description automatically generated">
            <a:extLst>
              <a:ext uri="{FF2B5EF4-FFF2-40B4-BE49-F238E27FC236}">
                <a16:creationId xmlns:a16="http://schemas.microsoft.com/office/drawing/2014/main" id="{AF4FE351-FC10-95C8-9369-713CDC0CFF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0" b="192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94C759-A402-DED7-75E4-0D03EE1C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B39F-93B1-2706-3B7A-BF18A32A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82" y="2203079"/>
            <a:ext cx="5577913" cy="3995420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cholerae reaches the small intestine, swims to the intestinal crypts, multiplies, and produces virulence factors.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bacteria is required to overcome stomach acid in healthy individuals.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Colonization requires adherence to the epithelial surface via protein and pili.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Virulent strains secrete cholera toxin (CT), causing the disease.</a:t>
            </a:r>
          </a:p>
        </p:txBody>
      </p:sp>
      <p:pic>
        <p:nvPicPr>
          <p:cNvPr id="5" name="Picture 4" descr="A diagram of a human body&#10;&#10;Description automatically generated">
            <a:extLst>
              <a:ext uri="{FF2B5EF4-FFF2-40B4-BE49-F238E27FC236}">
                <a16:creationId xmlns:a16="http://schemas.microsoft.com/office/drawing/2014/main" id="{77B3CD97-D616-7A2D-A737-00A00B0167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0" r="-1" b="-1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BBA47-FBFA-6304-B9FA-9E70BD68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7824-722D-E827-8B76-E5DBF9E09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97" y="2355853"/>
            <a:ext cx="5330612" cy="3884691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and electrolyte shift to the intestinal lumen causes watery diarrhea.</a:t>
            </a:r>
          </a:p>
          <a:p>
            <a:pPr algn="just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 in dehydration (isotonic fluid loss), hypokalemia (potassium loss), and metabolic acidosis (bicarbonate loss).</a:t>
            </a:r>
          </a:p>
          <a:p>
            <a:pPr algn="just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V. cholerae does not invade or injure the enterocyte.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Yellow dots on a blue surface&#10;&#10;Description automatically generated">
            <a:extLst>
              <a:ext uri="{FF2B5EF4-FFF2-40B4-BE49-F238E27FC236}">
                <a16:creationId xmlns:a16="http://schemas.microsoft.com/office/drawing/2014/main" id="{F52D8A4E-D58F-1600-A617-1A01F1979B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1" r="7050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82310-FAEF-4F1C-DC20-083FDF5D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imes New Roman" panose="02020603050405020304" pitchFamily="18" charset="0"/>
                <a:cs typeface="Times New Roman" panose="02020603050405020304" pitchFamily="18" charset="0"/>
              </a:rPr>
              <a:t>Manifestation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BFB3C-AF67-8F74-CC34-C30AB211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2683484"/>
            <a:ext cx="7276833" cy="3991258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Rapid onset with abdominal fullness and discomfort.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Rushes of peristalsis and loose stools.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Possible vomiting.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Stools become watery, voluminous, almost odorless, and contain mucus flecks (rice-water stools).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Extensive fluid loss and electrolyte imbalance lead to: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Extreme dehydration.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Hypotension.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death within hours if untreated.</a:t>
            </a:r>
          </a:p>
        </p:txBody>
      </p:sp>
      <p:pic>
        <p:nvPicPr>
          <p:cNvPr id="5" name="Picture 4" descr="A person holding his stomach&#10;&#10;Description automatically generated">
            <a:extLst>
              <a:ext uri="{FF2B5EF4-FFF2-40B4-BE49-F238E27FC236}">
                <a16:creationId xmlns:a16="http://schemas.microsoft.com/office/drawing/2014/main" id="{3A9410F6-DE22-5EE4-5652-15C1C04690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3"/>
          <a:stretch/>
        </p:blipFill>
        <p:spPr>
          <a:xfrm>
            <a:off x="7455942" y="979445"/>
            <a:ext cx="429406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8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F5C30-C0A2-2A6C-3A0F-2995FF3B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713C4-2EA0-7D03-3E05-C6641A992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1" y="2660904"/>
            <a:ext cx="6090017" cy="3914994"/>
          </a:xfrm>
        </p:spPr>
        <p:txBody>
          <a:bodyPr anchor="t"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Balance diarrheal fluid and ionic losses with fluid and electrolyte replacement.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oral and/or intravenous solutions of glucose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Exact formulas available as dried packets for reconstitution with water.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Oral replacement is sufficient for most cases if started early.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Substantially reduces mortality from cholera.</a:t>
            </a:r>
          </a:p>
          <a:p>
            <a:pPr algn="just">
              <a:lnSpc>
                <a:spcPct val="100000"/>
              </a:lnSpc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Optimal therapy: single dose of azithromycin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-up of a doctor writing on a prescription&#10;&#10;Description automatically generated">
            <a:extLst>
              <a:ext uri="{FF2B5EF4-FFF2-40B4-BE49-F238E27FC236}">
                <a16:creationId xmlns:a16="http://schemas.microsoft.com/office/drawing/2014/main" id="{1309C8E6-2665-8DB1-3375-E800A246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780" y="2660904"/>
            <a:ext cx="5458968" cy="36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1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436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Garamond</vt:lpstr>
      <vt:lpstr>Times New Roman</vt:lpstr>
      <vt:lpstr>Office Theme</vt:lpstr>
      <vt:lpstr>Vibrio Cholera</vt:lpstr>
      <vt:lpstr>Outline</vt:lpstr>
      <vt:lpstr>Objectives</vt:lpstr>
      <vt:lpstr>Characteristics of Vibrio</vt:lpstr>
      <vt:lpstr>Vibrio cholerae</vt:lpstr>
      <vt:lpstr>Pathogenesis</vt:lpstr>
      <vt:lpstr>Pathogenesis</vt:lpstr>
      <vt:lpstr>Manifestation</vt:lpstr>
      <vt:lpstr>Treatment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Reminders!!</dc:title>
  <dc:creator>Heshu Jalal</dc:creator>
  <cp:lastModifiedBy>Heshu Jalal</cp:lastModifiedBy>
  <cp:revision>40</cp:revision>
  <dcterms:created xsi:type="dcterms:W3CDTF">2024-01-28T18:34:39Z</dcterms:created>
  <dcterms:modified xsi:type="dcterms:W3CDTF">2024-05-26T13:48:14Z</dcterms:modified>
</cp:coreProperties>
</file>