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77" r:id="rId4"/>
    <p:sldId id="257" r:id="rId5"/>
    <p:sldId id="278" r:id="rId6"/>
    <p:sldId id="258" r:id="rId7"/>
    <p:sldId id="279" r:id="rId8"/>
    <p:sldId id="259" r:id="rId9"/>
    <p:sldId id="260" r:id="rId10"/>
    <p:sldId id="280" r:id="rId11"/>
    <p:sldId id="262" r:id="rId12"/>
    <p:sldId id="263" r:id="rId13"/>
    <p:sldId id="261"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2" d="100"/>
          <a:sy n="82"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339AD2-3B74-4489-B9CB-0F9E9EAEAD7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56E0-876D-4535-A2CE-40AEB3B02435}" type="slidenum">
              <a:rPr lang="en-US" smtClean="0"/>
              <a:t>‹#›</a:t>
            </a:fld>
            <a:endParaRPr lang="en-US"/>
          </a:p>
        </p:txBody>
      </p:sp>
    </p:spTree>
    <p:extLst>
      <p:ext uri="{BB962C8B-B14F-4D97-AF65-F5344CB8AC3E}">
        <p14:creationId xmlns:p14="http://schemas.microsoft.com/office/powerpoint/2010/main" val="406119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39AD2-3B74-4489-B9CB-0F9E9EAEAD7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56E0-876D-4535-A2CE-40AEB3B02435}" type="slidenum">
              <a:rPr lang="en-US" smtClean="0"/>
              <a:t>‹#›</a:t>
            </a:fld>
            <a:endParaRPr lang="en-US"/>
          </a:p>
        </p:txBody>
      </p:sp>
    </p:spTree>
    <p:extLst>
      <p:ext uri="{BB962C8B-B14F-4D97-AF65-F5344CB8AC3E}">
        <p14:creationId xmlns:p14="http://schemas.microsoft.com/office/powerpoint/2010/main" val="322837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39AD2-3B74-4489-B9CB-0F9E9EAEAD7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56E0-876D-4535-A2CE-40AEB3B02435}" type="slidenum">
              <a:rPr lang="en-US" smtClean="0"/>
              <a:t>‹#›</a:t>
            </a:fld>
            <a:endParaRPr lang="en-US"/>
          </a:p>
        </p:txBody>
      </p:sp>
    </p:spTree>
    <p:extLst>
      <p:ext uri="{BB962C8B-B14F-4D97-AF65-F5344CB8AC3E}">
        <p14:creationId xmlns:p14="http://schemas.microsoft.com/office/powerpoint/2010/main" val="5791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39AD2-3B74-4489-B9CB-0F9E9EAEAD7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56E0-876D-4535-A2CE-40AEB3B02435}" type="slidenum">
              <a:rPr lang="en-US" smtClean="0"/>
              <a:t>‹#›</a:t>
            </a:fld>
            <a:endParaRPr lang="en-US"/>
          </a:p>
        </p:txBody>
      </p:sp>
    </p:spTree>
    <p:extLst>
      <p:ext uri="{BB962C8B-B14F-4D97-AF65-F5344CB8AC3E}">
        <p14:creationId xmlns:p14="http://schemas.microsoft.com/office/powerpoint/2010/main" val="358250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339AD2-3B74-4489-B9CB-0F9E9EAEAD7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56E0-876D-4535-A2CE-40AEB3B02435}" type="slidenum">
              <a:rPr lang="en-US" smtClean="0"/>
              <a:t>‹#›</a:t>
            </a:fld>
            <a:endParaRPr lang="en-US"/>
          </a:p>
        </p:txBody>
      </p:sp>
    </p:spTree>
    <p:extLst>
      <p:ext uri="{BB962C8B-B14F-4D97-AF65-F5344CB8AC3E}">
        <p14:creationId xmlns:p14="http://schemas.microsoft.com/office/powerpoint/2010/main" val="560417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339AD2-3B74-4489-B9CB-0F9E9EAEAD71}"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356E0-876D-4535-A2CE-40AEB3B02435}" type="slidenum">
              <a:rPr lang="en-US" smtClean="0"/>
              <a:t>‹#›</a:t>
            </a:fld>
            <a:endParaRPr lang="en-US"/>
          </a:p>
        </p:txBody>
      </p:sp>
    </p:spTree>
    <p:extLst>
      <p:ext uri="{BB962C8B-B14F-4D97-AF65-F5344CB8AC3E}">
        <p14:creationId xmlns:p14="http://schemas.microsoft.com/office/powerpoint/2010/main" val="266490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339AD2-3B74-4489-B9CB-0F9E9EAEAD71}"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356E0-876D-4535-A2CE-40AEB3B02435}" type="slidenum">
              <a:rPr lang="en-US" smtClean="0"/>
              <a:t>‹#›</a:t>
            </a:fld>
            <a:endParaRPr lang="en-US"/>
          </a:p>
        </p:txBody>
      </p:sp>
    </p:spTree>
    <p:extLst>
      <p:ext uri="{BB962C8B-B14F-4D97-AF65-F5344CB8AC3E}">
        <p14:creationId xmlns:p14="http://schemas.microsoft.com/office/powerpoint/2010/main" val="149053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339AD2-3B74-4489-B9CB-0F9E9EAEAD71}"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356E0-876D-4535-A2CE-40AEB3B02435}" type="slidenum">
              <a:rPr lang="en-US" smtClean="0"/>
              <a:t>‹#›</a:t>
            </a:fld>
            <a:endParaRPr lang="en-US"/>
          </a:p>
        </p:txBody>
      </p:sp>
    </p:spTree>
    <p:extLst>
      <p:ext uri="{BB962C8B-B14F-4D97-AF65-F5344CB8AC3E}">
        <p14:creationId xmlns:p14="http://schemas.microsoft.com/office/powerpoint/2010/main" val="187217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39AD2-3B74-4489-B9CB-0F9E9EAEAD71}"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356E0-876D-4535-A2CE-40AEB3B02435}" type="slidenum">
              <a:rPr lang="en-US" smtClean="0"/>
              <a:t>‹#›</a:t>
            </a:fld>
            <a:endParaRPr lang="en-US"/>
          </a:p>
        </p:txBody>
      </p:sp>
    </p:spTree>
    <p:extLst>
      <p:ext uri="{BB962C8B-B14F-4D97-AF65-F5344CB8AC3E}">
        <p14:creationId xmlns:p14="http://schemas.microsoft.com/office/powerpoint/2010/main" val="60428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339AD2-3B74-4489-B9CB-0F9E9EAEAD71}"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356E0-876D-4535-A2CE-40AEB3B02435}" type="slidenum">
              <a:rPr lang="en-US" smtClean="0"/>
              <a:t>‹#›</a:t>
            </a:fld>
            <a:endParaRPr lang="en-US"/>
          </a:p>
        </p:txBody>
      </p:sp>
    </p:spTree>
    <p:extLst>
      <p:ext uri="{BB962C8B-B14F-4D97-AF65-F5344CB8AC3E}">
        <p14:creationId xmlns:p14="http://schemas.microsoft.com/office/powerpoint/2010/main" val="341862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339AD2-3B74-4489-B9CB-0F9E9EAEAD71}"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356E0-876D-4535-A2CE-40AEB3B02435}" type="slidenum">
              <a:rPr lang="en-US" smtClean="0"/>
              <a:t>‹#›</a:t>
            </a:fld>
            <a:endParaRPr lang="en-US"/>
          </a:p>
        </p:txBody>
      </p:sp>
    </p:spTree>
    <p:extLst>
      <p:ext uri="{BB962C8B-B14F-4D97-AF65-F5344CB8AC3E}">
        <p14:creationId xmlns:p14="http://schemas.microsoft.com/office/powerpoint/2010/main" val="376595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39AD2-3B74-4489-B9CB-0F9E9EAEAD71}" type="datetimeFigureOut">
              <a:rPr lang="en-US" smtClean="0"/>
              <a:t>5/8/2024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356E0-876D-4535-A2CE-40AEB3B02435}" type="slidenum">
              <a:rPr lang="en-US" smtClean="0"/>
              <a:t>‹#›</a:t>
            </a:fld>
            <a:endParaRPr lang="en-US"/>
          </a:p>
        </p:txBody>
      </p:sp>
    </p:spTree>
    <p:extLst>
      <p:ext uri="{BB962C8B-B14F-4D97-AF65-F5344CB8AC3E}">
        <p14:creationId xmlns:p14="http://schemas.microsoft.com/office/powerpoint/2010/main" val="3928894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6462839" cy="1325563"/>
          </a:xfrm>
        </p:spPr>
        <p:txBody>
          <a:bodyPr>
            <a:normAutofit/>
          </a:bodyPr>
          <a:lstStyle/>
          <a:p>
            <a:pPr algn="ctr" fontAlgn="base">
              <a:spcBef>
                <a:spcPts val="1000"/>
              </a:spcBef>
              <a:buFont typeface="Arial" panose="020B0604020202020204" pitchFamily="34" charset="0"/>
            </a:pPr>
            <a:r>
              <a:rPr lang="en-US" sz="2800" b="1" dirty="0">
                <a:latin typeface="Times New Roman" panose="02020603050405020304" pitchFamily="18" charset="0"/>
                <a:ea typeface="+mn-ea"/>
                <a:cs typeface="Times New Roman" panose="02020603050405020304" pitchFamily="18" charset="0"/>
              </a:rPr>
              <a:t> </a:t>
            </a:r>
            <a:r>
              <a:rPr lang="en-US" sz="2800" b="1" dirty="0" err="1">
                <a:latin typeface="Times New Roman" panose="02020603050405020304" pitchFamily="18" charset="0"/>
                <a:ea typeface="+mn-ea"/>
                <a:cs typeface="Times New Roman" panose="02020603050405020304" pitchFamily="18" charset="0"/>
              </a:rPr>
              <a:t>Tishk</a:t>
            </a:r>
            <a:r>
              <a:rPr lang="en-US" sz="2800" b="1" dirty="0">
                <a:latin typeface="Times New Roman" panose="02020603050405020304" pitchFamily="18" charset="0"/>
                <a:ea typeface="+mn-ea"/>
                <a:cs typeface="Times New Roman" panose="02020603050405020304" pitchFamily="18" charset="0"/>
              </a:rPr>
              <a:t> International University (TIU) Vernacular Architecture​</a:t>
            </a:r>
          </a:p>
        </p:txBody>
      </p:sp>
      <p:sp>
        <p:nvSpPr>
          <p:cNvPr id="3" name="Content Placeholder 2"/>
          <p:cNvSpPr>
            <a:spLocks noGrp="1"/>
          </p:cNvSpPr>
          <p:nvPr>
            <p:ph idx="1"/>
          </p:nvPr>
        </p:nvSpPr>
        <p:spPr>
          <a:xfrm>
            <a:off x="0" y="1825625"/>
            <a:ext cx="6462839" cy="4351338"/>
          </a:xfrm>
        </p:spPr>
        <p:txBody>
          <a:bodyPr/>
          <a:lstStyle/>
          <a:p>
            <a:pPr marL="0" indent="0" algn="ctr" fontAlgn="base">
              <a:buNone/>
            </a:pPr>
            <a:r>
              <a:rPr lang="en-US" dirty="0" smtClean="0"/>
              <a:t>​</a:t>
            </a:r>
            <a:endParaRPr lang="en-US" b="1" dirty="0">
              <a:latin typeface="Times New Roman" panose="02020603050405020304" pitchFamily="18" charset="0"/>
              <a:cs typeface="Times New Roman" panose="02020603050405020304" pitchFamily="18" charset="0"/>
            </a:endParaRPr>
          </a:p>
          <a:p>
            <a:pPr marL="0" indent="0" algn="ctr" fontAlgn="base">
              <a:buNone/>
            </a:pPr>
            <a:r>
              <a:rPr lang="en-US" b="1" dirty="0">
                <a:latin typeface="Times New Roman" panose="02020603050405020304" pitchFamily="18" charset="0"/>
                <a:cs typeface="Times New Roman" panose="02020603050405020304" pitchFamily="18" charset="0"/>
              </a:rPr>
              <a:t>Lecturer : Darbaz Pirot​</a:t>
            </a:r>
          </a:p>
          <a:p>
            <a:pPr algn="ctr" fontAlgn="base"/>
            <a:endParaRPr lang="en-US" b="1" dirty="0">
              <a:latin typeface="Times New Roman" panose="02020603050405020304" pitchFamily="18" charset="0"/>
              <a:cs typeface="Times New Roman" panose="02020603050405020304" pitchFamily="18" charset="0"/>
            </a:endParaRPr>
          </a:p>
          <a:p>
            <a:pPr marL="0" indent="0" algn="ctr" fontAlgn="base">
              <a:buNone/>
            </a:pPr>
            <a:r>
              <a:rPr lang="en-US" b="1" dirty="0">
                <a:latin typeface="Times New Roman" panose="02020603050405020304" pitchFamily="18" charset="0"/>
                <a:cs typeface="Times New Roman" panose="02020603050405020304" pitchFamily="18" charset="0"/>
              </a:rPr>
              <a:t>2023-2024​</a:t>
            </a:r>
          </a:p>
          <a:p>
            <a:pPr marL="0" indent="0" algn="ctr" fontAlgn="base">
              <a:buNone/>
            </a:pPr>
            <a:endParaRPr lang="en-US" b="1" dirty="0">
              <a:latin typeface="Times New Roman" panose="02020603050405020304" pitchFamily="18" charset="0"/>
              <a:cs typeface="Times New Roman" panose="02020603050405020304" pitchFamily="18" charset="0"/>
            </a:endParaRPr>
          </a:p>
          <a:p>
            <a:pPr marL="0" indent="0" algn="ctr">
              <a:buNone/>
            </a:pPr>
            <a:r>
              <a:rPr lang="en-US" b="1" dirty="0" smtClean="0">
                <a:latin typeface="Times New Roman" panose="02020603050405020304" pitchFamily="18" charset="0"/>
                <a:cs typeface="Times New Roman" panose="02020603050405020304" pitchFamily="18" charset="0"/>
              </a:rPr>
              <a:t>Lecture </a:t>
            </a:r>
            <a:r>
              <a:rPr lang="en-US" b="1" dirty="0">
                <a:latin typeface="Times New Roman" panose="02020603050405020304" pitchFamily="18" charset="0"/>
                <a:cs typeface="Times New Roman" panose="02020603050405020304" pitchFamily="18" charset="0"/>
              </a:rPr>
              <a:t>5: IRAQI VERNACULAR ARCHITECTURE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839" y="0"/>
            <a:ext cx="5729161" cy="6858000"/>
          </a:xfrm>
          <a:prstGeom prst="rect">
            <a:avLst/>
          </a:prstGeom>
        </p:spPr>
      </p:pic>
    </p:spTree>
    <p:extLst>
      <p:ext uri="{BB962C8B-B14F-4D97-AF65-F5344CB8AC3E}">
        <p14:creationId xmlns:p14="http://schemas.microsoft.com/office/powerpoint/2010/main" val="169408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1" y="146756"/>
            <a:ext cx="11875910" cy="6581422"/>
          </a:xfrm>
        </p:spPr>
        <p:txBody>
          <a:bodyPr>
            <a:normAutofit/>
          </a:bodyPr>
          <a:lstStyle/>
          <a:p>
            <a:pPr algn="just"/>
            <a:r>
              <a:rPr lang="en-US" b="1" dirty="0" smtClean="0">
                <a:latin typeface="Times New Roman" panose="02020603050405020304" pitchFamily="18" charset="0"/>
                <a:cs typeface="Times New Roman" panose="02020603050405020304" pitchFamily="18" charset="0"/>
              </a:rPr>
              <a:t>C</a:t>
            </a:r>
            <a:r>
              <a:rPr lang="en-US" b="1" dirty="0">
                <a:latin typeface="Times New Roman" panose="02020603050405020304" pitchFamily="18" charset="0"/>
                <a:cs typeface="Times New Roman" panose="02020603050405020304" pitchFamily="18" charset="0"/>
              </a:rPr>
              <a:t>. Kitchens, Bathrooms, and Storerooms</a:t>
            </a:r>
            <a:r>
              <a:rPr lang="en-US" dirty="0">
                <a:latin typeface="Times New Roman" panose="02020603050405020304" pitchFamily="18" charset="0"/>
                <a:cs typeface="Times New Roman" panose="02020603050405020304" pitchFamily="18" charset="0"/>
              </a:rPr>
              <a:t>  are strategically located for </a:t>
            </a:r>
            <a:r>
              <a:rPr lang="en-US" b="1" dirty="0">
                <a:latin typeface="Times New Roman" panose="02020603050405020304" pitchFamily="18" charset="0"/>
                <a:cs typeface="Times New Roman" panose="02020603050405020304" pitchFamily="18" charset="0"/>
              </a:rPr>
              <a:t>efficiency</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comfort</a:t>
            </a:r>
            <a:r>
              <a:rPr lang="en-US" dirty="0">
                <a:latin typeface="Times New Roman" panose="02020603050405020304" pitchFamily="18" charset="0"/>
                <a:cs typeface="Times New Roman" panose="02020603050405020304" pitchFamily="18" charset="0"/>
              </a:rPr>
              <a:t> but are kept </a:t>
            </a:r>
            <a:r>
              <a:rPr lang="en-US" b="1" dirty="0">
                <a:latin typeface="Times New Roman" panose="02020603050405020304" pitchFamily="18" charset="0"/>
                <a:cs typeface="Times New Roman" panose="02020603050405020304" pitchFamily="18" charset="0"/>
              </a:rPr>
              <a:t>separate</a:t>
            </a:r>
            <a:r>
              <a:rPr lang="en-US" dirty="0">
                <a:latin typeface="Times New Roman" panose="02020603050405020304" pitchFamily="18" charset="0"/>
                <a:cs typeface="Times New Roman" panose="02020603050405020304" pitchFamily="18" charset="0"/>
              </a:rPr>
              <a:t> from main </a:t>
            </a:r>
            <a:r>
              <a:rPr lang="en-US" b="1" dirty="0">
                <a:latin typeface="Times New Roman" panose="02020603050405020304" pitchFamily="18" charset="0"/>
                <a:cs typeface="Times New Roman" panose="02020603050405020304" pitchFamily="18" charset="0"/>
              </a:rPr>
              <a:t>living areas</a:t>
            </a:r>
            <a:r>
              <a:rPr lang="en-US" b="1" dirty="0" smtClean="0">
                <a:latin typeface="Times New Roman" panose="02020603050405020304" pitchFamily="18" charset="0"/>
                <a:cs typeface="Times New Roman" panose="02020603050405020304" pitchFamily="18" charset="0"/>
              </a:rPr>
              <a:t>.</a:t>
            </a:r>
          </a:p>
          <a:p>
            <a:pPr algn="just"/>
            <a:endParaRPr lang="en-US" b="1" dirty="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Kitchens</a:t>
            </a:r>
            <a:r>
              <a:rPr lang="en-US" dirty="0">
                <a:latin typeface="Times New Roman" panose="02020603050405020304" pitchFamily="18" charset="0"/>
                <a:cs typeface="Times New Roman" panose="02020603050405020304" pitchFamily="18" charset="0"/>
              </a:rPr>
              <a:t>: are placed </a:t>
            </a:r>
            <a:r>
              <a:rPr lang="en-US" b="1" dirty="0">
                <a:latin typeface="Times New Roman" panose="02020603050405020304" pitchFamily="18" charset="0"/>
                <a:cs typeface="Times New Roman" panose="02020603050405020304" pitchFamily="18" charset="0"/>
              </a:rPr>
              <a:t>deep inside </a:t>
            </a:r>
            <a:r>
              <a:rPr lang="en-US" dirty="0">
                <a:latin typeface="Times New Roman" panose="02020603050405020304" pitchFamily="18" charset="0"/>
                <a:cs typeface="Times New Roman" panose="02020603050405020304" pitchFamily="18" charset="0"/>
              </a:rPr>
              <a:t>the home to contain </a:t>
            </a:r>
            <a:r>
              <a:rPr lang="en-US" b="1" dirty="0">
                <a:latin typeface="Times New Roman" panose="02020603050405020304" pitchFamily="18" charset="0"/>
                <a:cs typeface="Times New Roman" panose="02020603050405020304" pitchFamily="18" charset="0"/>
              </a:rPr>
              <a:t>heat </a:t>
            </a:r>
            <a:r>
              <a:rPr lang="en-US" dirty="0">
                <a:latin typeface="Times New Roman" panose="02020603050405020304" pitchFamily="18" charset="0"/>
                <a:cs typeface="Times New Roman" panose="02020603050405020304" pitchFamily="18" charset="0"/>
              </a:rPr>
              <a:t>and odors and </a:t>
            </a:r>
            <a:r>
              <a:rPr lang="en-US" b="1" dirty="0">
                <a:latin typeface="Times New Roman" panose="02020603050405020304" pitchFamily="18" charset="0"/>
                <a:cs typeface="Times New Roman" panose="02020603050405020304" pitchFamily="18" charset="0"/>
              </a:rPr>
              <a:t>face north </a:t>
            </a:r>
            <a:r>
              <a:rPr lang="en-US" dirty="0">
                <a:latin typeface="Times New Roman" panose="02020603050405020304" pitchFamily="18" charset="0"/>
                <a:cs typeface="Times New Roman" panose="02020603050405020304" pitchFamily="18" charset="0"/>
              </a:rPr>
              <a:t>to use prevailing </a:t>
            </a:r>
            <a:r>
              <a:rPr lang="en-US" b="1" dirty="0">
                <a:latin typeface="Times New Roman" panose="02020603050405020304" pitchFamily="18" charset="0"/>
                <a:cs typeface="Times New Roman" panose="02020603050405020304" pitchFamily="18" charset="0"/>
              </a:rPr>
              <a:t>winds for ventilation. </a:t>
            </a:r>
            <a:r>
              <a:rPr lang="en-US" dirty="0">
                <a:latin typeface="Times New Roman" panose="02020603050405020304" pitchFamily="18" charset="0"/>
                <a:cs typeface="Times New Roman" panose="02020603050405020304" pitchFamily="18" charset="0"/>
              </a:rPr>
              <a:t>A buffer </a:t>
            </a:r>
            <a:r>
              <a:rPr lang="en-US" b="1" dirty="0">
                <a:latin typeface="Times New Roman" panose="02020603050405020304" pitchFamily="18" charset="0"/>
                <a:cs typeface="Times New Roman" panose="02020603050405020304" pitchFamily="18" charset="0"/>
              </a:rPr>
              <a:t>zone links</a:t>
            </a:r>
            <a:r>
              <a:rPr lang="en-US" dirty="0">
                <a:latin typeface="Times New Roman" panose="02020603050405020304" pitchFamily="18" charset="0"/>
                <a:cs typeface="Times New Roman" panose="02020603050405020304" pitchFamily="18" charset="0"/>
              </a:rPr>
              <a:t> them to the yard, improving </a:t>
            </a:r>
            <a:r>
              <a:rPr lang="en-US" b="1" dirty="0">
                <a:latin typeface="Times New Roman" panose="02020603050405020304" pitchFamily="18" charset="0"/>
                <a:cs typeface="Times New Roman" panose="02020603050405020304" pitchFamily="18" charset="0"/>
              </a:rPr>
              <a:t>functionality</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circulation</a:t>
            </a:r>
            <a:r>
              <a:rPr lang="en-US" dirty="0" smtClean="0">
                <a:latin typeface="Times New Roman" panose="02020603050405020304" pitchFamily="18" charset="0"/>
                <a:cs typeface="Times New Roman" panose="02020603050405020304" pitchFamily="18" charset="0"/>
              </a:rPr>
              <a:t>.</a:t>
            </a:r>
          </a:p>
          <a:p>
            <a:pPr algn="just"/>
            <a:endParaRPr lang="en-US"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Bathrooms </a:t>
            </a:r>
            <a:r>
              <a:rPr lang="en-US" b="1" dirty="0">
                <a:latin typeface="Times New Roman" panose="02020603050405020304" pitchFamily="18" charset="0"/>
                <a:cs typeface="Times New Roman" panose="02020603050405020304" pitchFamily="18" charset="0"/>
              </a:rPr>
              <a:t>and Storerooms</a:t>
            </a:r>
            <a:r>
              <a:rPr lang="en-US" dirty="0">
                <a:latin typeface="Times New Roman" panose="02020603050405020304" pitchFamily="18" charset="0"/>
                <a:cs typeface="Times New Roman" panose="02020603050405020304" pitchFamily="18" charset="0"/>
              </a:rPr>
              <a:t>: are </a:t>
            </a:r>
            <a:r>
              <a:rPr lang="en-US" b="1" dirty="0">
                <a:latin typeface="Times New Roman" panose="02020603050405020304" pitchFamily="18" charset="0"/>
                <a:cs typeface="Times New Roman" panose="02020603050405020304" pitchFamily="18" charset="0"/>
              </a:rPr>
              <a:t>isolated </a:t>
            </a:r>
            <a:r>
              <a:rPr lang="en-US" dirty="0">
                <a:latin typeface="Times New Roman" panose="02020603050405020304" pitchFamily="18" charset="0"/>
                <a:cs typeface="Times New Roman" panose="02020603050405020304" pitchFamily="18" charset="0"/>
              </a:rPr>
              <a:t>like kitchens, with </a:t>
            </a:r>
            <a:r>
              <a:rPr lang="en-US" i="1" dirty="0">
                <a:latin typeface="Times New Roman" panose="02020603050405020304" pitchFamily="18" charset="0"/>
                <a:cs typeface="Times New Roman" panose="02020603050405020304" pitchFamily="18" charset="0"/>
              </a:rPr>
              <a:t>street-facing </a:t>
            </a:r>
            <a:r>
              <a:rPr lang="en-US" dirty="0">
                <a:latin typeface="Times New Roman" panose="02020603050405020304" pitchFamily="18" charset="0"/>
                <a:cs typeface="Times New Roman" panose="02020603050405020304" pitchFamily="18" charset="0"/>
              </a:rPr>
              <a:t>windows to enhance ventilation </a:t>
            </a:r>
            <a:r>
              <a:rPr lang="en-US" b="1" dirty="0">
                <a:latin typeface="Times New Roman" panose="02020603050405020304" pitchFamily="18" charset="0"/>
                <a:cs typeface="Times New Roman" panose="02020603050405020304" pitchFamily="18" charset="0"/>
              </a:rPr>
              <a:t>without sacrificing privacy</a:t>
            </a:r>
            <a:r>
              <a:rPr lang="en-US" dirty="0">
                <a:latin typeface="Times New Roman" panose="02020603050405020304" pitchFamily="18" charset="0"/>
                <a:cs typeface="Times New Roman" panose="02020603050405020304" pitchFamily="18" charset="0"/>
              </a:rPr>
              <a:t>. Their design prioritizes practicality and ease of access</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These design choices show </a:t>
            </a:r>
            <a:r>
              <a:rPr lang="en-US" b="1" dirty="0">
                <a:latin typeface="Times New Roman" panose="02020603050405020304" pitchFamily="18" charset="0"/>
                <a:cs typeface="Times New Roman" panose="02020603050405020304" pitchFamily="18" charset="0"/>
              </a:rPr>
              <a:t>careful planning </a:t>
            </a:r>
            <a:r>
              <a:rPr lang="en-US" dirty="0">
                <a:latin typeface="Times New Roman" panose="02020603050405020304" pitchFamily="18" charset="0"/>
                <a:cs typeface="Times New Roman" panose="02020603050405020304" pitchFamily="18" charset="0"/>
              </a:rPr>
              <a:t>in the placement and </a:t>
            </a:r>
            <a:r>
              <a:rPr lang="en-US" b="1" dirty="0">
                <a:latin typeface="Times New Roman" panose="02020603050405020304" pitchFamily="18" charset="0"/>
                <a:cs typeface="Times New Roman" panose="02020603050405020304" pitchFamily="18" charset="0"/>
              </a:rPr>
              <a:t>orientation </a:t>
            </a:r>
            <a:r>
              <a:rPr lang="en-US" dirty="0">
                <a:latin typeface="Times New Roman" panose="02020603050405020304" pitchFamily="18" charset="0"/>
                <a:cs typeface="Times New Roman" panose="02020603050405020304" pitchFamily="18" charset="0"/>
              </a:rPr>
              <a:t>of house spaces, ensuring </a:t>
            </a:r>
            <a:r>
              <a:rPr lang="en-US" b="1" dirty="0">
                <a:latin typeface="Times New Roman" panose="02020603050405020304" pitchFamily="18" charset="0"/>
                <a:cs typeface="Times New Roman" panose="02020603050405020304" pitchFamily="18" charset="0"/>
              </a:rPr>
              <a:t>efficiency</a:t>
            </a:r>
            <a:r>
              <a:rPr lang="en-US" dirty="0">
                <a:latin typeface="Times New Roman" panose="02020603050405020304" pitchFamily="18" charset="0"/>
                <a:cs typeface="Times New Roman" panose="02020603050405020304" pitchFamily="18" charset="0"/>
              </a:rPr>
              <a:t> and contributing to overall home </a:t>
            </a:r>
            <a:r>
              <a:rPr lang="en-US" b="1" dirty="0">
                <a:latin typeface="Times New Roman" panose="02020603050405020304" pitchFamily="18" charset="0"/>
                <a:cs typeface="Times New Roman" panose="02020603050405020304" pitchFamily="18" charset="0"/>
              </a:rPr>
              <a:t>comfort</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functionality</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59057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1" y="146756"/>
            <a:ext cx="11875910" cy="6581422"/>
          </a:xfrm>
        </p:spPr>
        <p:txBody>
          <a:bodyPr>
            <a:noAutofit/>
          </a:bodyPr>
          <a:lstStyle/>
          <a:p>
            <a:pPr marL="0" indent="0" algn="just">
              <a:lnSpc>
                <a:spcPct val="100000"/>
              </a:lnSpc>
              <a:buNone/>
            </a:pPr>
            <a:r>
              <a:rPr lang="en-US" sz="2300" b="1" dirty="0" smtClean="0">
                <a:latin typeface="Times New Roman" panose="02020603050405020304" pitchFamily="18" charset="0"/>
                <a:cs typeface="Times New Roman" panose="02020603050405020304" pitchFamily="18" charset="0"/>
              </a:rPr>
              <a:t>D</a:t>
            </a:r>
            <a:r>
              <a:rPr lang="en-US" sz="2300" b="1" dirty="0">
                <a:latin typeface="Times New Roman" panose="02020603050405020304" pitchFamily="18" charset="0"/>
                <a:cs typeface="Times New Roman" panose="02020603050405020304" pitchFamily="18" charset="0"/>
              </a:rPr>
              <a:t>. </a:t>
            </a:r>
            <a:r>
              <a:rPr lang="en-US" sz="2300" b="1" dirty="0" smtClean="0">
                <a:latin typeface="Times New Roman" panose="02020603050405020304" pitchFamily="18" charset="0"/>
                <a:cs typeface="Times New Roman" panose="02020603050405020304" pitchFamily="18" charset="0"/>
              </a:rPr>
              <a:t>Basement: </a:t>
            </a:r>
            <a:r>
              <a:rPr lang="en-US" sz="2300" dirty="0" smtClean="0">
                <a:latin typeface="Times New Roman" panose="02020603050405020304" pitchFamily="18" charset="0"/>
                <a:cs typeface="Times New Roman" panose="02020603050405020304" pitchFamily="18" charset="0"/>
              </a:rPr>
              <a:t>In </a:t>
            </a:r>
            <a:r>
              <a:rPr lang="en-US" sz="2300" dirty="0">
                <a:latin typeface="Times New Roman" panose="02020603050405020304" pitchFamily="18" charset="0"/>
                <a:cs typeface="Times New Roman" panose="02020603050405020304" pitchFamily="18" charset="0"/>
              </a:rPr>
              <a:t>traditional Iraqi architecture, the </a:t>
            </a:r>
            <a:r>
              <a:rPr lang="en-US" sz="2300" b="1" dirty="0">
                <a:latin typeface="Times New Roman" panose="02020603050405020304" pitchFamily="18" charset="0"/>
                <a:cs typeface="Times New Roman" panose="02020603050405020304" pitchFamily="18" charset="0"/>
              </a:rPr>
              <a:t>basement plays a critical role</a:t>
            </a:r>
            <a:r>
              <a:rPr lang="en-US" sz="2300" dirty="0">
                <a:latin typeface="Times New Roman" panose="02020603050405020304" pitchFamily="18" charset="0"/>
                <a:cs typeface="Times New Roman" panose="02020603050405020304" pitchFamily="18" charset="0"/>
              </a:rPr>
              <a:t> in managing indoor climate, particularly </a:t>
            </a:r>
            <a:r>
              <a:rPr lang="en-US" sz="2300" b="1" dirty="0">
                <a:latin typeface="Times New Roman" panose="02020603050405020304" pitchFamily="18" charset="0"/>
                <a:cs typeface="Times New Roman" panose="02020603050405020304" pitchFamily="18" charset="0"/>
              </a:rPr>
              <a:t>in arid regions. </a:t>
            </a:r>
            <a:r>
              <a:rPr lang="en-US" sz="2300" dirty="0">
                <a:latin typeface="Times New Roman" panose="02020603050405020304" pitchFamily="18" charset="0"/>
                <a:cs typeface="Times New Roman" panose="02020603050405020304" pitchFamily="18" charset="0"/>
              </a:rPr>
              <a:t>This underground space utilizes the </a:t>
            </a:r>
            <a:r>
              <a:rPr lang="en-US" sz="2300" b="1" dirty="0">
                <a:latin typeface="Times New Roman" panose="02020603050405020304" pitchFamily="18" charset="0"/>
                <a:cs typeface="Times New Roman" panose="02020603050405020304" pitchFamily="18" charset="0"/>
              </a:rPr>
              <a:t>earth's natural cooling </a:t>
            </a:r>
            <a:r>
              <a:rPr lang="en-US" sz="2300" dirty="0">
                <a:latin typeface="Times New Roman" panose="02020603050405020304" pitchFamily="18" charset="0"/>
                <a:cs typeface="Times New Roman" panose="02020603050405020304" pitchFamily="18" charset="0"/>
              </a:rPr>
              <a:t>properties to maintain a </a:t>
            </a:r>
            <a:r>
              <a:rPr lang="en-US" sz="2300" b="1" dirty="0">
                <a:latin typeface="Times New Roman" panose="02020603050405020304" pitchFamily="18" charset="0"/>
                <a:cs typeface="Times New Roman" panose="02020603050405020304" pitchFamily="18" charset="0"/>
              </a:rPr>
              <a:t>lower</a:t>
            </a:r>
            <a:r>
              <a:rPr lang="en-US" sz="2300" dirty="0">
                <a:latin typeface="Times New Roman" panose="02020603050405020304" pitchFamily="18" charset="0"/>
                <a:cs typeface="Times New Roman" panose="02020603050405020304" pitchFamily="18" charset="0"/>
              </a:rPr>
              <a:t> temperature than the </a:t>
            </a:r>
            <a:r>
              <a:rPr lang="en-US" sz="2300" b="1" dirty="0">
                <a:latin typeface="Times New Roman" panose="02020603050405020304" pitchFamily="18" charset="0"/>
                <a:cs typeface="Times New Roman" panose="02020603050405020304" pitchFamily="18" charset="0"/>
              </a:rPr>
              <a:t>above-ground</a:t>
            </a:r>
            <a:r>
              <a:rPr lang="en-US" sz="2300" dirty="0">
                <a:latin typeface="Times New Roman" panose="02020603050405020304" pitchFamily="18" charset="0"/>
                <a:cs typeface="Times New Roman" panose="02020603050405020304" pitchFamily="18" charset="0"/>
              </a:rPr>
              <a:t> areas</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a:p>
            <a:pPr algn="just">
              <a:lnSpc>
                <a:spcPct val="100000"/>
              </a:lnSpc>
            </a:pPr>
            <a:r>
              <a:rPr lang="en-US" sz="2300" b="1" dirty="0">
                <a:latin typeface="Times New Roman" panose="02020603050405020304" pitchFamily="18" charset="0"/>
                <a:cs typeface="Times New Roman" panose="02020603050405020304" pitchFamily="18" charset="0"/>
              </a:rPr>
              <a:t>Key Features of the Basement</a:t>
            </a:r>
            <a:r>
              <a:rPr lang="en-US" sz="2300" b="1" dirty="0" smtClean="0">
                <a:latin typeface="Times New Roman" panose="02020603050405020304" pitchFamily="18" charset="0"/>
                <a:cs typeface="Times New Roman" panose="02020603050405020304" pitchFamily="18" charset="0"/>
              </a:rPr>
              <a:t>:</a:t>
            </a:r>
            <a:endParaRPr lang="en-US" sz="2300" b="1" dirty="0">
              <a:latin typeface="Times New Roman" panose="02020603050405020304" pitchFamily="18" charset="0"/>
              <a:cs typeface="Times New Roman" panose="02020603050405020304" pitchFamily="18" charset="0"/>
            </a:endParaRPr>
          </a:p>
          <a:p>
            <a:pPr algn="just">
              <a:lnSpc>
                <a:spcPct val="100000"/>
              </a:lnSpc>
            </a:pPr>
            <a:r>
              <a:rPr lang="en-US" sz="2300" b="1" dirty="0">
                <a:latin typeface="Times New Roman" panose="02020603050405020304" pitchFamily="18" charset="0"/>
                <a:cs typeface="Times New Roman" panose="02020603050405020304" pitchFamily="18" charset="0"/>
              </a:rPr>
              <a:t>Thermal Inertia: </a:t>
            </a:r>
            <a:r>
              <a:rPr lang="en-US" sz="2300" dirty="0">
                <a:latin typeface="Times New Roman" panose="02020603050405020304" pitchFamily="18" charset="0"/>
                <a:cs typeface="Times New Roman" panose="02020603050405020304" pitchFamily="18" charset="0"/>
              </a:rPr>
              <a:t>The basement leverages the ground’s ability to </a:t>
            </a:r>
            <a:r>
              <a:rPr lang="en-US" sz="2300" b="1" dirty="0">
                <a:latin typeface="Times New Roman" panose="02020603050405020304" pitchFamily="18" charset="0"/>
                <a:cs typeface="Times New Roman" panose="02020603050405020304" pitchFamily="18" charset="0"/>
              </a:rPr>
              <a:t>absorb</a:t>
            </a:r>
            <a:r>
              <a:rPr lang="en-US" sz="2300" dirty="0">
                <a:latin typeface="Times New Roman" panose="02020603050405020304" pitchFamily="18" charset="0"/>
                <a:cs typeface="Times New Roman" panose="02020603050405020304" pitchFamily="18" charset="0"/>
              </a:rPr>
              <a:t> and </a:t>
            </a:r>
            <a:r>
              <a:rPr lang="en-US" sz="2300" b="1" dirty="0">
                <a:latin typeface="Times New Roman" panose="02020603050405020304" pitchFamily="18" charset="0"/>
                <a:cs typeface="Times New Roman" panose="02020603050405020304" pitchFamily="18" charset="0"/>
              </a:rPr>
              <a:t>retain</a:t>
            </a:r>
            <a:r>
              <a:rPr lang="en-US" sz="2300" dirty="0">
                <a:latin typeface="Times New Roman" panose="02020603050405020304" pitchFamily="18" charset="0"/>
                <a:cs typeface="Times New Roman" panose="02020603050405020304" pitchFamily="18" charset="0"/>
              </a:rPr>
              <a:t> cool temperatures, serving as a </a:t>
            </a:r>
            <a:r>
              <a:rPr lang="en-US" sz="2300" b="1" dirty="0">
                <a:latin typeface="Times New Roman" panose="02020603050405020304" pitchFamily="18" charset="0"/>
                <a:cs typeface="Times New Roman" panose="02020603050405020304" pitchFamily="18" charset="0"/>
              </a:rPr>
              <a:t>natural air conditioning </a:t>
            </a:r>
            <a:r>
              <a:rPr lang="en-US" sz="2300" dirty="0">
                <a:latin typeface="Times New Roman" panose="02020603050405020304" pitchFamily="18" charset="0"/>
                <a:cs typeface="Times New Roman" panose="02020603050405020304" pitchFamily="18" charset="0"/>
              </a:rPr>
              <a:t>system.</a:t>
            </a:r>
          </a:p>
          <a:p>
            <a:pPr algn="just">
              <a:lnSpc>
                <a:spcPct val="100000"/>
              </a:lnSpc>
            </a:pPr>
            <a:r>
              <a:rPr lang="en-US" sz="2300" b="1" dirty="0">
                <a:latin typeface="Times New Roman" panose="02020603050405020304" pitchFamily="18" charset="0"/>
                <a:cs typeface="Times New Roman" panose="02020603050405020304" pitchFamily="18" charset="0"/>
              </a:rPr>
              <a:t>Structural Design: </a:t>
            </a:r>
            <a:r>
              <a:rPr lang="en-US" sz="2300" dirty="0">
                <a:latin typeface="Times New Roman" panose="02020603050405020304" pitchFamily="18" charset="0"/>
                <a:cs typeface="Times New Roman" panose="02020603050405020304" pitchFamily="18" charset="0"/>
              </a:rPr>
              <a:t>Basements are often vaulted and may feature </a:t>
            </a:r>
            <a:r>
              <a:rPr lang="en-US" sz="2300" b="1" dirty="0">
                <a:latin typeface="Times New Roman" panose="02020603050405020304" pitchFamily="18" charset="0"/>
                <a:cs typeface="Times New Roman" panose="02020603050405020304" pitchFamily="18" charset="0"/>
              </a:rPr>
              <a:t>decorative</a:t>
            </a:r>
            <a:r>
              <a:rPr lang="en-US" sz="2300" dirty="0">
                <a:latin typeface="Times New Roman" panose="02020603050405020304" pitchFamily="18" charset="0"/>
                <a:cs typeface="Times New Roman" panose="02020603050405020304" pitchFamily="18" charset="0"/>
              </a:rPr>
              <a:t> elements. They are typically constructed </a:t>
            </a:r>
            <a:r>
              <a:rPr lang="en-US" sz="2300" b="1" dirty="0">
                <a:latin typeface="Times New Roman" panose="02020603050405020304" pitchFamily="18" charset="0"/>
                <a:cs typeface="Times New Roman" panose="02020603050405020304" pitchFamily="18" charset="0"/>
              </a:rPr>
              <a:t>from burnt brick</a:t>
            </a:r>
            <a:r>
              <a:rPr lang="en-US" sz="2300" dirty="0">
                <a:latin typeface="Times New Roman" panose="02020603050405020304" pitchFamily="18" charset="0"/>
                <a:cs typeface="Times New Roman" panose="02020603050405020304" pitchFamily="18" charset="0"/>
              </a:rPr>
              <a:t>, which enhances their </a:t>
            </a:r>
            <a:r>
              <a:rPr lang="en-US" sz="2300" b="1" dirty="0">
                <a:latin typeface="Times New Roman" panose="02020603050405020304" pitchFamily="18" charset="0"/>
                <a:cs typeface="Times New Roman" panose="02020603050405020304" pitchFamily="18" charset="0"/>
              </a:rPr>
              <a:t>durability</a:t>
            </a:r>
            <a:r>
              <a:rPr lang="en-US" sz="2300" dirty="0">
                <a:latin typeface="Times New Roman" panose="02020603050405020304" pitchFamily="18" charset="0"/>
                <a:cs typeface="Times New Roman" panose="02020603050405020304" pitchFamily="18" charset="0"/>
              </a:rPr>
              <a:t> and </a:t>
            </a:r>
            <a:r>
              <a:rPr lang="en-US" sz="2300" b="1" dirty="0">
                <a:latin typeface="Times New Roman" panose="02020603050405020304" pitchFamily="18" charset="0"/>
                <a:cs typeface="Times New Roman" panose="02020603050405020304" pitchFamily="18" charset="0"/>
              </a:rPr>
              <a:t>thermal</a:t>
            </a:r>
            <a:r>
              <a:rPr lang="en-US" sz="2300" dirty="0">
                <a:latin typeface="Times New Roman" panose="02020603050405020304" pitchFamily="18" charset="0"/>
                <a:cs typeface="Times New Roman" panose="02020603050405020304" pitchFamily="18" charset="0"/>
              </a:rPr>
              <a:t> properties.</a:t>
            </a:r>
          </a:p>
          <a:p>
            <a:pPr algn="just">
              <a:lnSpc>
                <a:spcPct val="100000"/>
              </a:lnSpc>
            </a:pPr>
            <a:r>
              <a:rPr lang="en-US" sz="2300" b="1" dirty="0">
                <a:latin typeface="Times New Roman" panose="02020603050405020304" pitchFamily="18" charset="0"/>
                <a:cs typeface="Times New Roman" panose="02020603050405020304" pitchFamily="18" charset="0"/>
              </a:rPr>
              <a:t>Air Flow Connection: </a:t>
            </a:r>
            <a:r>
              <a:rPr lang="en-US" sz="2300" dirty="0">
                <a:latin typeface="Times New Roman" panose="02020603050405020304" pitchFamily="18" charset="0"/>
                <a:cs typeface="Times New Roman" panose="02020603050405020304" pitchFamily="18" charset="0"/>
              </a:rPr>
              <a:t>A unique feature is the basement's </a:t>
            </a:r>
            <a:r>
              <a:rPr lang="en-US" sz="2300" b="1" dirty="0">
                <a:latin typeface="Times New Roman" panose="02020603050405020304" pitchFamily="18" charset="0"/>
                <a:cs typeface="Times New Roman" panose="02020603050405020304" pitchFamily="18" charset="0"/>
              </a:rPr>
              <a:t>connection</a:t>
            </a:r>
            <a:r>
              <a:rPr lang="en-US" sz="2300" dirty="0">
                <a:latin typeface="Times New Roman" panose="02020603050405020304" pitchFamily="18" charset="0"/>
                <a:cs typeface="Times New Roman" panose="02020603050405020304" pitchFamily="18" charset="0"/>
              </a:rPr>
              <a:t> to the </a:t>
            </a:r>
            <a:r>
              <a:rPr lang="en-US" sz="2300" b="1" dirty="0">
                <a:latin typeface="Times New Roman" panose="02020603050405020304" pitchFamily="18" charset="0"/>
                <a:cs typeface="Times New Roman" panose="02020603050405020304" pitchFamily="18" charset="0"/>
              </a:rPr>
              <a:t>terrace</a:t>
            </a:r>
            <a:r>
              <a:rPr lang="en-US" sz="2300" dirty="0">
                <a:latin typeface="Times New Roman" panose="02020603050405020304" pitchFamily="18" charset="0"/>
                <a:cs typeface="Times New Roman" panose="02020603050405020304" pitchFamily="18" charset="0"/>
              </a:rPr>
              <a:t> via a structure called a </a:t>
            </a:r>
            <a:r>
              <a:rPr lang="en-US" sz="2300" b="1" dirty="0" err="1">
                <a:latin typeface="Times New Roman" panose="02020603050405020304" pitchFamily="18" charset="0"/>
                <a:cs typeface="Times New Roman" panose="02020603050405020304" pitchFamily="18" charset="0"/>
              </a:rPr>
              <a:t>Bagdir</a:t>
            </a:r>
            <a:r>
              <a:rPr lang="en-US" sz="2300" dirty="0">
                <a:latin typeface="Times New Roman" panose="02020603050405020304" pitchFamily="18" charset="0"/>
                <a:cs typeface="Times New Roman" panose="02020603050405020304" pitchFamily="18" charset="0"/>
              </a:rPr>
              <a:t> (wind tower), which exploits the difference in air </a:t>
            </a:r>
            <a:r>
              <a:rPr lang="en-US" sz="2300" b="1" dirty="0">
                <a:latin typeface="Times New Roman" panose="02020603050405020304" pitchFamily="18" charset="0"/>
                <a:cs typeface="Times New Roman" panose="02020603050405020304" pitchFamily="18" charset="0"/>
              </a:rPr>
              <a:t>pressure</a:t>
            </a:r>
            <a:r>
              <a:rPr lang="en-US" sz="2300" dirty="0">
                <a:latin typeface="Times New Roman" panose="02020603050405020304" pitchFamily="18" charset="0"/>
                <a:cs typeface="Times New Roman" panose="02020603050405020304" pitchFamily="18" charset="0"/>
              </a:rPr>
              <a:t> between the high </a:t>
            </a:r>
            <a:r>
              <a:rPr lang="en-US" sz="2300" b="1" dirty="0">
                <a:latin typeface="Times New Roman" panose="02020603050405020304" pitchFamily="18" charset="0"/>
                <a:cs typeface="Times New Roman" panose="02020603050405020304" pitchFamily="18" charset="0"/>
              </a:rPr>
              <a:t>terrace</a:t>
            </a:r>
            <a:r>
              <a:rPr lang="en-US" sz="2300" dirty="0">
                <a:latin typeface="Times New Roman" panose="02020603050405020304" pitchFamily="18" charset="0"/>
                <a:cs typeface="Times New Roman" panose="02020603050405020304" pitchFamily="18" charset="0"/>
              </a:rPr>
              <a:t> and the </a:t>
            </a:r>
            <a:r>
              <a:rPr lang="en-US" sz="2300" b="1" dirty="0">
                <a:latin typeface="Times New Roman" panose="02020603050405020304" pitchFamily="18" charset="0"/>
                <a:cs typeface="Times New Roman" panose="02020603050405020304" pitchFamily="18" charset="0"/>
              </a:rPr>
              <a:t>lower</a:t>
            </a:r>
            <a:r>
              <a:rPr lang="en-US" sz="2300" dirty="0">
                <a:latin typeface="Times New Roman" panose="02020603050405020304" pitchFamily="18" charset="0"/>
                <a:cs typeface="Times New Roman" panose="02020603050405020304" pitchFamily="18" charset="0"/>
              </a:rPr>
              <a:t> basement. This design creates a cool air flow that </a:t>
            </a:r>
            <a:r>
              <a:rPr lang="en-US" sz="2300" b="1" dirty="0">
                <a:latin typeface="Times New Roman" panose="02020603050405020304" pitchFamily="18" charset="0"/>
                <a:cs typeface="Times New Roman" panose="02020603050405020304" pitchFamily="18" charset="0"/>
              </a:rPr>
              <a:t>naturally ventilates </a:t>
            </a:r>
            <a:r>
              <a:rPr lang="en-US" sz="2300" dirty="0">
                <a:latin typeface="Times New Roman" panose="02020603050405020304" pitchFamily="18" charset="0"/>
                <a:cs typeface="Times New Roman" panose="02020603050405020304" pitchFamily="18" charset="0"/>
              </a:rPr>
              <a:t>the space</a:t>
            </a:r>
            <a:r>
              <a:rPr lang="en-US" sz="2300" dirty="0" smtClean="0">
                <a:latin typeface="Times New Roman" panose="02020603050405020304" pitchFamily="18" charset="0"/>
                <a:cs typeface="Times New Roman" panose="02020603050405020304" pitchFamily="18" charset="0"/>
              </a:rPr>
              <a:t>.</a:t>
            </a:r>
          </a:p>
          <a:p>
            <a:pPr algn="just">
              <a:lnSpc>
                <a:spcPct val="100000"/>
              </a:lnSpc>
            </a:pPr>
            <a:endParaRPr lang="en-US" sz="2300" dirty="0">
              <a:latin typeface="Times New Roman" panose="02020603050405020304" pitchFamily="18" charset="0"/>
              <a:cs typeface="Times New Roman" panose="02020603050405020304" pitchFamily="18" charset="0"/>
            </a:endParaRPr>
          </a:p>
          <a:p>
            <a:pPr algn="just">
              <a:lnSpc>
                <a:spcPct val="100000"/>
              </a:lnSpc>
            </a:pPr>
            <a:r>
              <a:rPr lang="en-US" sz="2300" dirty="0">
                <a:latin typeface="Times New Roman" panose="02020603050405020304" pitchFamily="18" charset="0"/>
                <a:cs typeface="Times New Roman" panose="02020603050405020304" pitchFamily="18" charset="0"/>
              </a:rPr>
              <a:t>The design of the basement in traditional Iraqi architecture demonstrates how local building methods </a:t>
            </a:r>
            <a:r>
              <a:rPr lang="en-US" sz="2300" b="1" dirty="0">
                <a:latin typeface="Times New Roman" panose="02020603050405020304" pitchFamily="18" charset="0"/>
                <a:cs typeface="Times New Roman" panose="02020603050405020304" pitchFamily="18" charset="0"/>
              </a:rPr>
              <a:t>effectively</a:t>
            </a:r>
            <a:r>
              <a:rPr lang="en-US" sz="2300" dirty="0">
                <a:latin typeface="Times New Roman" panose="02020603050405020304" pitchFamily="18" charset="0"/>
                <a:cs typeface="Times New Roman" panose="02020603050405020304" pitchFamily="18" charset="0"/>
              </a:rPr>
              <a:t> address the region's hot climate, making it a </a:t>
            </a:r>
            <a:r>
              <a:rPr lang="en-US" sz="2300" b="1" dirty="0">
                <a:latin typeface="Times New Roman" panose="02020603050405020304" pitchFamily="18" charset="0"/>
                <a:cs typeface="Times New Roman" panose="02020603050405020304" pitchFamily="18" charset="0"/>
              </a:rPr>
              <a:t>functional</a:t>
            </a:r>
            <a:r>
              <a:rPr lang="en-US" sz="2300" dirty="0">
                <a:latin typeface="Times New Roman" panose="02020603050405020304" pitchFamily="18" charset="0"/>
                <a:cs typeface="Times New Roman" panose="02020603050405020304" pitchFamily="18" charset="0"/>
              </a:rPr>
              <a:t> and </a:t>
            </a:r>
            <a:r>
              <a:rPr lang="en-US" sz="2300" b="1" dirty="0">
                <a:latin typeface="Times New Roman" panose="02020603050405020304" pitchFamily="18" charset="0"/>
                <a:cs typeface="Times New Roman" panose="02020603050405020304" pitchFamily="18" charset="0"/>
              </a:rPr>
              <a:t>comfortable</a:t>
            </a:r>
            <a:r>
              <a:rPr lang="en-US" sz="2300" dirty="0">
                <a:latin typeface="Times New Roman" panose="02020603050405020304" pitchFamily="18" charset="0"/>
                <a:cs typeface="Times New Roman" panose="02020603050405020304" pitchFamily="18" charset="0"/>
              </a:rPr>
              <a:t> retreat during peak heat.</a:t>
            </a:r>
          </a:p>
        </p:txBody>
      </p:sp>
    </p:spTree>
    <p:extLst>
      <p:ext uri="{BB962C8B-B14F-4D97-AF65-F5344CB8AC3E}">
        <p14:creationId xmlns:p14="http://schemas.microsoft.com/office/powerpoint/2010/main" val="2264681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316" y="79022"/>
            <a:ext cx="12071684" cy="6911325"/>
          </a:xfrm>
        </p:spPr>
        <p:txBody>
          <a:bodyPr>
            <a:noAutofit/>
          </a:bodyPr>
          <a:lstStyle/>
          <a:p>
            <a:pPr algn="just">
              <a:lnSpc>
                <a:spcPct val="100000"/>
              </a:lnSpc>
            </a:pPr>
            <a:r>
              <a:rPr lang="en-US" sz="2000" b="1" dirty="0">
                <a:latin typeface="Times New Roman" panose="02020603050405020304" pitchFamily="18" charset="0"/>
                <a:cs typeface="Times New Roman" panose="02020603050405020304" pitchFamily="18" charset="0"/>
              </a:rPr>
              <a:t>2.1.2 Intermediary Spaces with Thermal Role</a:t>
            </a:r>
            <a:endParaRPr lang="en-US" sz="2000" dirty="0">
              <a:latin typeface="Times New Roman" panose="02020603050405020304" pitchFamily="18" charset="0"/>
              <a:cs typeface="Times New Roman" panose="02020603050405020304" pitchFamily="18" charset="0"/>
            </a:endParaRPr>
          </a:p>
          <a:p>
            <a:pPr algn="just">
              <a:lnSpc>
                <a:spcPct val="100000"/>
              </a:lnSpc>
            </a:pPr>
            <a:r>
              <a:rPr lang="en-US" sz="2000" dirty="0">
                <a:latin typeface="Times New Roman" panose="02020603050405020304" pitchFamily="18" charset="0"/>
                <a:cs typeface="Times New Roman" panose="02020603050405020304" pitchFamily="18" charset="0"/>
              </a:rPr>
              <a:t>Intermediary spaces in vernacular architecture </a:t>
            </a:r>
            <a:r>
              <a:rPr lang="en-US" sz="2000" b="1" dirty="0">
                <a:latin typeface="Times New Roman" panose="02020603050405020304" pitchFamily="18" charset="0"/>
                <a:cs typeface="Times New Roman" panose="02020603050405020304" pitchFamily="18" charset="0"/>
              </a:rPr>
              <a:t>serve as transitional zones </a:t>
            </a:r>
            <a:r>
              <a:rPr lang="en-US" sz="2000" dirty="0">
                <a:latin typeface="Times New Roman" panose="02020603050405020304" pitchFamily="18" charset="0"/>
                <a:cs typeface="Times New Roman" panose="02020603050405020304" pitchFamily="18" charset="0"/>
              </a:rPr>
              <a:t>that </a:t>
            </a:r>
            <a:r>
              <a:rPr lang="en-US" sz="2000" b="1" dirty="0">
                <a:latin typeface="Times New Roman" panose="02020603050405020304" pitchFamily="18" charset="0"/>
                <a:cs typeface="Times New Roman" panose="02020603050405020304" pitchFamily="18" charset="0"/>
              </a:rPr>
              <a:t>bridge</a:t>
            </a:r>
            <a:r>
              <a:rPr lang="en-US" sz="2000" dirty="0">
                <a:latin typeface="Times New Roman" panose="02020603050405020304" pitchFamily="18" charset="0"/>
                <a:cs typeface="Times New Roman" panose="02020603050405020304" pitchFamily="18" charset="0"/>
              </a:rPr>
              <a:t> the interior (inside) and the exterior (outside) environments of a building. These spaces are </a:t>
            </a:r>
            <a:r>
              <a:rPr lang="en-US" sz="2000" b="1" dirty="0">
                <a:latin typeface="Times New Roman" panose="02020603050405020304" pitchFamily="18" charset="0"/>
                <a:cs typeface="Times New Roman" panose="02020603050405020304" pitchFamily="18" charset="0"/>
              </a:rPr>
              <a:t>crucial</a:t>
            </a:r>
            <a:r>
              <a:rPr lang="en-US" sz="2000" dirty="0">
                <a:latin typeface="Times New Roman" panose="02020603050405020304" pitchFamily="18" charset="0"/>
                <a:cs typeface="Times New Roman" panose="02020603050405020304" pitchFamily="18" charset="0"/>
              </a:rPr>
              <a:t> for adapting to the local climate by moderating </a:t>
            </a:r>
            <a:r>
              <a:rPr lang="en-US" sz="2000" b="1" dirty="0">
                <a:latin typeface="Times New Roman" panose="02020603050405020304" pitchFamily="18" charset="0"/>
                <a:cs typeface="Times New Roman" panose="02020603050405020304" pitchFamily="18" charset="0"/>
              </a:rPr>
              <a:t>temperatures</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airflow</a:t>
            </a:r>
            <a:r>
              <a:rPr lang="en-US" sz="2000" dirty="0">
                <a:latin typeface="Times New Roman" panose="02020603050405020304" pitchFamily="18" charset="0"/>
                <a:cs typeface="Times New Roman" panose="02020603050405020304" pitchFamily="18" charset="0"/>
              </a:rPr>
              <a:t>, thereby creating a comfortable living environment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lnSpc>
                <a:spcPct val="100000"/>
              </a:lnSpc>
            </a:pPr>
            <a:r>
              <a:rPr lang="en-US" sz="2000" b="1" dirty="0">
                <a:latin typeface="Times New Roman" panose="02020603050405020304" pitchFamily="18" charset="0"/>
                <a:cs typeface="Times New Roman" panose="02020603050405020304" pitchFamily="18" charset="0"/>
              </a:rPr>
              <a:t>A. Loggia</a:t>
            </a:r>
            <a:r>
              <a:rPr lang="en-US" sz="2000" dirty="0">
                <a:latin typeface="Times New Roman" panose="02020603050405020304" pitchFamily="18" charset="0"/>
                <a:cs typeface="Times New Roman" panose="02020603050405020304" pitchFamily="18" charset="0"/>
              </a:rPr>
              <a:t> A loggia is a type of intermediary space that is </a:t>
            </a:r>
            <a:r>
              <a:rPr lang="en-US" sz="2000" b="1" dirty="0">
                <a:latin typeface="Times New Roman" panose="02020603050405020304" pitchFamily="18" charset="0"/>
                <a:cs typeface="Times New Roman" panose="02020603050405020304" pitchFamily="18" charset="0"/>
              </a:rPr>
              <a:t>deeper than standard galleries</a:t>
            </a:r>
            <a:r>
              <a:rPr lang="en-US" sz="2000" dirty="0">
                <a:latin typeface="Times New Roman" panose="02020603050405020304" pitchFamily="18" charset="0"/>
                <a:cs typeface="Times New Roman" panose="02020603050405020304" pitchFamily="18" charset="0"/>
              </a:rPr>
              <a:t>, playing a significant role in climate control within the building</a:t>
            </a:r>
            <a:r>
              <a:rPr lang="en-US" sz="2000" dirty="0" smtClean="0">
                <a:latin typeface="Times New Roman" panose="02020603050405020304" pitchFamily="18" charset="0"/>
                <a:cs typeface="Times New Roman" panose="02020603050405020304" pitchFamily="18" charset="0"/>
              </a:rPr>
              <a:t>.</a:t>
            </a:r>
          </a:p>
          <a:p>
            <a:pPr algn="just">
              <a:lnSpc>
                <a:spcPct val="100000"/>
              </a:lnSpc>
            </a:pPr>
            <a:endParaRPr lang="en-US" sz="2000" dirty="0">
              <a:latin typeface="Times New Roman" panose="02020603050405020304" pitchFamily="18" charset="0"/>
              <a:cs typeface="Times New Roman" panose="02020603050405020304" pitchFamily="18" charset="0"/>
            </a:endParaRPr>
          </a:p>
          <a:p>
            <a:pPr algn="just">
              <a:lnSpc>
                <a:spcPct val="100000"/>
              </a:lnSpc>
            </a:pPr>
            <a:r>
              <a:rPr lang="en-US" sz="2000" b="1" dirty="0">
                <a:latin typeface="Times New Roman" panose="02020603050405020304" pitchFamily="18" charset="0"/>
                <a:cs typeface="Times New Roman" panose="02020603050405020304" pitchFamily="18" charset="0"/>
              </a:rPr>
              <a:t>Key Features of the Loggia:</a:t>
            </a:r>
            <a:endParaRPr lang="en-US" sz="2000" dirty="0">
              <a:latin typeface="Times New Roman" panose="02020603050405020304" pitchFamily="18" charset="0"/>
              <a:cs typeface="Times New Roman" panose="02020603050405020304" pitchFamily="18" charset="0"/>
            </a:endParaRPr>
          </a:p>
          <a:p>
            <a:pPr algn="just">
              <a:lnSpc>
                <a:spcPct val="100000"/>
              </a:lnSpc>
            </a:pPr>
            <a:r>
              <a:rPr lang="en-US" sz="2000" b="1" dirty="0">
                <a:latin typeface="Times New Roman" panose="02020603050405020304" pitchFamily="18" charset="0"/>
                <a:cs typeface="Times New Roman" panose="02020603050405020304" pitchFamily="18" charset="0"/>
              </a:rPr>
              <a:t>Shade and Shelter</a:t>
            </a:r>
            <a:r>
              <a:rPr lang="en-US" sz="2000" dirty="0">
                <a:latin typeface="Times New Roman" panose="02020603050405020304" pitchFamily="18" charset="0"/>
                <a:cs typeface="Times New Roman" panose="02020603050405020304" pitchFamily="18" charset="0"/>
              </a:rPr>
              <a:t>: The loggia is designed </a:t>
            </a:r>
            <a:r>
              <a:rPr lang="en-US" sz="2000" b="1" dirty="0">
                <a:latin typeface="Times New Roman" panose="02020603050405020304" pitchFamily="18" charset="0"/>
                <a:cs typeface="Times New Roman" panose="02020603050405020304" pitchFamily="18" charset="0"/>
              </a:rPr>
              <a:t>to provide shade</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reduce the impact </a:t>
            </a:r>
            <a:r>
              <a:rPr lang="en-US" sz="2000" dirty="0">
                <a:latin typeface="Times New Roman" panose="02020603050405020304" pitchFamily="18" charset="0"/>
                <a:cs typeface="Times New Roman" panose="02020603050405020304" pitchFamily="18" charset="0"/>
              </a:rPr>
              <a:t>of direct sunlight and strong winds, making it an </a:t>
            </a:r>
            <a:r>
              <a:rPr lang="en-US" sz="2000" b="1" dirty="0">
                <a:latin typeface="Times New Roman" panose="02020603050405020304" pitchFamily="18" charset="0"/>
                <a:cs typeface="Times New Roman" panose="02020603050405020304" pitchFamily="18" charset="0"/>
              </a:rPr>
              <a:t>effective buffer zone </a:t>
            </a:r>
            <a:r>
              <a:rPr lang="en-US" sz="2000" dirty="0">
                <a:latin typeface="Times New Roman" panose="02020603050405020304" pitchFamily="18" charset="0"/>
                <a:cs typeface="Times New Roman" panose="02020603050405020304" pitchFamily="18" charset="0"/>
              </a:rPr>
              <a:t>that enhances indoor comfort.</a:t>
            </a:r>
          </a:p>
          <a:p>
            <a:pPr algn="just">
              <a:lnSpc>
                <a:spcPct val="100000"/>
              </a:lnSpc>
            </a:pPr>
            <a:r>
              <a:rPr lang="en-US" sz="2000" b="1" dirty="0">
                <a:latin typeface="Times New Roman" panose="02020603050405020304" pitchFamily="18" charset="0"/>
                <a:cs typeface="Times New Roman" panose="02020603050405020304" pitchFamily="18" charset="0"/>
              </a:rPr>
              <a:t>Construction</a:t>
            </a:r>
            <a:r>
              <a:rPr lang="en-US" sz="2000" dirty="0">
                <a:latin typeface="Times New Roman" panose="02020603050405020304" pitchFamily="18" charset="0"/>
                <a:cs typeface="Times New Roman" panose="02020603050405020304" pitchFamily="18" charset="0"/>
              </a:rPr>
              <a:t>: It is often enclosed with tracery made </a:t>
            </a:r>
            <a:r>
              <a:rPr lang="en-US" sz="2000" b="1" dirty="0">
                <a:latin typeface="Times New Roman" panose="02020603050405020304" pitchFamily="18" charset="0"/>
                <a:cs typeface="Times New Roman" panose="02020603050405020304" pitchFamily="18" charset="0"/>
              </a:rPr>
              <a:t>from rectangular wooden panels</a:t>
            </a:r>
            <a:r>
              <a:rPr lang="en-US" sz="2000" dirty="0">
                <a:latin typeface="Times New Roman" panose="02020603050405020304" pitchFamily="18" charset="0"/>
                <a:cs typeface="Times New Roman" panose="02020603050405020304" pitchFamily="18" charset="0"/>
              </a:rPr>
              <a:t>, which adds an </a:t>
            </a:r>
            <a:r>
              <a:rPr lang="en-US" sz="2000" b="1" dirty="0">
                <a:latin typeface="Times New Roman" panose="02020603050405020304" pitchFamily="18" charset="0"/>
                <a:cs typeface="Times New Roman" panose="02020603050405020304" pitchFamily="18" charset="0"/>
              </a:rPr>
              <a:t>aesthetic</a:t>
            </a:r>
            <a:r>
              <a:rPr lang="en-US" sz="2000" dirty="0">
                <a:latin typeface="Times New Roman" panose="02020603050405020304" pitchFamily="18" charset="0"/>
                <a:cs typeface="Times New Roman" panose="02020603050405020304" pitchFamily="18" charset="0"/>
              </a:rPr>
              <a:t> element while </a:t>
            </a:r>
            <a:r>
              <a:rPr lang="en-US" sz="2000" b="1" dirty="0">
                <a:latin typeface="Times New Roman" panose="02020603050405020304" pitchFamily="18" charset="0"/>
                <a:cs typeface="Times New Roman" panose="02020603050405020304" pitchFamily="18" charset="0"/>
              </a:rPr>
              <a:t>also filtering light </a:t>
            </a:r>
            <a:r>
              <a:rPr lang="en-US" sz="2000" dirty="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air</a:t>
            </a:r>
            <a:r>
              <a:rPr lang="en-US" sz="2000" dirty="0">
                <a:latin typeface="Times New Roman" panose="02020603050405020304" pitchFamily="18" charset="0"/>
                <a:cs typeface="Times New Roman" panose="02020603050405020304" pitchFamily="18" charset="0"/>
              </a:rPr>
              <a:t>.</a:t>
            </a:r>
          </a:p>
          <a:p>
            <a:pPr algn="just">
              <a:lnSpc>
                <a:spcPct val="100000"/>
              </a:lnSpc>
            </a:pPr>
            <a:r>
              <a:rPr lang="en-US" sz="2000" b="1" dirty="0">
                <a:latin typeface="Times New Roman" panose="02020603050405020304" pitchFamily="18" charset="0"/>
                <a:cs typeface="Times New Roman" panose="02020603050405020304" pitchFamily="18" charset="0"/>
              </a:rPr>
              <a:t>Functionality</a:t>
            </a:r>
            <a:r>
              <a:rPr lang="en-US" sz="2000" dirty="0">
                <a:latin typeface="Times New Roman" panose="02020603050405020304" pitchFamily="18" charset="0"/>
                <a:cs typeface="Times New Roman" panose="02020603050405020304" pitchFamily="18" charset="0"/>
              </a:rPr>
              <a:t>: This space is typically used for </a:t>
            </a:r>
            <a:r>
              <a:rPr lang="en-US" sz="2000" b="1" dirty="0">
                <a:latin typeface="Times New Roman" panose="02020603050405020304" pitchFamily="18" charset="0"/>
                <a:cs typeface="Times New Roman" panose="02020603050405020304" pitchFamily="18" charset="0"/>
              </a:rPr>
              <a:t>hosting guests</a:t>
            </a:r>
            <a:r>
              <a:rPr lang="en-US" sz="2000" dirty="0">
                <a:latin typeface="Times New Roman" panose="02020603050405020304" pitchFamily="18" charset="0"/>
                <a:cs typeface="Times New Roman" panose="02020603050405020304" pitchFamily="18" charset="0"/>
              </a:rPr>
              <a:t>, allowing them to </a:t>
            </a:r>
            <a:r>
              <a:rPr lang="en-US" sz="2000" b="1" dirty="0">
                <a:latin typeface="Times New Roman" panose="02020603050405020304" pitchFamily="18" charset="0"/>
                <a:cs typeface="Times New Roman" panose="02020603050405020304" pitchFamily="18" charset="0"/>
              </a:rPr>
              <a:t>enjoy outdoor </a:t>
            </a:r>
            <a:r>
              <a:rPr lang="en-US" sz="2000" dirty="0">
                <a:latin typeface="Times New Roman" panose="02020603050405020304" pitchFamily="18" charset="0"/>
                <a:cs typeface="Times New Roman" panose="02020603050405020304" pitchFamily="18" charset="0"/>
              </a:rPr>
              <a:t>views and breezes in a </a:t>
            </a:r>
            <a:r>
              <a:rPr lang="en-US" sz="2000" b="1" dirty="0">
                <a:latin typeface="Times New Roman" panose="02020603050405020304" pitchFamily="18" charset="0"/>
                <a:cs typeface="Times New Roman" panose="02020603050405020304" pitchFamily="18" charset="0"/>
              </a:rPr>
              <a:t>protected setting</a:t>
            </a:r>
            <a:r>
              <a:rPr lang="en-US" sz="2000" b="1" dirty="0" smtClean="0">
                <a:latin typeface="Times New Roman" panose="02020603050405020304" pitchFamily="18" charset="0"/>
                <a:cs typeface="Times New Roman" panose="02020603050405020304" pitchFamily="18" charset="0"/>
              </a:rPr>
              <a:t>.</a:t>
            </a:r>
          </a:p>
          <a:p>
            <a:pPr algn="just">
              <a:lnSpc>
                <a:spcPct val="100000"/>
              </a:lnSpc>
            </a:pPr>
            <a:endParaRPr lang="en-US" sz="2000" dirty="0">
              <a:latin typeface="Times New Roman" panose="02020603050405020304" pitchFamily="18" charset="0"/>
              <a:cs typeface="Times New Roman" panose="02020603050405020304" pitchFamily="18" charset="0"/>
            </a:endParaRPr>
          </a:p>
          <a:p>
            <a:pPr algn="just">
              <a:lnSpc>
                <a:spcPct val="100000"/>
              </a:lnSpc>
            </a:pPr>
            <a:r>
              <a:rPr lang="en-US" sz="2000" dirty="0">
                <a:latin typeface="Times New Roman" panose="02020603050405020304" pitchFamily="18" charset="0"/>
                <a:cs typeface="Times New Roman" panose="02020603050405020304" pitchFamily="18" charset="0"/>
              </a:rPr>
              <a:t>By integrating such spaces, vernacular architecture cleverly manages the harsh </a:t>
            </a:r>
            <a:r>
              <a:rPr lang="en-US" sz="2000" b="1" dirty="0">
                <a:latin typeface="Times New Roman" panose="02020603050405020304" pitchFamily="18" charset="0"/>
                <a:cs typeface="Times New Roman" panose="02020603050405020304" pitchFamily="18" charset="0"/>
              </a:rPr>
              <a:t>climatic conditions</a:t>
            </a:r>
            <a:r>
              <a:rPr lang="en-US" sz="2000" dirty="0">
                <a:latin typeface="Times New Roman" panose="02020603050405020304" pitchFamily="18" charset="0"/>
                <a:cs typeface="Times New Roman" panose="02020603050405020304" pitchFamily="18" charset="0"/>
              </a:rPr>
              <a:t>, ensuring that both </a:t>
            </a:r>
            <a:r>
              <a:rPr lang="en-US" sz="2000" b="1" dirty="0">
                <a:latin typeface="Times New Roman" panose="02020603050405020304" pitchFamily="18" charset="0"/>
                <a:cs typeface="Times New Roman" panose="02020603050405020304" pitchFamily="18" charset="0"/>
              </a:rPr>
              <a:t>indoor and outdoor areas </a:t>
            </a:r>
            <a:r>
              <a:rPr lang="en-US" sz="2000" dirty="0">
                <a:latin typeface="Times New Roman" panose="02020603050405020304" pitchFamily="18" charset="0"/>
                <a:cs typeface="Times New Roman" panose="02020603050405020304" pitchFamily="18" charset="0"/>
              </a:rPr>
              <a:t>are optimally </a:t>
            </a:r>
            <a:r>
              <a:rPr lang="en-US" sz="2000" b="1" dirty="0">
                <a:latin typeface="Times New Roman" panose="02020603050405020304" pitchFamily="18" charset="0"/>
                <a:cs typeface="Times New Roman" panose="02020603050405020304" pitchFamily="18" charset="0"/>
              </a:rPr>
              <a:t>utilized</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comfortable</a:t>
            </a:r>
            <a:r>
              <a:rPr lang="en-US" sz="2000" dirty="0">
                <a:latin typeface="Times New Roman" panose="02020603050405020304" pitchFamily="18" charset="0"/>
                <a:cs typeface="Times New Roman" panose="02020603050405020304" pitchFamily="18" charset="0"/>
              </a:rPr>
              <a:t> throughout the year.</a:t>
            </a:r>
          </a:p>
        </p:txBody>
      </p:sp>
    </p:spTree>
    <p:extLst>
      <p:ext uri="{BB962C8B-B14F-4D97-AF65-F5344CB8AC3E}">
        <p14:creationId xmlns:p14="http://schemas.microsoft.com/office/powerpoint/2010/main" val="3890493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390649"/>
            <a:ext cx="65" cy="1238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76100" rIns="0" bIns="4761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0" y="362864"/>
            <a:ext cx="184731" cy="6776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98375" rIns="9144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p:nvPr/>
        </p:nvSpPr>
        <p:spPr>
          <a:xfrm>
            <a:off x="0" y="197346"/>
            <a:ext cx="12192000" cy="5847755"/>
          </a:xfrm>
          <a:prstGeom prst="rect">
            <a:avLst/>
          </a:prstGeom>
        </p:spPr>
        <p:txBody>
          <a:bodyPr wrap="square">
            <a:spAutoFit/>
          </a:bodyPr>
          <a:lstStyle/>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B. Gallery</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r>
              <a:rPr lang="en-US" sz="2200" b="0" i="0" dirty="0" smtClean="0">
                <a:solidFill>
                  <a:srgbClr val="0D0D0D"/>
                </a:solidFill>
                <a:effectLst/>
                <a:latin typeface="Times New Roman" panose="02020603050405020304" pitchFamily="18" charset="0"/>
                <a:cs typeface="Times New Roman" panose="02020603050405020304" pitchFamily="18" charset="0"/>
              </a:rPr>
              <a:t>In traditional Iraqi homes, the gallery </a:t>
            </a:r>
            <a:r>
              <a:rPr lang="en-US" sz="2200" b="1" i="0" dirty="0" smtClean="0">
                <a:solidFill>
                  <a:srgbClr val="0D0D0D"/>
                </a:solidFill>
                <a:effectLst/>
                <a:latin typeface="Times New Roman" panose="02020603050405020304" pitchFamily="18" charset="0"/>
                <a:cs typeface="Times New Roman" panose="02020603050405020304" pitchFamily="18" charset="0"/>
              </a:rPr>
              <a:t>serves as a crucial intermediary </a:t>
            </a:r>
            <a:r>
              <a:rPr lang="en-US" sz="2200" b="0" i="0" dirty="0" smtClean="0">
                <a:solidFill>
                  <a:srgbClr val="0D0D0D"/>
                </a:solidFill>
                <a:effectLst/>
                <a:latin typeface="Times New Roman" panose="02020603050405020304" pitchFamily="18" charset="0"/>
                <a:cs typeface="Times New Roman" panose="02020603050405020304" pitchFamily="18" charset="0"/>
              </a:rPr>
              <a:t>space that enhances the </a:t>
            </a:r>
            <a:r>
              <a:rPr lang="en-US" sz="2200" b="1" i="0" dirty="0" smtClean="0">
                <a:solidFill>
                  <a:srgbClr val="0D0D0D"/>
                </a:solidFill>
                <a:effectLst/>
                <a:latin typeface="Times New Roman" panose="02020603050405020304" pitchFamily="18" charset="0"/>
                <a:cs typeface="Times New Roman" panose="02020603050405020304" pitchFamily="18" charset="0"/>
              </a:rPr>
              <a:t>functionality</a:t>
            </a:r>
            <a:r>
              <a:rPr lang="en-US" sz="2200" b="0" i="0" dirty="0" smtClean="0">
                <a:solidFill>
                  <a:srgbClr val="0D0D0D"/>
                </a:solidFill>
                <a:effectLst/>
                <a:latin typeface="Times New Roman" panose="02020603050405020304" pitchFamily="18" charset="0"/>
                <a:cs typeface="Times New Roman" panose="02020603050405020304" pitchFamily="18" charset="0"/>
              </a:rPr>
              <a:t> and </a:t>
            </a:r>
            <a:r>
              <a:rPr lang="en-US" sz="2200" b="1" i="0" dirty="0" smtClean="0">
                <a:solidFill>
                  <a:srgbClr val="0D0D0D"/>
                </a:solidFill>
                <a:effectLst/>
                <a:latin typeface="Times New Roman" panose="02020603050405020304" pitchFamily="18" charset="0"/>
                <a:cs typeface="Times New Roman" panose="02020603050405020304" pitchFamily="18" charset="0"/>
              </a:rPr>
              <a:t>comfort</a:t>
            </a:r>
            <a:r>
              <a:rPr lang="en-US" sz="2200" b="0" i="0" dirty="0" smtClean="0">
                <a:solidFill>
                  <a:srgbClr val="0D0D0D"/>
                </a:solidFill>
                <a:effectLst/>
                <a:latin typeface="Times New Roman" panose="02020603050405020304" pitchFamily="18" charset="0"/>
                <a:cs typeface="Times New Roman" panose="02020603050405020304" pitchFamily="18" charset="0"/>
              </a:rPr>
              <a:t> of the dwelling. Positioned </a:t>
            </a:r>
            <a:r>
              <a:rPr lang="en-US" sz="2200" b="1" i="0" dirty="0" smtClean="0">
                <a:solidFill>
                  <a:srgbClr val="0D0D0D"/>
                </a:solidFill>
                <a:effectLst/>
                <a:latin typeface="Times New Roman" panose="02020603050405020304" pitchFamily="18" charset="0"/>
                <a:cs typeface="Times New Roman" panose="02020603050405020304" pitchFamily="18" charset="0"/>
              </a:rPr>
              <a:t>around patios</a:t>
            </a:r>
            <a:r>
              <a:rPr lang="en-US" sz="2200" b="0" i="0" dirty="0" smtClean="0">
                <a:solidFill>
                  <a:srgbClr val="0D0D0D"/>
                </a:solidFill>
                <a:effectLst/>
                <a:latin typeface="Times New Roman" panose="02020603050405020304" pitchFamily="18" charset="0"/>
                <a:cs typeface="Times New Roman" panose="02020603050405020304" pitchFamily="18" charset="0"/>
              </a:rPr>
              <a:t>, it acts as an </a:t>
            </a:r>
            <a:r>
              <a:rPr lang="en-US" sz="2200" b="1" i="0" dirty="0" smtClean="0">
                <a:solidFill>
                  <a:srgbClr val="0D0D0D"/>
                </a:solidFill>
                <a:effectLst/>
                <a:latin typeface="Times New Roman" panose="02020603050405020304" pitchFamily="18" charset="0"/>
                <a:cs typeface="Times New Roman" panose="02020603050405020304" pitchFamily="18" charset="0"/>
              </a:rPr>
              <a:t>open corridor </a:t>
            </a:r>
            <a:r>
              <a:rPr lang="en-US" sz="2200" b="0" i="0" dirty="0" smtClean="0">
                <a:solidFill>
                  <a:srgbClr val="0D0D0D"/>
                </a:solidFill>
                <a:effectLst/>
                <a:latin typeface="Times New Roman" panose="02020603050405020304" pitchFamily="18" charset="0"/>
                <a:cs typeface="Times New Roman" panose="02020603050405020304" pitchFamily="18" charset="0"/>
              </a:rPr>
              <a:t>that </a:t>
            </a:r>
            <a:r>
              <a:rPr lang="en-US" sz="2200" b="1" i="0" dirty="0" smtClean="0">
                <a:solidFill>
                  <a:srgbClr val="0D0D0D"/>
                </a:solidFill>
                <a:effectLst/>
                <a:latin typeface="Times New Roman" panose="02020603050405020304" pitchFamily="18" charset="0"/>
                <a:cs typeface="Times New Roman" panose="02020603050405020304" pitchFamily="18" charset="0"/>
              </a:rPr>
              <a:t>facilitates movement </a:t>
            </a:r>
            <a:r>
              <a:rPr lang="en-US" sz="2200" b="0" i="0" dirty="0" smtClean="0">
                <a:solidFill>
                  <a:srgbClr val="0D0D0D"/>
                </a:solidFill>
                <a:effectLst/>
                <a:latin typeface="Times New Roman" panose="02020603050405020304" pitchFamily="18" charset="0"/>
                <a:cs typeface="Times New Roman" panose="02020603050405020304" pitchFamily="18" charset="0"/>
              </a:rPr>
              <a:t>and provides </a:t>
            </a:r>
            <a:r>
              <a:rPr lang="en-US" sz="2200" b="1" i="0" dirty="0" smtClean="0">
                <a:solidFill>
                  <a:srgbClr val="0D0D0D"/>
                </a:solidFill>
                <a:effectLst/>
                <a:latin typeface="Times New Roman" panose="02020603050405020304" pitchFamily="18" charset="0"/>
                <a:cs typeface="Times New Roman" panose="02020603050405020304" pitchFamily="18" charset="0"/>
              </a:rPr>
              <a:t>transitional</a:t>
            </a:r>
            <a:r>
              <a:rPr lang="en-US" sz="2200" b="0" i="0" dirty="0" smtClean="0">
                <a:solidFill>
                  <a:srgbClr val="0D0D0D"/>
                </a:solidFill>
                <a:effectLst/>
                <a:latin typeface="Times New Roman" panose="02020603050405020304" pitchFamily="18" charset="0"/>
                <a:cs typeface="Times New Roman" panose="02020603050405020304" pitchFamily="18" charset="0"/>
              </a:rPr>
              <a:t> space </a:t>
            </a:r>
            <a:r>
              <a:rPr lang="en-US" sz="2200" i="0" dirty="0" smtClean="0">
                <a:solidFill>
                  <a:srgbClr val="0D0D0D"/>
                </a:solidFill>
                <a:effectLst/>
                <a:latin typeface="Times New Roman" panose="02020603050405020304" pitchFamily="18" charset="0"/>
                <a:cs typeface="Times New Roman" panose="02020603050405020304" pitchFamily="18" charset="0"/>
              </a:rPr>
              <a:t>between</a:t>
            </a:r>
            <a:r>
              <a:rPr lang="en-US" sz="2200" b="0" i="0" dirty="0" smtClean="0">
                <a:solidFill>
                  <a:srgbClr val="0D0D0D"/>
                </a:solidFill>
                <a:effectLst/>
                <a:latin typeface="Times New Roman" panose="02020603050405020304" pitchFamily="18" charset="0"/>
                <a:cs typeface="Times New Roman" panose="02020603050405020304" pitchFamily="18" charset="0"/>
              </a:rPr>
              <a:t> the </a:t>
            </a:r>
            <a:r>
              <a:rPr lang="en-US" sz="2200" b="1" i="0" dirty="0" smtClean="0">
                <a:solidFill>
                  <a:srgbClr val="0D0D0D"/>
                </a:solidFill>
                <a:effectLst/>
                <a:latin typeface="Times New Roman" panose="02020603050405020304" pitchFamily="18" charset="0"/>
                <a:cs typeface="Times New Roman" panose="02020603050405020304" pitchFamily="18" charset="0"/>
              </a:rPr>
              <a:t>interior</a:t>
            </a:r>
            <a:r>
              <a:rPr lang="en-US" sz="2200" b="0" i="0" dirty="0" smtClean="0">
                <a:solidFill>
                  <a:srgbClr val="0D0D0D"/>
                </a:solidFill>
                <a:effectLst/>
                <a:latin typeface="Times New Roman" panose="02020603050405020304" pitchFamily="18" charset="0"/>
                <a:cs typeface="Times New Roman" panose="02020603050405020304" pitchFamily="18" charset="0"/>
              </a:rPr>
              <a:t> and the </a:t>
            </a:r>
            <a:r>
              <a:rPr lang="en-US" sz="2200" b="1" i="0" dirty="0" smtClean="0">
                <a:solidFill>
                  <a:srgbClr val="0D0D0D"/>
                </a:solidFill>
                <a:effectLst/>
                <a:latin typeface="Times New Roman" panose="02020603050405020304" pitchFamily="18" charset="0"/>
                <a:cs typeface="Times New Roman" panose="02020603050405020304" pitchFamily="18" charset="0"/>
              </a:rPr>
              <a:t>exterior</a:t>
            </a:r>
            <a:r>
              <a:rPr lang="en-US" sz="2200" b="0" i="0" dirty="0" smtClean="0">
                <a:solidFill>
                  <a:srgbClr val="0D0D0D"/>
                </a:solidFill>
                <a:effectLst/>
                <a:latin typeface="Times New Roman" panose="02020603050405020304" pitchFamily="18" charset="0"/>
                <a:cs typeface="Times New Roman" panose="02020603050405020304" pitchFamily="18" charset="0"/>
              </a:rPr>
              <a:t>.</a:t>
            </a:r>
          </a:p>
          <a:p>
            <a:pPr algn="just"/>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Key Features of the Gallery:</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Structure and Location</a:t>
            </a:r>
            <a:r>
              <a:rPr lang="en-US" sz="2200" b="0" i="0" dirty="0" smtClean="0">
                <a:solidFill>
                  <a:srgbClr val="0D0D0D"/>
                </a:solidFill>
                <a:effectLst/>
                <a:latin typeface="Times New Roman" panose="02020603050405020304" pitchFamily="18" charset="0"/>
                <a:cs typeface="Times New Roman" panose="02020603050405020304" pitchFamily="18" charset="0"/>
              </a:rPr>
              <a:t>: Typically, galleries are open corridors </a:t>
            </a:r>
            <a:r>
              <a:rPr lang="en-US" sz="2200" b="1" i="0" dirty="0" smtClean="0">
                <a:solidFill>
                  <a:srgbClr val="0D0D0D"/>
                </a:solidFill>
                <a:effectLst/>
                <a:latin typeface="Times New Roman" panose="02020603050405020304" pitchFamily="18" charset="0"/>
                <a:cs typeface="Times New Roman" panose="02020603050405020304" pitchFamily="18" charset="0"/>
              </a:rPr>
              <a:t>with a roof or porch </a:t>
            </a:r>
            <a:r>
              <a:rPr lang="en-US" sz="2200" b="0" i="0" dirty="0" smtClean="0">
                <a:solidFill>
                  <a:srgbClr val="0D0D0D"/>
                </a:solidFill>
                <a:effectLst/>
                <a:latin typeface="Times New Roman" panose="02020603050405020304" pitchFamily="18" charset="0"/>
                <a:cs typeface="Times New Roman" panose="02020603050405020304" pitchFamily="18" charset="0"/>
              </a:rPr>
              <a:t>that wraps </a:t>
            </a:r>
            <a:r>
              <a:rPr lang="en-US" sz="2200" b="1" i="0" dirty="0" smtClean="0">
                <a:solidFill>
                  <a:srgbClr val="0D0D0D"/>
                </a:solidFill>
                <a:effectLst/>
                <a:latin typeface="Times New Roman" panose="02020603050405020304" pitchFamily="18" charset="0"/>
                <a:cs typeface="Times New Roman" panose="02020603050405020304" pitchFamily="18" charset="0"/>
              </a:rPr>
              <a:t>around the patio. </a:t>
            </a:r>
            <a:r>
              <a:rPr lang="en-US" sz="2200" b="0" i="0" dirty="0" smtClean="0">
                <a:solidFill>
                  <a:srgbClr val="0D0D0D"/>
                </a:solidFill>
                <a:effectLst/>
                <a:latin typeface="Times New Roman" panose="02020603050405020304" pitchFamily="18" charset="0"/>
                <a:cs typeface="Times New Roman" panose="02020603050405020304" pitchFamily="18" charset="0"/>
              </a:rPr>
              <a:t>This design allows for </a:t>
            </a:r>
            <a:r>
              <a:rPr lang="en-US" sz="2200" b="1" i="0" dirty="0" smtClean="0">
                <a:solidFill>
                  <a:srgbClr val="0D0D0D"/>
                </a:solidFill>
                <a:effectLst/>
                <a:latin typeface="Times New Roman" panose="02020603050405020304" pitchFamily="18" charset="0"/>
                <a:cs typeface="Times New Roman" panose="02020603050405020304" pitchFamily="18" charset="0"/>
              </a:rPr>
              <a:t>easy movement </a:t>
            </a:r>
            <a:r>
              <a:rPr lang="en-US" sz="2200" b="0" i="0" dirty="0" smtClean="0">
                <a:solidFill>
                  <a:srgbClr val="0D0D0D"/>
                </a:solidFill>
                <a:effectLst/>
                <a:latin typeface="Times New Roman" panose="02020603050405020304" pitchFamily="18" charset="0"/>
                <a:cs typeface="Times New Roman" panose="02020603050405020304" pitchFamily="18" charset="0"/>
              </a:rPr>
              <a:t>around the house </a:t>
            </a:r>
            <a:r>
              <a:rPr lang="en-US" sz="2200" b="1" i="0" dirty="0" smtClean="0">
                <a:solidFill>
                  <a:srgbClr val="0D0D0D"/>
                </a:solidFill>
                <a:effectLst/>
                <a:latin typeface="Times New Roman" panose="02020603050405020304" pitchFamily="18" charset="0"/>
                <a:cs typeface="Times New Roman" panose="02020603050405020304" pitchFamily="18" charset="0"/>
              </a:rPr>
              <a:t>while offering protection </a:t>
            </a:r>
            <a:r>
              <a:rPr lang="en-US" sz="2200" b="0" i="0" dirty="0" smtClean="0">
                <a:solidFill>
                  <a:srgbClr val="0D0D0D"/>
                </a:solidFill>
                <a:effectLst/>
                <a:latin typeface="Times New Roman" panose="02020603050405020304" pitchFamily="18" charset="0"/>
                <a:cs typeface="Times New Roman" panose="02020603050405020304" pitchFamily="18" charset="0"/>
              </a:rPr>
              <a:t>from the elements.</a:t>
            </a: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Protective Role</a:t>
            </a:r>
            <a:r>
              <a:rPr lang="en-US" sz="2200" b="0" i="0" dirty="0" smtClean="0">
                <a:solidFill>
                  <a:srgbClr val="0D0D0D"/>
                </a:solidFill>
                <a:effectLst/>
                <a:latin typeface="Times New Roman" panose="02020603050405020304" pitchFamily="18" charset="0"/>
                <a:cs typeface="Times New Roman" panose="02020603050405020304" pitchFamily="18" charset="0"/>
              </a:rPr>
              <a:t>: By </a:t>
            </a:r>
            <a:r>
              <a:rPr lang="en-US" sz="2200" b="1" i="0" dirty="0" smtClean="0">
                <a:solidFill>
                  <a:srgbClr val="0D0D0D"/>
                </a:solidFill>
                <a:effectLst/>
                <a:latin typeface="Times New Roman" panose="02020603050405020304" pitchFamily="18" charset="0"/>
                <a:cs typeface="Times New Roman" panose="02020603050405020304" pitchFamily="18" charset="0"/>
              </a:rPr>
              <a:t>shielding</a:t>
            </a:r>
            <a:r>
              <a:rPr lang="en-US" sz="2200" b="0" i="0" dirty="0" smtClean="0">
                <a:solidFill>
                  <a:srgbClr val="0D0D0D"/>
                </a:solidFill>
                <a:effectLst/>
                <a:latin typeface="Times New Roman" panose="02020603050405020304" pitchFamily="18" charset="0"/>
                <a:cs typeface="Times New Roman" panose="02020603050405020304" pitchFamily="18" charset="0"/>
              </a:rPr>
              <a:t> the </a:t>
            </a:r>
            <a:r>
              <a:rPr lang="en-US" sz="2200" b="1" i="0" dirty="0" smtClean="0">
                <a:solidFill>
                  <a:srgbClr val="0D0D0D"/>
                </a:solidFill>
                <a:effectLst/>
                <a:latin typeface="Times New Roman" panose="02020603050405020304" pitchFamily="18" charset="0"/>
                <a:cs typeface="Times New Roman" panose="02020603050405020304" pitchFamily="18" charset="0"/>
              </a:rPr>
              <a:t>doors</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1" i="0" dirty="0" smtClean="0">
                <a:solidFill>
                  <a:srgbClr val="0D0D0D"/>
                </a:solidFill>
                <a:effectLst/>
                <a:latin typeface="Times New Roman" panose="02020603050405020304" pitchFamily="18" charset="0"/>
                <a:cs typeface="Times New Roman" panose="02020603050405020304" pitchFamily="18" charset="0"/>
              </a:rPr>
              <a:t>windows</a:t>
            </a:r>
            <a:r>
              <a:rPr lang="en-US" sz="2200" b="0" i="0" dirty="0" smtClean="0">
                <a:solidFill>
                  <a:srgbClr val="0D0D0D"/>
                </a:solidFill>
                <a:effectLst/>
                <a:latin typeface="Times New Roman" panose="02020603050405020304" pitchFamily="18" charset="0"/>
                <a:cs typeface="Times New Roman" panose="02020603050405020304" pitchFamily="18" charset="0"/>
              </a:rPr>
              <a:t>, and even the </a:t>
            </a:r>
            <a:r>
              <a:rPr lang="en-US" sz="2200" b="1" i="0" dirty="0" smtClean="0">
                <a:solidFill>
                  <a:srgbClr val="0D0D0D"/>
                </a:solidFill>
                <a:effectLst/>
                <a:latin typeface="Times New Roman" panose="02020603050405020304" pitchFamily="18" charset="0"/>
                <a:cs typeface="Times New Roman" panose="02020603050405020304" pitchFamily="18" charset="0"/>
              </a:rPr>
              <a:t>external walls </a:t>
            </a:r>
            <a:r>
              <a:rPr lang="en-US" sz="2200" b="0" i="0" dirty="0" smtClean="0">
                <a:solidFill>
                  <a:srgbClr val="0D0D0D"/>
                </a:solidFill>
                <a:effectLst/>
                <a:latin typeface="Times New Roman" panose="02020603050405020304" pitchFamily="18" charset="0"/>
                <a:cs typeface="Times New Roman" panose="02020603050405020304" pitchFamily="18" charset="0"/>
              </a:rPr>
              <a:t>from direct exposure to the sun and weather, the gallery helps to maintain the </a:t>
            </a:r>
            <a:r>
              <a:rPr lang="en-US" sz="2200" b="1" i="0" dirty="0" smtClean="0">
                <a:solidFill>
                  <a:srgbClr val="0D0D0D"/>
                </a:solidFill>
                <a:effectLst/>
                <a:latin typeface="Times New Roman" panose="02020603050405020304" pitchFamily="18" charset="0"/>
                <a:cs typeface="Times New Roman" panose="02020603050405020304" pitchFamily="18" charset="0"/>
              </a:rPr>
              <a:t>structural integrity </a:t>
            </a:r>
            <a:r>
              <a:rPr lang="en-US" sz="2200" b="0" i="0" dirty="0" smtClean="0">
                <a:solidFill>
                  <a:srgbClr val="0D0D0D"/>
                </a:solidFill>
                <a:effectLst/>
                <a:latin typeface="Times New Roman" panose="02020603050405020304" pitchFamily="18" charset="0"/>
                <a:cs typeface="Times New Roman" panose="02020603050405020304" pitchFamily="18" charset="0"/>
              </a:rPr>
              <a:t>and </a:t>
            </a:r>
            <a:r>
              <a:rPr lang="en-US" sz="2200" b="1" i="0" dirty="0" smtClean="0">
                <a:solidFill>
                  <a:srgbClr val="0D0D0D"/>
                </a:solidFill>
                <a:effectLst/>
                <a:latin typeface="Times New Roman" panose="02020603050405020304" pitchFamily="18" charset="0"/>
                <a:cs typeface="Times New Roman" panose="02020603050405020304" pitchFamily="18" charset="0"/>
              </a:rPr>
              <a:t>comfort</a:t>
            </a:r>
            <a:r>
              <a:rPr lang="en-US" sz="2200" b="0" i="0" dirty="0" smtClean="0">
                <a:solidFill>
                  <a:srgbClr val="0D0D0D"/>
                </a:solidFill>
                <a:effectLst/>
                <a:latin typeface="Times New Roman" panose="02020603050405020304" pitchFamily="18" charset="0"/>
                <a:cs typeface="Times New Roman" panose="02020603050405020304" pitchFamily="18" charset="0"/>
              </a:rPr>
              <a:t> of the home.</a:t>
            </a: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Usage</a:t>
            </a:r>
            <a:r>
              <a:rPr lang="en-US" sz="2200" b="0" i="0" dirty="0" smtClean="0">
                <a:solidFill>
                  <a:srgbClr val="0D0D0D"/>
                </a:solidFill>
                <a:effectLst/>
                <a:latin typeface="Times New Roman" panose="02020603050405020304" pitchFamily="18" charset="0"/>
                <a:cs typeface="Times New Roman" panose="02020603050405020304" pitchFamily="18" charset="0"/>
              </a:rPr>
              <a:t>: Besides being </a:t>
            </a:r>
            <a:r>
              <a:rPr lang="en-US" sz="2200" b="1" i="0" dirty="0" smtClean="0">
                <a:solidFill>
                  <a:srgbClr val="0D0D0D"/>
                </a:solidFill>
                <a:effectLst/>
                <a:latin typeface="Times New Roman" panose="02020603050405020304" pitchFamily="18" charset="0"/>
                <a:cs typeface="Times New Roman" panose="02020603050405020304" pitchFamily="18" charset="0"/>
              </a:rPr>
              <a:t>a passageway</a:t>
            </a:r>
            <a:r>
              <a:rPr lang="en-US" sz="2200" b="0" i="0" dirty="0" smtClean="0">
                <a:solidFill>
                  <a:srgbClr val="0D0D0D"/>
                </a:solidFill>
                <a:effectLst/>
                <a:latin typeface="Times New Roman" panose="02020603050405020304" pitchFamily="18" charset="0"/>
                <a:cs typeface="Times New Roman" panose="02020603050405020304" pitchFamily="18" charset="0"/>
              </a:rPr>
              <a:t>, the gallery often becomes a place for </a:t>
            </a:r>
            <a:r>
              <a:rPr lang="en-US" sz="2200" b="1" i="0" dirty="0" smtClean="0">
                <a:solidFill>
                  <a:srgbClr val="0D0D0D"/>
                </a:solidFill>
                <a:effectLst/>
                <a:latin typeface="Times New Roman" panose="02020603050405020304" pitchFamily="18" charset="0"/>
                <a:cs typeface="Times New Roman" panose="02020603050405020304" pitchFamily="18" charset="0"/>
              </a:rPr>
              <a:t>relaxation</a:t>
            </a:r>
            <a:r>
              <a:rPr lang="en-US" sz="2200" b="0" i="0" dirty="0" smtClean="0">
                <a:solidFill>
                  <a:srgbClr val="0D0D0D"/>
                </a:solidFill>
                <a:effectLst/>
                <a:latin typeface="Times New Roman" panose="02020603050405020304" pitchFamily="18" charset="0"/>
                <a:cs typeface="Times New Roman" panose="02020603050405020304" pitchFamily="18" charset="0"/>
              </a:rPr>
              <a:t> or </a:t>
            </a:r>
            <a:r>
              <a:rPr lang="en-US" sz="2200" b="1" i="0" dirty="0" smtClean="0">
                <a:solidFill>
                  <a:srgbClr val="0D0D0D"/>
                </a:solidFill>
                <a:effectLst/>
                <a:latin typeface="Times New Roman" panose="02020603050405020304" pitchFamily="18" charset="0"/>
                <a:cs typeface="Times New Roman" panose="02020603050405020304" pitchFamily="18" charset="0"/>
              </a:rPr>
              <a:t>social interaction,</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1" i="0" dirty="0" smtClean="0">
                <a:solidFill>
                  <a:srgbClr val="0D0D0D"/>
                </a:solidFill>
                <a:effectLst/>
                <a:latin typeface="Times New Roman" panose="02020603050405020304" pitchFamily="18" charset="0"/>
                <a:cs typeface="Times New Roman" panose="02020603050405020304" pitchFamily="18" charset="0"/>
              </a:rPr>
              <a:t>offering views </a:t>
            </a:r>
            <a:r>
              <a:rPr lang="en-US" sz="2200" b="0" i="0" dirty="0" smtClean="0">
                <a:solidFill>
                  <a:srgbClr val="0D0D0D"/>
                </a:solidFill>
                <a:effectLst/>
                <a:latin typeface="Times New Roman" panose="02020603050405020304" pitchFamily="18" charset="0"/>
                <a:cs typeface="Times New Roman" panose="02020603050405020304" pitchFamily="18" charset="0"/>
              </a:rPr>
              <a:t>of the courtyard and </a:t>
            </a:r>
            <a:r>
              <a:rPr lang="en-US" sz="2200" b="1" i="0" dirty="0" smtClean="0">
                <a:solidFill>
                  <a:srgbClr val="0D0D0D"/>
                </a:solidFill>
                <a:effectLst/>
                <a:latin typeface="Times New Roman" panose="02020603050405020304" pitchFamily="18" charset="0"/>
                <a:cs typeface="Times New Roman" panose="02020603050405020304" pitchFamily="18" charset="0"/>
              </a:rPr>
              <a:t>access to fresh air.</a:t>
            </a:r>
          </a:p>
          <a:p>
            <a:pPr algn="just">
              <a:buFont typeface="Arial" panose="020B0604020202020204" pitchFamily="34" charset="0"/>
              <a:buChar char="•"/>
            </a:pP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The gallery's strategic design </a:t>
            </a:r>
            <a:r>
              <a:rPr lang="en-US" sz="2200" b="0" i="0" dirty="0" smtClean="0">
                <a:solidFill>
                  <a:srgbClr val="0D0D0D"/>
                </a:solidFill>
                <a:effectLst/>
                <a:latin typeface="Times New Roman" panose="02020603050405020304" pitchFamily="18" charset="0"/>
                <a:cs typeface="Times New Roman" panose="02020603050405020304" pitchFamily="18" charset="0"/>
              </a:rPr>
              <a:t>and </a:t>
            </a:r>
            <a:r>
              <a:rPr lang="en-US" sz="2200" b="1" i="0" dirty="0" smtClean="0">
                <a:solidFill>
                  <a:srgbClr val="0D0D0D"/>
                </a:solidFill>
                <a:effectLst/>
                <a:latin typeface="Times New Roman" panose="02020603050405020304" pitchFamily="18" charset="0"/>
                <a:cs typeface="Times New Roman" panose="02020603050405020304" pitchFamily="18" charset="0"/>
              </a:rPr>
              <a:t>placement</a:t>
            </a:r>
            <a:r>
              <a:rPr lang="en-US" sz="2200" b="0" i="0" dirty="0" smtClean="0">
                <a:solidFill>
                  <a:srgbClr val="0D0D0D"/>
                </a:solidFill>
                <a:effectLst/>
                <a:latin typeface="Times New Roman" panose="02020603050405020304" pitchFamily="18" charset="0"/>
                <a:cs typeface="Times New Roman" panose="02020603050405020304" pitchFamily="18" charset="0"/>
              </a:rPr>
              <a:t> make it an </a:t>
            </a:r>
            <a:r>
              <a:rPr lang="en-US" sz="2200" b="1" i="0" dirty="0" smtClean="0">
                <a:solidFill>
                  <a:srgbClr val="0D0D0D"/>
                </a:solidFill>
                <a:effectLst/>
                <a:latin typeface="Times New Roman" panose="02020603050405020304" pitchFamily="18" charset="0"/>
                <a:cs typeface="Times New Roman" panose="02020603050405020304" pitchFamily="18" charset="0"/>
              </a:rPr>
              <a:t>integral part </a:t>
            </a:r>
            <a:r>
              <a:rPr lang="en-US" sz="2200" b="0" i="0" dirty="0" smtClean="0">
                <a:solidFill>
                  <a:srgbClr val="0D0D0D"/>
                </a:solidFill>
                <a:effectLst/>
                <a:latin typeface="Times New Roman" panose="02020603050405020304" pitchFamily="18" charset="0"/>
                <a:cs typeface="Times New Roman" panose="02020603050405020304" pitchFamily="18" charset="0"/>
              </a:rPr>
              <a:t>of managing the harsh climatic conditions typical of hot climates, thereby enhancing the </a:t>
            </a:r>
            <a:r>
              <a:rPr lang="en-US" sz="2200" b="1" i="0" dirty="0" smtClean="0">
                <a:solidFill>
                  <a:srgbClr val="0D0D0D"/>
                </a:solidFill>
                <a:effectLst/>
                <a:latin typeface="Times New Roman" panose="02020603050405020304" pitchFamily="18" charset="0"/>
                <a:cs typeface="Times New Roman" panose="02020603050405020304" pitchFamily="18" charset="0"/>
              </a:rPr>
              <a:t>livability</a:t>
            </a:r>
            <a:r>
              <a:rPr lang="en-US" sz="2200" b="0" i="0" dirty="0" smtClean="0">
                <a:solidFill>
                  <a:srgbClr val="0D0D0D"/>
                </a:solidFill>
                <a:effectLst/>
                <a:latin typeface="Times New Roman" panose="02020603050405020304" pitchFamily="18" charset="0"/>
                <a:cs typeface="Times New Roman" panose="02020603050405020304" pitchFamily="18" charset="0"/>
              </a:rPr>
              <a:t> and </a:t>
            </a:r>
            <a:r>
              <a:rPr lang="en-US" sz="2200" b="1" i="0" dirty="0" smtClean="0">
                <a:solidFill>
                  <a:srgbClr val="0D0D0D"/>
                </a:solidFill>
                <a:effectLst/>
                <a:latin typeface="Times New Roman" panose="02020603050405020304" pitchFamily="18" charset="0"/>
                <a:cs typeface="Times New Roman" panose="02020603050405020304" pitchFamily="18" charset="0"/>
              </a:rPr>
              <a:t>sustainability</a:t>
            </a:r>
            <a:r>
              <a:rPr lang="en-US" sz="2200" b="0" i="0" dirty="0" smtClean="0">
                <a:solidFill>
                  <a:srgbClr val="0D0D0D"/>
                </a:solidFill>
                <a:effectLst/>
                <a:latin typeface="Times New Roman" panose="02020603050405020304" pitchFamily="18" charset="0"/>
                <a:cs typeface="Times New Roman" panose="02020603050405020304" pitchFamily="18" charset="0"/>
              </a:rPr>
              <a:t> of traditional structures.</a:t>
            </a:r>
            <a:endParaRPr lang="en-US" sz="2200" b="0" i="0" dirty="0">
              <a:solidFill>
                <a:srgbClr val="0D0D0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435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089" y="79022"/>
            <a:ext cx="11729155" cy="6570134"/>
          </a:xfrm>
        </p:spPr>
        <p:txBody>
          <a:bodyPr>
            <a:noAutofit/>
          </a:bodyPr>
          <a:lstStyle/>
          <a:p>
            <a:pPr marL="0" indent="0" algn="just">
              <a:buNone/>
            </a:pPr>
            <a:r>
              <a:rPr lang="en-US" sz="2200" b="1" dirty="0" smtClean="0">
                <a:latin typeface="Times New Roman" panose="02020603050405020304" pitchFamily="18" charset="0"/>
                <a:cs typeface="Times New Roman" panose="02020603050405020304" pitchFamily="18" charset="0"/>
              </a:rPr>
              <a:t>2.1.3 Open Spaces with Thermal Role: Patio (Courtyard)</a:t>
            </a:r>
          </a:p>
          <a:p>
            <a:pPr algn="just"/>
            <a:r>
              <a:rPr lang="en-US" sz="2200" dirty="0" smtClean="0">
                <a:latin typeface="Times New Roman" panose="02020603050405020304" pitchFamily="18" charset="0"/>
                <a:cs typeface="Times New Roman" panose="02020603050405020304" pitchFamily="18" charset="0"/>
              </a:rPr>
              <a:t>The patio, or courtyard, is a </a:t>
            </a:r>
            <a:r>
              <a:rPr lang="en-US" sz="2200" b="1" dirty="0" smtClean="0">
                <a:latin typeface="Times New Roman" panose="02020603050405020304" pitchFamily="18" charset="0"/>
                <a:cs typeface="Times New Roman" panose="02020603050405020304" pitchFamily="18" charset="0"/>
              </a:rPr>
              <a:t>central feature</a:t>
            </a:r>
            <a:r>
              <a:rPr lang="en-US" sz="2200" dirty="0" smtClean="0">
                <a:latin typeface="Times New Roman" panose="02020603050405020304" pitchFamily="18" charset="0"/>
                <a:cs typeface="Times New Roman" panose="02020603050405020304" pitchFamily="18" charset="0"/>
              </a:rPr>
              <a:t> of traditional Iraqi dwellings, playing a </a:t>
            </a:r>
            <a:r>
              <a:rPr lang="en-US" sz="2200" b="1" dirty="0" smtClean="0">
                <a:latin typeface="Times New Roman" panose="02020603050405020304" pitchFamily="18" charset="0"/>
                <a:cs typeface="Times New Roman" panose="02020603050405020304" pitchFamily="18" charset="0"/>
              </a:rPr>
              <a:t>critical</a:t>
            </a:r>
            <a:r>
              <a:rPr lang="en-US" sz="2200" dirty="0" smtClean="0">
                <a:latin typeface="Times New Roman" panose="02020603050405020304" pitchFamily="18" charset="0"/>
                <a:cs typeface="Times New Roman" panose="02020603050405020304" pitchFamily="18" charset="0"/>
              </a:rPr>
              <a:t> role in creating a </a:t>
            </a:r>
            <a:r>
              <a:rPr lang="en-US" sz="2200" b="1" dirty="0" smtClean="0">
                <a:latin typeface="Times New Roman" panose="02020603050405020304" pitchFamily="18" charset="0"/>
                <a:cs typeface="Times New Roman" panose="02020603050405020304" pitchFamily="18" charset="0"/>
              </a:rPr>
              <a:t>comfortable</a:t>
            </a:r>
            <a:r>
              <a:rPr lang="en-US" sz="2200" dirty="0" smtClean="0">
                <a:latin typeface="Times New Roman" panose="02020603050405020304" pitchFamily="18" charset="0"/>
                <a:cs typeface="Times New Roman" panose="02020603050405020304" pitchFamily="18" charset="0"/>
              </a:rPr>
              <a:t> microclimate within the home.</a:t>
            </a:r>
          </a:p>
          <a:p>
            <a:pPr algn="just"/>
            <a:r>
              <a:rPr lang="en-US" sz="2200" b="1" dirty="0" smtClean="0">
                <a:latin typeface="Times New Roman" panose="02020603050405020304" pitchFamily="18" charset="0"/>
                <a:cs typeface="Times New Roman" panose="02020603050405020304" pitchFamily="18" charset="0"/>
              </a:rPr>
              <a:t>Key Features of the Patio:</a:t>
            </a:r>
          </a:p>
          <a:p>
            <a:pPr algn="just"/>
            <a:r>
              <a:rPr lang="en-US" sz="2200" b="1" dirty="0" smtClean="0">
                <a:latin typeface="Times New Roman" panose="02020603050405020304" pitchFamily="18" charset="0"/>
                <a:cs typeface="Times New Roman" panose="02020603050405020304" pitchFamily="18" charset="0"/>
              </a:rPr>
              <a:t>Microclimate Creation: </a:t>
            </a:r>
            <a:r>
              <a:rPr lang="en-US" sz="2200" dirty="0">
                <a:latin typeface="Times New Roman" panose="02020603050405020304" pitchFamily="18" charset="0"/>
                <a:cs typeface="Times New Roman" panose="02020603050405020304" pitchFamily="18" charset="0"/>
              </a:rPr>
              <a:t>The patio serves as an </a:t>
            </a:r>
            <a:r>
              <a:rPr lang="en-US" sz="2200" b="1" dirty="0">
                <a:latin typeface="Times New Roman" panose="02020603050405020304" pitchFamily="18" charset="0"/>
                <a:cs typeface="Times New Roman" panose="02020603050405020304" pitchFamily="18" charset="0"/>
              </a:rPr>
              <a:t>open</a:t>
            </a:r>
            <a:r>
              <a:rPr lang="en-US" sz="2200" dirty="0">
                <a:latin typeface="Times New Roman" panose="02020603050405020304" pitchFamily="18" charset="0"/>
                <a:cs typeface="Times New Roman" panose="02020603050405020304" pitchFamily="18" charset="0"/>
              </a:rPr>
              <a:t> but </a:t>
            </a:r>
            <a:r>
              <a:rPr lang="en-US" sz="2200" b="1" dirty="0">
                <a:latin typeface="Times New Roman" panose="02020603050405020304" pitchFamily="18" charset="0"/>
                <a:cs typeface="Times New Roman" panose="02020603050405020304" pitchFamily="18" charset="0"/>
              </a:rPr>
              <a:t>enclosed</a:t>
            </a:r>
            <a:r>
              <a:rPr lang="en-US" sz="2200" dirty="0">
                <a:latin typeface="Times New Roman" panose="02020603050405020304" pitchFamily="18" charset="0"/>
                <a:cs typeface="Times New Roman" panose="02020603050405020304" pitchFamily="18" charset="0"/>
              </a:rPr>
              <a:t> space that helps control </a:t>
            </a:r>
            <a:r>
              <a:rPr lang="en-US" sz="2200" b="1" dirty="0">
                <a:latin typeface="Times New Roman" panose="02020603050405020304" pitchFamily="18" charset="0"/>
                <a:cs typeface="Times New Roman" panose="02020603050405020304" pitchFamily="18" charset="0"/>
              </a:rPr>
              <a:t>indoor</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temperature</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cooling</a:t>
            </a:r>
            <a:r>
              <a:rPr lang="en-US" sz="2200" dirty="0">
                <a:latin typeface="Times New Roman" panose="02020603050405020304" pitchFamily="18" charset="0"/>
                <a:cs typeface="Times New Roman" panose="02020603050405020304" pitchFamily="18" charset="0"/>
              </a:rPr>
              <a:t> the air through natural elements like </a:t>
            </a:r>
            <a:r>
              <a:rPr lang="en-US" sz="2200" b="1" dirty="0">
                <a:latin typeface="Times New Roman" panose="02020603050405020304" pitchFamily="18" charset="0"/>
                <a:cs typeface="Times New Roman" panose="02020603050405020304" pitchFamily="18" charset="0"/>
              </a:rPr>
              <a:t>water pools, fountains</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vegetation</a:t>
            </a:r>
            <a:r>
              <a:rPr lang="en-US" sz="2200" dirty="0" smtClean="0">
                <a:latin typeface="Times New Roman" panose="02020603050405020304" pitchFamily="18" charset="0"/>
                <a:cs typeface="Times New Roman" panose="02020603050405020304" pitchFamily="18" charset="0"/>
              </a:rPr>
              <a:t>.</a:t>
            </a:r>
          </a:p>
          <a:p>
            <a:pPr algn="just"/>
            <a:r>
              <a:rPr lang="en-US" sz="2200" b="1" dirty="0" smtClean="0">
                <a:latin typeface="Times New Roman" panose="02020603050405020304" pitchFamily="18" charset="0"/>
                <a:cs typeface="Times New Roman" panose="02020603050405020304" pitchFamily="18" charset="0"/>
              </a:rPr>
              <a:t>Thermal Efficiency: </a:t>
            </a:r>
            <a:r>
              <a:rPr lang="en-US" sz="2200" dirty="0" smtClean="0">
                <a:latin typeface="Times New Roman" panose="02020603050405020304" pitchFamily="18" charset="0"/>
                <a:cs typeface="Times New Roman" panose="02020603050405020304" pitchFamily="18" charset="0"/>
              </a:rPr>
              <a:t>Water </a:t>
            </a:r>
            <a:r>
              <a:rPr lang="en-US" sz="2200" dirty="0">
                <a:latin typeface="Times New Roman" panose="02020603050405020304" pitchFamily="18" charset="0"/>
                <a:cs typeface="Times New Roman" panose="02020603050405020304" pitchFamily="18" charset="0"/>
              </a:rPr>
              <a:t>pools in the </a:t>
            </a:r>
            <a:r>
              <a:rPr lang="en-US" sz="2200" b="1" dirty="0">
                <a:latin typeface="Times New Roman" panose="02020603050405020304" pitchFamily="18" charset="0"/>
                <a:cs typeface="Times New Roman" panose="02020603050405020304" pitchFamily="18" charset="0"/>
              </a:rPr>
              <a:t>patio absorb </a:t>
            </a:r>
            <a:r>
              <a:rPr lang="en-US" sz="2200" dirty="0">
                <a:latin typeface="Times New Roman" panose="02020603050405020304" pitchFamily="18" charset="0"/>
                <a:cs typeface="Times New Roman" panose="02020603050405020304" pitchFamily="18" charset="0"/>
              </a:rPr>
              <a:t>heat during the day and release it slowly at night, maintaining a consistent temperature and making the area </a:t>
            </a:r>
            <a:r>
              <a:rPr lang="en-US" sz="2200" b="1" dirty="0">
                <a:latin typeface="Times New Roman" panose="02020603050405020304" pitchFamily="18" charset="0"/>
                <a:cs typeface="Times New Roman" panose="02020603050405020304" pitchFamily="18" charset="0"/>
              </a:rPr>
              <a:t>comfortable all day and </a:t>
            </a:r>
            <a:r>
              <a:rPr lang="en-US" sz="2200" b="1" dirty="0" smtClean="0">
                <a:latin typeface="Times New Roman" panose="02020603050405020304" pitchFamily="18" charset="0"/>
                <a:cs typeface="Times New Roman" panose="02020603050405020304" pitchFamily="18" charset="0"/>
              </a:rPr>
              <a:t>night</a:t>
            </a:r>
          </a:p>
          <a:p>
            <a:pPr algn="just"/>
            <a:r>
              <a:rPr lang="en-US" sz="2200" b="1" dirty="0" smtClean="0">
                <a:latin typeface="Times New Roman" panose="02020603050405020304" pitchFamily="18" charset="0"/>
                <a:cs typeface="Times New Roman" panose="02020603050405020304" pitchFamily="18" charset="0"/>
              </a:rPr>
              <a:t>Design Variations: </a:t>
            </a:r>
            <a:r>
              <a:rPr lang="en-US" sz="2200" b="1" dirty="0">
                <a:latin typeface="Times New Roman" panose="02020603050405020304" pitchFamily="18" charset="0"/>
                <a:cs typeface="Times New Roman" panose="02020603050405020304" pitchFamily="18" charset="0"/>
              </a:rPr>
              <a:t>In multi-level</a:t>
            </a:r>
            <a:r>
              <a:rPr lang="en-US" sz="2200" dirty="0">
                <a:latin typeface="Times New Roman" panose="02020603050405020304" pitchFamily="18" charset="0"/>
                <a:cs typeface="Times New Roman" panose="02020603050405020304" pitchFamily="18" charset="0"/>
              </a:rPr>
              <a:t> houses, patios may be shaded </a:t>
            </a:r>
            <a:r>
              <a:rPr lang="en-US" sz="2200" b="1" dirty="0">
                <a:latin typeface="Times New Roman" panose="02020603050405020304" pitchFamily="18" charset="0"/>
                <a:cs typeface="Times New Roman" panose="02020603050405020304" pitchFamily="18" charset="0"/>
              </a:rPr>
              <a:t>with grids or lightweight tarpaulins </a:t>
            </a:r>
            <a:r>
              <a:rPr lang="en-US" sz="2200" dirty="0">
                <a:latin typeface="Times New Roman" panose="02020603050405020304" pitchFamily="18" charset="0"/>
                <a:cs typeface="Times New Roman" panose="02020603050405020304" pitchFamily="18" charset="0"/>
              </a:rPr>
              <a:t>on </a:t>
            </a:r>
            <a:r>
              <a:rPr lang="en-US" sz="2200" b="1" dirty="0">
                <a:latin typeface="Times New Roman" panose="02020603050405020304" pitchFamily="18" charset="0"/>
                <a:cs typeface="Times New Roman" panose="02020603050405020304" pitchFamily="18" charset="0"/>
              </a:rPr>
              <a:t>bars</a:t>
            </a:r>
            <a:r>
              <a:rPr lang="en-US" sz="2200" dirty="0">
                <a:latin typeface="Times New Roman" panose="02020603050405020304" pitchFamily="18" charset="0"/>
                <a:cs typeface="Times New Roman" panose="02020603050405020304" pitchFamily="18" charset="0"/>
              </a:rPr>
              <a:t>, called </a:t>
            </a:r>
            <a:r>
              <a:rPr lang="en-US" sz="2200" b="1" dirty="0" err="1">
                <a:latin typeface="Times New Roman" panose="02020603050405020304" pitchFamily="18" charset="0"/>
                <a:cs typeface="Times New Roman" panose="02020603050405020304" pitchFamily="18" charset="0"/>
              </a:rPr>
              <a:t>Rawak</a:t>
            </a:r>
            <a:r>
              <a:rPr lang="en-US" sz="2200" dirty="0">
                <a:latin typeface="Times New Roman" panose="02020603050405020304" pitchFamily="18" charset="0"/>
                <a:cs typeface="Times New Roman" panose="02020603050405020304" pitchFamily="18" charset="0"/>
              </a:rPr>
              <a:t>, to provide </a:t>
            </a:r>
            <a:r>
              <a:rPr lang="en-US" sz="2200" b="1" dirty="0">
                <a:latin typeface="Times New Roman" panose="02020603050405020304" pitchFamily="18" charset="0"/>
                <a:cs typeface="Times New Roman" panose="02020603050405020304" pitchFamily="18" charset="0"/>
              </a:rPr>
              <a:t>shade</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improve</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airflow</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enhancing</a:t>
            </a:r>
            <a:r>
              <a:rPr lang="en-US" sz="2200" dirty="0">
                <a:latin typeface="Times New Roman" panose="02020603050405020304" pitchFamily="18" charset="0"/>
                <a:cs typeface="Times New Roman" panose="02020603050405020304" pitchFamily="18" charset="0"/>
              </a:rPr>
              <a:t> temperature control</a:t>
            </a:r>
            <a:r>
              <a:rPr lang="en-US" sz="2200" dirty="0" smtClean="0">
                <a:latin typeface="Times New Roman" panose="02020603050405020304" pitchFamily="18" charset="0"/>
                <a:cs typeface="Times New Roman" panose="02020603050405020304" pitchFamily="18" charset="0"/>
              </a:rPr>
              <a:t>.</a:t>
            </a:r>
          </a:p>
          <a:p>
            <a:pPr algn="just"/>
            <a:r>
              <a:rPr lang="en-US" sz="2200" b="1" dirty="0" smtClean="0">
                <a:latin typeface="Times New Roman" panose="02020603050405020304" pitchFamily="18" charset="0"/>
                <a:cs typeface="Times New Roman" panose="02020603050405020304" pitchFamily="18" charset="0"/>
              </a:rPr>
              <a:t>What is a </a:t>
            </a:r>
            <a:r>
              <a:rPr lang="en-US" sz="2200" b="1" dirty="0" err="1" smtClean="0">
                <a:latin typeface="Times New Roman" panose="02020603050405020304" pitchFamily="18" charset="0"/>
                <a:cs typeface="Times New Roman" panose="02020603050405020304" pitchFamily="18" charset="0"/>
              </a:rPr>
              <a:t>Rawak</a:t>
            </a:r>
            <a:r>
              <a:rPr lang="en-US" sz="2200" b="1" dirty="0" smtClean="0">
                <a:latin typeface="Times New Roman" panose="02020603050405020304" pitchFamily="18" charset="0"/>
                <a:cs typeface="Times New Roman" panose="02020603050405020304" pitchFamily="18" charset="0"/>
              </a:rPr>
              <a:t>?</a:t>
            </a:r>
          </a:p>
          <a:p>
            <a:pPr algn="just"/>
            <a:r>
              <a:rPr lang="en-US" sz="2200" b="1" dirty="0" smtClean="0">
                <a:latin typeface="Times New Roman" panose="02020603050405020304" pitchFamily="18" charset="0"/>
                <a:cs typeface="Times New Roman" panose="02020603050405020304" pitchFamily="18" charset="0"/>
              </a:rPr>
              <a:t>A </a:t>
            </a:r>
            <a:r>
              <a:rPr lang="en-US" sz="2200" b="1" dirty="0" err="1" smtClean="0">
                <a:latin typeface="Times New Roman" panose="02020603050405020304" pitchFamily="18" charset="0"/>
                <a:cs typeface="Times New Roman" panose="02020603050405020304" pitchFamily="18" charset="0"/>
              </a:rPr>
              <a:t>Rawak</a:t>
            </a:r>
            <a:r>
              <a:rPr lang="en-US" sz="2200" b="1"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is an open </a:t>
            </a:r>
            <a:r>
              <a:rPr lang="en-US" sz="2200" b="1" dirty="0">
                <a:latin typeface="Times New Roman" panose="02020603050405020304" pitchFamily="18" charset="0"/>
                <a:cs typeface="Times New Roman" panose="02020603050405020304" pitchFamily="18" charset="0"/>
              </a:rPr>
              <a:t>corridor</a:t>
            </a:r>
            <a:r>
              <a:rPr lang="en-US" sz="2200" dirty="0">
                <a:latin typeface="Times New Roman" panose="02020603050405020304" pitchFamily="18" charset="0"/>
                <a:cs typeface="Times New Roman" panose="02020603050405020304" pitchFamily="18" charset="0"/>
              </a:rPr>
              <a:t> or </a:t>
            </a:r>
            <a:r>
              <a:rPr lang="en-US" sz="2200" b="1" dirty="0">
                <a:latin typeface="Times New Roman" panose="02020603050405020304" pitchFamily="18" charset="0"/>
                <a:cs typeface="Times New Roman" panose="02020603050405020304" pitchFamily="18" charset="0"/>
              </a:rPr>
              <a:t>covered</a:t>
            </a:r>
            <a:r>
              <a:rPr lang="en-US" sz="2200" dirty="0">
                <a:latin typeface="Times New Roman" panose="02020603050405020304" pitchFamily="18" charset="0"/>
                <a:cs typeface="Times New Roman" panose="02020603050405020304" pitchFamily="18" charset="0"/>
              </a:rPr>
              <a:t> area that helps manage the </a:t>
            </a:r>
            <a:r>
              <a:rPr lang="en-US" sz="2200" b="1" dirty="0">
                <a:latin typeface="Times New Roman" panose="02020603050405020304" pitchFamily="18" charset="0"/>
                <a:cs typeface="Times New Roman" panose="02020603050405020304" pitchFamily="18" charset="0"/>
              </a:rPr>
              <a:t>local microclimate</a:t>
            </a:r>
            <a:r>
              <a:rPr lang="en-US" sz="2200" dirty="0">
                <a:latin typeface="Times New Roman" panose="02020603050405020304" pitchFamily="18" charset="0"/>
                <a:cs typeface="Times New Roman" panose="02020603050405020304" pitchFamily="18" charset="0"/>
              </a:rPr>
              <a:t>. It acts as a </a:t>
            </a:r>
            <a:r>
              <a:rPr lang="en-US" sz="2200" b="1" dirty="0">
                <a:latin typeface="Times New Roman" panose="02020603050405020304" pitchFamily="18" charset="0"/>
                <a:cs typeface="Times New Roman" panose="02020603050405020304" pitchFamily="18" charset="0"/>
              </a:rPr>
              <a:t>buffer</a:t>
            </a:r>
            <a:r>
              <a:rPr lang="en-US" sz="2200" dirty="0">
                <a:latin typeface="Times New Roman" panose="02020603050405020304" pitchFamily="18" charset="0"/>
                <a:cs typeface="Times New Roman" panose="02020603050405020304" pitchFamily="18" charset="0"/>
              </a:rPr>
              <a:t> zone, </a:t>
            </a:r>
            <a:r>
              <a:rPr lang="en-US" sz="2200" b="1" dirty="0">
                <a:latin typeface="Times New Roman" panose="02020603050405020304" pitchFamily="18" charset="0"/>
                <a:cs typeface="Times New Roman" panose="02020603050405020304" pitchFamily="18" charset="0"/>
              </a:rPr>
              <a:t>shielding</a:t>
            </a:r>
            <a:r>
              <a:rPr lang="en-US" sz="2200" dirty="0">
                <a:latin typeface="Times New Roman" panose="02020603050405020304" pitchFamily="18" charset="0"/>
                <a:cs typeface="Times New Roman" panose="02020603050405020304" pitchFamily="18" charset="0"/>
              </a:rPr>
              <a:t> from </a:t>
            </a:r>
            <a:r>
              <a:rPr lang="en-US" sz="2200" b="1" dirty="0">
                <a:latin typeface="Times New Roman" panose="02020603050405020304" pitchFamily="18" charset="0"/>
                <a:cs typeface="Times New Roman" panose="02020603050405020304" pitchFamily="18" charset="0"/>
              </a:rPr>
              <a:t>direct sunlight</a:t>
            </a:r>
            <a:r>
              <a:rPr lang="en-US" sz="2200" dirty="0">
                <a:latin typeface="Times New Roman" panose="02020603050405020304" pitchFamily="18" charset="0"/>
                <a:cs typeface="Times New Roman" panose="02020603050405020304" pitchFamily="18" charset="0"/>
              </a:rPr>
              <a:t> while promoting </a:t>
            </a:r>
            <a:r>
              <a:rPr lang="en-US" sz="2200" b="1" dirty="0">
                <a:latin typeface="Times New Roman" panose="02020603050405020304" pitchFamily="18" charset="0"/>
                <a:cs typeface="Times New Roman" panose="02020603050405020304" pitchFamily="18" charset="0"/>
              </a:rPr>
              <a:t>air movement</a:t>
            </a:r>
            <a:r>
              <a:rPr lang="en-US" sz="2200" dirty="0">
                <a:latin typeface="Times New Roman" panose="02020603050405020304" pitchFamily="18" charset="0"/>
                <a:cs typeface="Times New Roman" panose="02020603050405020304" pitchFamily="18" charset="0"/>
              </a:rPr>
              <a:t>, thereby enhancing environmental </a:t>
            </a:r>
            <a:r>
              <a:rPr lang="en-US" sz="2200" b="1" dirty="0">
                <a:latin typeface="Times New Roman" panose="02020603050405020304" pitchFamily="18" charset="0"/>
                <a:cs typeface="Times New Roman" panose="02020603050405020304" pitchFamily="18" charset="0"/>
              </a:rPr>
              <a:t>comfort</a:t>
            </a:r>
            <a:r>
              <a:rPr lang="en-US" sz="2200" dirty="0">
                <a:latin typeface="Times New Roman" panose="02020603050405020304" pitchFamily="18" charset="0"/>
                <a:cs typeface="Times New Roman" panose="02020603050405020304" pitchFamily="18" charset="0"/>
              </a:rPr>
              <a:t> around and </a:t>
            </a:r>
            <a:r>
              <a:rPr lang="en-US" sz="2200" b="1" dirty="0">
                <a:latin typeface="Times New Roman" panose="02020603050405020304" pitchFamily="18" charset="0"/>
                <a:cs typeface="Times New Roman" panose="02020603050405020304" pitchFamily="18" charset="0"/>
              </a:rPr>
              <a:t>within the house</a:t>
            </a:r>
            <a:r>
              <a:rPr lang="en-US" sz="2200" b="1" dirty="0" smtClean="0">
                <a:latin typeface="Times New Roman" panose="02020603050405020304" pitchFamily="18" charset="0"/>
                <a:cs typeface="Times New Roman" panose="02020603050405020304" pitchFamily="18" charset="0"/>
              </a:rPr>
              <a:t>.</a:t>
            </a:r>
          </a:p>
          <a:p>
            <a:pPr algn="just"/>
            <a:r>
              <a:rPr lang="en-US" sz="2200" dirty="0" smtClean="0">
                <a:latin typeface="Times New Roman" panose="02020603050405020304" pitchFamily="18" charset="0"/>
                <a:cs typeface="Times New Roman" panose="02020603050405020304" pitchFamily="18" charset="0"/>
              </a:rPr>
              <a:t>This thoughtful </a:t>
            </a:r>
            <a:r>
              <a:rPr lang="en-US" sz="2200" b="1" dirty="0" smtClean="0">
                <a:latin typeface="Times New Roman" panose="02020603050405020304" pitchFamily="18" charset="0"/>
                <a:cs typeface="Times New Roman" panose="02020603050405020304" pitchFamily="18" charset="0"/>
              </a:rPr>
              <a:t>integration</a:t>
            </a:r>
            <a:r>
              <a:rPr lang="en-US" sz="2200" dirty="0" smtClean="0">
                <a:latin typeface="Times New Roman" panose="02020603050405020304" pitchFamily="18" charset="0"/>
                <a:cs typeface="Times New Roman" panose="02020603050405020304" pitchFamily="18" charset="0"/>
              </a:rPr>
              <a:t> of the </a:t>
            </a:r>
            <a:r>
              <a:rPr lang="en-US" sz="2200" b="1" dirty="0" smtClean="0">
                <a:latin typeface="Times New Roman" panose="02020603050405020304" pitchFamily="18" charset="0"/>
                <a:cs typeface="Times New Roman" panose="02020603050405020304" pitchFamily="18" charset="0"/>
              </a:rPr>
              <a:t>patio</a:t>
            </a:r>
            <a:r>
              <a:rPr lang="en-US" sz="2200" dirty="0" smtClean="0">
                <a:latin typeface="Times New Roman" panose="02020603050405020304" pitchFamily="18" charset="0"/>
                <a:cs typeface="Times New Roman" panose="02020603050405020304" pitchFamily="18" charset="0"/>
              </a:rPr>
              <a:t> into the </a:t>
            </a:r>
            <a:r>
              <a:rPr lang="en-US" sz="2200" b="1" dirty="0" smtClean="0">
                <a:latin typeface="Times New Roman" panose="02020603050405020304" pitchFamily="18" charset="0"/>
                <a:cs typeface="Times New Roman" panose="02020603050405020304" pitchFamily="18" charset="0"/>
              </a:rPr>
              <a:t>house design </a:t>
            </a:r>
            <a:r>
              <a:rPr lang="en-US" sz="2200" dirty="0" smtClean="0">
                <a:latin typeface="Times New Roman" panose="02020603050405020304" pitchFamily="18" charset="0"/>
                <a:cs typeface="Times New Roman" panose="02020603050405020304" pitchFamily="18" charset="0"/>
              </a:rPr>
              <a:t>demonstrates how traditional Iraqi architecture utilizes </a:t>
            </a:r>
            <a:r>
              <a:rPr lang="en-US" sz="2200" b="1" dirty="0" smtClean="0">
                <a:latin typeface="Times New Roman" panose="02020603050405020304" pitchFamily="18" charset="0"/>
                <a:cs typeface="Times New Roman" panose="02020603050405020304" pitchFamily="18" charset="0"/>
              </a:rPr>
              <a:t>natural elements </a:t>
            </a:r>
            <a:r>
              <a:rPr lang="en-US" sz="2200" dirty="0" smtClean="0">
                <a:latin typeface="Times New Roman" panose="02020603050405020304" pitchFamily="18" charset="0"/>
                <a:cs typeface="Times New Roman" panose="02020603050405020304" pitchFamily="18" charset="0"/>
              </a:rPr>
              <a:t>and strategic design to create </a:t>
            </a:r>
            <a:r>
              <a:rPr lang="en-US" sz="2200" b="1" dirty="0" smtClean="0">
                <a:latin typeface="Times New Roman" panose="02020603050405020304" pitchFamily="18" charset="0"/>
                <a:cs typeface="Times New Roman" panose="02020603050405020304" pitchFamily="18" charset="0"/>
              </a:rPr>
              <a:t>sustainable</a:t>
            </a:r>
            <a:r>
              <a:rPr lang="en-US" sz="2200" dirty="0" smtClean="0">
                <a:latin typeface="Times New Roman" panose="02020603050405020304" pitchFamily="18" charset="0"/>
                <a:cs typeface="Times New Roman" panose="02020603050405020304" pitchFamily="18" charset="0"/>
              </a:rPr>
              <a:t>, livable spaces suited to the </a:t>
            </a:r>
            <a:r>
              <a:rPr lang="en-US" sz="2200" b="1" dirty="0" smtClean="0">
                <a:latin typeface="Times New Roman" panose="02020603050405020304" pitchFamily="18" charset="0"/>
                <a:cs typeface="Times New Roman" panose="02020603050405020304" pitchFamily="18" charset="0"/>
              </a:rPr>
              <a:t>local climate</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281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62673"/>
            <a:ext cx="12192000" cy="5847755"/>
          </a:xfrm>
          <a:prstGeom prst="rect">
            <a:avLst/>
          </a:prstGeom>
        </p:spPr>
        <p:txBody>
          <a:bodyPr wrap="square">
            <a:spAutoFit/>
          </a:bodyPr>
          <a:lstStyle/>
          <a:p>
            <a:pPr algn="just"/>
            <a:r>
              <a:rPr lang="en-US" sz="2200" b="1" dirty="0" smtClean="0">
                <a:latin typeface="Times New Roman" panose="02020603050405020304" pitchFamily="18" charset="0"/>
                <a:cs typeface="Times New Roman" panose="02020603050405020304" pitchFamily="18" charset="0"/>
              </a:rPr>
              <a:t>B. Terrace: </a:t>
            </a:r>
            <a:r>
              <a:rPr lang="en-US" sz="2200" dirty="0" smtClean="0">
                <a:latin typeface="Times New Roman" panose="02020603050405020304" pitchFamily="18" charset="0"/>
                <a:cs typeface="Times New Roman" panose="02020603050405020304" pitchFamily="18" charset="0"/>
              </a:rPr>
              <a:t>Terraces are </a:t>
            </a:r>
            <a:r>
              <a:rPr lang="en-US" sz="2200" b="1" dirty="0" smtClean="0">
                <a:latin typeface="Times New Roman" panose="02020603050405020304" pitchFamily="18" charset="0"/>
                <a:cs typeface="Times New Roman" panose="02020603050405020304" pitchFamily="18" charset="0"/>
              </a:rPr>
              <a:t>vital features </a:t>
            </a:r>
            <a:r>
              <a:rPr lang="en-US" sz="2200" dirty="0" smtClean="0">
                <a:latin typeface="Times New Roman" panose="02020603050405020304" pitchFamily="18" charset="0"/>
                <a:cs typeface="Times New Roman" panose="02020603050405020304" pitchFamily="18" charset="0"/>
              </a:rPr>
              <a:t>in houses located in arid zones, </a:t>
            </a:r>
            <a:r>
              <a:rPr lang="en-US" sz="2200" b="1" dirty="0" smtClean="0">
                <a:latin typeface="Times New Roman" panose="02020603050405020304" pitchFamily="18" charset="0"/>
                <a:cs typeface="Times New Roman" panose="02020603050405020304" pitchFamily="18" charset="0"/>
              </a:rPr>
              <a:t>serving</a:t>
            </a: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multiple</a:t>
            </a:r>
            <a:r>
              <a:rPr lang="en-US" sz="2200" dirty="0" smtClean="0">
                <a:latin typeface="Times New Roman" panose="02020603050405020304" pitchFamily="18" charset="0"/>
                <a:cs typeface="Times New Roman" panose="02020603050405020304" pitchFamily="18" charset="0"/>
              </a:rPr>
              <a:t> roles that contribute to the comfort and functionality of the home. </a:t>
            </a:r>
          </a:p>
          <a:p>
            <a:pPr algn="just"/>
            <a:r>
              <a:rPr lang="en-US" sz="2200" b="1" dirty="0" smtClean="0">
                <a:latin typeface="Times New Roman" panose="02020603050405020304" pitchFamily="18" charset="0"/>
                <a:cs typeface="Times New Roman" panose="02020603050405020304" pitchFamily="18" charset="0"/>
              </a:rPr>
              <a:t>They come in two primary types:</a:t>
            </a:r>
            <a:endParaRPr lang="en-US" sz="2200" dirty="0" smtClean="0">
              <a:latin typeface="Times New Roman" panose="02020603050405020304" pitchFamily="18" charset="0"/>
              <a:cs typeface="Times New Roman" panose="02020603050405020304" pitchFamily="18" charset="0"/>
            </a:endParaRPr>
          </a:p>
          <a:p>
            <a:pPr algn="just"/>
            <a:r>
              <a:rPr lang="en-US" sz="2200" b="1" dirty="0" smtClean="0">
                <a:latin typeface="Times New Roman" panose="02020603050405020304" pitchFamily="18" charset="0"/>
                <a:cs typeface="Times New Roman" panose="02020603050405020304" pitchFamily="18" charset="0"/>
              </a:rPr>
              <a:t>B1. Front Terrace: Function</a:t>
            </a:r>
            <a:r>
              <a:rPr lang="en-US" sz="2200" dirty="0" smtClean="0">
                <a:latin typeface="Times New Roman" panose="02020603050405020304" pitchFamily="18" charset="0"/>
                <a:cs typeface="Times New Roman" panose="02020603050405020304" pitchFamily="18" charset="0"/>
              </a:rPr>
              <a:t> and </a:t>
            </a:r>
            <a:r>
              <a:rPr lang="en-US" sz="2200" b="1" dirty="0" smtClean="0">
                <a:latin typeface="Times New Roman" panose="02020603050405020304" pitchFamily="18" charset="0"/>
                <a:cs typeface="Times New Roman" panose="02020603050405020304" pitchFamily="18" charset="0"/>
              </a:rPr>
              <a:t>Atmosphere</a:t>
            </a:r>
            <a:r>
              <a:rPr lang="en-US" sz="2200" dirty="0" smtClean="0">
                <a:latin typeface="Times New Roman" panose="02020603050405020304" pitchFamily="18" charset="0"/>
                <a:cs typeface="Times New Roman" panose="02020603050405020304" pitchFamily="18" charset="0"/>
              </a:rPr>
              <a:t>: The front terrace is designed to </a:t>
            </a:r>
            <a:r>
              <a:rPr lang="en-US" sz="2200" b="1" dirty="0" smtClean="0">
                <a:latin typeface="Times New Roman" panose="02020603050405020304" pitchFamily="18" charset="0"/>
                <a:cs typeface="Times New Roman" panose="02020603050405020304" pitchFamily="18" charset="0"/>
              </a:rPr>
              <a:t>reduce the temperature</a:t>
            </a:r>
            <a:r>
              <a:rPr lang="en-US" sz="2200" dirty="0" smtClean="0">
                <a:latin typeface="Times New Roman" panose="02020603050405020304" pitchFamily="18" charset="0"/>
                <a:cs typeface="Times New Roman" panose="02020603050405020304" pitchFamily="18" charset="0"/>
              </a:rPr>
              <a:t> around </a:t>
            </a:r>
            <a:r>
              <a:rPr lang="en-US" sz="2200" b="1" dirty="0" smtClean="0">
                <a:latin typeface="Times New Roman" panose="02020603050405020304" pitchFamily="18" charset="0"/>
                <a:cs typeface="Times New Roman" panose="02020603050405020304" pitchFamily="18" charset="0"/>
              </a:rPr>
              <a:t>the entry </a:t>
            </a:r>
            <a:r>
              <a:rPr lang="en-US" sz="2200" dirty="0" smtClean="0">
                <a:latin typeface="Times New Roman" panose="02020603050405020304" pitchFamily="18" charset="0"/>
                <a:cs typeface="Times New Roman" panose="02020603050405020304" pitchFamily="18" charset="0"/>
              </a:rPr>
              <a:t>area and create a </a:t>
            </a:r>
            <a:r>
              <a:rPr lang="en-US" sz="2200" b="1" dirty="0" smtClean="0">
                <a:latin typeface="Times New Roman" panose="02020603050405020304" pitchFamily="18" charset="0"/>
                <a:cs typeface="Times New Roman" panose="02020603050405020304" pitchFamily="18" charset="0"/>
              </a:rPr>
              <a:t>welcoming</a:t>
            </a: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enjoyable atmosphere.</a:t>
            </a: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b="1" dirty="0" smtClean="0">
                <a:latin typeface="Times New Roman" panose="02020603050405020304" pitchFamily="18" charset="0"/>
                <a:cs typeface="Times New Roman" panose="02020603050405020304" pitchFamily="18" charset="0"/>
              </a:rPr>
              <a:t>Cooling Features</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This space often includes </a:t>
            </a:r>
            <a:r>
              <a:rPr lang="en-US" sz="2200" b="1" dirty="0">
                <a:latin typeface="Times New Roman" panose="02020603050405020304" pitchFamily="18" charset="0"/>
                <a:cs typeface="Times New Roman" panose="02020603050405020304" pitchFamily="18" charset="0"/>
              </a:rPr>
              <a:t>shade</a:t>
            </a:r>
            <a:r>
              <a:rPr lang="en-US" sz="2200" dirty="0">
                <a:latin typeface="Times New Roman" panose="02020603050405020304" pitchFamily="18" charset="0"/>
                <a:cs typeface="Times New Roman" panose="02020603050405020304" pitchFamily="18" charset="0"/>
              </a:rPr>
              <a:t> from </a:t>
            </a:r>
            <a:r>
              <a:rPr lang="en-US" sz="2200" b="1" dirty="0">
                <a:latin typeface="Times New Roman" panose="02020603050405020304" pitchFamily="18" charset="0"/>
                <a:cs typeface="Times New Roman" panose="02020603050405020304" pitchFamily="18" charset="0"/>
              </a:rPr>
              <a:t>trees</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climbing plants </a:t>
            </a:r>
            <a:r>
              <a:rPr lang="en-US" sz="2200" dirty="0">
                <a:latin typeface="Times New Roman" panose="02020603050405020304" pitchFamily="18" charset="0"/>
                <a:cs typeface="Times New Roman" panose="02020603050405020304" pitchFamily="18" charset="0"/>
              </a:rPr>
              <a:t>that naturally cool the area. Alternatively, it may be </a:t>
            </a:r>
            <a:r>
              <a:rPr lang="en-US" sz="2200" b="1" dirty="0">
                <a:latin typeface="Times New Roman" panose="02020603050405020304" pitchFamily="18" charset="0"/>
                <a:cs typeface="Times New Roman" panose="02020603050405020304" pitchFamily="18" charset="0"/>
              </a:rPr>
              <a:t>covered with</a:t>
            </a:r>
            <a:r>
              <a:rPr lang="en-US" sz="2200" dirty="0">
                <a:latin typeface="Times New Roman" panose="02020603050405020304" pitchFamily="18" charset="0"/>
                <a:cs typeface="Times New Roman" panose="02020603050405020304" pitchFamily="18" charset="0"/>
              </a:rPr>
              <a:t> a </a:t>
            </a:r>
            <a:r>
              <a:rPr lang="en-US" sz="2200" b="1" dirty="0">
                <a:latin typeface="Times New Roman" panose="02020603050405020304" pitchFamily="18" charset="0"/>
                <a:cs typeface="Times New Roman" panose="02020603050405020304" pitchFamily="18" charset="0"/>
              </a:rPr>
              <a:t>light fabric canvas</a:t>
            </a:r>
            <a:r>
              <a:rPr lang="en-US" sz="2200" dirty="0">
                <a:latin typeface="Times New Roman" panose="02020603050405020304" pitchFamily="18" charset="0"/>
                <a:cs typeface="Times New Roman" panose="02020603050405020304" pitchFamily="18" charset="0"/>
              </a:rPr>
              <a:t> to provide </a:t>
            </a:r>
            <a:r>
              <a:rPr lang="en-US" sz="2200" b="1" dirty="0">
                <a:latin typeface="Times New Roman" panose="02020603050405020304" pitchFamily="18" charset="0"/>
                <a:cs typeface="Times New Roman" panose="02020603050405020304" pitchFamily="18" charset="0"/>
              </a:rPr>
              <a:t>shade</a:t>
            </a:r>
            <a:r>
              <a:rPr lang="en-US" sz="2200" dirty="0">
                <a:latin typeface="Times New Roman" panose="02020603050405020304" pitchFamily="18" charset="0"/>
                <a:cs typeface="Times New Roman" panose="02020603050405020304" pitchFamily="18" charset="0"/>
              </a:rPr>
              <a:t> without </a:t>
            </a:r>
            <a:r>
              <a:rPr lang="en-US" sz="2200" b="1" dirty="0">
                <a:latin typeface="Times New Roman" panose="02020603050405020304" pitchFamily="18" charset="0"/>
                <a:cs typeface="Times New Roman" panose="02020603050405020304" pitchFamily="18" charset="0"/>
              </a:rPr>
              <a:t>trapping heat</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enhancing</a:t>
            </a:r>
            <a:r>
              <a:rPr lang="en-US" sz="2200" dirty="0">
                <a:latin typeface="Times New Roman" panose="02020603050405020304" pitchFamily="18" charset="0"/>
                <a:cs typeface="Times New Roman" panose="02020603050405020304" pitchFamily="18" charset="0"/>
              </a:rPr>
              <a:t> the cooling effect</a:t>
            </a:r>
            <a:r>
              <a:rPr lang="en-US" sz="2200" dirty="0" smtClean="0">
                <a:latin typeface="Times New Roman" panose="02020603050405020304" pitchFamily="18" charset="0"/>
                <a:cs typeface="Times New Roman" panose="02020603050405020304" pitchFamily="18" charset="0"/>
              </a:rPr>
              <a:t>.</a:t>
            </a: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b="1" dirty="0" smtClean="0">
                <a:latin typeface="Times New Roman" panose="02020603050405020304" pitchFamily="18" charset="0"/>
                <a:cs typeface="Times New Roman" panose="02020603050405020304" pitchFamily="18" charset="0"/>
              </a:rPr>
              <a:t>B2. Roof Terrace:</a:t>
            </a:r>
            <a:r>
              <a:rPr lang="en-US" sz="2200" b="1"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Design and Usage: The roof terrace is </a:t>
            </a:r>
            <a:r>
              <a:rPr lang="en-US" sz="2200" b="1" dirty="0" smtClean="0">
                <a:latin typeface="Times New Roman" panose="02020603050405020304" pitchFamily="18" charset="0"/>
                <a:cs typeface="Times New Roman" panose="02020603050405020304" pitchFamily="18" charset="0"/>
              </a:rPr>
              <a:t>enclosed </a:t>
            </a:r>
            <a:r>
              <a:rPr lang="en-US" sz="2200" dirty="0" smtClean="0">
                <a:latin typeface="Times New Roman" panose="02020603050405020304" pitchFamily="18" charset="0"/>
                <a:cs typeface="Times New Roman" panose="02020603050405020304" pitchFamily="18" charset="0"/>
              </a:rPr>
              <a:t>by </a:t>
            </a:r>
            <a:r>
              <a:rPr lang="en-US" sz="2200" b="1" dirty="0" smtClean="0">
                <a:latin typeface="Times New Roman" panose="02020603050405020304" pitchFamily="18" charset="0"/>
                <a:cs typeface="Times New Roman" panose="02020603050405020304" pitchFamily="18" charset="0"/>
              </a:rPr>
              <a:t>walls ranging </a:t>
            </a:r>
            <a:r>
              <a:rPr lang="en-US" sz="2200" dirty="0" smtClean="0">
                <a:latin typeface="Times New Roman" panose="02020603050405020304" pitchFamily="18" charset="0"/>
                <a:cs typeface="Times New Roman" panose="02020603050405020304" pitchFamily="18" charset="0"/>
              </a:rPr>
              <a:t>from 1.8 to 2.2 meters high, which provide </a:t>
            </a:r>
            <a:r>
              <a:rPr lang="en-US" sz="2200" b="1" dirty="0" smtClean="0">
                <a:latin typeface="Times New Roman" panose="02020603050405020304" pitchFamily="18" charset="0"/>
                <a:cs typeface="Times New Roman" panose="02020603050405020304" pitchFamily="18" charset="0"/>
              </a:rPr>
              <a:t>necessary</a:t>
            </a:r>
            <a:r>
              <a:rPr lang="en-US" sz="2200" dirty="0" smtClean="0">
                <a:latin typeface="Times New Roman" panose="02020603050405020304" pitchFamily="18" charset="0"/>
                <a:cs typeface="Times New Roman" panose="02020603050405020304" pitchFamily="18" charset="0"/>
              </a:rPr>
              <a:t> shading. This type of terrace is especially useful </a:t>
            </a:r>
            <a:r>
              <a:rPr lang="en-US" sz="2200" b="1" dirty="0" smtClean="0">
                <a:latin typeface="Times New Roman" panose="02020603050405020304" pitchFamily="18" charset="0"/>
                <a:cs typeface="Times New Roman" panose="02020603050405020304" pitchFamily="18" charset="0"/>
              </a:rPr>
              <a:t>during the night</a:t>
            </a:r>
            <a:r>
              <a:rPr lang="en-US" sz="2200" dirty="0" smtClean="0">
                <a:latin typeface="Times New Roman" panose="02020603050405020304" pitchFamily="18" charset="0"/>
                <a:cs typeface="Times New Roman" panose="02020603050405020304" pitchFamily="18" charset="0"/>
              </a:rPr>
              <a:t>.</a:t>
            </a: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b="1" dirty="0" smtClean="0">
                <a:latin typeface="Times New Roman" panose="02020603050405020304" pitchFamily="18" charset="0"/>
                <a:cs typeface="Times New Roman" panose="02020603050405020304" pitchFamily="18" charset="0"/>
              </a:rPr>
              <a:t>Nighttime </a:t>
            </a:r>
            <a:r>
              <a:rPr lang="en-US" sz="2200" b="1" dirty="0">
                <a:latin typeface="Times New Roman" panose="02020603050405020304" pitchFamily="18" charset="0"/>
                <a:cs typeface="Times New Roman" panose="02020603050405020304" pitchFamily="18" charset="0"/>
              </a:rPr>
              <a:t>Function</a:t>
            </a:r>
            <a:r>
              <a:rPr lang="en-US" sz="2200" dirty="0" smtClean="0">
                <a:latin typeface="Times New Roman" panose="02020603050405020304" pitchFamily="18" charset="0"/>
                <a:cs typeface="Times New Roman" panose="02020603050405020304" pitchFamily="18" charset="0"/>
              </a:rPr>
              <a:t>: The </a:t>
            </a:r>
            <a:r>
              <a:rPr lang="en-US" sz="2200" dirty="0">
                <a:latin typeface="Times New Roman" panose="02020603050405020304" pitchFamily="18" charset="0"/>
                <a:cs typeface="Times New Roman" panose="02020603050405020304" pitchFamily="18" charset="0"/>
              </a:rPr>
              <a:t>roof terrace, due to </a:t>
            </a:r>
            <a:r>
              <a:rPr lang="en-US" sz="2200" b="1" dirty="0">
                <a:latin typeface="Times New Roman" panose="02020603050405020304" pitchFamily="18" charset="0"/>
                <a:cs typeface="Times New Roman" panose="02020603050405020304" pitchFamily="18" charset="0"/>
              </a:rPr>
              <a:t>its elevated </a:t>
            </a:r>
            <a:r>
              <a:rPr lang="en-US" sz="2200" dirty="0">
                <a:latin typeface="Times New Roman" panose="02020603050405020304" pitchFamily="18" charset="0"/>
                <a:cs typeface="Times New Roman" panose="02020603050405020304" pitchFamily="18" charset="0"/>
              </a:rPr>
              <a:t>position and </a:t>
            </a:r>
            <a:r>
              <a:rPr lang="en-US" sz="2200" b="1" dirty="0">
                <a:latin typeface="Times New Roman" panose="02020603050405020304" pitchFamily="18" charset="0"/>
                <a:cs typeface="Times New Roman" panose="02020603050405020304" pitchFamily="18" charset="0"/>
              </a:rPr>
              <a:t>wall cooling</a:t>
            </a:r>
            <a:r>
              <a:rPr lang="en-US" sz="2200" dirty="0">
                <a:latin typeface="Times New Roman" panose="02020603050405020304" pitchFamily="18" charset="0"/>
                <a:cs typeface="Times New Roman" panose="02020603050405020304" pitchFamily="18" charset="0"/>
              </a:rPr>
              <a:t>, is often used as a sleeping area on hot nights, providing a cooler alternative to indoor spaces. </a:t>
            </a:r>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Both </a:t>
            </a:r>
            <a:r>
              <a:rPr lang="en-US" sz="2200" dirty="0">
                <a:latin typeface="Times New Roman" panose="02020603050405020304" pitchFamily="18" charset="0"/>
                <a:cs typeface="Times New Roman" panose="02020603050405020304" pitchFamily="18" charset="0"/>
              </a:rPr>
              <a:t>types of terraces are key in managing indoor temperatures and adding living spaces suited to local climates, improving livability in arid regions.</a:t>
            </a:r>
          </a:p>
        </p:txBody>
      </p:sp>
    </p:spTree>
    <p:extLst>
      <p:ext uri="{BB962C8B-B14F-4D97-AF65-F5344CB8AC3E}">
        <p14:creationId xmlns:p14="http://schemas.microsoft.com/office/powerpoint/2010/main" val="3796053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46"/>
            <a:ext cx="12192000" cy="6186309"/>
          </a:xfrm>
          <a:prstGeom prst="rect">
            <a:avLst/>
          </a:prstGeom>
        </p:spPr>
        <p:txBody>
          <a:bodyPr wrap="square">
            <a:spAutoFit/>
          </a:bodyPr>
          <a:lstStyle/>
          <a:p>
            <a:r>
              <a:rPr lang="en-US" sz="2200" b="1" i="0" dirty="0" smtClean="0">
                <a:solidFill>
                  <a:srgbClr val="0D0D0D"/>
                </a:solidFill>
                <a:effectLst/>
                <a:latin typeface="Times New Roman" panose="02020603050405020304" pitchFamily="18" charset="0"/>
                <a:cs typeface="Times New Roman" panose="02020603050405020304" pitchFamily="18" charset="0"/>
              </a:rPr>
              <a:t>C. </a:t>
            </a:r>
            <a:r>
              <a:rPr lang="en-US" sz="2200" b="1" i="0" dirty="0" err="1" smtClean="0">
                <a:solidFill>
                  <a:srgbClr val="0D0D0D"/>
                </a:solidFill>
                <a:effectLst/>
                <a:latin typeface="Times New Roman" panose="02020603050405020304" pitchFamily="18" charset="0"/>
                <a:cs typeface="Times New Roman" panose="02020603050405020304" pitchFamily="18" charset="0"/>
              </a:rPr>
              <a:t>Iwan</a:t>
            </a:r>
            <a:r>
              <a:rPr lang="en-US" sz="2200" dirty="0" smtClean="0">
                <a:solidFill>
                  <a:srgbClr val="0D0D0D"/>
                </a:solidFill>
                <a:latin typeface="Times New Roman" panose="02020603050405020304" pitchFamily="18" charset="0"/>
                <a:cs typeface="Times New Roman" panose="02020603050405020304" pitchFamily="18" charset="0"/>
              </a:rPr>
              <a:t>: </a:t>
            </a:r>
            <a:r>
              <a:rPr lang="en-US" sz="2200" b="0" i="0" dirty="0" smtClean="0">
                <a:solidFill>
                  <a:srgbClr val="0D0D0D"/>
                </a:solidFill>
                <a:effectLst/>
                <a:latin typeface="Times New Roman" panose="02020603050405020304" pitchFamily="18" charset="0"/>
                <a:cs typeface="Times New Roman" panose="02020603050405020304" pitchFamily="18" charset="0"/>
              </a:rPr>
              <a:t>The </a:t>
            </a:r>
            <a:r>
              <a:rPr lang="en-US" sz="2200" b="0" i="0" dirty="0" err="1" smtClean="0">
                <a:solidFill>
                  <a:srgbClr val="0D0D0D"/>
                </a:solidFill>
                <a:effectLst/>
                <a:latin typeface="Times New Roman" panose="02020603050405020304" pitchFamily="18" charset="0"/>
                <a:cs typeface="Times New Roman" panose="02020603050405020304" pitchFamily="18" charset="0"/>
              </a:rPr>
              <a:t>Iwan</a:t>
            </a:r>
            <a:r>
              <a:rPr lang="en-US" sz="2200" b="0" i="0" dirty="0" smtClean="0">
                <a:solidFill>
                  <a:srgbClr val="0D0D0D"/>
                </a:solidFill>
                <a:effectLst/>
                <a:latin typeface="Times New Roman" panose="02020603050405020304" pitchFamily="18" charset="0"/>
                <a:cs typeface="Times New Roman" panose="02020603050405020304" pitchFamily="18" charset="0"/>
              </a:rPr>
              <a:t> is a </a:t>
            </a:r>
            <a:r>
              <a:rPr lang="en-US" sz="2200" b="1" i="0" dirty="0" smtClean="0">
                <a:solidFill>
                  <a:srgbClr val="0D0D0D"/>
                </a:solidFill>
                <a:effectLst/>
                <a:latin typeface="Times New Roman" panose="02020603050405020304" pitchFamily="18" charset="0"/>
                <a:cs typeface="Times New Roman" panose="02020603050405020304" pitchFamily="18" charset="0"/>
              </a:rPr>
              <a:t>hallmark</a:t>
            </a:r>
            <a:r>
              <a:rPr lang="en-US" sz="2200" b="0" i="0" dirty="0" smtClean="0">
                <a:solidFill>
                  <a:srgbClr val="0D0D0D"/>
                </a:solidFill>
                <a:effectLst/>
                <a:latin typeface="Times New Roman" panose="02020603050405020304" pitchFamily="18" charset="0"/>
                <a:cs typeface="Times New Roman" panose="02020603050405020304" pitchFamily="18" charset="0"/>
              </a:rPr>
              <a:t> of </a:t>
            </a:r>
            <a:r>
              <a:rPr lang="en-US" sz="2200" b="1" i="0" dirty="0" smtClean="0">
                <a:solidFill>
                  <a:srgbClr val="0D0D0D"/>
                </a:solidFill>
                <a:effectLst/>
                <a:latin typeface="Times New Roman" panose="02020603050405020304" pitchFamily="18" charset="0"/>
                <a:cs typeface="Times New Roman" panose="02020603050405020304" pitchFamily="18" charset="0"/>
              </a:rPr>
              <a:t>traditional architecture </a:t>
            </a:r>
            <a:r>
              <a:rPr lang="en-US" sz="2200" b="0" i="0" dirty="0" smtClean="0">
                <a:solidFill>
                  <a:srgbClr val="0D0D0D"/>
                </a:solidFill>
                <a:effectLst/>
                <a:latin typeface="Times New Roman" panose="02020603050405020304" pitchFamily="18" charset="0"/>
                <a:cs typeface="Times New Roman" panose="02020603050405020304" pitchFamily="18" charset="0"/>
              </a:rPr>
              <a:t>from Mesopotamia, serving as a unique and functional </a:t>
            </a:r>
            <a:r>
              <a:rPr lang="en-US" sz="2200" b="1" i="0" dirty="0" smtClean="0">
                <a:solidFill>
                  <a:srgbClr val="0D0D0D"/>
                </a:solidFill>
                <a:effectLst/>
                <a:latin typeface="Times New Roman" panose="02020603050405020304" pitchFamily="18" charset="0"/>
                <a:cs typeface="Times New Roman" panose="02020603050405020304" pitchFamily="18" charset="0"/>
              </a:rPr>
              <a:t>intermediary space </a:t>
            </a:r>
            <a:r>
              <a:rPr lang="en-US" sz="2200" b="0" i="0" dirty="0" smtClean="0">
                <a:solidFill>
                  <a:srgbClr val="0D0D0D"/>
                </a:solidFill>
                <a:effectLst/>
                <a:latin typeface="Times New Roman" panose="02020603050405020304" pitchFamily="18" charset="0"/>
                <a:cs typeface="Times New Roman" panose="02020603050405020304" pitchFamily="18" charset="0"/>
              </a:rPr>
              <a:t>within the home.</a:t>
            </a:r>
          </a:p>
          <a:p>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r>
              <a:rPr lang="en-US" sz="2200" b="1" i="0" dirty="0" smtClean="0">
                <a:solidFill>
                  <a:srgbClr val="0D0D0D"/>
                </a:solidFill>
                <a:effectLst/>
                <a:latin typeface="Times New Roman" panose="02020603050405020304" pitchFamily="18" charset="0"/>
                <a:cs typeface="Times New Roman" panose="02020603050405020304" pitchFamily="18" charset="0"/>
              </a:rPr>
              <a:t>Key Features of the </a:t>
            </a:r>
            <a:r>
              <a:rPr lang="en-US" sz="2200" b="1" i="0" dirty="0" err="1" smtClean="0">
                <a:solidFill>
                  <a:srgbClr val="0D0D0D"/>
                </a:solidFill>
                <a:effectLst/>
                <a:latin typeface="Times New Roman" panose="02020603050405020304" pitchFamily="18" charset="0"/>
                <a:cs typeface="Times New Roman" panose="02020603050405020304" pitchFamily="18" charset="0"/>
              </a:rPr>
              <a:t>Iwan</a:t>
            </a:r>
            <a:r>
              <a:rPr lang="en-US" sz="2200" b="1" i="0" dirty="0" smtClean="0">
                <a:solidFill>
                  <a:srgbClr val="0D0D0D"/>
                </a:solidFill>
                <a:effectLst/>
                <a:latin typeface="Times New Roman" panose="02020603050405020304" pitchFamily="18" charset="0"/>
                <a:cs typeface="Times New Roman" panose="02020603050405020304" pitchFamily="18" charset="0"/>
              </a:rPr>
              <a:t>:</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Design and Structure</a:t>
            </a:r>
            <a:r>
              <a:rPr lang="en-US" sz="2200" b="0" i="0" dirty="0" smtClean="0">
                <a:solidFill>
                  <a:srgbClr val="0D0D0D"/>
                </a:solidFill>
                <a:effectLst/>
                <a:latin typeface="Times New Roman" panose="02020603050405020304" pitchFamily="18" charset="0"/>
                <a:cs typeface="Times New Roman" panose="02020603050405020304" pitchFamily="18" charset="0"/>
              </a:rPr>
              <a:t>: Typically, an </a:t>
            </a:r>
            <a:r>
              <a:rPr lang="en-US" sz="2200" b="0" i="0" dirty="0" err="1" smtClean="0">
                <a:solidFill>
                  <a:srgbClr val="0D0D0D"/>
                </a:solidFill>
                <a:effectLst/>
                <a:latin typeface="Times New Roman" panose="02020603050405020304" pitchFamily="18" charset="0"/>
                <a:cs typeface="Times New Roman" panose="02020603050405020304" pitchFamily="18" charset="0"/>
              </a:rPr>
              <a:t>Iwan</a:t>
            </a:r>
            <a:r>
              <a:rPr lang="en-US" sz="2200" b="0" i="0" dirty="0" smtClean="0">
                <a:solidFill>
                  <a:srgbClr val="0D0D0D"/>
                </a:solidFill>
                <a:effectLst/>
                <a:latin typeface="Times New Roman" panose="02020603050405020304" pitchFamily="18" charset="0"/>
                <a:cs typeface="Times New Roman" panose="02020603050405020304" pitchFamily="18" charset="0"/>
              </a:rPr>
              <a:t> appears as a </a:t>
            </a:r>
            <a:r>
              <a:rPr lang="en-US" sz="2200" b="1" i="0" dirty="0" smtClean="0">
                <a:solidFill>
                  <a:srgbClr val="0D0D0D"/>
                </a:solidFill>
                <a:effectLst/>
                <a:latin typeface="Times New Roman" panose="02020603050405020304" pitchFamily="18" charset="0"/>
                <a:cs typeface="Times New Roman" panose="02020603050405020304" pitchFamily="18" charset="0"/>
              </a:rPr>
              <a:t>square-shaped </a:t>
            </a:r>
            <a:r>
              <a:rPr lang="en-US" sz="2200" b="0" i="0" dirty="0" smtClean="0">
                <a:solidFill>
                  <a:srgbClr val="0D0D0D"/>
                </a:solidFill>
                <a:effectLst/>
                <a:latin typeface="Times New Roman" panose="02020603050405020304" pitchFamily="18" charset="0"/>
                <a:cs typeface="Times New Roman" panose="02020603050405020304" pitchFamily="18" charset="0"/>
              </a:rPr>
              <a:t>room that </a:t>
            </a:r>
            <a:r>
              <a:rPr lang="en-US" sz="2200" b="1" i="0" dirty="0" smtClean="0">
                <a:solidFill>
                  <a:srgbClr val="0D0D0D"/>
                </a:solidFill>
                <a:effectLst/>
                <a:latin typeface="Times New Roman" panose="02020603050405020304" pitchFamily="18" charset="0"/>
                <a:cs typeface="Times New Roman" panose="02020603050405020304" pitchFamily="18" charset="0"/>
              </a:rPr>
              <a:t>is open on one side</a:t>
            </a:r>
            <a:r>
              <a:rPr lang="en-US" sz="2200" b="0" i="0" dirty="0" smtClean="0">
                <a:solidFill>
                  <a:srgbClr val="0D0D0D"/>
                </a:solidFill>
                <a:effectLst/>
                <a:latin typeface="Times New Roman" panose="02020603050405020304" pitchFamily="18" charset="0"/>
                <a:cs typeface="Times New Roman" panose="02020603050405020304" pitchFamily="18" charset="0"/>
              </a:rPr>
              <a:t>. This open side usually </a:t>
            </a:r>
            <a:r>
              <a:rPr lang="en-US" sz="2200" b="1" i="0" dirty="0" smtClean="0">
                <a:solidFill>
                  <a:srgbClr val="0D0D0D"/>
                </a:solidFill>
                <a:effectLst/>
                <a:latin typeface="Times New Roman" panose="02020603050405020304" pitchFamily="18" charset="0"/>
                <a:cs typeface="Times New Roman" panose="02020603050405020304" pitchFamily="18" charset="0"/>
              </a:rPr>
              <a:t>faces a patio</a:t>
            </a:r>
            <a:r>
              <a:rPr lang="en-US" sz="2200" b="0" i="0" dirty="0" smtClean="0">
                <a:solidFill>
                  <a:srgbClr val="0D0D0D"/>
                </a:solidFill>
                <a:effectLst/>
                <a:latin typeface="Times New Roman" panose="02020603050405020304" pitchFamily="18" charset="0"/>
                <a:cs typeface="Times New Roman" panose="02020603050405020304" pitchFamily="18" charset="0"/>
              </a:rPr>
              <a:t>, creating a seamless </a:t>
            </a:r>
            <a:r>
              <a:rPr lang="en-US" sz="2200" b="1" i="0" dirty="0" smtClean="0">
                <a:solidFill>
                  <a:srgbClr val="0D0D0D"/>
                </a:solidFill>
                <a:effectLst/>
                <a:latin typeface="Times New Roman" panose="02020603050405020304" pitchFamily="18" charset="0"/>
                <a:cs typeface="Times New Roman" panose="02020603050405020304" pitchFamily="18" charset="0"/>
              </a:rPr>
              <a:t>connection </a:t>
            </a:r>
            <a:r>
              <a:rPr lang="en-US" sz="2200" b="0" i="0" dirty="0" smtClean="0">
                <a:solidFill>
                  <a:srgbClr val="0D0D0D"/>
                </a:solidFill>
                <a:effectLst/>
                <a:latin typeface="Times New Roman" panose="02020603050405020304" pitchFamily="18" charset="0"/>
                <a:cs typeface="Times New Roman" panose="02020603050405020304" pitchFamily="18" charset="0"/>
              </a:rPr>
              <a:t>between </a:t>
            </a:r>
            <a:r>
              <a:rPr lang="en-US" sz="2200" b="1" i="0" dirty="0" smtClean="0">
                <a:solidFill>
                  <a:srgbClr val="0D0D0D"/>
                </a:solidFill>
                <a:effectLst/>
                <a:latin typeface="Times New Roman" panose="02020603050405020304" pitchFamily="18" charset="0"/>
                <a:cs typeface="Times New Roman" panose="02020603050405020304" pitchFamily="18" charset="0"/>
              </a:rPr>
              <a:t>indoor</a:t>
            </a:r>
            <a:r>
              <a:rPr lang="en-US" sz="2200" b="0" i="0" dirty="0" smtClean="0">
                <a:solidFill>
                  <a:srgbClr val="0D0D0D"/>
                </a:solidFill>
                <a:effectLst/>
                <a:latin typeface="Times New Roman" panose="02020603050405020304" pitchFamily="18" charset="0"/>
                <a:cs typeface="Times New Roman" panose="02020603050405020304" pitchFamily="18" charset="0"/>
              </a:rPr>
              <a:t> and </a:t>
            </a:r>
            <a:r>
              <a:rPr lang="en-US" sz="2200" b="1" i="0" dirty="0" smtClean="0">
                <a:solidFill>
                  <a:srgbClr val="0D0D0D"/>
                </a:solidFill>
                <a:effectLst/>
                <a:latin typeface="Times New Roman" panose="02020603050405020304" pitchFamily="18" charset="0"/>
                <a:cs typeface="Times New Roman" panose="02020603050405020304" pitchFamily="18" charset="0"/>
              </a:rPr>
              <a:t>outdoor</a:t>
            </a:r>
            <a:r>
              <a:rPr lang="en-US" sz="2200" b="0" i="0" dirty="0" smtClean="0">
                <a:solidFill>
                  <a:srgbClr val="0D0D0D"/>
                </a:solidFill>
                <a:effectLst/>
                <a:latin typeface="Times New Roman" panose="02020603050405020304" pitchFamily="18" charset="0"/>
                <a:cs typeface="Times New Roman" panose="02020603050405020304" pitchFamily="18" charset="0"/>
              </a:rPr>
              <a:t> spaces.</a:t>
            </a:r>
          </a:p>
          <a:p>
            <a:pPr>
              <a:buFont typeface="Arial" panose="020B0604020202020204" pitchFamily="34" charset="0"/>
              <a:buChar char="•"/>
            </a:pP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Location and Orientation</a:t>
            </a:r>
            <a:r>
              <a:rPr lang="en-US" sz="2200" b="0" i="0" dirty="0" smtClean="0">
                <a:solidFill>
                  <a:srgbClr val="0D0D0D"/>
                </a:solidFill>
                <a:effectLst/>
                <a:latin typeface="Times New Roman" panose="02020603050405020304" pitchFamily="18" charset="0"/>
                <a:cs typeface="Times New Roman" panose="02020603050405020304" pitchFamily="18" charset="0"/>
              </a:rPr>
              <a:t>: It is strategically oriented </a:t>
            </a:r>
            <a:r>
              <a:rPr lang="en-US" sz="2200" b="1" i="0" dirty="0" smtClean="0">
                <a:solidFill>
                  <a:srgbClr val="0D0D0D"/>
                </a:solidFill>
                <a:effectLst/>
                <a:latin typeface="Times New Roman" panose="02020603050405020304" pitchFamily="18" charset="0"/>
                <a:cs typeface="Times New Roman" panose="02020603050405020304" pitchFamily="18" charset="0"/>
              </a:rPr>
              <a:t>towards the north</a:t>
            </a:r>
            <a:r>
              <a:rPr lang="en-US" sz="2200" b="0" i="0" dirty="0" smtClean="0">
                <a:solidFill>
                  <a:srgbClr val="0D0D0D"/>
                </a:solidFill>
                <a:effectLst/>
                <a:latin typeface="Times New Roman" panose="02020603050405020304" pitchFamily="18" charset="0"/>
                <a:cs typeface="Times New Roman" panose="02020603050405020304" pitchFamily="18" charset="0"/>
              </a:rPr>
              <a:t>, which minimizes </a:t>
            </a:r>
            <a:r>
              <a:rPr lang="en-US" sz="2200" b="1" i="0" dirty="0" smtClean="0">
                <a:solidFill>
                  <a:srgbClr val="0D0D0D"/>
                </a:solidFill>
                <a:effectLst/>
                <a:latin typeface="Times New Roman" panose="02020603050405020304" pitchFamily="18" charset="0"/>
                <a:cs typeface="Times New Roman" panose="02020603050405020304" pitchFamily="18" charset="0"/>
              </a:rPr>
              <a:t>sun</a:t>
            </a:r>
            <a:r>
              <a:rPr lang="en-US" sz="2200" b="0" i="0" dirty="0" smtClean="0">
                <a:solidFill>
                  <a:srgbClr val="0D0D0D"/>
                </a:solidFill>
                <a:effectLst/>
                <a:latin typeface="Times New Roman" panose="02020603050405020304" pitchFamily="18" charset="0"/>
                <a:cs typeface="Times New Roman" panose="02020603050405020304" pitchFamily="18" charset="0"/>
              </a:rPr>
              <a:t> exposure, making the </a:t>
            </a:r>
            <a:r>
              <a:rPr lang="en-US" sz="2200" b="0" i="0" dirty="0" err="1" smtClean="0">
                <a:solidFill>
                  <a:srgbClr val="0D0D0D"/>
                </a:solidFill>
                <a:effectLst/>
                <a:latin typeface="Times New Roman" panose="02020603050405020304" pitchFamily="18" charset="0"/>
                <a:cs typeface="Times New Roman" panose="02020603050405020304" pitchFamily="18" charset="0"/>
              </a:rPr>
              <a:t>Iwan</a:t>
            </a:r>
            <a:r>
              <a:rPr lang="en-US" sz="2200" b="0" i="0" dirty="0" smtClean="0">
                <a:solidFill>
                  <a:srgbClr val="0D0D0D"/>
                </a:solidFill>
                <a:effectLst/>
                <a:latin typeface="Times New Roman" panose="02020603050405020304" pitchFamily="18" charset="0"/>
                <a:cs typeface="Times New Roman" panose="02020603050405020304" pitchFamily="18" charset="0"/>
              </a:rPr>
              <a:t> a cool and </a:t>
            </a:r>
            <a:r>
              <a:rPr lang="en-US" sz="2200" b="1" i="0" dirty="0" smtClean="0">
                <a:solidFill>
                  <a:srgbClr val="0D0D0D"/>
                </a:solidFill>
                <a:effectLst/>
                <a:latin typeface="Times New Roman" panose="02020603050405020304" pitchFamily="18" charset="0"/>
                <a:cs typeface="Times New Roman" panose="02020603050405020304" pitchFamily="18" charset="0"/>
              </a:rPr>
              <a:t>shaded area</a:t>
            </a:r>
            <a:r>
              <a:rPr lang="en-US" sz="2200" b="0" i="0" dirty="0" smtClean="0">
                <a:solidFill>
                  <a:srgbClr val="0D0D0D"/>
                </a:solidFill>
                <a:effectLst/>
                <a:latin typeface="Times New Roman" panose="02020603050405020304" pitchFamily="18" charset="0"/>
                <a:cs typeface="Times New Roman" panose="02020603050405020304" pitchFamily="18" charset="0"/>
              </a:rPr>
              <a:t> within the house.</a:t>
            </a:r>
          </a:p>
          <a:p>
            <a:pPr>
              <a:buFont typeface="Arial" panose="020B0604020202020204" pitchFamily="34" charset="0"/>
              <a:buChar char="•"/>
            </a:pP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Enhancements</a:t>
            </a:r>
            <a:r>
              <a:rPr lang="en-US" sz="2200" b="0" i="0" dirty="0" smtClean="0">
                <a:solidFill>
                  <a:srgbClr val="0D0D0D"/>
                </a:solidFill>
                <a:effectLst/>
                <a:latin typeface="Times New Roman" panose="02020603050405020304" pitchFamily="18" charset="0"/>
                <a:cs typeface="Times New Roman" panose="02020603050405020304" pitchFamily="18" charset="0"/>
              </a:rPr>
              <a:t>: Often, the </a:t>
            </a:r>
            <a:r>
              <a:rPr lang="en-US" sz="2200" b="0" i="0" dirty="0" err="1" smtClean="0">
                <a:solidFill>
                  <a:srgbClr val="0D0D0D"/>
                </a:solidFill>
                <a:effectLst/>
                <a:latin typeface="Times New Roman" panose="02020603050405020304" pitchFamily="18" charset="0"/>
                <a:cs typeface="Times New Roman" panose="02020603050405020304" pitchFamily="18" charset="0"/>
              </a:rPr>
              <a:t>Iwan</a:t>
            </a:r>
            <a:r>
              <a:rPr lang="en-US" sz="2200" b="0" i="0" dirty="0" smtClean="0">
                <a:solidFill>
                  <a:srgbClr val="0D0D0D"/>
                </a:solidFill>
                <a:effectLst/>
                <a:latin typeface="Times New Roman" panose="02020603050405020304" pitchFamily="18" charset="0"/>
                <a:cs typeface="Times New Roman" panose="02020603050405020304" pitchFamily="18" charset="0"/>
              </a:rPr>
              <a:t> may be enhanced with architectural elements </a:t>
            </a:r>
            <a:r>
              <a:rPr lang="en-US" sz="2200" b="1" i="0" dirty="0" smtClean="0">
                <a:solidFill>
                  <a:srgbClr val="0D0D0D"/>
                </a:solidFill>
                <a:effectLst/>
                <a:latin typeface="Times New Roman" panose="02020603050405020304" pitchFamily="18" charset="0"/>
                <a:cs typeface="Times New Roman" panose="02020603050405020304" pitchFamily="18" charset="0"/>
              </a:rPr>
              <a:t>like arches </a:t>
            </a:r>
            <a:r>
              <a:rPr lang="en-US" sz="2200" b="0" i="0" dirty="0" smtClean="0">
                <a:solidFill>
                  <a:srgbClr val="0D0D0D"/>
                </a:solidFill>
                <a:effectLst/>
                <a:latin typeface="Times New Roman" panose="02020603050405020304" pitchFamily="18" charset="0"/>
                <a:cs typeface="Times New Roman" panose="02020603050405020304" pitchFamily="18" charset="0"/>
              </a:rPr>
              <a:t>or a cupola-</a:t>
            </a:r>
            <a:r>
              <a:rPr lang="en-US" sz="2200" b="1" i="0" dirty="0" smtClean="0">
                <a:solidFill>
                  <a:srgbClr val="0D0D0D"/>
                </a:solidFill>
                <a:effectLst/>
                <a:latin typeface="Times New Roman" panose="02020603050405020304" pitchFamily="18" charset="0"/>
                <a:cs typeface="Times New Roman" panose="02020603050405020304" pitchFamily="18" charset="0"/>
              </a:rPr>
              <a:t>terrace above</a:t>
            </a:r>
            <a:r>
              <a:rPr lang="en-US" sz="2200" b="0" i="0" dirty="0" smtClean="0">
                <a:solidFill>
                  <a:srgbClr val="0D0D0D"/>
                </a:solidFill>
                <a:effectLst/>
                <a:latin typeface="Times New Roman" panose="02020603050405020304" pitchFamily="18" charset="0"/>
                <a:cs typeface="Times New Roman" panose="02020603050405020304" pitchFamily="18" charset="0"/>
              </a:rPr>
              <a:t>, adding to its </a:t>
            </a:r>
            <a:r>
              <a:rPr lang="en-US" sz="2200" b="1" i="0" dirty="0" smtClean="0">
                <a:solidFill>
                  <a:srgbClr val="0D0D0D"/>
                </a:solidFill>
                <a:effectLst/>
                <a:latin typeface="Times New Roman" panose="02020603050405020304" pitchFamily="18" charset="0"/>
                <a:cs typeface="Times New Roman" panose="02020603050405020304" pitchFamily="18" charset="0"/>
              </a:rPr>
              <a:t>aesthetic</a:t>
            </a:r>
            <a:r>
              <a:rPr lang="en-US" sz="2200" b="0" i="0" dirty="0" smtClean="0">
                <a:solidFill>
                  <a:srgbClr val="0D0D0D"/>
                </a:solidFill>
                <a:effectLst/>
                <a:latin typeface="Times New Roman" panose="02020603050405020304" pitchFamily="18" charset="0"/>
                <a:cs typeface="Times New Roman" panose="02020603050405020304" pitchFamily="18" charset="0"/>
              </a:rPr>
              <a:t> and </a:t>
            </a:r>
            <a:r>
              <a:rPr lang="en-US" sz="2200" b="1" i="0" dirty="0" smtClean="0">
                <a:solidFill>
                  <a:srgbClr val="0D0D0D"/>
                </a:solidFill>
                <a:effectLst/>
                <a:latin typeface="Times New Roman" panose="02020603050405020304" pitchFamily="18" charset="0"/>
                <a:cs typeface="Times New Roman" panose="02020603050405020304" pitchFamily="18" charset="0"/>
              </a:rPr>
              <a:t>functional</a:t>
            </a:r>
            <a:r>
              <a:rPr lang="en-US" sz="2200" b="0" i="0" dirty="0" smtClean="0">
                <a:solidFill>
                  <a:srgbClr val="0D0D0D"/>
                </a:solidFill>
                <a:effectLst/>
                <a:latin typeface="Times New Roman" panose="02020603050405020304" pitchFamily="18" charset="0"/>
                <a:cs typeface="Times New Roman" panose="02020603050405020304" pitchFamily="18" charset="0"/>
              </a:rPr>
              <a:t> attributes.</a:t>
            </a:r>
          </a:p>
          <a:p>
            <a:pPr>
              <a:buFont typeface="Arial" panose="020B0604020202020204" pitchFamily="34" charset="0"/>
              <a:buChar char="•"/>
            </a:pP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Usage</a:t>
            </a:r>
            <a:r>
              <a:rPr lang="en-US" sz="2200" b="0" i="0" dirty="0" smtClean="0">
                <a:solidFill>
                  <a:srgbClr val="0D0D0D"/>
                </a:solidFill>
                <a:effectLst/>
                <a:latin typeface="Times New Roman" panose="02020603050405020304" pitchFamily="18" charset="0"/>
                <a:cs typeface="Times New Roman" panose="02020603050405020304" pitchFamily="18" charset="0"/>
              </a:rPr>
              <a:t>: This space is commonly equipped with water features such as </a:t>
            </a:r>
            <a:r>
              <a:rPr lang="en-US" sz="2200" b="1" i="0" dirty="0" smtClean="0">
                <a:solidFill>
                  <a:srgbClr val="0D0D0D"/>
                </a:solidFill>
                <a:effectLst/>
                <a:latin typeface="Times New Roman" panose="02020603050405020304" pitchFamily="18" charset="0"/>
                <a:cs typeface="Times New Roman" panose="02020603050405020304" pitchFamily="18" charset="0"/>
              </a:rPr>
              <a:t>pools or fountains</a:t>
            </a:r>
            <a:r>
              <a:rPr lang="en-US" sz="2200" b="0" i="0" dirty="0" smtClean="0">
                <a:solidFill>
                  <a:srgbClr val="0D0D0D"/>
                </a:solidFill>
                <a:effectLst/>
                <a:latin typeface="Times New Roman" panose="02020603050405020304" pitchFamily="18" charset="0"/>
                <a:cs typeface="Times New Roman" panose="02020603050405020304" pitchFamily="18" charset="0"/>
              </a:rPr>
              <a:t>, which contribute to its </a:t>
            </a:r>
            <a:r>
              <a:rPr lang="en-US" sz="2200" b="1" i="0" dirty="0" smtClean="0">
                <a:solidFill>
                  <a:srgbClr val="0D0D0D"/>
                </a:solidFill>
                <a:effectLst/>
                <a:latin typeface="Times New Roman" panose="02020603050405020304" pitchFamily="18" charset="0"/>
                <a:cs typeface="Times New Roman" panose="02020603050405020304" pitchFamily="18" charset="0"/>
              </a:rPr>
              <a:t>cooling effect</a:t>
            </a:r>
            <a:r>
              <a:rPr lang="en-US" sz="2200" b="0" i="0" dirty="0" smtClean="0">
                <a:solidFill>
                  <a:srgbClr val="0D0D0D"/>
                </a:solidFill>
                <a:effectLst/>
                <a:latin typeface="Times New Roman" panose="02020603050405020304" pitchFamily="18" charset="0"/>
                <a:cs typeface="Times New Roman" panose="02020603050405020304" pitchFamily="18" charset="0"/>
              </a:rPr>
              <a:t>. The </a:t>
            </a:r>
            <a:r>
              <a:rPr lang="en-US" sz="2200" b="0" i="0" dirty="0" err="1" smtClean="0">
                <a:solidFill>
                  <a:srgbClr val="0D0D0D"/>
                </a:solidFill>
                <a:effectLst/>
                <a:latin typeface="Times New Roman" panose="02020603050405020304" pitchFamily="18" charset="0"/>
                <a:cs typeface="Times New Roman" panose="02020603050405020304" pitchFamily="18" charset="0"/>
              </a:rPr>
              <a:t>Iwan</a:t>
            </a:r>
            <a:r>
              <a:rPr lang="en-US" sz="2200" b="0" i="0" dirty="0" smtClean="0">
                <a:solidFill>
                  <a:srgbClr val="0D0D0D"/>
                </a:solidFill>
                <a:effectLst/>
                <a:latin typeface="Times New Roman" panose="02020603050405020304" pitchFamily="18" charset="0"/>
                <a:cs typeface="Times New Roman" panose="02020603050405020304" pitchFamily="18" charset="0"/>
              </a:rPr>
              <a:t> is ideal for </a:t>
            </a:r>
            <a:r>
              <a:rPr lang="en-US" sz="2200" b="1" i="0" dirty="0" smtClean="0">
                <a:solidFill>
                  <a:srgbClr val="0D0D0D"/>
                </a:solidFill>
                <a:effectLst/>
                <a:latin typeface="Times New Roman" panose="02020603050405020304" pitchFamily="18" charset="0"/>
                <a:cs typeface="Times New Roman" panose="02020603050405020304" pitchFamily="18" charset="0"/>
              </a:rPr>
              <a:t>receiving guests</a:t>
            </a:r>
            <a:r>
              <a:rPr lang="en-US" sz="2200" b="0" i="0" dirty="0" smtClean="0">
                <a:solidFill>
                  <a:srgbClr val="0D0D0D"/>
                </a:solidFill>
                <a:effectLst/>
                <a:latin typeface="Times New Roman" panose="02020603050405020304" pitchFamily="18" charset="0"/>
                <a:cs typeface="Times New Roman" panose="02020603050405020304" pitchFamily="18" charset="0"/>
              </a:rPr>
              <a:t>, thanks to its open, airy, and </a:t>
            </a:r>
            <a:r>
              <a:rPr lang="en-US" sz="2200" b="1" i="0" dirty="0" smtClean="0">
                <a:solidFill>
                  <a:srgbClr val="0D0D0D"/>
                </a:solidFill>
                <a:effectLst/>
                <a:latin typeface="Times New Roman" panose="02020603050405020304" pitchFamily="18" charset="0"/>
                <a:cs typeface="Times New Roman" panose="02020603050405020304" pitchFamily="18" charset="0"/>
              </a:rPr>
              <a:t>inviting environment.</a:t>
            </a:r>
          </a:p>
          <a:p>
            <a:r>
              <a:rPr lang="en-US" sz="2200" b="0" i="0" dirty="0" smtClean="0">
                <a:solidFill>
                  <a:srgbClr val="0D0D0D"/>
                </a:solidFill>
                <a:effectLst/>
                <a:latin typeface="Times New Roman" panose="02020603050405020304" pitchFamily="18" charset="0"/>
                <a:cs typeface="Times New Roman" panose="02020603050405020304" pitchFamily="18" charset="0"/>
              </a:rPr>
              <a:t>The </a:t>
            </a:r>
            <a:r>
              <a:rPr lang="en-US" sz="2200" b="0" i="0" dirty="0" err="1" smtClean="0">
                <a:solidFill>
                  <a:srgbClr val="0D0D0D"/>
                </a:solidFill>
                <a:effectLst/>
                <a:latin typeface="Times New Roman" panose="02020603050405020304" pitchFamily="18" charset="0"/>
                <a:cs typeface="Times New Roman" panose="02020603050405020304" pitchFamily="18" charset="0"/>
              </a:rPr>
              <a:t>Iwan’s</a:t>
            </a:r>
            <a:r>
              <a:rPr lang="en-US" sz="2200" b="0" i="0" dirty="0" smtClean="0">
                <a:solidFill>
                  <a:srgbClr val="0D0D0D"/>
                </a:solidFill>
                <a:effectLst/>
                <a:latin typeface="Times New Roman" panose="02020603050405020304" pitchFamily="18" charset="0"/>
                <a:cs typeface="Times New Roman" panose="02020603050405020304" pitchFamily="18" charset="0"/>
              </a:rPr>
              <a:t> design is </a:t>
            </a:r>
            <a:r>
              <a:rPr lang="en-US" sz="2200" b="1" i="0" dirty="0" smtClean="0">
                <a:solidFill>
                  <a:srgbClr val="0D0D0D"/>
                </a:solidFill>
                <a:effectLst/>
                <a:latin typeface="Times New Roman" panose="02020603050405020304" pitchFamily="18" charset="0"/>
                <a:cs typeface="Times New Roman" panose="02020603050405020304" pitchFamily="18" charset="0"/>
              </a:rPr>
              <a:t>not only about aesthetic </a:t>
            </a:r>
            <a:r>
              <a:rPr lang="en-US" sz="2200" b="0" i="0" dirty="0" smtClean="0">
                <a:solidFill>
                  <a:srgbClr val="0D0D0D"/>
                </a:solidFill>
                <a:effectLst/>
                <a:latin typeface="Times New Roman" panose="02020603050405020304" pitchFamily="18" charset="0"/>
                <a:cs typeface="Times New Roman" panose="02020603050405020304" pitchFamily="18" charset="0"/>
              </a:rPr>
              <a:t>appeal but also about </a:t>
            </a:r>
            <a:r>
              <a:rPr lang="en-US" sz="2200" b="1" i="0" dirty="0" smtClean="0">
                <a:solidFill>
                  <a:srgbClr val="0D0D0D"/>
                </a:solidFill>
                <a:effectLst/>
                <a:latin typeface="Times New Roman" panose="02020603050405020304" pitchFamily="18" charset="0"/>
                <a:cs typeface="Times New Roman" panose="02020603050405020304" pitchFamily="18" charset="0"/>
              </a:rPr>
              <a:t>its practical role </a:t>
            </a:r>
            <a:r>
              <a:rPr lang="en-US" sz="2200" b="0" i="0" dirty="0" smtClean="0">
                <a:solidFill>
                  <a:srgbClr val="0D0D0D"/>
                </a:solidFill>
                <a:effectLst/>
                <a:latin typeface="Times New Roman" panose="02020603050405020304" pitchFamily="18" charset="0"/>
                <a:cs typeface="Times New Roman" panose="02020603050405020304" pitchFamily="18" charset="0"/>
              </a:rPr>
              <a:t>in climate control, making it an essential element in the traditional dwellings of hot, arid regions like Iraq.</a:t>
            </a:r>
            <a:endParaRPr lang="en-US" sz="2200" b="0" i="0" dirty="0">
              <a:solidFill>
                <a:srgbClr val="0D0D0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918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022" y="2775"/>
            <a:ext cx="11729156" cy="6186309"/>
          </a:xfrm>
          <a:prstGeom prst="rect">
            <a:avLst/>
          </a:prstGeom>
        </p:spPr>
        <p:txBody>
          <a:bodyPr wrap="square">
            <a:spAutoFit/>
          </a:bodyPr>
          <a:lstStyle/>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2.2 Architectural Elements with Thermal Role: Wind Tower (</a:t>
            </a:r>
            <a:r>
              <a:rPr lang="en-US" sz="2200" b="1" i="0" dirty="0" err="1" smtClean="0">
                <a:solidFill>
                  <a:srgbClr val="0D0D0D"/>
                </a:solidFill>
                <a:effectLst/>
                <a:latin typeface="Times New Roman" panose="02020603050405020304" pitchFamily="18" charset="0"/>
                <a:cs typeface="Times New Roman" panose="02020603050405020304" pitchFamily="18" charset="0"/>
              </a:rPr>
              <a:t>Bagdir</a:t>
            </a:r>
            <a:r>
              <a:rPr lang="en-US" sz="2200" b="1" i="0" dirty="0" smtClean="0">
                <a:solidFill>
                  <a:srgbClr val="0D0D0D"/>
                </a:solidFill>
                <a:effectLst/>
                <a:latin typeface="Times New Roman" panose="02020603050405020304" pitchFamily="18" charset="0"/>
                <a:cs typeface="Times New Roman" panose="02020603050405020304" pitchFamily="18" charset="0"/>
              </a:rPr>
              <a:t>)</a:t>
            </a:r>
          </a:p>
          <a:p>
            <a:pPr algn="just"/>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What are Wind Towers?</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dirty="0">
                <a:solidFill>
                  <a:srgbClr val="0D0D0D"/>
                </a:solidFill>
                <a:latin typeface="Times New Roman" panose="02020603050405020304" pitchFamily="18" charset="0"/>
                <a:cs typeface="Times New Roman" panose="02020603050405020304" pitchFamily="18" charset="0"/>
              </a:rPr>
              <a:t>are architectural structures </a:t>
            </a:r>
            <a:r>
              <a:rPr lang="en-US" sz="2200" b="1" dirty="0">
                <a:solidFill>
                  <a:srgbClr val="0D0D0D"/>
                </a:solidFill>
                <a:latin typeface="Times New Roman" panose="02020603050405020304" pitchFamily="18" charset="0"/>
                <a:cs typeface="Times New Roman" panose="02020603050405020304" pitchFamily="18" charset="0"/>
              </a:rPr>
              <a:t>designed to boost natural ventilation </a:t>
            </a:r>
            <a:r>
              <a:rPr lang="en-US" sz="2200" dirty="0">
                <a:solidFill>
                  <a:srgbClr val="0D0D0D"/>
                </a:solidFill>
                <a:latin typeface="Times New Roman" panose="02020603050405020304" pitchFamily="18" charset="0"/>
                <a:cs typeface="Times New Roman" panose="02020603050405020304" pitchFamily="18" charset="0"/>
              </a:rPr>
              <a:t>in buildings. They act as </a:t>
            </a:r>
            <a:r>
              <a:rPr lang="en-US" sz="2200" b="1" dirty="0">
                <a:solidFill>
                  <a:srgbClr val="0D0D0D"/>
                </a:solidFill>
                <a:latin typeface="Times New Roman" panose="02020603050405020304" pitchFamily="18" charset="0"/>
                <a:cs typeface="Times New Roman" panose="02020603050405020304" pitchFamily="18" charset="0"/>
              </a:rPr>
              <a:t>vertical air ducts </a:t>
            </a:r>
            <a:r>
              <a:rPr lang="en-US" sz="2200" dirty="0">
                <a:solidFill>
                  <a:srgbClr val="0D0D0D"/>
                </a:solidFill>
                <a:latin typeface="Times New Roman" panose="02020603050405020304" pitchFamily="18" charset="0"/>
                <a:cs typeface="Times New Roman" panose="02020603050405020304" pitchFamily="18" charset="0"/>
              </a:rPr>
              <a:t>with internal </a:t>
            </a:r>
            <a:r>
              <a:rPr lang="en-US" sz="2200" b="1" dirty="0">
                <a:solidFill>
                  <a:srgbClr val="0D0D0D"/>
                </a:solidFill>
                <a:latin typeface="Times New Roman" panose="02020603050405020304" pitchFamily="18" charset="0"/>
                <a:cs typeface="Times New Roman" panose="02020603050405020304" pitchFamily="18" charset="0"/>
              </a:rPr>
              <a:t>channels linking</a:t>
            </a:r>
            <a:r>
              <a:rPr lang="en-US" sz="2200" dirty="0">
                <a:solidFill>
                  <a:srgbClr val="0D0D0D"/>
                </a:solidFill>
                <a:latin typeface="Times New Roman" panose="02020603050405020304" pitchFamily="18" charset="0"/>
                <a:cs typeface="Times New Roman" panose="02020603050405020304" pitchFamily="18" charset="0"/>
              </a:rPr>
              <a:t> the </a:t>
            </a:r>
            <a:r>
              <a:rPr lang="en-US" sz="2200" b="1" dirty="0">
                <a:solidFill>
                  <a:srgbClr val="0D0D0D"/>
                </a:solidFill>
                <a:latin typeface="Times New Roman" panose="02020603050405020304" pitchFamily="18" charset="0"/>
                <a:cs typeface="Times New Roman" panose="02020603050405020304" pitchFamily="18" charset="0"/>
              </a:rPr>
              <a:t>exterior to the interior </a:t>
            </a:r>
            <a:r>
              <a:rPr lang="en-US" sz="2200" dirty="0">
                <a:solidFill>
                  <a:srgbClr val="0D0D0D"/>
                </a:solidFill>
                <a:latin typeface="Times New Roman" panose="02020603050405020304" pitchFamily="18" charset="0"/>
                <a:cs typeface="Times New Roman" panose="02020603050405020304" pitchFamily="18" charset="0"/>
              </a:rPr>
              <a:t>spaces of a dwelling</a:t>
            </a:r>
            <a:r>
              <a:rPr lang="en-US" sz="2200" dirty="0" smtClean="0">
                <a:solidFill>
                  <a:srgbClr val="0D0D0D"/>
                </a:solidFill>
                <a:latin typeface="Times New Roman" panose="02020603050405020304" pitchFamily="18" charset="0"/>
                <a:cs typeface="Times New Roman" panose="02020603050405020304" pitchFamily="18" charset="0"/>
              </a:rPr>
              <a:t>.</a:t>
            </a:r>
            <a:endParaRPr lang="en-US" sz="2200" b="1" i="0" dirty="0">
              <a:solidFill>
                <a:srgbClr val="0D0D0D"/>
              </a:solidFill>
              <a:effectLst/>
              <a:latin typeface="Times New Roman" panose="02020603050405020304" pitchFamily="18" charset="0"/>
              <a:cs typeface="Times New Roman" panose="02020603050405020304" pitchFamily="18" charset="0"/>
            </a:endParaRPr>
          </a:p>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How Do Wind Towers Work?</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Principle of Operation</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dirty="0">
                <a:solidFill>
                  <a:srgbClr val="0D0D0D"/>
                </a:solidFill>
                <a:latin typeface="Times New Roman" panose="02020603050405020304" pitchFamily="18" charset="0"/>
                <a:cs typeface="Times New Roman" panose="02020603050405020304" pitchFamily="18" charset="0"/>
              </a:rPr>
              <a:t>The basic function of a wind tower relies on temperature and pressure differences between the inside and outside of a building, creating a "thermal depression" that pulls air through the tower.</a:t>
            </a: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Air Movement</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1" dirty="0">
                <a:solidFill>
                  <a:srgbClr val="0D0D0D"/>
                </a:solidFill>
                <a:latin typeface="Times New Roman" panose="02020603050405020304" pitchFamily="18" charset="0"/>
                <a:cs typeface="Times New Roman" panose="02020603050405020304" pitchFamily="18" charset="0"/>
              </a:rPr>
              <a:t>During the day, </a:t>
            </a:r>
            <a:r>
              <a:rPr lang="en-US" sz="2200" dirty="0">
                <a:solidFill>
                  <a:srgbClr val="0D0D0D"/>
                </a:solidFill>
                <a:latin typeface="Times New Roman" panose="02020603050405020304" pitchFamily="18" charset="0"/>
                <a:cs typeface="Times New Roman" panose="02020603050405020304" pitchFamily="18" charset="0"/>
              </a:rPr>
              <a:t>the wind tower </a:t>
            </a:r>
            <a:r>
              <a:rPr lang="en-US" sz="2200" b="1" dirty="0">
                <a:solidFill>
                  <a:srgbClr val="0D0D0D"/>
                </a:solidFill>
                <a:latin typeface="Times New Roman" panose="02020603050405020304" pitchFamily="18" charset="0"/>
                <a:cs typeface="Times New Roman" panose="02020603050405020304" pitchFamily="18" charset="0"/>
              </a:rPr>
              <a:t>absorbs heat </a:t>
            </a:r>
            <a:r>
              <a:rPr lang="en-US" sz="2200" dirty="0">
                <a:solidFill>
                  <a:srgbClr val="0D0D0D"/>
                </a:solidFill>
                <a:latin typeface="Times New Roman" panose="02020603050405020304" pitchFamily="18" charset="0"/>
                <a:cs typeface="Times New Roman" panose="02020603050405020304" pitchFamily="18" charset="0"/>
              </a:rPr>
              <a:t>from passing air, with warmer air moving down along the </a:t>
            </a:r>
            <a:r>
              <a:rPr lang="en-US" sz="2200" b="1" dirty="0">
                <a:solidFill>
                  <a:srgbClr val="0D0D0D"/>
                </a:solidFill>
                <a:latin typeface="Times New Roman" panose="02020603050405020304" pitchFamily="18" charset="0"/>
                <a:cs typeface="Times New Roman" panose="02020603050405020304" pitchFamily="18" charset="0"/>
              </a:rPr>
              <a:t>cooler tower walls</a:t>
            </a:r>
            <a:r>
              <a:rPr lang="en-US" sz="2200" dirty="0">
                <a:solidFill>
                  <a:srgbClr val="0D0D0D"/>
                </a:solidFill>
                <a:latin typeface="Times New Roman" panose="02020603050405020304" pitchFamily="18" charset="0"/>
                <a:cs typeface="Times New Roman" panose="02020603050405020304" pitchFamily="18" charset="0"/>
              </a:rPr>
              <a:t>. At night, this process reverses, as cooled air inside the tower draws up warmer indoor air, facilitating continuous circulation</a:t>
            </a:r>
            <a:r>
              <a:rPr lang="en-US" sz="2200" dirty="0" smtClean="0">
                <a:solidFill>
                  <a:srgbClr val="0D0D0D"/>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Ventilation Control</a:t>
            </a:r>
            <a:r>
              <a:rPr lang="en-US" sz="2200" b="0" i="0" dirty="0" smtClean="0">
                <a:solidFill>
                  <a:srgbClr val="0D0D0D"/>
                </a:solidFill>
                <a:effectLst/>
                <a:latin typeface="Times New Roman" panose="02020603050405020304" pitchFamily="18" charset="0"/>
                <a:cs typeface="Times New Roman" panose="02020603050405020304" pitchFamily="18" charset="0"/>
              </a:rPr>
              <a:t>: The flow of air can be adjusted by </a:t>
            </a:r>
            <a:r>
              <a:rPr lang="en-US" sz="2200" b="1" i="0" dirty="0" smtClean="0">
                <a:solidFill>
                  <a:srgbClr val="0D0D0D"/>
                </a:solidFill>
                <a:effectLst/>
                <a:latin typeface="Times New Roman" panose="02020603050405020304" pitchFamily="18" charset="0"/>
                <a:cs typeface="Times New Roman" panose="02020603050405020304" pitchFamily="18" charset="0"/>
              </a:rPr>
              <a:t>opening</a:t>
            </a:r>
            <a:r>
              <a:rPr lang="en-US" sz="2200" b="0" i="0" dirty="0" smtClean="0">
                <a:solidFill>
                  <a:srgbClr val="0D0D0D"/>
                </a:solidFill>
                <a:effectLst/>
                <a:latin typeface="Times New Roman" panose="02020603050405020304" pitchFamily="18" charset="0"/>
                <a:cs typeface="Times New Roman" panose="02020603050405020304" pitchFamily="18" charset="0"/>
              </a:rPr>
              <a:t> or </a:t>
            </a:r>
            <a:r>
              <a:rPr lang="en-US" sz="2200" b="1" i="0" dirty="0" smtClean="0">
                <a:solidFill>
                  <a:srgbClr val="0D0D0D"/>
                </a:solidFill>
                <a:effectLst/>
                <a:latin typeface="Times New Roman" panose="02020603050405020304" pitchFamily="18" charset="0"/>
                <a:cs typeface="Times New Roman" panose="02020603050405020304" pitchFamily="18" charset="0"/>
              </a:rPr>
              <a:t>closing</a:t>
            </a:r>
            <a:r>
              <a:rPr lang="en-US" sz="2200" b="0" i="0" dirty="0" smtClean="0">
                <a:solidFill>
                  <a:srgbClr val="0D0D0D"/>
                </a:solidFill>
                <a:effectLst/>
                <a:latin typeface="Times New Roman" panose="02020603050405020304" pitchFamily="18" charset="0"/>
                <a:cs typeface="Times New Roman" panose="02020603050405020304" pitchFamily="18" charset="0"/>
              </a:rPr>
              <a:t> the ventilation </a:t>
            </a:r>
            <a:r>
              <a:rPr lang="en-US" sz="2200" b="1" i="0" dirty="0" smtClean="0">
                <a:solidFill>
                  <a:srgbClr val="0D0D0D"/>
                </a:solidFill>
                <a:effectLst/>
                <a:latin typeface="Times New Roman" panose="02020603050405020304" pitchFamily="18" charset="0"/>
                <a:cs typeface="Times New Roman" panose="02020603050405020304" pitchFamily="18" charset="0"/>
              </a:rPr>
              <a:t>doors</a:t>
            </a:r>
            <a:r>
              <a:rPr lang="en-US" sz="2200" b="0" i="0" dirty="0" smtClean="0">
                <a:solidFill>
                  <a:srgbClr val="0D0D0D"/>
                </a:solidFill>
                <a:effectLst/>
                <a:latin typeface="Times New Roman" panose="02020603050405020304" pitchFamily="18" charset="0"/>
                <a:cs typeface="Times New Roman" panose="02020603050405020304" pitchFamily="18" charset="0"/>
              </a:rPr>
              <a:t> within the </a:t>
            </a:r>
            <a:r>
              <a:rPr lang="en-US" sz="2200" b="1" i="0" dirty="0" smtClean="0">
                <a:solidFill>
                  <a:srgbClr val="0D0D0D"/>
                </a:solidFill>
                <a:effectLst/>
                <a:latin typeface="Times New Roman" panose="02020603050405020304" pitchFamily="18" charset="0"/>
                <a:cs typeface="Times New Roman" panose="02020603050405020304" pitchFamily="18" charset="0"/>
              </a:rPr>
              <a:t>tower</a:t>
            </a:r>
            <a:r>
              <a:rPr lang="en-US" sz="2200" b="0" i="0" dirty="0" smtClean="0">
                <a:solidFill>
                  <a:srgbClr val="0D0D0D"/>
                </a:solidFill>
                <a:effectLst/>
                <a:latin typeface="Times New Roman" panose="02020603050405020304" pitchFamily="18" charset="0"/>
                <a:cs typeface="Times New Roman" panose="02020603050405020304" pitchFamily="18" charset="0"/>
              </a:rPr>
              <a:t>, allowing for customizable climate control within the home.</a:t>
            </a:r>
          </a:p>
          <a:p>
            <a:pPr algn="just">
              <a:buFont typeface="Arial" panose="020B0604020202020204" pitchFamily="34" charset="0"/>
              <a:buChar char="•"/>
            </a:pP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r>
              <a:rPr lang="en-US" sz="2200" dirty="0">
                <a:solidFill>
                  <a:srgbClr val="0D0D0D"/>
                </a:solidFill>
                <a:latin typeface="Times New Roman" panose="02020603050405020304" pitchFamily="18" charset="0"/>
                <a:cs typeface="Times New Roman" panose="02020603050405020304" pitchFamily="18" charset="0"/>
              </a:rPr>
              <a:t>Wind towers are an ingenious solution for hot climates, offering natural cooling and ventilation to improve indoor comfort without electrical air conditioning. This traditional, environmentally friendly method relies solely on natural air movements and thermal dynamics.</a:t>
            </a:r>
            <a:endParaRPr lang="en-US" sz="2200" b="0" i="0" dirty="0">
              <a:solidFill>
                <a:srgbClr val="0D0D0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111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799"/>
            <a:ext cx="12192000" cy="6524863"/>
          </a:xfrm>
          <a:prstGeom prst="rect">
            <a:avLst/>
          </a:prstGeom>
        </p:spPr>
        <p:txBody>
          <a:bodyPr wrap="square">
            <a:spAutoFit/>
          </a:bodyPr>
          <a:lstStyle/>
          <a:p>
            <a:r>
              <a:rPr lang="en-US" sz="2200" b="1" i="0" dirty="0" smtClean="0">
                <a:solidFill>
                  <a:srgbClr val="0D0D0D"/>
                </a:solidFill>
                <a:effectLst/>
                <a:latin typeface="Times New Roman" panose="02020603050405020304" pitchFamily="18" charset="0"/>
                <a:cs typeface="Times New Roman" panose="02020603050405020304" pitchFamily="18" charset="0"/>
              </a:rPr>
              <a:t>Functions of a Wind Tower (</a:t>
            </a:r>
            <a:r>
              <a:rPr lang="en-US" sz="2200" b="1" i="0" dirty="0" err="1" smtClean="0">
                <a:solidFill>
                  <a:srgbClr val="0D0D0D"/>
                </a:solidFill>
                <a:effectLst/>
                <a:latin typeface="Times New Roman" panose="02020603050405020304" pitchFamily="18" charset="0"/>
                <a:cs typeface="Times New Roman" panose="02020603050405020304" pitchFamily="18" charset="0"/>
              </a:rPr>
              <a:t>Bagdir</a:t>
            </a:r>
            <a:r>
              <a:rPr lang="en-US" sz="2200" b="1" i="0" dirty="0" smtClean="0">
                <a:solidFill>
                  <a:srgbClr val="0D0D0D"/>
                </a:solidFill>
                <a:effectLst/>
                <a:latin typeface="Times New Roman" panose="02020603050405020304" pitchFamily="18" charset="0"/>
                <a:cs typeface="Times New Roman" panose="02020603050405020304" pitchFamily="18" charset="0"/>
              </a:rPr>
              <a:t>)</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r>
              <a:rPr lang="en-US" sz="2200" b="1" i="0" dirty="0" smtClean="0">
                <a:solidFill>
                  <a:srgbClr val="0D0D0D"/>
                </a:solidFill>
                <a:effectLst/>
                <a:latin typeface="Times New Roman" panose="02020603050405020304" pitchFamily="18" charset="0"/>
                <a:cs typeface="Times New Roman" panose="02020603050405020304" pitchFamily="18" charset="0"/>
              </a:rPr>
              <a:t>Primary Functions:</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Dust and Sand Filtration</a:t>
            </a:r>
            <a:r>
              <a:rPr lang="en-US" sz="2200" b="0" i="0" dirty="0" smtClean="0">
                <a:solidFill>
                  <a:srgbClr val="0D0D0D"/>
                </a:solidFill>
                <a:effectLst/>
                <a:latin typeface="Times New Roman" panose="02020603050405020304" pitchFamily="18" charset="0"/>
                <a:cs typeface="Times New Roman" panose="02020603050405020304" pitchFamily="18" charset="0"/>
              </a:rPr>
              <a:t>: The wind tower is particularly effective at </a:t>
            </a:r>
            <a:r>
              <a:rPr lang="en-US" sz="2200" b="1" i="0" dirty="0" smtClean="0">
                <a:solidFill>
                  <a:srgbClr val="0D0D0D"/>
                </a:solidFill>
                <a:effectLst/>
                <a:latin typeface="Times New Roman" panose="02020603050405020304" pitchFamily="18" charset="0"/>
                <a:cs typeface="Times New Roman" panose="02020603050405020304" pitchFamily="18" charset="0"/>
              </a:rPr>
              <a:t>reducing</a:t>
            </a:r>
            <a:r>
              <a:rPr lang="en-US" sz="2200" b="0" i="0" dirty="0" smtClean="0">
                <a:solidFill>
                  <a:srgbClr val="0D0D0D"/>
                </a:solidFill>
                <a:effectLst/>
                <a:latin typeface="Times New Roman" panose="02020603050405020304" pitchFamily="18" charset="0"/>
                <a:cs typeface="Times New Roman" panose="02020603050405020304" pitchFamily="18" charset="0"/>
              </a:rPr>
              <a:t> the </a:t>
            </a:r>
            <a:r>
              <a:rPr lang="en-US" sz="2200" b="1" i="0" dirty="0" smtClean="0">
                <a:solidFill>
                  <a:srgbClr val="0D0D0D"/>
                </a:solidFill>
                <a:effectLst/>
                <a:latin typeface="Times New Roman" panose="02020603050405020304" pitchFamily="18" charset="0"/>
                <a:cs typeface="Times New Roman" panose="02020603050405020304" pitchFamily="18" charset="0"/>
              </a:rPr>
              <a:t>volume</a:t>
            </a:r>
            <a:r>
              <a:rPr lang="en-US" sz="2200" b="0" i="0" dirty="0" smtClean="0">
                <a:solidFill>
                  <a:srgbClr val="0D0D0D"/>
                </a:solidFill>
                <a:effectLst/>
                <a:latin typeface="Times New Roman" panose="02020603050405020304" pitchFamily="18" charset="0"/>
                <a:cs typeface="Times New Roman" panose="02020603050405020304" pitchFamily="18" charset="0"/>
              </a:rPr>
              <a:t> of </a:t>
            </a:r>
            <a:r>
              <a:rPr lang="en-US" sz="2200" b="1" i="0" dirty="0" smtClean="0">
                <a:solidFill>
                  <a:srgbClr val="0D0D0D"/>
                </a:solidFill>
                <a:effectLst/>
                <a:latin typeface="Times New Roman" panose="02020603050405020304" pitchFamily="18" charset="0"/>
                <a:cs typeface="Times New Roman" panose="02020603050405020304" pitchFamily="18" charset="0"/>
              </a:rPr>
              <a:t>sand</a:t>
            </a:r>
            <a:r>
              <a:rPr lang="en-US" sz="2200" b="0" i="0" dirty="0" smtClean="0">
                <a:solidFill>
                  <a:srgbClr val="0D0D0D"/>
                </a:solidFill>
                <a:effectLst/>
                <a:latin typeface="Times New Roman" panose="02020603050405020304" pitchFamily="18" charset="0"/>
                <a:cs typeface="Times New Roman" panose="02020603050405020304" pitchFamily="18" charset="0"/>
              </a:rPr>
              <a:t> and </a:t>
            </a:r>
            <a:r>
              <a:rPr lang="en-US" sz="2200" b="1" i="0" dirty="0" smtClean="0">
                <a:solidFill>
                  <a:srgbClr val="0D0D0D"/>
                </a:solidFill>
                <a:effectLst/>
                <a:latin typeface="Times New Roman" panose="02020603050405020304" pitchFamily="18" charset="0"/>
                <a:cs typeface="Times New Roman" panose="02020603050405020304" pitchFamily="18" charset="0"/>
              </a:rPr>
              <a:t>dust</a:t>
            </a:r>
            <a:r>
              <a:rPr lang="en-US" sz="2200" b="0" i="0" dirty="0" smtClean="0">
                <a:solidFill>
                  <a:srgbClr val="0D0D0D"/>
                </a:solidFill>
                <a:effectLst/>
                <a:latin typeface="Times New Roman" panose="02020603050405020304" pitchFamily="18" charset="0"/>
                <a:cs typeface="Times New Roman" panose="02020603050405020304" pitchFamily="18" charset="0"/>
              </a:rPr>
              <a:t> brought in by prevailing </a:t>
            </a:r>
            <a:r>
              <a:rPr lang="en-US" sz="2200" b="1" i="0" dirty="0" smtClean="0">
                <a:solidFill>
                  <a:srgbClr val="0D0D0D"/>
                </a:solidFill>
                <a:effectLst/>
                <a:latin typeface="Times New Roman" panose="02020603050405020304" pitchFamily="18" charset="0"/>
                <a:cs typeface="Times New Roman" panose="02020603050405020304" pitchFamily="18" charset="0"/>
              </a:rPr>
              <a:t>winds</a:t>
            </a:r>
            <a:r>
              <a:rPr lang="en-US" sz="2200" b="0" i="0" dirty="0" smtClean="0">
                <a:solidFill>
                  <a:srgbClr val="0D0D0D"/>
                </a:solidFill>
                <a:effectLst/>
                <a:latin typeface="Times New Roman" panose="02020603050405020304" pitchFamily="18" charset="0"/>
                <a:cs typeface="Times New Roman" panose="02020603050405020304" pitchFamily="18" charset="0"/>
              </a:rPr>
              <a:t>, which is a common challenge in arid regions.</a:t>
            </a:r>
          </a:p>
          <a:p>
            <a:pPr>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Climate Control</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dirty="0">
                <a:solidFill>
                  <a:srgbClr val="0D0D0D"/>
                </a:solidFill>
                <a:latin typeface="Times New Roman" panose="02020603050405020304" pitchFamily="18" charset="0"/>
                <a:cs typeface="Times New Roman" panose="02020603050405020304" pitchFamily="18" charset="0"/>
              </a:rPr>
              <a:t>The </a:t>
            </a:r>
            <a:r>
              <a:rPr lang="en-US" sz="2200" dirty="0" err="1">
                <a:solidFill>
                  <a:srgbClr val="0D0D0D"/>
                </a:solidFill>
                <a:latin typeface="Times New Roman" panose="02020603050405020304" pitchFamily="18" charset="0"/>
                <a:cs typeface="Times New Roman" panose="02020603050405020304" pitchFamily="18" charset="0"/>
              </a:rPr>
              <a:t>Bagdir</a:t>
            </a:r>
            <a:r>
              <a:rPr lang="en-US" sz="2200" dirty="0">
                <a:solidFill>
                  <a:srgbClr val="0D0D0D"/>
                </a:solidFill>
                <a:latin typeface="Times New Roman" panose="02020603050405020304" pitchFamily="18" charset="0"/>
                <a:cs typeface="Times New Roman" panose="02020603050405020304" pitchFamily="18" charset="0"/>
              </a:rPr>
              <a:t> harnesses </a:t>
            </a:r>
            <a:r>
              <a:rPr lang="en-US" sz="2200" b="1" dirty="0">
                <a:solidFill>
                  <a:srgbClr val="0D0D0D"/>
                </a:solidFill>
                <a:latin typeface="Times New Roman" panose="02020603050405020304" pitchFamily="18" charset="0"/>
                <a:cs typeface="Times New Roman" panose="02020603050405020304" pitchFamily="18" charset="0"/>
              </a:rPr>
              <a:t>summer</a:t>
            </a:r>
            <a:r>
              <a:rPr lang="en-US" sz="2200" dirty="0">
                <a:solidFill>
                  <a:srgbClr val="0D0D0D"/>
                </a:solidFill>
                <a:latin typeface="Times New Roman" panose="02020603050405020304" pitchFamily="18" charset="0"/>
                <a:cs typeface="Times New Roman" panose="02020603050405020304" pitchFamily="18" charset="0"/>
              </a:rPr>
              <a:t> breezes to </a:t>
            </a:r>
            <a:r>
              <a:rPr lang="en-US" sz="2200" b="1" dirty="0">
                <a:solidFill>
                  <a:srgbClr val="0D0D0D"/>
                </a:solidFill>
                <a:latin typeface="Times New Roman" panose="02020603050405020304" pitchFamily="18" charset="0"/>
                <a:cs typeface="Times New Roman" panose="02020603050405020304" pitchFamily="18" charset="0"/>
              </a:rPr>
              <a:t>naturally</a:t>
            </a:r>
            <a:r>
              <a:rPr lang="en-US" sz="2200" dirty="0">
                <a:solidFill>
                  <a:srgbClr val="0D0D0D"/>
                </a:solidFill>
                <a:latin typeface="Times New Roman" panose="02020603050405020304" pitchFamily="18" charset="0"/>
                <a:cs typeface="Times New Roman" panose="02020603050405020304" pitchFamily="18" charset="0"/>
              </a:rPr>
              <a:t> cool interior spaces. In winter, it can be closed to retain warmth, demonstrating versatility across different seasons</a:t>
            </a:r>
            <a:r>
              <a:rPr lang="en-US" sz="2200" dirty="0" smtClean="0">
                <a:solidFill>
                  <a:srgbClr val="0D0D0D"/>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200" dirty="0" smtClean="0">
              <a:solidFill>
                <a:srgbClr val="0D0D0D"/>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2.2.2 Ventilation Gaps</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r>
              <a:rPr lang="en-US" sz="2200" b="1" i="0" dirty="0" smtClean="0">
                <a:solidFill>
                  <a:srgbClr val="0D0D0D"/>
                </a:solidFill>
                <a:effectLst/>
                <a:latin typeface="Times New Roman" panose="02020603050405020304" pitchFamily="18" charset="0"/>
                <a:cs typeface="Times New Roman" panose="02020603050405020304" pitchFamily="18" charset="0"/>
              </a:rPr>
              <a:t>Purpose and Design:</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Ventilation and Lighting</a:t>
            </a:r>
            <a:r>
              <a:rPr lang="en-US" sz="2200" b="0" i="0" dirty="0" smtClean="0">
                <a:solidFill>
                  <a:srgbClr val="0D0D0D"/>
                </a:solidFill>
                <a:effectLst/>
                <a:latin typeface="Times New Roman" panose="02020603050405020304" pitchFamily="18" charset="0"/>
                <a:cs typeface="Times New Roman" panose="02020603050405020304" pitchFamily="18" charset="0"/>
              </a:rPr>
              <a:t>: Ventilation gaps are </a:t>
            </a:r>
            <a:r>
              <a:rPr lang="en-US" sz="2200" b="1" i="0" dirty="0" smtClean="0">
                <a:solidFill>
                  <a:srgbClr val="0D0D0D"/>
                </a:solidFill>
                <a:effectLst/>
                <a:latin typeface="Times New Roman" panose="02020603050405020304" pitchFamily="18" charset="0"/>
                <a:cs typeface="Times New Roman" panose="02020603050405020304" pitchFamily="18" charset="0"/>
              </a:rPr>
              <a:t>strategically</a:t>
            </a:r>
            <a:r>
              <a:rPr lang="en-US" sz="2200" b="0" i="0" dirty="0" smtClean="0">
                <a:solidFill>
                  <a:srgbClr val="0D0D0D"/>
                </a:solidFill>
                <a:effectLst/>
                <a:latin typeface="Times New Roman" panose="02020603050405020304" pitchFamily="18" charset="0"/>
                <a:cs typeface="Times New Roman" panose="02020603050405020304" pitchFamily="18" charset="0"/>
              </a:rPr>
              <a:t> placed </a:t>
            </a:r>
            <a:r>
              <a:rPr lang="en-US" sz="2200" b="1" i="0" dirty="0" smtClean="0">
                <a:solidFill>
                  <a:srgbClr val="0D0D0D"/>
                </a:solidFill>
                <a:effectLst/>
                <a:latin typeface="Times New Roman" panose="02020603050405020304" pitchFamily="18" charset="0"/>
                <a:cs typeface="Times New Roman" panose="02020603050405020304" pitchFamily="18" charset="0"/>
              </a:rPr>
              <a:t>openings</a:t>
            </a:r>
            <a:r>
              <a:rPr lang="en-US" sz="2200" b="0" i="0" dirty="0" smtClean="0">
                <a:solidFill>
                  <a:srgbClr val="0D0D0D"/>
                </a:solidFill>
                <a:effectLst/>
                <a:latin typeface="Times New Roman" panose="02020603050405020304" pitchFamily="18" charset="0"/>
                <a:cs typeface="Times New Roman" panose="02020603050405020304" pitchFamily="18" charset="0"/>
              </a:rPr>
              <a:t> at the upper parts of houses. They are often enhanced with a grid or screen that is both </a:t>
            </a:r>
            <a:r>
              <a:rPr lang="en-US" sz="2200" b="1" i="0" dirty="0" smtClean="0">
                <a:solidFill>
                  <a:srgbClr val="0D0D0D"/>
                </a:solidFill>
                <a:effectLst/>
                <a:latin typeface="Times New Roman" panose="02020603050405020304" pitchFamily="18" charset="0"/>
                <a:cs typeface="Times New Roman" panose="02020603050405020304" pitchFamily="18" charset="0"/>
              </a:rPr>
              <a:t>functional</a:t>
            </a:r>
            <a:r>
              <a:rPr lang="en-US" sz="2200" b="0" i="0" dirty="0" smtClean="0">
                <a:solidFill>
                  <a:srgbClr val="0D0D0D"/>
                </a:solidFill>
                <a:effectLst/>
                <a:latin typeface="Times New Roman" panose="02020603050405020304" pitchFamily="18" charset="0"/>
                <a:cs typeface="Times New Roman" panose="02020603050405020304" pitchFamily="18" charset="0"/>
              </a:rPr>
              <a:t> and </a:t>
            </a:r>
            <a:r>
              <a:rPr lang="en-US" sz="2200" b="1" i="0" dirty="0" smtClean="0">
                <a:solidFill>
                  <a:srgbClr val="0D0D0D"/>
                </a:solidFill>
                <a:effectLst/>
                <a:latin typeface="Times New Roman" panose="02020603050405020304" pitchFamily="18" charset="0"/>
                <a:cs typeface="Times New Roman" panose="02020603050405020304" pitchFamily="18" charset="0"/>
              </a:rPr>
              <a:t>decorative</a:t>
            </a:r>
            <a:r>
              <a:rPr lang="en-US" sz="2200" b="0" i="0" dirty="0" smtClean="0">
                <a:solidFill>
                  <a:srgbClr val="0D0D0D"/>
                </a:solidFill>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Air and Light Flow</a:t>
            </a:r>
            <a:r>
              <a:rPr lang="en-US" sz="2200" b="0" i="0" dirty="0" smtClean="0">
                <a:solidFill>
                  <a:srgbClr val="0D0D0D"/>
                </a:solidFill>
                <a:effectLst/>
                <a:latin typeface="Times New Roman" panose="02020603050405020304" pitchFamily="18" charset="0"/>
                <a:cs typeface="Times New Roman" panose="02020603050405020304" pitchFamily="18" charset="0"/>
              </a:rPr>
              <a:t>: These gaps allow for the </a:t>
            </a:r>
            <a:r>
              <a:rPr lang="en-US" sz="2200" b="1" i="0" dirty="0" smtClean="0">
                <a:solidFill>
                  <a:srgbClr val="0D0D0D"/>
                </a:solidFill>
                <a:effectLst/>
                <a:latin typeface="Times New Roman" panose="02020603050405020304" pitchFamily="18" charset="0"/>
                <a:cs typeface="Times New Roman" panose="02020603050405020304" pitchFamily="18" charset="0"/>
              </a:rPr>
              <a:t>passage</a:t>
            </a:r>
            <a:r>
              <a:rPr lang="en-US" sz="2200" b="0" i="0" dirty="0" smtClean="0">
                <a:solidFill>
                  <a:srgbClr val="0D0D0D"/>
                </a:solidFill>
                <a:effectLst/>
                <a:latin typeface="Times New Roman" panose="02020603050405020304" pitchFamily="18" charset="0"/>
                <a:cs typeface="Times New Roman" panose="02020603050405020304" pitchFamily="18" charset="0"/>
              </a:rPr>
              <a:t> of </a:t>
            </a:r>
            <a:r>
              <a:rPr lang="en-US" sz="2200" b="1" i="0" dirty="0" smtClean="0">
                <a:solidFill>
                  <a:srgbClr val="0D0D0D"/>
                </a:solidFill>
                <a:effectLst/>
                <a:latin typeface="Times New Roman" panose="02020603050405020304" pitchFamily="18" charset="0"/>
                <a:cs typeface="Times New Roman" panose="02020603050405020304" pitchFamily="18" charset="0"/>
              </a:rPr>
              <a:t>air</a:t>
            </a:r>
            <a:r>
              <a:rPr lang="en-US" sz="2200" b="0" i="0" dirty="0" smtClean="0">
                <a:solidFill>
                  <a:srgbClr val="0D0D0D"/>
                </a:solidFill>
                <a:effectLst/>
                <a:latin typeface="Times New Roman" panose="02020603050405020304" pitchFamily="18" charset="0"/>
                <a:cs typeface="Times New Roman" panose="02020603050405020304" pitchFamily="18" charset="0"/>
              </a:rPr>
              <a:t> and </a:t>
            </a:r>
            <a:r>
              <a:rPr lang="en-US" sz="2200" b="1" i="0" dirty="0" smtClean="0">
                <a:solidFill>
                  <a:srgbClr val="0D0D0D"/>
                </a:solidFill>
                <a:effectLst/>
                <a:latin typeface="Times New Roman" panose="02020603050405020304" pitchFamily="18" charset="0"/>
                <a:cs typeface="Times New Roman" panose="02020603050405020304" pitchFamily="18" charset="0"/>
              </a:rPr>
              <a:t>light</a:t>
            </a:r>
            <a:r>
              <a:rPr lang="en-US" sz="2200" b="0" i="0" dirty="0" smtClean="0">
                <a:solidFill>
                  <a:srgbClr val="0D0D0D"/>
                </a:solidFill>
                <a:effectLst/>
                <a:latin typeface="Times New Roman" panose="02020603050405020304" pitchFamily="18" charset="0"/>
                <a:cs typeface="Times New Roman" panose="02020603050405020304" pitchFamily="18" charset="0"/>
              </a:rPr>
              <a:t>, helping to improve the </a:t>
            </a:r>
            <a:r>
              <a:rPr lang="en-US" sz="2200" b="1" i="0" dirty="0" smtClean="0">
                <a:solidFill>
                  <a:srgbClr val="0D0D0D"/>
                </a:solidFill>
                <a:effectLst/>
                <a:latin typeface="Times New Roman" panose="02020603050405020304" pitchFamily="18" charset="0"/>
                <a:cs typeface="Times New Roman" panose="02020603050405020304" pitchFamily="18" charset="0"/>
              </a:rPr>
              <a:t>indoor</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1" i="0" dirty="0" smtClean="0">
                <a:solidFill>
                  <a:srgbClr val="0D0D0D"/>
                </a:solidFill>
                <a:effectLst/>
                <a:latin typeface="Times New Roman" panose="02020603050405020304" pitchFamily="18" charset="0"/>
                <a:cs typeface="Times New Roman" panose="02020603050405020304" pitchFamily="18" charset="0"/>
              </a:rPr>
              <a:t>environmental quality </a:t>
            </a:r>
            <a:r>
              <a:rPr lang="en-US" sz="2200" b="0" i="0" dirty="0" smtClean="0">
                <a:solidFill>
                  <a:srgbClr val="0D0D0D"/>
                </a:solidFill>
                <a:effectLst/>
                <a:latin typeface="Times New Roman" panose="02020603050405020304" pitchFamily="18" charset="0"/>
                <a:cs typeface="Times New Roman" panose="02020603050405020304" pitchFamily="18" charset="0"/>
              </a:rPr>
              <a:t>by ensuring </a:t>
            </a:r>
            <a:r>
              <a:rPr lang="en-US" sz="2200" b="1" i="0" dirty="0" smtClean="0">
                <a:solidFill>
                  <a:srgbClr val="0D0D0D"/>
                </a:solidFill>
                <a:effectLst/>
                <a:latin typeface="Times New Roman" panose="02020603050405020304" pitchFamily="18" charset="0"/>
                <a:cs typeface="Times New Roman" panose="02020603050405020304" pitchFamily="18" charset="0"/>
              </a:rPr>
              <a:t>natural light </a:t>
            </a:r>
            <a:r>
              <a:rPr lang="en-US" sz="2200" b="0" i="0" dirty="0" smtClean="0">
                <a:solidFill>
                  <a:srgbClr val="0D0D0D"/>
                </a:solidFill>
                <a:effectLst/>
                <a:latin typeface="Times New Roman" panose="02020603050405020304" pitchFamily="18" charset="0"/>
                <a:cs typeface="Times New Roman" panose="02020603050405020304" pitchFamily="18" charset="0"/>
              </a:rPr>
              <a:t>access and </a:t>
            </a:r>
            <a:r>
              <a:rPr lang="en-US" sz="2200" b="1" i="0" dirty="0" smtClean="0">
                <a:solidFill>
                  <a:srgbClr val="0D0D0D"/>
                </a:solidFill>
                <a:effectLst/>
                <a:latin typeface="Times New Roman" panose="02020603050405020304" pitchFamily="18" charset="0"/>
                <a:cs typeface="Times New Roman" panose="02020603050405020304" pitchFamily="18" charset="0"/>
              </a:rPr>
              <a:t>adequate air circulation</a:t>
            </a:r>
            <a:r>
              <a:rPr lang="en-US" sz="2200" b="0" i="0" dirty="0" smtClean="0">
                <a:solidFill>
                  <a:srgbClr val="0D0D0D"/>
                </a:solidFill>
                <a:effectLst/>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Aesthetic </a:t>
            </a:r>
            <a:r>
              <a:rPr lang="en-US" sz="2200" b="1" i="0" dirty="0" err="1" smtClean="0">
                <a:solidFill>
                  <a:srgbClr val="0D0D0D"/>
                </a:solidFill>
                <a:effectLst/>
                <a:latin typeface="Times New Roman" panose="02020603050405020304" pitchFamily="18" charset="0"/>
                <a:cs typeface="Times New Roman" panose="02020603050405020304" pitchFamily="18" charset="0"/>
              </a:rPr>
              <a:t>Element:</a:t>
            </a:r>
            <a:r>
              <a:rPr lang="en-US" sz="2200" dirty="0" err="1" smtClean="0">
                <a:solidFill>
                  <a:srgbClr val="0D0D0D"/>
                </a:solidFill>
                <a:latin typeface="Times New Roman" panose="02020603050405020304" pitchFamily="18" charset="0"/>
                <a:cs typeface="Times New Roman" panose="02020603050405020304" pitchFamily="18" charset="0"/>
              </a:rPr>
              <a:t>The</a:t>
            </a:r>
            <a:r>
              <a:rPr lang="en-US" sz="2200" dirty="0" smtClean="0">
                <a:solidFill>
                  <a:srgbClr val="0D0D0D"/>
                </a:solidFill>
                <a:latin typeface="Times New Roman" panose="02020603050405020304" pitchFamily="18" charset="0"/>
                <a:cs typeface="Times New Roman" panose="02020603050405020304" pitchFamily="18" charset="0"/>
              </a:rPr>
              <a:t> </a:t>
            </a:r>
            <a:r>
              <a:rPr lang="en-US" sz="2200" dirty="0">
                <a:solidFill>
                  <a:srgbClr val="0D0D0D"/>
                </a:solidFill>
                <a:latin typeface="Times New Roman" panose="02020603050405020304" pitchFamily="18" charset="0"/>
                <a:cs typeface="Times New Roman" panose="02020603050405020304" pitchFamily="18" charset="0"/>
              </a:rPr>
              <a:t>grids or </a:t>
            </a:r>
            <a:r>
              <a:rPr lang="en-US" sz="2200" b="1" dirty="0">
                <a:solidFill>
                  <a:srgbClr val="0D0D0D"/>
                </a:solidFill>
                <a:latin typeface="Times New Roman" panose="02020603050405020304" pitchFamily="18" charset="0"/>
                <a:cs typeface="Times New Roman" panose="02020603050405020304" pitchFamily="18" charset="0"/>
              </a:rPr>
              <a:t>screens</a:t>
            </a:r>
            <a:r>
              <a:rPr lang="en-US" sz="2200" dirty="0">
                <a:solidFill>
                  <a:srgbClr val="0D0D0D"/>
                </a:solidFill>
                <a:latin typeface="Times New Roman" panose="02020603050405020304" pitchFamily="18" charset="0"/>
                <a:cs typeface="Times New Roman" panose="02020603050405020304" pitchFamily="18" charset="0"/>
              </a:rPr>
              <a:t> in these </a:t>
            </a:r>
            <a:r>
              <a:rPr lang="en-US" sz="2200" b="1" dirty="0">
                <a:solidFill>
                  <a:srgbClr val="0D0D0D"/>
                </a:solidFill>
                <a:latin typeface="Times New Roman" panose="02020603050405020304" pitchFamily="18" charset="0"/>
                <a:cs typeface="Times New Roman" panose="02020603050405020304" pitchFamily="18" charset="0"/>
              </a:rPr>
              <a:t>gaps</a:t>
            </a:r>
            <a:r>
              <a:rPr lang="en-US" sz="2200" dirty="0">
                <a:solidFill>
                  <a:srgbClr val="0D0D0D"/>
                </a:solidFill>
                <a:latin typeface="Times New Roman" panose="02020603050405020304" pitchFamily="18" charset="0"/>
                <a:cs typeface="Times New Roman" panose="02020603050405020304" pitchFamily="18" charset="0"/>
              </a:rPr>
              <a:t> are often crafted with intricate designs, </a:t>
            </a:r>
            <a:r>
              <a:rPr lang="en-US" sz="2200" b="1" dirty="0">
                <a:solidFill>
                  <a:srgbClr val="0D0D0D"/>
                </a:solidFill>
                <a:latin typeface="Times New Roman" panose="02020603050405020304" pitchFamily="18" charset="0"/>
                <a:cs typeface="Times New Roman" panose="02020603050405020304" pitchFamily="18" charset="0"/>
              </a:rPr>
              <a:t>providing visual appeal </a:t>
            </a:r>
            <a:r>
              <a:rPr lang="en-US" sz="2200" dirty="0">
                <a:solidFill>
                  <a:srgbClr val="0D0D0D"/>
                </a:solidFill>
                <a:latin typeface="Times New Roman" panose="02020603050405020304" pitchFamily="18" charset="0"/>
                <a:cs typeface="Times New Roman" panose="02020603050405020304" pitchFamily="18" charset="0"/>
              </a:rPr>
              <a:t>while serving </a:t>
            </a:r>
            <a:r>
              <a:rPr lang="en-US" sz="2200" b="1" dirty="0">
                <a:solidFill>
                  <a:srgbClr val="0D0D0D"/>
                </a:solidFill>
                <a:latin typeface="Times New Roman" panose="02020603050405020304" pitchFamily="18" charset="0"/>
                <a:cs typeface="Times New Roman" panose="02020603050405020304" pitchFamily="18" charset="0"/>
              </a:rPr>
              <a:t>their practical functions</a:t>
            </a:r>
            <a:r>
              <a:rPr lang="en-US" sz="2200" b="1" dirty="0" smtClean="0">
                <a:solidFill>
                  <a:srgbClr val="0D0D0D"/>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200" b="1" dirty="0">
              <a:solidFill>
                <a:srgbClr val="0D0D0D"/>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200" dirty="0">
                <a:solidFill>
                  <a:srgbClr val="0D0D0D"/>
                </a:solidFill>
                <a:latin typeface="Times New Roman" panose="02020603050405020304" pitchFamily="18" charset="0"/>
                <a:cs typeface="Times New Roman" panose="02020603050405020304" pitchFamily="18" charset="0"/>
              </a:rPr>
              <a:t>Wind towers and ventilation gaps are key elements of traditional Iraqi architecture, designed to create comfortable living conditions naturally. These features demonstrate a sophisticated understanding of environmental adaptation in vernacular architecture.</a:t>
            </a:r>
            <a:endParaRPr lang="en-US" sz="2200" b="0" i="0" dirty="0">
              <a:solidFill>
                <a:srgbClr val="0D0D0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167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177" y="5710"/>
            <a:ext cx="12067823" cy="6186309"/>
          </a:xfrm>
          <a:prstGeom prst="rect">
            <a:avLst/>
          </a:prstGeom>
        </p:spPr>
        <p:txBody>
          <a:bodyPr wrap="square">
            <a:spAutoFit/>
          </a:bodyPr>
          <a:lstStyle/>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2.2.3 </a:t>
            </a:r>
            <a:r>
              <a:rPr lang="en-US" sz="2200" b="1" i="0" dirty="0" err="1" smtClean="0">
                <a:solidFill>
                  <a:srgbClr val="0D0D0D"/>
                </a:solidFill>
                <a:effectLst/>
                <a:latin typeface="Times New Roman" panose="02020603050405020304" pitchFamily="18" charset="0"/>
                <a:cs typeface="Times New Roman" panose="02020603050405020304" pitchFamily="18" charset="0"/>
              </a:rPr>
              <a:t>Shanashil</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What is </a:t>
            </a:r>
            <a:r>
              <a:rPr lang="en-US" sz="2200" b="1" i="0" dirty="0" err="1" smtClean="0">
                <a:solidFill>
                  <a:srgbClr val="0D0D0D"/>
                </a:solidFill>
                <a:effectLst/>
                <a:latin typeface="Times New Roman" panose="02020603050405020304" pitchFamily="18" charset="0"/>
                <a:cs typeface="Times New Roman" panose="02020603050405020304" pitchFamily="18" charset="0"/>
              </a:rPr>
              <a:t>Shanashil</a:t>
            </a:r>
            <a:r>
              <a:rPr lang="en-US" sz="2200" b="1" i="0" dirty="0" smtClean="0">
                <a:solidFill>
                  <a:srgbClr val="0D0D0D"/>
                </a:solidFill>
                <a:effectLst/>
                <a:latin typeface="Times New Roman" panose="02020603050405020304" pitchFamily="18" charset="0"/>
                <a:cs typeface="Times New Roman" panose="02020603050405020304" pitchFamily="18" charset="0"/>
              </a:rPr>
              <a:t>?</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0" i="0" dirty="0" err="1" smtClean="0">
                <a:solidFill>
                  <a:srgbClr val="0D0D0D"/>
                </a:solidFill>
                <a:effectLst/>
                <a:latin typeface="Times New Roman" panose="02020603050405020304" pitchFamily="18" charset="0"/>
                <a:cs typeface="Times New Roman" panose="02020603050405020304" pitchFamily="18" charset="0"/>
              </a:rPr>
              <a:t>Shanashil</a:t>
            </a:r>
            <a:r>
              <a:rPr lang="en-US" sz="2200" b="0" i="0" dirty="0" smtClean="0">
                <a:solidFill>
                  <a:srgbClr val="0D0D0D"/>
                </a:solidFill>
                <a:effectLst/>
                <a:latin typeface="Times New Roman" panose="02020603050405020304" pitchFamily="18" charset="0"/>
                <a:cs typeface="Times New Roman" panose="02020603050405020304" pitchFamily="18" charset="0"/>
              </a:rPr>
              <a:t> refers to an </a:t>
            </a:r>
            <a:r>
              <a:rPr lang="en-US" sz="2200" b="1" i="0" dirty="0" smtClean="0">
                <a:solidFill>
                  <a:srgbClr val="0D0D0D"/>
                </a:solidFill>
                <a:effectLst/>
                <a:latin typeface="Times New Roman" panose="02020603050405020304" pitchFamily="18" charset="0"/>
                <a:cs typeface="Times New Roman" panose="02020603050405020304" pitchFamily="18" charset="0"/>
              </a:rPr>
              <a:t>ornamental</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1" i="0" dirty="0" smtClean="0">
                <a:solidFill>
                  <a:srgbClr val="0D0D0D"/>
                </a:solidFill>
                <a:effectLst/>
                <a:latin typeface="Times New Roman" panose="02020603050405020304" pitchFamily="18" charset="0"/>
                <a:cs typeface="Times New Roman" panose="02020603050405020304" pitchFamily="18" charset="0"/>
              </a:rPr>
              <a:t>element</a:t>
            </a:r>
            <a:r>
              <a:rPr lang="en-US" sz="2200" b="0" i="0" dirty="0" smtClean="0">
                <a:solidFill>
                  <a:srgbClr val="0D0D0D"/>
                </a:solidFill>
                <a:effectLst/>
                <a:latin typeface="Times New Roman" panose="02020603050405020304" pitchFamily="18" charset="0"/>
                <a:cs typeface="Times New Roman" panose="02020603050405020304" pitchFamily="18" charset="0"/>
              </a:rPr>
              <a:t> commonly found in </a:t>
            </a:r>
            <a:r>
              <a:rPr lang="en-US" sz="2200" b="1" i="0" dirty="0" smtClean="0">
                <a:solidFill>
                  <a:srgbClr val="0D0D0D"/>
                </a:solidFill>
                <a:effectLst/>
                <a:latin typeface="Times New Roman" panose="02020603050405020304" pitchFamily="18" charset="0"/>
                <a:cs typeface="Times New Roman" panose="02020603050405020304" pitchFamily="18" charset="0"/>
              </a:rPr>
              <a:t>traditional Iraqi </a:t>
            </a:r>
            <a:r>
              <a:rPr lang="en-US" sz="2200" b="0" i="0" dirty="0" smtClean="0">
                <a:solidFill>
                  <a:srgbClr val="0D0D0D"/>
                </a:solidFill>
                <a:effectLst/>
                <a:latin typeface="Times New Roman" panose="02020603050405020304" pitchFamily="18" charset="0"/>
                <a:cs typeface="Times New Roman" panose="02020603050405020304" pitchFamily="18" charset="0"/>
              </a:rPr>
              <a:t>architecture, characterized by </a:t>
            </a:r>
            <a:r>
              <a:rPr lang="en-US" sz="2200" b="1" i="0" dirty="0" smtClean="0">
                <a:solidFill>
                  <a:srgbClr val="0D0D0D"/>
                </a:solidFill>
                <a:effectLst/>
                <a:latin typeface="Times New Roman" panose="02020603050405020304" pitchFamily="18" charset="0"/>
                <a:cs typeface="Times New Roman" panose="02020603050405020304" pitchFamily="18" charset="0"/>
              </a:rPr>
              <a:t>intricate</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1" i="0" dirty="0" smtClean="0">
                <a:solidFill>
                  <a:srgbClr val="0D0D0D"/>
                </a:solidFill>
                <a:effectLst/>
                <a:latin typeface="Times New Roman" panose="02020603050405020304" pitchFamily="18" charset="0"/>
                <a:cs typeface="Times New Roman" panose="02020603050405020304" pitchFamily="18" charset="0"/>
              </a:rPr>
              <a:t>wooden lattices or screens </a:t>
            </a:r>
            <a:r>
              <a:rPr lang="en-US" sz="2200" b="0" i="0" dirty="0" smtClean="0">
                <a:solidFill>
                  <a:srgbClr val="0D0D0D"/>
                </a:solidFill>
                <a:effectLst/>
                <a:latin typeface="Times New Roman" panose="02020603050405020304" pitchFamily="18" charset="0"/>
                <a:cs typeface="Times New Roman" panose="02020603050405020304" pitchFamily="18" charset="0"/>
              </a:rPr>
              <a:t>made from </a:t>
            </a:r>
            <a:r>
              <a:rPr lang="en-US" sz="2200" b="1" i="0" dirty="0" smtClean="0">
                <a:solidFill>
                  <a:srgbClr val="0D0D0D"/>
                </a:solidFill>
                <a:effectLst/>
                <a:latin typeface="Times New Roman" panose="02020603050405020304" pitchFamily="18" charset="0"/>
                <a:cs typeface="Times New Roman" panose="02020603050405020304" pitchFamily="18" charset="0"/>
              </a:rPr>
              <a:t>small pieces of wood </a:t>
            </a:r>
            <a:r>
              <a:rPr lang="en-US" sz="2200" b="0" i="0" dirty="0" smtClean="0">
                <a:solidFill>
                  <a:srgbClr val="0D0D0D"/>
                </a:solidFill>
                <a:effectLst/>
                <a:latin typeface="Times New Roman" panose="02020603050405020304" pitchFamily="18" charset="0"/>
                <a:cs typeface="Times New Roman" panose="02020603050405020304" pitchFamily="18" charset="0"/>
              </a:rPr>
              <a:t>assembled like a jigsaw.</a:t>
            </a:r>
          </a:p>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Functions and Benefits:</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Ventilation and Lighting</a:t>
            </a:r>
            <a:r>
              <a:rPr lang="en-US" sz="2200" b="0" i="0" dirty="0" smtClean="0">
                <a:solidFill>
                  <a:srgbClr val="0D0D0D"/>
                </a:solidFill>
                <a:effectLst/>
                <a:latin typeface="Times New Roman" panose="02020603050405020304" pitchFamily="18" charset="0"/>
                <a:cs typeface="Times New Roman" panose="02020603050405020304" pitchFamily="18" charset="0"/>
              </a:rPr>
              <a:t>: The design of </a:t>
            </a:r>
            <a:r>
              <a:rPr lang="en-US" sz="2200" b="1" i="0" dirty="0" err="1" smtClean="0">
                <a:solidFill>
                  <a:srgbClr val="0D0D0D"/>
                </a:solidFill>
                <a:effectLst/>
                <a:latin typeface="Times New Roman" panose="02020603050405020304" pitchFamily="18" charset="0"/>
                <a:cs typeface="Times New Roman" panose="02020603050405020304" pitchFamily="18" charset="0"/>
              </a:rPr>
              <a:t>shanashil</a:t>
            </a:r>
            <a:r>
              <a:rPr lang="en-US" sz="2200" b="1" i="0" dirty="0" smtClean="0">
                <a:solidFill>
                  <a:srgbClr val="0D0D0D"/>
                </a:solidFill>
                <a:effectLst/>
                <a:latin typeface="Times New Roman" panose="02020603050405020304" pitchFamily="18" charset="0"/>
                <a:cs typeface="Times New Roman" panose="02020603050405020304" pitchFamily="18" charset="0"/>
              </a:rPr>
              <a:t> allows</a:t>
            </a:r>
            <a:r>
              <a:rPr lang="en-US" sz="2200" b="0" i="0" dirty="0" smtClean="0">
                <a:solidFill>
                  <a:srgbClr val="0D0D0D"/>
                </a:solidFill>
                <a:effectLst/>
                <a:latin typeface="Times New Roman" panose="02020603050405020304" pitchFamily="18" charset="0"/>
                <a:cs typeface="Times New Roman" panose="02020603050405020304" pitchFamily="18" charset="0"/>
              </a:rPr>
              <a:t> for </a:t>
            </a:r>
            <a:r>
              <a:rPr lang="en-US" sz="2200" b="1" i="0" dirty="0" smtClean="0">
                <a:solidFill>
                  <a:srgbClr val="0D0D0D"/>
                </a:solidFill>
                <a:effectLst/>
                <a:latin typeface="Times New Roman" panose="02020603050405020304" pitchFamily="18" charset="0"/>
                <a:cs typeface="Times New Roman" panose="02020603050405020304" pitchFamily="18" charset="0"/>
              </a:rPr>
              <a:t>natural ventilation </a:t>
            </a:r>
            <a:r>
              <a:rPr lang="en-US" sz="2200" b="0" i="0" dirty="0" smtClean="0">
                <a:solidFill>
                  <a:srgbClr val="0D0D0D"/>
                </a:solidFill>
                <a:effectLst/>
                <a:latin typeface="Times New Roman" panose="02020603050405020304" pitchFamily="18" charset="0"/>
                <a:cs typeface="Times New Roman" panose="02020603050405020304" pitchFamily="18" charset="0"/>
              </a:rPr>
              <a:t>and </a:t>
            </a:r>
            <a:r>
              <a:rPr lang="en-US" sz="2200" b="1" i="0" dirty="0" smtClean="0">
                <a:solidFill>
                  <a:srgbClr val="0D0D0D"/>
                </a:solidFill>
                <a:effectLst/>
                <a:latin typeface="Times New Roman" panose="02020603050405020304" pitchFamily="18" charset="0"/>
                <a:cs typeface="Times New Roman" panose="02020603050405020304" pitchFamily="18" charset="0"/>
              </a:rPr>
              <a:t>lighting</a:t>
            </a:r>
            <a:r>
              <a:rPr lang="en-US" sz="2200" b="0" i="0" dirty="0" smtClean="0">
                <a:solidFill>
                  <a:srgbClr val="0D0D0D"/>
                </a:solidFill>
                <a:effectLst/>
                <a:latin typeface="Times New Roman" panose="02020603050405020304" pitchFamily="18" charset="0"/>
                <a:cs typeface="Times New Roman" panose="02020603050405020304" pitchFamily="18" charset="0"/>
              </a:rPr>
              <a:t> to </a:t>
            </a:r>
            <a:r>
              <a:rPr lang="en-US" sz="2200" b="1" i="0" dirty="0" smtClean="0">
                <a:solidFill>
                  <a:srgbClr val="0D0D0D"/>
                </a:solidFill>
                <a:effectLst/>
                <a:latin typeface="Times New Roman" panose="02020603050405020304" pitchFamily="18" charset="0"/>
                <a:cs typeface="Times New Roman" panose="02020603050405020304" pitchFamily="18" charset="0"/>
              </a:rPr>
              <a:t>filter</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1" i="0" dirty="0" smtClean="0">
                <a:solidFill>
                  <a:srgbClr val="0D0D0D"/>
                </a:solidFill>
                <a:effectLst/>
                <a:latin typeface="Times New Roman" panose="02020603050405020304" pitchFamily="18" charset="0"/>
                <a:cs typeface="Times New Roman" panose="02020603050405020304" pitchFamily="18" charset="0"/>
              </a:rPr>
              <a:t>into the interior spaces</a:t>
            </a:r>
            <a:r>
              <a:rPr lang="en-US" sz="2200" b="0" i="0" dirty="0" smtClean="0">
                <a:solidFill>
                  <a:srgbClr val="0D0D0D"/>
                </a:solidFill>
                <a:effectLst/>
                <a:latin typeface="Times New Roman" panose="02020603050405020304" pitchFamily="18" charset="0"/>
                <a:cs typeface="Times New Roman" panose="02020603050405020304" pitchFamily="18" charset="0"/>
              </a:rPr>
              <a:t>, maintaining a </a:t>
            </a:r>
            <a:r>
              <a:rPr lang="en-US" sz="2200" b="1" i="0" dirty="0" smtClean="0">
                <a:solidFill>
                  <a:srgbClr val="0D0D0D"/>
                </a:solidFill>
                <a:effectLst/>
                <a:latin typeface="Times New Roman" panose="02020603050405020304" pitchFamily="18" charset="0"/>
                <a:cs typeface="Times New Roman" panose="02020603050405020304" pitchFamily="18" charset="0"/>
              </a:rPr>
              <a:t>comfortable</a:t>
            </a:r>
            <a:r>
              <a:rPr lang="en-US" sz="2200" b="0" i="0" dirty="0" smtClean="0">
                <a:solidFill>
                  <a:srgbClr val="0D0D0D"/>
                </a:solidFill>
                <a:effectLst/>
                <a:latin typeface="Times New Roman" panose="02020603050405020304" pitchFamily="18" charset="0"/>
                <a:cs typeface="Times New Roman" panose="02020603050405020304" pitchFamily="18" charset="0"/>
              </a:rPr>
              <a:t> indoor environment </a:t>
            </a:r>
            <a:r>
              <a:rPr lang="en-US" sz="2200" b="1" i="0" dirty="0" smtClean="0">
                <a:solidFill>
                  <a:srgbClr val="0D0D0D"/>
                </a:solidFill>
                <a:effectLst/>
                <a:latin typeface="Times New Roman" panose="02020603050405020304" pitchFamily="18" charset="0"/>
                <a:cs typeface="Times New Roman" panose="02020603050405020304" pitchFamily="18" charset="0"/>
              </a:rPr>
              <a:t>without the use </a:t>
            </a:r>
            <a:r>
              <a:rPr lang="en-US" sz="2200" b="0" i="0" dirty="0" smtClean="0">
                <a:solidFill>
                  <a:srgbClr val="0D0D0D"/>
                </a:solidFill>
                <a:effectLst/>
                <a:latin typeface="Times New Roman" panose="02020603050405020304" pitchFamily="18" charset="0"/>
                <a:cs typeface="Times New Roman" panose="02020603050405020304" pitchFamily="18" charset="0"/>
              </a:rPr>
              <a:t>of mechanical systems.</a:t>
            </a: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Heat Reduction</a:t>
            </a:r>
            <a:r>
              <a:rPr lang="en-US" sz="2200" b="0" i="0" dirty="0" smtClean="0">
                <a:solidFill>
                  <a:srgbClr val="0D0D0D"/>
                </a:solidFill>
                <a:effectLst/>
                <a:latin typeface="Times New Roman" panose="02020603050405020304" pitchFamily="18" charset="0"/>
                <a:cs typeface="Times New Roman" panose="02020603050405020304" pitchFamily="18" charset="0"/>
              </a:rPr>
              <a:t>: By </a:t>
            </a:r>
            <a:r>
              <a:rPr lang="en-US" sz="2200" b="1" i="0" dirty="0" smtClean="0">
                <a:solidFill>
                  <a:srgbClr val="0D0D0D"/>
                </a:solidFill>
                <a:effectLst/>
                <a:latin typeface="Times New Roman" panose="02020603050405020304" pitchFamily="18" charset="0"/>
                <a:cs typeface="Times New Roman" panose="02020603050405020304" pitchFamily="18" charset="0"/>
              </a:rPr>
              <a:t>blocking direct sunlight</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0" i="0" dirty="0" err="1" smtClean="0">
                <a:solidFill>
                  <a:srgbClr val="0D0D0D"/>
                </a:solidFill>
                <a:effectLst/>
                <a:latin typeface="Times New Roman" panose="02020603050405020304" pitchFamily="18" charset="0"/>
                <a:cs typeface="Times New Roman" panose="02020603050405020304" pitchFamily="18" charset="0"/>
              </a:rPr>
              <a:t>shanashil</a:t>
            </a:r>
            <a:r>
              <a:rPr lang="en-US" sz="2200" b="0" i="0" dirty="0" smtClean="0">
                <a:solidFill>
                  <a:srgbClr val="0D0D0D"/>
                </a:solidFill>
                <a:effectLst/>
                <a:latin typeface="Times New Roman" panose="02020603050405020304" pitchFamily="18" charset="0"/>
                <a:cs typeface="Times New Roman" panose="02020603050405020304" pitchFamily="18" charset="0"/>
              </a:rPr>
              <a:t> helps to reduce the amount of heat entering a building. The </a:t>
            </a:r>
            <a:r>
              <a:rPr lang="en-US" sz="2200" b="1" i="0" dirty="0" smtClean="0">
                <a:solidFill>
                  <a:srgbClr val="0D0D0D"/>
                </a:solidFill>
                <a:effectLst/>
                <a:latin typeface="Times New Roman" panose="02020603050405020304" pitchFamily="18" charset="0"/>
                <a:cs typeface="Times New Roman" panose="02020603050405020304" pitchFamily="18" charset="0"/>
              </a:rPr>
              <a:t>wooden material absorbs </a:t>
            </a:r>
            <a:r>
              <a:rPr lang="en-US" sz="2200" b="0" i="0" dirty="0" smtClean="0">
                <a:solidFill>
                  <a:srgbClr val="0D0D0D"/>
                </a:solidFill>
                <a:effectLst/>
                <a:latin typeface="Times New Roman" panose="02020603050405020304" pitchFamily="18" charset="0"/>
                <a:cs typeface="Times New Roman" panose="02020603050405020304" pitchFamily="18" charset="0"/>
              </a:rPr>
              <a:t>some heat but significantly </a:t>
            </a:r>
            <a:r>
              <a:rPr lang="en-US" sz="2200" b="1" i="0" dirty="0" smtClean="0">
                <a:solidFill>
                  <a:srgbClr val="0D0D0D"/>
                </a:solidFill>
                <a:effectLst/>
                <a:latin typeface="Times New Roman" panose="02020603050405020304" pitchFamily="18" charset="0"/>
                <a:cs typeface="Times New Roman" panose="02020603050405020304" pitchFamily="18" charset="0"/>
              </a:rPr>
              <a:t>limits heat transfer </a:t>
            </a:r>
            <a:r>
              <a:rPr lang="en-US" sz="2200" b="0" i="0" dirty="0" smtClean="0">
                <a:solidFill>
                  <a:srgbClr val="0D0D0D"/>
                </a:solidFill>
                <a:effectLst/>
                <a:latin typeface="Times New Roman" panose="02020603050405020304" pitchFamily="18" charset="0"/>
                <a:cs typeface="Times New Roman" panose="02020603050405020304" pitchFamily="18" charset="0"/>
              </a:rPr>
              <a:t>through </a:t>
            </a:r>
            <a:r>
              <a:rPr lang="en-US" sz="2200" b="1" i="0" dirty="0" smtClean="0">
                <a:solidFill>
                  <a:srgbClr val="0D0D0D"/>
                </a:solidFill>
                <a:effectLst/>
                <a:latin typeface="Times New Roman" panose="02020603050405020304" pitchFamily="18" charset="0"/>
                <a:cs typeface="Times New Roman" panose="02020603050405020304" pitchFamily="18" charset="0"/>
              </a:rPr>
              <a:t>radiation</a:t>
            </a:r>
            <a:r>
              <a:rPr lang="en-US" sz="2200" b="0" i="0" dirty="0" smtClean="0">
                <a:solidFill>
                  <a:srgbClr val="0D0D0D"/>
                </a:solidFill>
                <a:effectLst/>
                <a:latin typeface="Times New Roman" panose="02020603050405020304" pitchFamily="18" charset="0"/>
                <a:cs typeface="Times New Roman" panose="02020603050405020304" pitchFamily="18" charset="0"/>
              </a:rPr>
              <a:t>, keeping the interiors cooler.</a:t>
            </a: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Airflow Management</a:t>
            </a:r>
            <a:r>
              <a:rPr lang="en-US" sz="2200" b="0" i="0" dirty="0" smtClean="0">
                <a:solidFill>
                  <a:srgbClr val="0D0D0D"/>
                </a:solidFill>
                <a:effectLst/>
                <a:latin typeface="Times New Roman" panose="02020603050405020304" pitchFamily="18" charset="0"/>
                <a:cs typeface="Times New Roman" panose="02020603050405020304" pitchFamily="18" charset="0"/>
              </a:rPr>
              <a:t>: The patterns and placement of </a:t>
            </a:r>
            <a:r>
              <a:rPr lang="en-US" sz="2200" b="0" i="0" dirty="0" err="1" smtClean="0">
                <a:solidFill>
                  <a:srgbClr val="0D0D0D"/>
                </a:solidFill>
                <a:effectLst/>
                <a:latin typeface="Times New Roman" panose="02020603050405020304" pitchFamily="18" charset="0"/>
                <a:cs typeface="Times New Roman" panose="02020603050405020304" pitchFamily="18" charset="0"/>
              </a:rPr>
              <a:t>shanashil</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1" i="0" dirty="0" smtClean="0">
                <a:solidFill>
                  <a:srgbClr val="0D0D0D"/>
                </a:solidFill>
                <a:effectLst/>
                <a:latin typeface="Times New Roman" panose="02020603050405020304" pitchFamily="18" charset="0"/>
                <a:cs typeface="Times New Roman" panose="02020603050405020304" pitchFamily="18" charset="0"/>
              </a:rPr>
              <a:t>can influence the direction and flow</a:t>
            </a:r>
            <a:r>
              <a:rPr lang="en-US" sz="2200" b="0" i="0" dirty="0" smtClean="0">
                <a:solidFill>
                  <a:srgbClr val="0D0D0D"/>
                </a:solidFill>
                <a:effectLst/>
                <a:latin typeface="Times New Roman" panose="02020603050405020304" pitchFamily="18" charset="0"/>
                <a:cs typeface="Times New Roman" panose="02020603050405020304" pitchFamily="18" charset="0"/>
              </a:rPr>
              <a:t> of air within a space. By altering how </a:t>
            </a:r>
            <a:r>
              <a:rPr lang="en-US" sz="2200" b="1" i="0" dirty="0" smtClean="0">
                <a:solidFill>
                  <a:srgbClr val="0D0D0D"/>
                </a:solidFill>
                <a:effectLst/>
                <a:latin typeface="Times New Roman" panose="02020603050405020304" pitchFamily="18" charset="0"/>
                <a:cs typeface="Times New Roman" panose="02020603050405020304" pitchFamily="18" charset="0"/>
              </a:rPr>
              <a:t>air moves through an area,</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0" i="0" dirty="0" err="1" smtClean="0">
                <a:solidFill>
                  <a:srgbClr val="0D0D0D"/>
                </a:solidFill>
                <a:effectLst/>
                <a:latin typeface="Times New Roman" panose="02020603050405020304" pitchFamily="18" charset="0"/>
                <a:cs typeface="Times New Roman" panose="02020603050405020304" pitchFamily="18" charset="0"/>
              </a:rPr>
              <a:t>shanashil</a:t>
            </a:r>
            <a:r>
              <a:rPr lang="en-US" sz="2200" b="0" i="0" dirty="0" smtClean="0">
                <a:solidFill>
                  <a:srgbClr val="0D0D0D"/>
                </a:solidFill>
                <a:effectLst/>
                <a:latin typeface="Times New Roman" panose="02020603050405020304" pitchFamily="18" charset="0"/>
                <a:cs typeface="Times New Roman" panose="02020603050405020304" pitchFamily="18" charset="0"/>
              </a:rPr>
              <a:t> contributes to more effective natural cooling.</a:t>
            </a: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Aesthetic Appeal</a:t>
            </a:r>
            <a:r>
              <a:rPr lang="en-US" sz="2200" b="0" i="0" dirty="0" smtClean="0">
                <a:solidFill>
                  <a:srgbClr val="0D0D0D"/>
                </a:solidFill>
                <a:effectLst/>
                <a:latin typeface="Times New Roman" panose="02020603050405020304" pitchFamily="18" charset="0"/>
                <a:cs typeface="Times New Roman" panose="02020603050405020304" pitchFamily="18" charset="0"/>
              </a:rPr>
              <a:t>: Besides its </a:t>
            </a:r>
            <a:r>
              <a:rPr lang="en-US" sz="2200" b="1" i="0" dirty="0" smtClean="0">
                <a:solidFill>
                  <a:srgbClr val="0D0D0D"/>
                </a:solidFill>
                <a:effectLst/>
                <a:latin typeface="Times New Roman" panose="02020603050405020304" pitchFamily="18" charset="0"/>
                <a:cs typeface="Times New Roman" panose="02020603050405020304" pitchFamily="18" charset="0"/>
              </a:rPr>
              <a:t>functional roles</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0" i="0" dirty="0" err="1" smtClean="0">
                <a:solidFill>
                  <a:srgbClr val="0D0D0D"/>
                </a:solidFill>
                <a:effectLst/>
                <a:latin typeface="Times New Roman" panose="02020603050405020304" pitchFamily="18" charset="0"/>
                <a:cs typeface="Times New Roman" panose="02020603050405020304" pitchFamily="18" charset="0"/>
              </a:rPr>
              <a:t>shanashil</a:t>
            </a:r>
            <a:r>
              <a:rPr lang="en-US" sz="2200" b="0" i="0" dirty="0" smtClean="0">
                <a:solidFill>
                  <a:srgbClr val="0D0D0D"/>
                </a:solidFill>
                <a:effectLst/>
                <a:latin typeface="Times New Roman" panose="02020603050405020304" pitchFamily="18" charset="0"/>
                <a:cs typeface="Times New Roman" panose="02020603050405020304" pitchFamily="18" charset="0"/>
              </a:rPr>
              <a:t> adds a </a:t>
            </a:r>
            <a:r>
              <a:rPr lang="en-US" sz="2200" b="1" i="0" dirty="0" smtClean="0">
                <a:solidFill>
                  <a:srgbClr val="0D0D0D"/>
                </a:solidFill>
                <a:effectLst/>
                <a:latin typeface="Times New Roman" panose="02020603050405020304" pitchFamily="18" charset="0"/>
                <a:cs typeface="Times New Roman" panose="02020603050405020304" pitchFamily="18" charset="0"/>
              </a:rPr>
              <a:t>decorative aspect </a:t>
            </a:r>
            <a:r>
              <a:rPr lang="en-US" sz="2200" b="0" i="0" dirty="0" smtClean="0">
                <a:solidFill>
                  <a:srgbClr val="0D0D0D"/>
                </a:solidFill>
                <a:effectLst/>
                <a:latin typeface="Times New Roman" panose="02020603050405020304" pitchFamily="18" charset="0"/>
                <a:cs typeface="Times New Roman" panose="02020603050405020304" pitchFamily="18" charset="0"/>
              </a:rPr>
              <a:t>to buildings, showcasing the richness of Iraqi architectural heritage with its detailed craftsmanship.</a:t>
            </a:r>
          </a:p>
          <a:p>
            <a:pPr algn="just"/>
            <a:r>
              <a:rPr lang="en-US" sz="2200" b="0" i="0" dirty="0" err="1" smtClean="0">
                <a:solidFill>
                  <a:srgbClr val="0D0D0D"/>
                </a:solidFill>
                <a:effectLst/>
                <a:latin typeface="Times New Roman" panose="02020603050405020304" pitchFamily="18" charset="0"/>
                <a:cs typeface="Times New Roman" panose="02020603050405020304" pitchFamily="18" charset="0"/>
              </a:rPr>
              <a:t>Shanashil</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dirty="0" smtClean="0">
                <a:solidFill>
                  <a:srgbClr val="0D0D0D"/>
                </a:solidFill>
                <a:latin typeface="Times New Roman" panose="02020603050405020304" pitchFamily="18" charset="0"/>
                <a:cs typeface="Times New Roman" panose="02020603050405020304" pitchFamily="18" charset="0"/>
              </a:rPr>
              <a:t>exemplifies </a:t>
            </a:r>
            <a:r>
              <a:rPr lang="en-US" sz="2200" dirty="0">
                <a:solidFill>
                  <a:srgbClr val="0D0D0D"/>
                </a:solidFill>
                <a:latin typeface="Times New Roman" panose="02020603050405020304" pitchFamily="18" charset="0"/>
                <a:cs typeface="Times New Roman" panose="02020603050405020304" pitchFamily="18" charset="0"/>
              </a:rPr>
              <a:t>traditional design elements that enhance indoor </a:t>
            </a:r>
            <a:r>
              <a:rPr lang="en-US" sz="2200" b="1" dirty="0">
                <a:solidFill>
                  <a:srgbClr val="0D0D0D"/>
                </a:solidFill>
                <a:latin typeface="Times New Roman" panose="02020603050405020304" pitchFamily="18" charset="0"/>
                <a:cs typeface="Times New Roman" panose="02020603050405020304" pitchFamily="18" charset="0"/>
              </a:rPr>
              <a:t>environmental quality naturally </a:t>
            </a:r>
            <a:r>
              <a:rPr lang="en-US" sz="2200" dirty="0">
                <a:solidFill>
                  <a:srgbClr val="0D0D0D"/>
                </a:solidFill>
                <a:latin typeface="Times New Roman" panose="02020603050405020304" pitchFamily="18" charset="0"/>
                <a:cs typeface="Times New Roman" panose="02020603050405020304" pitchFamily="18" charset="0"/>
              </a:rPr>
              <a:t>while also enriching the </a:t>
            </a:r>
            <a:r>
              <a:rPr lang="en-US" sz="2200" b="1" dirty="0">
                <a:solidFill>
                  <a:srgbClr val="0D0D0D"/>
                </a:solidFill>
                <a:latin typeface="Times New Roman" panose="02020603050405020304" pitchFamily="18" charset="0"/>
                <a:cs typeface="Times New Roman" panose="02020603050405020304" pitchFamily="18" charset="0"/>
              </a:rPr>
              <a:t>visual</a:t>
            </a:r>
            <a:r>
              <a:rPr lang="en-US" sz="2200" dirty="0">
                <a:solidFill>
                  <a:srgbClr val="0D0D0D"/>
                </a:solidFill>
                <a:latin typeface="Times New Roman" panose="02020603050405020304" pitchFamily="18" charset="0"/>
                <a:cs typeface="Times New Roman" panose="02020603050405020304" pitchFamily="18" charset="0"/>
              </a:rPr>
              <a:t> and </a:t>
            </a:r>
            <a:r>
              <a:rPr lang="en-US" sz="2200" b="1" dirty="0">
                <a:solidFill>
                  <a:srgbClr val="0D0D0D"/>
                </a:solidFill>
                <a:latin typeface="Times New Roman" panose="02020603050405020304" pitchFamily="18" charset="0"/>
                <a:cs typeface="Times New Roman" panose="02020603050405020304" pitchFamily="18" charset="0"/>
              </a:rPr>
              <a:t>cultural character of architecture</a:t>
            </a:r>
            <a:r>
              <a:rPr lang="en-US" sz="2200" dirty="0">
                <a:solidFill>
                  <a:srgbClr val="0D0D0D"/>
                </a:solidFill>
                <a:latin typeface="Times New Roman" panose="02020603050405020304" pitchFamily="18" charset="0"/>
                <a:cs typeface="Times New Roman" panose="02020603050405020304" pitchFamily="18" charset="0"/>
              </a:rPr>
              <a:t>.</a:t>
            </a:r>
            <a:endParaRPr lang="en-US" sz="2200" b="0" i="0" dirty="0">
              <a:solidFill>
                <a:srgbClr val="0D0D0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904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9334" y="709863"/>
            <a:ext cx="6953361" cy="6007025"/>
          </a:xfrm>
        </p:spPr>
        <p:txBody>
          <a:bodyPr>
            <a:normAutofit/>
          </a:bodyPr>
          <a:lstStyle/>
          <a:p>
            <a:pPr algn="just"/>
            <a:r>
              <a:rPr lang="en-US" dirty="0" smtClean="0">
                <a:latin typeface="Times New Roman" panose="02020603050405020304" pitchFamily="18" charset="0"/>
                <a:cs typeface="Times New Roman" panose="02020603050405020304" pitchFamily="18" charset="0"/>
              </a:rPr>
              <a:t>Vernacular architecture is the traditional way of building that's perfectly adapted with Iraqi environment. In Iraq, where the climate </a:t>
            </a:r>
            <a:r>
              <a:rPr lang="en-US" dirty="0">
                <a:latin typeface="Times New Roman" panose="02020603050405020304" pitchFamily="18" charset="0"/>
                <a:cs typeface="Times New Roman" panose="02020603050405020304" pitchFamily="18" charset="0"/>
              </a:rPr>
              <a:t>is mainly </a:t>
            </a:r>
            <a:r>
              <a:rPr lang="en-US" dirty="0" smtClean="0">
                <a:latin typeface="Times New Roman" panose="02020603050405020304" pitchFamily="18" charset="0"/>
                <a:cs typeface="Times New Roman" panose="02020603050405020304" pitchFamily="18" charset="0"/>
              </a:rPr>
              <a:t>dry, this style of architecture is evident in several key aspects:</a:t>
            </a:r>
          </a:p>
          <a:p>
            <a:pPr algn="just"/>
            <a:r>
              <a:rPr lang="en-US" b="1" dirty="0" smtClean="0">
                <a:latin typeface="Times New Roman" panose="02020603050405020304" pitchFamily="18" charset="0"/>
                <a:cs typeface="Times New Roman" panose="02020603050405020304" pitchFamily="18" charset="0"/>
              </a:rPr>
              <a:t>1.Organization of Households</a:t>
            </a:r>
            <a:r>
              <a:rPr lang="en-US" dirty="0" smtClean="0">
                <a:latin typeface="Times New Roman" panose="02020603050405020304" pitchFamily="18" charset="0"/>
                <a:cs typeface="Times New Roman" panose="02020603050405020304" pitchFamily="18" charset="0"/>
              </a:rPr>
              <a:t>: How homes are laid out and structured to </a:t>
            </a:r>
            <a:r>
              <a:rPr lang="en-US" b="1" dirty="0" smtClean="0">
                <a:latin typeface="Times New Roman" panose="02020603050405020304" pitchFamily="18" charset="0"/>
                <a:cs typeface="Times New Roman" panose="02020603050405020304" pitchFamily="18" charset="0"/>
              </a:rPr>
              <a:t>maximize</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comfort</a:t>
            </a:r>
            <a:r>
              <a:rPr lang="en-US" dirty="0" smtClean="0">
                <a:latin typeface="Times New Roman" panose="02020603050405020304" pitchFamily="18" charset="0"/>
                <a:cs typeface="Times New Roman" panose="02020603050405020304" pitchFamily="18" charset="0"/>
              </a:rPr>
              <a:t> in a </a:t>
            </a:r>
            <a:r>
              <a:rPr lang="en-US" b="1" dirty="0" smtClean="0">
                <a:latin typeface="Times New Roman" panose="02020603050405020304" pitchFamily="18" charset="0"/>
                <a:cs typeface="Times New Roman" panose="02020603050405020304" pitchFamily="18" charset="0"/>
              </a:rPr>
              <a:t>dry climate</a:t>
            </a:r>
            <a:r>
              <a:rPr lang="en-US" dirty="0" smtClean="0">
                <a:latin typeface="Times New Roman" panose="02020603050405020304" pitchFamily="18" charset="0"/>
                <a:cs typeface="Times New Roman" panose="02020603050405020304" pitchFamily="18" charset="0"/>
              </a:rPr>
              <a:t>.</a:t>
            </a:r>
          </a:p>
          <a:p>
            <a:pPr algn="just"/>
            <a:r>
              <a:rPr lang="en-US" b="1" dirty="0" smtClean="0">
                <a:latin typeface="Times New Roman" panose="02020603050405020304" pitchFamily="18" charset="0"/>
                <a:cs typeface="Times New Roman" panose="02020603050405020304" pitchFamily="18" charset="0"/>
              </a:rPr>
              <a:t>2.Shape and Size of Buildings</a:t>
            </a:r>
            <a:r>
              <a:rPr lang="en-US" dirty="0" smtClean="0">
                <a:latin typeface="Times New Roman" panose="02020603050405020304" pitchFamily="18" charset="0"/>
                <a:cs typeface="Times New Roman" panose="02020603050405020304" pitchFamily="18" charset="0"/>
              </a:rPr>
              <a:t>: The overall design and dimensions of buildings are fitted </a:t>
            </a:r>
            <a:r>
              <a:rPr lang="en-US" b="1" dirty="0" smtClean="0">
                <a:latin typeface="Times New Roman" panose="02020603050405020304" pitchFamily="18" charset="0"/>
                <a:cs typeface="Times New Roman" panose="02020603050405020304" pitchFamily="18" charset="0"/>
              </a:rPr>
              <a:t>to reduce heat </a:t>
            </a:r>
            <a:r>
              <a:rPr lang="en-US" dirty="0" smtClean="0">
                <a:latin typeface="Times New Roman" panose="02020603050405020304" pitchFamily="18" charset="0"/>
                <a:cs typeface="Times New Roman" panose="02020603050405020304" pitchFamily="18" charset="0"/>
              </a:rPr>
              <a:t>inside and make </a:t>
            </a:r>
            <a:r>
              <a:rPr lang="en-US" b="1" dirty="0" smtClean="0">
                <a:latin typeface="Times New Roman" panose="02020603050405020304" pitchFamily="18" charset="0"/>
                <a:cs typeface="Times New Roman" panose="02020603050405020304" pitchFamily="18" charset="0"/>
              </a:rPr>
              <a:t>living spaces more comfortable</a:t>
            </a:r>
            <a:r>
              <a:rPr lang="en-US" dirty="0" smtClean="0">
                <a:latin typeface="Times New Roman" panose="02020603050405020304" pitchFamily="18" charset="0"/>
                <a:cs typeface="Times New Roman" panose="02020603050405020304" pitchFamily="18" charset="0"/>
              </a:rPr>
              <a:t>.</a:t>
            </a:r>
          </a:p>
          <a:p>
            <a:pPr algn="just"/>
            <a:r>
              <a:rPr lang="en-US" b="1" dirty="0" smtClean="0">
                <a:latin typeface="Times New Roman" panose="02020603050405020304" pitchFamily="18" charset="0"/>
                <a:cs typeface="Times New Roman" panose="02020603050405020304" pitchFamily="18" charset="0"/>
              </a:rPr>
              <a:t>3.Functional Design</a:t>
            </a:r>
            <a:r>
              <a:rPr lang="en-US" dirty="0" smtClean="0">
                <a:latin typeface="Times New Roman" panose="02020603050405020304" pitchFamily="18" charset="0"/>
                <a:cs typeface="Times New Roman" panose="02020603050405020304" pitchFamily="18" charset="0"/>
              </a:rPr>
              <a:t>: The specific design features of buildings that make them </a:t>
            </a:r>
            <a:r>
              <a:rPr lang="en-US" b="1" dirty="0" smtClean="0">
                <a:latin typeface="Times New Roman" panose="02020603050405020304" pitchFamily="18" charset="0"/>
                <a:cs typeface="Times New Roman" panose="02020603050405020304" pitchFamily="18" charset="0"/>
              </a:rPr>
              <a:t>suitable for their environment</a:t>
            </a:r>
            <a:r>
              <a:rPr lang="en-US" dirty="0" smtClean="0">
                <a:latin typeface="Times New Roman" panose="02020603050405020304" pitchFamily="18" charset="0"/>
                <a:cs typeface="Times New Roman" panose="02020603050405020304" pitchFamily="18" charset="0"/>
              </a:rPr>
              <a:t>, such as spaces and </a:t>
            </a:r>
            <a:r>
              <a:rPr lang="en-US" b="1" dirty="0" smtClean="0">
                <a:latin typeface="Times New Roman" panose="02020603050405020304" pitchFamily="18" charset="0"/>
                <a:cs typeface="Times New Roman" panose="02020603050405020304" pitchFamily="18" charset="0"/>
              </a:rPr>
              <a:t>elements that are useful for everyday life</a:t>
            </a:r>
            <a:r>
              <a:rPr lang="en-US" dirty="0" smtClean="0">
                <a:latin typeface="Times New Roman" panose="02020603050405020304" pitchFamily="18" charset="0"/>
                <a:cs typeface="Times New Roman" panose="02020603050405020304" pitchFamily="18" charset="0"/>
              </a:rPr>
              <a:t>.</a:t>
            </a:r>
          </a:p>
          <a:p>
            <a:pPr algn="just"/>
            <a:endParaRPr lang="en-US"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169333" y="200350"/>
            <a:ext cx="6953361" cy="523220"/>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IRAQI VERNACULAR ARCHITECTURE</a:t>
            </a:r>
          </a:p>
        </p:txBody>
      </p:sp>
      <p:pic>
        <p:nvPicPr>
          <p:cNvPr id="2052" name="Picture 4" descr="Traditional neighbourhood in the Iraqi citie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809" y="0"/>
            <a:ext cx="49371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655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933" y="335846"/>
            <a:ext cx="11808178" cy="5847755"/>
          </a:xfrm>
          <a:prstGeom prst="rect">
            <a:avLst/>
          </a:prstGeom>
        </p:spPr>
        <p:txBody>
          <a:bodyPr wrap="square">
            <a:spAutoFit/>
          </a:bodyPr>
          <a:lstStyle/>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2.2.4 Fountains and Water Pools (</a:t>
            </a:r>
            <a:r>
              <a:rPr lang="en-US" sz="2200" b="1" i="0" dirty="0" err="1" smtClean="0">
                <a:solidFill>
                  <a:srgbClr val="0D0D0D"/>
                </a:solidFill>
                <a:effectLst/>
                <a:latin typeface="Times New Roman" panose="02020603050405020304" pitchFamily="18" charset="0"/>
                <a:cs typeface="Times New Roman" panose="02020603050405020304" pitchFamily="18" charset="0"/>
              </a:rPr>
              <a:t>Selsebil</a:t>
            </a:r>
            <a:r>
              <a:rPr lang="en-US" sz="2200" b="1" i="0" dirty="0" smtClean="0">
                <a:solidFill>
                  <a:srgbClr val="0D0D0D"/>
                </a:solidFill>
                <a:effectLst/>
                <a:latin typeface="Times New Roman" panose="02020603050405020304" pitchFamily="18" charset="0"/>
                <a:cs typeface="Times New Roman" panose="02020603050405020304" pitchFamily="18" charset="0"/>
              </a:rPr>
              <a:t>)</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Role and Importance:</a:t>
            </a:r>
          </a:p>
          <a:p>
            <a:pPr algn="just"/>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Integration into Architecture</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1" i="0" dirty="0" smtClean="0">
                <a:solidFill>
                  <a:srgbClr val="0D0D0D"/>
                </a:solidFill>
                <a:effectLst/>
                <a:latin typeface="Times New Roman" panose="02020603050405020304" pitchFamily="18" charset="0"/>
                <a:cs typeface="Times New Roman" panose="02020603050405020304" pitchFamily="18" charset="0"/>
              </a:rPr>
              <a:t>Fountains</a:t>
            </a:r>
            <a:r>
              <a:rPr lang="en-US" sz="2200" b="0" i="0" dirty="0" smtClean="0">
                <a:solidFill>
                  <a:srgbClr val="0D0D0D"/>
                </a:solidFill>
                <a:effectLst/>
                <a:latin typeface="Times New Roman" panose="02020603050405020304" pitchFamily="18" charset="0"/>
                <a:cs typeface="Times New Roman" panose="02020603050405020304" pitchFamily="18" charset="0"/>
              </a:rPr>
              <a:t> and </a:t>
            </a:r>
            <a:r>
              <a:rPr lang="en-US" sz="2200" b="1" i="0" dirty="0" smtClean="0">
                <a:solidFill>
                  <a:srgbClr val="0D0D0D"/>
                </a:solidFill>
                <a:effectLst/>
                <a:latin typeface="Times New Roman" panose="02020603050405020304" pitchFamily="18" charset="0"/>
                <a:cs typeface="Times New Roman" panose="02020603050405020304" pitchFamily="18" charset="0"/>
              </a:rPr>
              <a:t>water pools </a:t>
            </a:r>
            <a:r>
              <a:rPr lang="en-US" sz="2200" b="0" i="0" dirty="0" smtClean="0">
                <a:solidFill>
                  <a:srgbClr val="0D0D0D"/>
                </a:solidFill>
                <a:effectLst/>
                <a:latin typeface="Times New Roman" panose="02020603050405020304" pitchFamily="18" charset="0"/>
                <a:cs typeface="Times New Roman" panose="02020603050405020304" pitchFamily="18" charset="0"/>
              </a:rPr>
              <a:t>are integral components of traditional Iraqi architecture. They are strategically placed within the design of a house to enhance both the </a:t>
            </a:r>
            <a:r>
              <a:rPr lang="en-US" sz="2200" b="1" i="0" dirty="0" smtClean="0">
                <a:solidFill>
                  <a:srgbClr val="0D0D0D"/>
                </a:solidFill>
                <a:effectLst/>
                <a:latin typeface="Times New Roman" panose="02020603050405020304" pitchFamily="18" charset="0"/>
                <a:cs typeface="Times New Roman" panose="02020603050405020304" pitchFamily="18" charset="0"/>
              </a:rPr>
              <a:t>aesthetics</a:t>
            </a:r>
            <a:r>
              <a:rPr lang="en-US" sz="2200" b="0" i="0" dirty="0" smtClean="0">
                <a:solidFill>
                  <a:srgbClr val="0D0D0D"/>
                </a:solidFill>
                <a:effectLst/>
                <a:latin typeface="Times New Roman" panose="02020603050405020304" pitchFamily="18" charset="0"/>
                <a:cs typeface="Times New Roman" panose="02020603050405020304" pitchFamily="18" charset="0"/>
              </a:rPr>
              <a:t> and the </a:t>
            </a:r>
            <a:r>
              <a:rPr lang="en-US" sz="2200" b="1" i="0" dirty="0" smtClean="0">
                <a:solidFill>
                  <a:srgbClr val="0D0D0D"/>
                </a:solidFill>
                <a:effectLst/>
                <a:latin typeface="Times New Roman" panose="02020603050405020304" pitchFamily="18" charset="0"/>
                <a:cs typeface="Times New Roman" panose="02020603050405020304" pitchFamily="18" charset="0"/>
              </a:rPr>
              <a:t>functionality</a:t>
            </a:r>
            <a:r>
              <a:rPr lang="en-US" sz="2200" b="0" i="0" dirty="0" smtClean="0">
                <a:solidFill>
                  <a:srgbClr val="0D0D0D"/>
                </a:solidFill>
                <a:effectLst/>
                <a:latin typeface="Times New Roman" panose="02020603050405020304" pitchFamily="18" charset="0"/>
                <a:cs typeface="Times New Roman" panose="02020603050405020304" pitchFamily="18" charset="0"/>
              </a:rPr>
              <a:t> of the </a:t>
            </a:r>
            <a:r>
              <a:rPr lang="en-US" sz="2200" b="1" i="0" dirty="0" smtClean="0">
                <a:solidFill>
                  <a:srgbClr val="0D0D0D"/>
                </a:solidFill>
                <a:effectLst/>
                <a:latin typeface="Times New Roman" panose="02020603050405020304" pitchFamily="18" charset="0"/>
                <a:cs typeface="Times New Roman" panose="02020603050405020304" pitchFamily="18" charset="0"/>
              </a:rPr>
              <a:t>living spaces.</a:t>
            </a:r>
          </a:p>
          <a:p>
            <a:pPr algn="just">
              <a:buFont typeface="Arial" panose="020B0604020202020204" pitchFamily="34" charset="0"/>
              <a:buChar char="•"/>
            </a:pP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Microclimate Creation</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dirty="0">
                <a:solidFill>
                  <a:srgbClr val="0D0D0D"/>
                </a:solidFill>
                <a:latin typeface="Times New Roman" panose="02020603050405020304" pitchFamily="18" charset="0"/>
                <a:cs typeface="Times New Roman" panose="02020603050405020304" pitchFamily="18" charset="0"/>
              </a:rPr>
              <a:t>These </a:t>
            </a:r>
            <a:r>
              <a:rPr lang="en-US" sz="2200" b="1" dirty="0">
                <a:solidFill>
                  <a:srgbClr val="0D0D0D"/>
                </a:solidFill>
                <a:latin typeface="Times New Roman" panose="02020603050405020304" pitchFamily="18" charset="0"/>
                <a:cs typeface="Times New Roman" panose="02020603050405020304" pitchFamily="18" charset="0"/>
              </a:rPr>
              <a:t>water features</a:t>
            </a:r>
            <a:r>
              <a:rPr lang="en-US" sz="2200" dirty="0">
                <a:solidFill>
                  <a:srgbClr val="0D0D0D"/>
                </a:solidFill>
                <a:latin typeface="Times New Roman" panose="02020603050405020304" pitchFamily="18" charset="0"/>
                <a:cs typeface="Times New Roman" panose="02020603050405020304" pitchFamily="18" charset="0"/>
              </a:rPr>
              <a:t> are </a:t>
            </a:r>
            <a:r>
              <a:rPr lang="en-US" sz="2200" b="1" dirty="0">
                <a:solidFill>
                  <a:srgbClr val="0D0D0D"/>
                </a:solidFill>
                <a:latin typeface="Times New Roman" panose="02020603050405020304" pitchFamily="18" charset="0"/>
                <a:cs typeface="Times New Roman" panose="02020603050405020304" pitchFamily="18" charset="0"/>
              </a:rPr>
              <a:t>key</a:t>
            </a:r>
            <a:r>
              <a:rPr lang="en-US" sz="2200" dirty="0">
                <a:solidFill>
                  <a:srgbClr val="0D0D0D"/>
                </a:solidFill>
                <a:latin typeface="Times New Roman" panose="02020603050405020304" pitchFamily="18" charset="0"/>
                <a:cs typeface="Times New Roman" panose="02020603050405020304" pitchFamily="18" charset="0"/>
              </a:rPr>
              <a:t> in creating </a:t>
            </a:r>
            <a:r>
              <a:rPr lang="en-US" sz="2200" b="1" dirty="0">
                <a:solidFill>
                  <a:srgbClr val="0D0D0D"/>
                </a:solidFill>
                <a:latin typeface="Times New Roman" panose="02020603050405020304" pitchFamily="18" charset="0"/>
                <a:cs typeface="Times New Roman" panose="02020603050405020304" pitchFamily="18" charset="0"/>
              </a:rPr>
              <a:t>a favorable microclimate </a:t>
            </a:r>
            <a:r>
              <a:rPr lang="en-US" sz="2200" dirty="0">
                <a:solidFill>
                  <a:srgbClr val="0D0D0D"/>
                </a:solidFill>
                <a:latin typeface="Times New Roman" panose="02020603050405020304" pitchFamily="18" charset="0"/>
                <a:cs typeface="Times New Roman" panose="02020603050405020304" pitchFamily="18" charset="0"/>
              </a:rPr>
              <a:t>inside the house by </a:t>
            </a:r>
            <a:r>
              <a:rPr lang="en-US" sz="2200" b="1" dirty="0">
                <a:solidFill>
                  <a:srgbClr val="0D0D0D"/>
                </a:solidFill>
                <a:latin typeface="Times New Roman" panose="02020603050405020304" pitchFamily="18" charset="0"/>
                <a:cs typeface="Times New Roman" panose="02020603050405020304" pitchFamily="18" charset="0"/>
              </a:rPr>
              <a:t>cooling the surrounding </a:t>
            </a:r>
            <a:r>
              <a:rPr lang="en-US" sz="2200" dirty="0">
                <a:solidFill>
                  <a:srgbClr val="0D0D0D"/>
                </a:solidFill>
                <a:latin typeface="Times New Roman" panose="02020603050405020304" pitchFamily="18" charset="0"/>
                <a:cs typeface="Times New Roman" panose="02020603050405020304" pitchFamily="18" charset="0"/>
              </a:rPr>
              <a:t>air through </a:t>
            </a:r>
            <a:r>
              <a:rPr lang="en-US" sz="2200" b="1" dirty="0">
                <a:solidFill>
                  <a:srgbClr val="0D0D0D"/>
                </a:solidFill>
                <a:latin typeface="Times New Roman" panose="02020603050405020304" pitchFamily="18" charset="0"/>
                <a:cs typeface="Times New Roman" panose="02020603050405020304" pitchFamily="18" charset="0"/>
              </a:rPr>
              <a:t>evaporation</a:t>
            </a:r>
            <a:r>
              <a:rPr lang="en-US" sz="2200" dirty="0">
                <a:solidFill>
                  <a:srgbClr val="0D0D0D"/>
                </a:solidFill>
                <a:latin typeface="Times New Roman" panose="02020603050405020304" pitchFamily="18" charset="0"/>
                <a:cs typeface="Times New Roman" panose="02020603050405020304" pitchFamily="18" charset="0"/>
              </a:rPr>
              <a:t>. This natural cooling effect makes interior spaces more </a:t>
            </a:r>
            <a:r>
              <a:rPr lang="en-US" sz="2200" b="1" dirty="0">
                <a:solidFill>
                  <a:srgbClr val="0D0D0D"/>
                </a:solidFill>
                <a:latin typeface="Times New Roman" panose="02020603050405020304" pitchFamily="18" charset="0"/>
                <a:cs typeface="Times New Roman" panose="02020603050405020304" pitchFamily="18" charset="0"/>
              </a:rPr>
              <a:t>comfortable</a:t>
            </a:r>
            <a:r>
              <a:rPr lang="en-US" sz="2200" dirty="0">
                <a:solidFill>
                  <a:srgbClr val="0D0D0D"/>
                </a:solidFill>
                <a:latin typeface="Times New Roman" panose="02020603050405020304" pitchFamily="18" charset="0"/>
                <a:cs typeface="Times New Roman" panose="02020603050405020304" pitchFamily="18" charset="0"/>
              </a:rPr>
              <a:t>, especially in hot climates</a:t>
            </a:r>
            <a:r>
              <a:rPr lang="en-US" sz="2200" dirty="0" smtClean="0">
                <a:solidFill>
                  <a:srgbClr val="0D0D0D"/>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Aesthetic and Functional Harmony</a:t>
            </a:r>
            <a:r>
              <a:rPr lang="en-US" sz="2200" b="0" i="0" dirty="0" smtClean="0">
                <a:solidFill>
                  <a:srgbClr val="0D0D0D"/>
                </a:solidFill>
                <a:effectLst/>
                <a:latin typeface="Times New Roman" panose="02020603050405020304" pitchFamily="18" charset="0"/>
                <a:cs typeface="Times New Roman" panose="02020603050405020304" pitchFamily="18" charset="0"/>
              </a:rPr>
              <a:t>: Beyond their </a:t>
            </a:r>
            <a:r>
              <a:rPr lang="en-US" sz="2200" b="1" i="0" dirty="0" smtClean="0">
                <a:solidFill>
                  <a:srgbClr val="0D0D0D"/>
                </a:solidFill>
                <a:effectLst/>
                <a:latin typeface="Times New Roman" panose="02020603050405020304" pitchFamily="18" charset="0"/>
                <a:cs typeface="Times New Roman" panose="02020603050405020304" pitchFamily="18" charset="0"/>
              </a:rPr>
              <a:t>practical benefits</a:t>
            </a:r>
            <a:r>
              <a:rPr lang="en-US" sz="2200" b="0" i="0" dirty="0" smtClean="0">
                <a:solidFill>
                  <a:srgbClr val="0D0D0D"/>
                </a:solidFill>
                <a:effectLst/>
                <a:latin typeface="Times New Roman" panose="02020603050405020304" pitchFamily="18" charset="0"/>
                <a:cs typeface="Times New Roman" panose="02020603050405020304" pitchFamily="18" charset="0"/>
              </a:rPr>
              <a:t>, fountains and water pools add a </a:t>
            </a:r>
            <a:r>
              <a:rPr lang="en-US" sz="2200" b="1" i="0" dirty="0" smtClean="0">
                <a:solidFill>
                  <a:srgbClr val="0D0D0D"/>
                </a:solidFill>
                <a:effectLst/>
                <a:latin typeface="Times New Roman" panose="02020603050405020304" pitchFamily="18" charset="0"/>
                <a:cs typeface="Times New Roman" panose="02020603050405020304" pitchFamily="18" charset="0"/>
              </a:rPr>
              <a:t>visual and auditory </a:t>
            </a:r>
            <a:r>
              <a:rPr lang="en-US" sz="2200" b="0" i="0" dirty="0" smtClean="0">
                <a:solidFill>
                  <a:srgbClr val="0D0D0D"/>
                </a:solidFill>
                <a:effectLst/>
                <a:latin typeface="Times New Roman" panose="02020603050405020304" pitchFamily="18" charset="0"/>
                <a:cs typeface="Times New Roman" panose="02020603050405020304" pitchFamily="18" charset="0"/>
              </a:rPr>
              <a:t>element to homes, offering tranquility and a connection to nature, which is highly valued in many traditional cultures.</a:t>
            </a:r>
          </a:p>
          <a:p>
            <a:pPr algn="just">
              <a:buFont typeface="Arial" panose="020B0604020202020204" pitchFamily="34" charset="0"/>
              <a:buChar char="•"/>
            </a:pP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r>
              <a:rPr lang="en-US" sz="2200" b="0" i="0" dirty="0" smtClean="0">
                <a:solidFill>
                  <a:srgbClr val="0D0D0D"/>
                </a:solidFill>
                <a:effectLst/>
                <a:latin typeface="Times New Roman" panose="02020603050405020304" pitchFamily="18" charset="0"/>
                <a:cs typeface="Times New Roman" panose="02020603050405020304" pitchFamily="18" charset="0"/>
              </a:rPr>
              <a:t>These elements demonstrate how traditional methods can be both effective and beautiful, contributing to sustainable living environments that are well-adapted to the local climate.</a:t>
            </a:r>
            <a:endParaRPr lang="en-US" sz="2200" b="0" i="0" dirty="0">
              <a:solidFill>
                <a:srgbClr val="0D0D0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429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4"/>
            <a:ext cx="12192000" cy="6186309"/>
          </a:xfrm>
          <a:prstGeom prst="rect">
            <a:avLst/>
          </a:prstGeom>
        </p:spPr>
        <p:txBody>
          <a:bodyPr wrap="square">
            <a:spAutoFit/>
          </a:bodyPr>
          <a:lstStyle/>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2.2.5 Doors and Windows</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Design and Functionality:</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Windows</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dirty="0">
                <a:solidFill>
                  <a:srgbClr val="0D0D0D"/>
                </a:solidFill>
                <a:latin typeface="Times New Roman" panose="02020603050405020304" pitchFamily="18" charset="0"/>
                <a:cs typeface="Times New Roman" panose="02020603050405020304" pitchFamily="18" charset="0"/>
              </a:rPr>
              <a:t>In traditional Iraqi architecture, </a:t>
            </a:r>
            <a:r>
              <a:rPr lang="en-US" sz="2200" b="1" dirty="0">
                <a:solidFill>
                  <a:srgbClr val="0D0D0D"/>
                </a:solidFill>
                <a:latin typeface="Times New Roman" panose="02020603050405020304" pitchFamily="18" charset="0"/>
                <a:cs typeface="Times New Roman" panose="02020603050405020304" pitchFamily="18" charset="0"/>
              </a:rPr>
              <a:t>windows</a:t>
            </a:r>
            <a:r>
              <a:rPr lang="en-US" sz="2200" dirty="0">
                <a:solidFill>
                  <a:srgbClr val="0D0D0D"/>
                </a:solidFill>
                <a:latin typeface="Times New Roman" panose="02020603050405020304" pitchFamily="18" charset="0"/>
                <a:cs typeface="Times New Roman" panose="02020603050405020304" pitchFamily="18" charset="0"/>
              </a:rPr>
              <a:t> are usually </a:t>
            </a:r>
            <a:r>
              <a:rPr lang="en-US" sz="2200" b="1" dirty="0">
                <a:solidFill>
                  <a:srgbClr val="0D0D0D"/>
                </a:solidFill>
                <a:latin typeface="Times New Roman" panose="02020603050405020304" pitchFamily="18" charset="0"/>
                <a:cs typeface="Times New Roman" panose="02020603050405020304" pitchFamily="18" charset="0"/>
              </a:rPr>
              <a:t>small</a:t>
            </a:r>
            <a:r>
              <a:rPr lang="en-US" sz="2200" dirty="0">
                <a:solidFill>
                  <a:srgbClr val="0D0D0D"/>
                </a:solidFill>
                <a:latin typeface="Times New Roman" panose="02020603050405020304" pitchFamily="18" charset="0"/>
                <a:cs typeface="Times New Roman" panose="02020603050405020304" pitchFamily="18" charset="0"/>
              </a:rPr>
              <a:t> and </a:t>
            </a:r>
            <a:r>
              <a:rPr lang="en-US" sz="2200" b="1" dirty="0">
                <a:solidFill>
                  <a:srgbClr val="0D0D0D"/>
                </a:solidFill>
                <a:latin typeface="Times New Roman" panose="02020603050405020304" pitchFamily="18" charset="0"/>
                <a:cs typeface="Times New Roman" panose="02020603050405020304" pitchFamily="18" charset="0"/>
              </a:rPr>
              <a:t>high</a:t>
            </a:r>
            <a:r>
              <a:rPr lang="en-US" sz="2200" dirty="0">
                <a:solidFill>
                  <a:srgbClr val="0D0D0D"/>
                </a:solidFill>
                <a:latin typeface="Times New Roman" panose="02020603050405020304" pitchFamily="18" charset="0"/>
                <a:cs typeface="Times New Roman" panose="02020603050405020304" pitchFamily="18" charset="0"/>
              </a:rPr>
              <a:t> on walls, </a:t>
            </a:r>
            <a:r>
              <a:rPr lang="en-US" sz="2200" b="1" dirty="0">
                <a:solidFill>
                  <a:srgbClr val="0D0D0D"/>
                </a:solidFill>
                <a:latin typeface="Times New Roman" panose="02020603050405020304" pitchFamily="18" charset="0"/>
                <a:cs typeface="Times New Roman" panose="02020603050405020304" pitchFamily="18" charset="0"/>
              </a:rPr>
              <a:t>controlling</a:t>
            </a:r>
            <a:r>
              <a:rPr lang="en-US" sz="2200" dirty="0">
                <a:solidFill>
                  <a:srgbClr val="0D0D0D"/>
                </a:solidFill>
                <a:latin typeface="Times New Roman" panose="02020603050405020304" pitchFamily="18" charset="0"/>
                <a:cs typeface="Times New Roman" panose="02020603050405020304" pitchFamily="18" charset="0"/>
              </a:rPr>
              <a:t> </a:t>
            </a:r>
            <a:r>
              <a:rPr lang="en-US" sz="2200" b="1" dirty="0">
                <a:solidFill>
                  <a:srgbClr val="0D0D0D"/>
                </a:solidFill>
                <a:latin typeface="Times New Roman" panose="02020603050405020304" pitchFamily="18" charset="0"/>
                <a:cs typeface="Times New Roman" panose="02020603050405020304" pitchFamily="18" charset="0"/>
              </a:rPr>
              <a:t>light</a:t>
            </a:r>
            <a:r>
              <a:rPr lang="en-US" sz="2200" dirty="0">
                <a:solidFill>
                  <a:srgbClr val="0D0D0D"/>
                </a:solidFill>
                <a:latin typeface="Times New Roman" panose="02020603050405020304" pitchFamily="18" charset="0"/>
                <a:cs typeface="Times New Roman" panose="02020603050405020304" pitchFamily="18" charset="0"/>
              </a:rPr>
              <a:t> and </a:t>
            </a:r>
            <a:r>
              <a:rPr lang="en-US" sz="2200" b="1" dirty="0">
                <a:solidFill>
                  <a:srgbClr val="0D0D0D"/>
                </a:solidFill>
                <a:latin typeface="Times New Roman" panose="02020603050405020304" pitchFamily="18" charset="0"/>
                <a:cs typeface="Times New Roman" panose="02020603050405020304" pitchFamily="18" charset="0"/>
              </a:rPr>
              <a:t>heat</a:t>
            </a:r>
            <a:r>
              <a:rPr lang="en-US" sz="2200" dirty="0">
                <a:solidFill>
                  <a:srgbClr val="0D0D0D"/>
                </a:solidFill>
                <a:latin typeface="Times New Roman" panose="02020603050405020304" pitchFamily="18" charset="0"/>
                <a:cs typeface="Times New Roman" panose="02020603050405020304" pitchFamily="18" charset="0"/>
              </a:rPr>
              <a:t> entry while allowing adequate ventilation. They often have wooden frames, offering natural </a:t>
            </a:r>
            <a:r>
              <a:rPr lang="en-US" sz="2200" b="1" dirty="0">
                <a:solidFill>
                  <a:srgbClr val="0D0D0D"/>
                </a:solidFill>
                <a:latin typeface="Times New Roman" panose="02020603050405020304" pitchFamily="18" charset="0"/>
                <a:cs typeface="Times New Roman" panose="02020603050405020304" pitchFamily="18" charset="0"/>
              </a:rPr>
              <a:t>insulation</a:t>
            </a:r>
            <a:r>
              <a:rPr lang="en-US" sz="2200" dirty="0">
                <a:solidFill>
                  <a:srgbClr val="0D0D0D"/>
                </a:solidFill>
                <a:latin typeface="Times New Roman" panose="02020603050405020304" pitchFamily="18" charset="0"/>
                <a:cs typeface="Times New Roman" panose="02020603050405020304" pitchFamily="18" charset="0"/>
              </a:rPr>
              <a:t> and </a:t>
            </a:r>
            <a:r>
              <a:rPr lang="en-US" sz="2200" b="1" dirty="0">
                <a:solidFill>
                  <a:srgbClr val="0D0D0D"/>
                </a:solidFill>
                <a:latin typeface="Times New Roman" panose="02020603050405020304" pitchFamily="18" charset="0"/>
                <a:cs typeface="Times New Roman" panose="02020603050405020304" pitchFamily="18" charset="0"/>
              </a:rPr>
              <a:t>aesthetic appeal</a:t>
            </a:r>
            <a:r>
              <a:rPr lang="en-US" sz="2200" b="1" dirty="0" smtClean="0">
                <a:solidFill>
                  <a:srgbClr val="0D0D0D"/>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Doors</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dirty="0">
                <a:solidFill>
                  <a:srgbClr val="0D0D0D"/>
                </a:solidFill>
                <a:latin typeface="Times New Roman" panose="02020603050405020304" pitchFamily="18" charset="0"/>
                <a:cs typeface="Times New Roman" panose="02020603050405020304" pitchFamily="18" charset="0"/>
              </a:rPr>
              <a:t>Doors in traditional Iraqi homes are typically </a:t>
            </a:r>
            <a:r>
              <a:rPr lang="en-US" sz="2200" b="1" dirty="0">
                <a:solidFill>
                  <a:srgbClr val="0D0D0D"/>
                </a:solidFill>
                <a:latin typeface="Times New Roman" panose="02020603050405020304" pitchFamily="18" charset="0"/>
                <a:cs typeface="Times New Roman" panose="02020603050405020304" pitchFamily="18" charset="0"/>
              </a:rPr>
              <a:t>wooden</a:t>
            </a:r>
            <a:r>
              <a:rPr lang="en-US" sz="2200" dirty="0">
                <a:solidFill>
                  <a:srgbClr val="0D0D0D"/>
                </a:solidFill>
                <a:latin typeface="Times New Roman" panose="02020603050405020304" pitchFamily="18" charset="0"/>
                <a:cs typeface="Times New Roman" panose="02020603050405020304" pitchFamily="18" charset="0"/>
              </a:rPr>
              <a:t> and </a:t>
            </a:r>
            <a:r>
              <a:rPr lang="en-US" sz="2200" b="1" dirty="0">
                <a:solidFill>
                  <a:srgbClr val="0D0D0D"/>
                </a:solidFill>
                <a:latin typeface="Times New Roman" panose="02020603050405020304" pitchFamily="18" charset="0"/>
                <a:cs typeface="Times New Roman" panose="02020603050405020304" pitchFamily="18" charset="0"/>
              </a:rPr>
              <a:t>often adorned </a:t>
            </a:r>
            <a:r>
              <a:rPr lang="en-US" sz="2200" dirty="0">
                <a:solidFill>
                  <a:srgbClr val="0D0D0D"/>
                </a:solidFill>
                <a:latin typeface="Times New Roman" panose="02020603050405020304" pitchFamily="18" charset="0"/>
                <a:cs typeface="Times New Roman" panose="02020603050405020304" pitchFamily="18" charset="0"/>
              </a:rPr>
              <a:t>with </a:t>
            </a:r>
            <a:r>
              <a:rPr lang="en-US" sz="2200" b="1" dirty="0">
                <a:solidFill>
                  <a:srgbClr val="0D0D0D"/>
                </a:solidFill>
                <a:latin typeface="Times New Roman" panose="02020603050405020304" pitchFamily="18" charset="0"/>
                <a:cs typeface="Times New Roman" panose="02020603050405020304" pitchFamily="18" charset="0"/>
              </a:rPr>
              <a:t>metal</a:t>
            </a:r>
            <a:r>
              <a:rPr lang="en-US" sz="2200" dirty="0">
                <a:solidFill>
                  <a:srgbClr val="0D0D0D"/>
                </a:solidFill>
                <a:latin typeface="Times New Roman" panose="02020603050405020304" pitchFamily="18" charset="0"/>
                <a:cs typeface="Times New Roman" panose="02020603050405020304" pitchFamily="18" charset="0"/>
              </a:rPr>
              <a:t> </a:t>
            </a:r>
            <a:r>
              <a:rPr lang="en-US" sz="2200" b="1" dirty="0">
                <a:solidFill>
                  <a:srgbClr val="0D0D0D"/>
                </a:solidFill>
                <a:latin typeface="Times New Roman" panose="02020603050405020304" pitchFamily="18" charset="0"/>
                <a:cs typeface="Times New Roman" panose="02020603050405020304" pitchFamily="18" charset="0"/>
              </a:rPr>
              <a:t>decorations</a:t>
            </a:r>
            <a:r>
              <a:rPr lang="en-US" sz="2200" dirty="0">
                <a:solidFill>
                  <a:srgbClr val="0D0D0D"/>
                </a:solidFill>
                <a:latin typeface="Times New Roman" panose="02020603050405020304" pitchFamily="18" charset="0"/>
                <a:cs typeface="Times New Roman" panose="02020603050405020304" pitchFamily="18" charset="0"/>
              </a:rPr>
              <a:t>. Wood enhances the doors' </a:t>
            </a:r>
            <a:r>
              <a:rPr lang="en-US" sz="2200" b="1" dirty="0">
                <a:solidFill>
                  <a:srgbClr val="0D0D0D"/>
                </a:solidFill>
                <a:latin typeface="Times New Roman" panose="02020603050405020304" pitchFamily="18" charset="0"/>
                <a:cs typeface="Times New Roman" panose="02020603050405020304" pitchFamily="18" charset="0"/>
              </a:rPr>
              <a:t>visual appeal </a:t>
            </a:r>
            <a:r>
              <a:rPr lang="en-US" sz="2200" dirty="0">
                <a:solidFill>
                  <a:srgbClr val="0D0D0D"/>
                </a:solidFill>
                <a:latin typeface="Times New Roman" panose="02020603050405020304" pitchFamily="18" charset="0"/>
                <a:cs typeface="Times New Roman" panose="02020603050405020304" pitchFamily="18" charset="0"/>
              </a:rPr>
              <a:t>and </a:t>
            </a:r>
            <a:r>
              <a:rPr lang="en-US" sz="2200" b="1" dirty="0">
                <a:solidFill>
                  <a:srgbClr val="0D0D0D"/>
                </a:solidFill>
                <a:latin typeface="Times New Roman" panose="02020603050405020304" pitchFamily="18" charset="0"/>
                <a:cs typeface="Times New Roman" panose="02020603050405020304" pitchFamily="18" charset="0"/>
              </a:rPr>
              <a:t>functionality</a:t>
            </a:r>
            <a:r>
              <a:rPr lang="en-US" sz="2200" dirty="0">
                <a:solidFill>
                  <a:srgbClr val="0D0D0D"/>
                </a:solidFill>
                <a:latin typeface="Times New Roman" panose="02020603050405020304" pitchFamily="18" charset="0"/>
                <a:cs typeface="Times New Roman" panose="02020603050405020304" pitchFamily="18" charset="0"/>
              </a:rPr>
              <a:t>, </a:t>
            </a:r>
            <a:r>
              <a:rPr lang="en-US" sz="2200" b="1" dirty="0">
                <a:solidFill>
                  <a:srgbClr val="0D0D0D"/>
                </a:solidFill>
                <a:latin typeface="Times New Roman" panose="02020603050405020304" pitchFamily="18" charset="0"/>
                <a:cs typeface="Times New Roman" panose="02020603050405020304" pitchFamily="18" charset="0"/>
              </a:rPr>
              <a:t>helping control </a:t>
            </a:r>
            <a:r>
              <a:rPr lang="en-US" sz="2200" dirty="0">
                <a:solidFill>
                  <a:srgbClr val="0D0D0D"/>
                </a:solidFill>
                <a:latin typeface="Times New Roman" panose="02020603050405020304" pitchFamily="18" charset="0"/>
                <a:cs typeface="Times New Roman" panose="02020603050405020304" pitchFamily="18" charset="0"/>
              </a:rPr>
              <a:t>airflow and maintain indoor temperature by effectively blocking external weather</a:t>
            </a:r>
            <a:r>
              <a:rPr lang="en-US" sz="2200" dirty="0" smtClean="0">
                <a:solidFill>
                  <a:srgbClr val="0D0D0D"/>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US" sz="2200" dirty="0">
              <a:solidFill>
                <a:srgbClr val="0D0D0D"/>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Purpose and Benefits:</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Air Current Control</a:t>
            </a:r>
            <a:r>
              <a:rPr lang="en-US" sz="2200" b="0" i="0" dirty="0" smtClean="0">
                <a:solidFill>
                  <a:srgbClr val="0D0D0D"/>
                </a:solidFill>
                <a:effectLst/>
                <a:latin typeface="Times New Roman" panose="02020603050405020304" pitchFamily="18" charset="0"/>
                <a:cs typeface="Times New Roman" panose="02020603050405020304" pitchFamily="18" charset="0"/>
              </a:rPr>
              <a:t>: Both doors and windows play </a:t>
            </a:r>
            <a:r>
              <a:rPr lang="en-US" sz="2200" b="1" i="0" dirty="0" smtClean="0">
                <a:solidFill>
                  <a:srgbClr val="0D0D0D"/>
                </a:solidFill>
                <a:effectLst/>
                <a:latin typeface="Times New Roman" panose="02020603050405020304" pitchFamily="18" charset="0"/>
                <a:cs typeface="Times New Roman" panose="02020603050405020304" pitchFamily="18" charset="0"/>
              </a:rPr>
              <a:t>crucial roles </a:t>
            </a:r>
            <a:r>
              <a:rPr lang="en-US" sz="2200" b="0" i="0" dirty="0" smtClean="0">
                <a:solidFill>
                  <a:srgbClr val="0D0D0D"/>
                </a:solidFill>
                <a:effectLst/>
                <a:latin typeface="Times New Roman" panose="02020603050405020304" pitchFamily="18" charset="0"/>
                <a:cs typeface="Times New Roman" panose="02020603050405020304" pitchFamily="18" charset="0"/>
              </a:rPr>
              <a:t>in managing </a:t>
            </a:r>
            <a:r>
              <a:rPr lang="en-US" sz="2200" b="1" i="0" dirty="0" smtClean="0">
                <a:solidFill>
                  <a:srgbClr val="0D0D0D"/>
                </a:solidFill>
                <a:effectLst/>
                <a:latin typeface="Times New Roman" panose="02020603050405020304" pitchFamily="18" charset="0"/>
                <a:cs typeface="Times New Roman" panose="02020603050405020304" pitchFamily="18" charset="0"/>
              </a:rPr>
              <a:t>air circulation </a:t>
            </a:r>
            <a:r>
              <a:rPr lang="en-US" sz="2200" b="0" i="0" dirty="0" smtClean="0">
                <a:solidFill>
                  <a:srgbClr val="0D0D0D"/>
                </a:solidFill>
                <a:effectLst/>
                <a:latin typeface="Times New Roman" panose="02020603050405020304" pitchFamily="18" charset="0"/>
                <a:cs typeface="Times New Roman" panose="02020603050405020304" pitchFamily="18" charset="0"/>
              </a:rPr>
              <a:t>within the home. Their </a:t>
            </a:r>
            <a:r>
              <a:rPr lang="en-US" sz="2200" b="1" i="0" dirty="0" smtClean="0">
                <a:solidFill>
                  <a:srgbClr val="0D0D0D"/>
                </a:solidFill>
                <a:effectLst/>
                <a:latin typeface="Times New Roman" panose="02020603050405020304" pitchFamily="18" charset="0"/>
                <a:cs typeface="Times New Roman" panose="02020603050405020304" pitchFamily="18" charset="0"/>
              </a:rPr>
              <a:t>strategic placement </a:t>
            </a:r>
            <a:r>
              <a:rPr lang="en-US" sz="2200" b="0" i="0" dirty="0" smtClean="0">
                <a:solidFill>
                  <a:srgbClr val="0D0D0D"/>
                </a:solidFill>
                <a:effectLst/>
                <a:latin typeface="Times New Roman" panose="02020603050405020304" pitchFamily="18" charset="0"/>
                <a:cs typeface="Times New Roman" panose="02020603050405020304" pitchFamily="18" charset="0"/>
              </a:rPr>
              <a:t>and design ensure that air flows naturally throughout the house, helping to keep it </a:t>
            </a:r>
            <a:r>
              <a:rPr lang="en-US" sz="2200" b="1" i="0" dirty="0" smtClean="0">
                <a:solidFill>
                  <a:srgbClr val="0D0D0D"/>
                </a:solidFill>
                <a:effectLst/>
                <a:latin typeface="Times New Roman" panose="02020603050405020304" pitchFamily="18" charset="0"/>
                <a:cs typeface="Times New Roman" panose="02020603050405020304" pitchFamily="18" charset="0"/>
              </a:rPr>
              <a:t>cool in the summer and warm in the winter.</a:t>
            </a: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Aesthetic Integration</a:t>
            </a:r>
            <a:r>
              <a:rPr lang="en-US" sz="2200" b="0" i="0" dirty="0" smtClean="0">
                <a:solidFill>
                  <a:srgbClr val="0D0D0D"/>
                </a:solidFill>
                <a:effectLst/>
                <a:latin typeface="Times New Roman" panose="02020603050405020304" pitchFamily="18" charset="0"/>
                <a:cs typeface="Times New Roman" panose="02020603050405020304" pitchFamily="18" charset="0"/>
              </a:rPr>
              <a:t>: The </a:t>
            </a:r>
            <a:r>
              <a:rPr lang="en-US" sz="2200" b="1" i="0" dirty="0" smtClean="0">
                <a:solidFill>
                  <a:srgbClr val="0D0D0D"/>
                </a:solidFill>
                <a:effectLst/>
                <a:latin typeface="Times New Roman" panose="02020603050405020304" pitchFamily="18" charset="0"/>
                <a:cs typeface="Times New Roman" panose="02020603050405020304" pitchFamily="18" charset="0"/>
              </a:rPr>
              <a:t>decorative elements </a:t>
            </a:r>
            <a:r>
              <a:rPr lang="en-US" sz="2200" b="0" i="0" dirty="0" smtClean="0">
                <a:solidFill>
                  <a:srgbClr val="0D0D0D"/>
                </a:solidFill>
                <a:effectLst/>
                <a:latin typeface="Times New Roman" panose="02020603050405020304" pitchFamily="18" charset="0"/>
                <a:cs typeface="Times New Roman" panose="02020603050405020304" pitchFamily="18" charset="0"/>
              </a:rPr>
              <a:t>of these building features </a:t>
            </a:r>
            <a:r>
              <a:rPr lang="en-US" sz="2200" b="1" i="0" dirty="0" smtClean="0">
                <a:solidFill>
                  <a:srgbClr val="0D0D0D"/>
                </a:solidFill>
                <a:effectLst/>
                <a:latin typeface="Times New Roman" panose="02020603050405020304" pitchFamily="18" charset="0"/>
                <a:cs typeface="Times New Roman" panose="02020603050405020304" pitchFamily="18" charset="0"/>
              </a:rPr>
              <a:t>reflect the cultural importance </a:t>
            </a:r>
            <a:r>
              <a:rPr lang="en-US" sz="2200" b="0" i="0" dirty="0" smtClean="0">
                <a:solidFill>
                  <a:srgbClr val="0D0D0D"/>
                </a:solidFill>
                <a:effectLst/>
                <a:latin typeface="Times New Roman" panose="02020603050405020304" pitchFamily="18" charset="0"/>
                <a:cs typeface="Times New Roman" panose="02020603050405020304" pitchFamily="18" charset="0"/>
              </a:rPr>
              <a:t>of craftsmanship and beauty in architecture, making them not just functional but also integral to the house’s overall character.</a:t>
            </a:r>
          </a:p>
          <a:p>
            <a:pPr algn="just"/>
            <a:r>
              <a:rPr lang="en-US" sz="2200" b="0" i="0" dirty="0" smtClean="0">
                <a:solidFill>
                  <a:srgbClr val="0D0D0D"/>
                </a:solidFill>
                <a:effectLst/>
                <a:latin typeface="Times New Roman" panose="02020603050405020304" pitchFamily="18" charset="0"/>
                <a:cs typeface="Times New Roman" panose="02020603050405020304" pitchFamily="18" charset="0"/>
              </a:rPr>
              <a:t>These architectural elements are essential for creating comfortable living environments that are well-adapted to the harsh climatic conditions of the region.</a:t>
            </a:r>
            <a:endParaRPr lang="en-US" sz="2200" b="0" i="0" dirty="0">
              <a:solidFill>
                <a:srgbClr val="0D0D0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1469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567"/>
            <a:ext cx="12192000" cy="5170646"/>
          </a:xfrm>
          <a:prstGeom prst="rect">
            <a:avLst/>
          </a:prstGeom>
        </p:spPr>
        <p:txBody>
          <a:bodyPr wrap="square">
            <a:spAutoFit/>
          </a:bodyPr>
          <a:lstStyle/>
          <a:p>
            <a:r>
              <a:rPr lang="en-US" sz="2200" b="1" i="0" dirty="0" smtClean="0">
                <a:solidFill>
                  <a:srgbClr val="0D0D0D"/>
                </a:solidFill>
                <a:effectLst/>
                <a:latin typeface="Times New Roman" panose="02020603050405020304" pitchFamily="18" charset="0"/>
                <a:cs typeface="Times New Roman" panose="02020603050405020304" pitchFamily="18" charset="0"/>
              </a:rPr>
              <a:t/>
            </a:r>
            <a:br>
              <a:rPr lang="en-US" sz="2200" b="1" i="0" dirty="0" smtClean="0">
                <a:solidFill>
                  <a:srgbClr val="0D0D0D"/>
                </a:solidFill>
                <a:effectLst/>
                <a:latin typeface="Times New Roman" panose="02020603050405020304" pitchFamily="18" charset="0"/>
                <a:cs typeface="Times New Roman" panose="02020603050405020304" pitchFamily="18" charset="0"/>
              </a:rPr>
            </a:br>
            <a:r>
              <a:rPr lang="en-US" sz="2200" b="1" i="0" dirty="0" smtClean="0">
                <a:solidFill>
                  <a:srgbClr val="0D0D0D"/>
                </a:solidFill>
                <a:effectLst/>
                <a:latin typeface="Times New Roman" panose="02020603050405020304" pitchFamily="18" charset="0"/>
                <a:cs typeface="Times New Roman" panose="02020603050405020304" pitchFamily="18" charset="0"/>
              </a:rPr>
              <a:t>2.2.6 Outside Decoration</a:t>
            </a:r>
          </a:p>
          <a:p>
            <a:r>
              <a:rPr lang="en-US" sz="2200" b="0" i="0" dirty="0" smtClean="0">
                <a:solidFill>
                  <a:srgbClr val="0D0D0D"/>
                </a:solidFill>
                <a:effectLst/>
                <a:latin typeface="Times New Roman" panose="02020603050405020304" pitchFamily="18" charset="0"/>
                <a:cs typeface="Times New Roman" panose="02020603050405020304" pitchFamily="18" charset="0"/>
              </a:rPr>
              <a:t>Outside </a:t>
            </a:r>
            <a:r>
              <a:rPr lang="en-US" sz="2200" b="1" i="0" dirty="0" smtClean="0">
                <a:solidFill>
                  <a:srgbClr val="0D0D0D"/>
                </a:solidFill>
                <a:effectLst/>
                <a:latin typeface="Times New Roman" panose="02020603050405020304" pitchFamily="18" charset="0"/>
                <a:cs typeface="Times New Roman" panose="02020603050405020304" pitchFamily="18" charset="0"/>
              </a:rPr>
              <a:t>decorations are shaped</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1" i="0" dirty="0" smtClean="0">
                <a:solidFill>
                  <a:srgbClr val="0D0D0D"/>
                </a:solidFill>
                <a:effectLst/>
                <a:latin typeface="Times New Roman" panose="02020603050405020304" pitchFamily="18" charset="0"/>
                <a:cs typeface="Times New Roman" panose="02020603050405020304" pitchFamily="18" charset="0"/>
              </a:rPr>
              <a:t>bulky elements </a:t>
            </a:r>
            <a:r>
              <a:rPr lang="en-US" sz="2200" b="0" i="0" dirty="0" smtClean="0">
                <a:solidFill>
                  <a:srgbClr val="0D0D0D"/>
                </a:solidFill>
                <a:effectLst/>
                <a:latin typeface="Times New Roman" panose="02020603050405020304" pitchFamily="18" charset="0"/>
                <a:cs typeface="Times New Roman" panose="02020603050405020304" pitchFamily="18" charset="0"/>
              </a:rPr>
              <a:t>on buildings. They create distinct </a:t>
            </a:r>
            <a:r>
              <a:rPr lang="en-US" sz="2200" b="1" i="0" dirty="0" smtClean="0">
                <a:solidFill>
                  <a:srgbClr val="0D0D0D"/>
                </a:solidFill>
                <a:effectLst/>
                <a:latin typeface="Times New Roman" panose="02020603050405020304" pitchFamily="18" charset="0"/>
                <a:cs typeface="Times New Roman" panose="02020603050405020304" pitchFamily="18" charset="0"/>
              </a:rPr>
              <a:t>shadows on sunlit </a:t>
            </a:r>
            <a:r>
              <a:rPr lang="en-US" sz="2200" b="0" i="0" dirty="0" smtClean="0">
                <a:solidFill>
                  <a:srgbClr val="0D0D0D"/>
                </a:solidFill>
                <a:effectLst/>
                <a:latin typeface="Times New Roman" panose="02020603050405020304" pitchFamily="18" charset="0"/>
                <a:cs typeface="Times New Roman" panose="02020603050405020304" pitchFamily="18" charset="0"/>
              </a:rPr>
              <a:t>facades, alter </a:t>
            </a:r>
            <a:r>
              <a:rPr lang="en-US" sz="2200" b="1" i="0" dirty="0" smtClean="0">
                <a:solidFill>
                  <a:srgbClr val="0D0D0D"/>
                </a:solidFill>
                <a:effectLst/>
                <a:latin typeface="Times New Roman" panose="02020603050405020304" pitchFamily="18" charset="0"/>
                <a:cs typeface="Times New Roman" panose="02020603050405020304" pitchFamily="18" charset="0"/>
              </a:rPr>
              <a:t>the direction of air flow</a:t>
            </a:r>
            <a:r>
              <a:rPr lang="en-US" sz="2200" b="0" i="0" dirty="0" smtClean="0">
                <a:solidFill>
                  <a:srgbClr val="0D0D0D"/>
                </a:solidFill>
                <a:effectLst/>
                <a:latin typeface="Times New Roman" panose="02020603050405020304" pitchFamily="18" charset="0"/>
                <a:cs typeface="Times New Roman" panose="02020603050405020304" pitchFamily="18" charset="0"/>
              </a:rPr>
              <a:t>, and provide </a:t>
            </a:r>
            <a:r>
              <a:rPr lang="en-US" sz="2200" b="1" i="0" dirty="0" smtClean="0">
                <a:solidFill>
                  <a:srgbClr val="0D0D0D"/>
                </a:solidFill>
                <a:effectLst/>
                <a:latin typeface="Times New Roman" panose="02020603050405020304" pitchFamily="18" charset="0"/>
                <a:cs typeface="Times New Roman" panose="02020603050405020304" pitchFamily="18" charset="0"/>
              </a:rPr>
              <a:t>shade.</a:t>
            </a:r>
          </a:p>
          <a:p>
            <a:endParaRPr lang="en-US" sz="2200" dirty="0">
              <a:solidFill>
                <a:srgbClr val="0D0D0D"/>
              </a:solidFill>
              <a:latin typeface="Times New Roman" panose="02020603050405020304" pitchFamily="18" charset="0"/>
              <a:cs typeface="Times New Roman" panose="02020603050405020304" pitchFamily="18" charset="0"/>
            </a:endParaRPr>
          </a:p>
          <a:p>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r>
              <a:rPr lang="en-US" sz="2200" b="1" i="0" dirty="0" smtClean="0">
                <a:solidFill>
                  <a:srgbClr val="0D0D0D"/>
                </a:solidFill>
                <a:effectLst/>
                <a:latin typeface="Times New Roman" panose="02020603050405020304" pitchFamily="18" charset="0"/>
                <a:cs typeface="Times New Roman" panose="02020603050405020304" pitchFamily="18" charset="0"/>
              </a:rPr>
              <a:t>2.3 Natural Elements with Positive Effects</a:t>
            </a:r>
          </a:p>
          <a:p>
            <a:r>
              <a:rPr lang="en-US" sz="2200" b="0" i="0" dirty="0" smtClean="0">
                <a:solidFill>
                  <a:srgbClr val="0D0D0D"/>
                </a:solidFill>
                <a:effectLst/>
                <a:latin typeface="Times New Roman" panose="02020603050405020304" pitchFamily="18" charset="0"/>
                <a:cs typeface="Times New Roman" panose="02020603050405020304" pitchFamily="18" charset="0"/>
              </a:rPr>
              <a:t>This refers primarily to </a:t>
            </a:r>
            <a:r>
              <a:rPr lang="en-US" sz="2200" b="1" i="0" dirty="0" smtClean="0">
                <a:solidFill>
                  <a:srgbClr val="0D0D0D"/>
                </a:solidFill>
                <a:effectLst/>
                <a:latin typeface="Times New Roman" panose="02020603050405020304" pitchFamily="18" charset="0"/>
                <a:cs typeface="Times New Roman" panose="02020603050405020304" pitchFamily="18" charset="0"/>
              </a:rPr>
              <a:t>plants</a:t>
            </a:r>
            <a:r>
              <a:rPr lang="en-US" sz="2200" b="0" i="0" dirty="0" smtClean="0">
                <a:solidFill>
                  <a:srgbClr val="0D0D0D"/>
                </a:solidFill>
                <a:effectLst/>
                <a:latin typeface="Times New Roman" panose="02020603050405020304" pitchFamily="18" charset="0"/>
                <a:cs typeface="Times New Roman" panose="02020603050405020304" pitchFamily="18" charset="0"/>
              </a:rPr>
              <a:t> and </a:t>
            </a:r>
            <a:r>
              <a:rPr lang="en-US" sz="2200" b="1" i="0" dirty="0" smtClean="0">
                <a:solidFill>
                  <a:srgbClr val="0D0D0D"/>
                </a:solidFill>
                <a:effectLst/>
                <a:latin typeface="Times New Roman" panose="02020603050405020304" pitchFamily="18" charset="0"/>
                <a:cs typeface="Times New Roman" panose="02020603050405020304" pitchFamily="18" charset="0"/>
              </a:rPr>
              <a:t>vegetation:</a:t>
            </a:r>
          </a:p>
          <a:p>
            <a:pPr>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High Trees with Thick Leaves (like Palm Trees)</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200" b="0" i="0" dirty="0" smtClean="0">
                <a:solidFill>
                  <a:srgbClr val="0D0D0D"/>
                </a:solidFill>
                <a:effectLst/>
                <a:latin typeface="Times New Roman" panose="02020603050405020304" pitchFamily="18" charset="0"/>
                <a:cs typeface="Times New Roman" panose="02020603050405020304" pitchFamily="18" charset="0"/>
              </a:rPr>
              <a:t>These </a:t>
            </a:r>
            <a:r>
              <a:rPr lang="en-US" sz="2200" b="1" i="0" dirty="0" smtClean="0">
                <a:solidFill>
                  <a:srgbClr val="0D0D0D"/>
                </a:solidFill>
                <a:effectLst/>
                <a:latin typeface="Times New Roman" panose="02020603050405020304" pitchFamily="18" charset="0"/>
                <a:cs typeface="Times New Roman" panose="02020603050405020304" pitchFamily="18" charset="0"/>
              </a:rPr>
              <a:t>trees block sunlight</a:t>
            </a:r>
            <a:r>
              <a:rPr lang="en-US" sz="2200" b="0" i="0" dirty="0" smtClean="0">
                <a:solidFill>
                  <a:srgbClr val="0D0D0D"/>
                </a:solidFill>
                <a:effectLst/>
                <a:latin typeface="Times New Roman" panose="02020603050405020304" pitchFamily="18" charset="0"/>
                <a:cs typeface="Times New Roman" panose="02020603050405020304" pitchFamily="18" charset="0"/>
              </a:rPr>
              <a:t>, lower the surrounding air temperature, alter </a:t>
            </a:r>
            <a:r>
              <a:rPr lang="en-US" sz="2200" b="1" i="0" dirty="0" smtClean="0">
                <a:solidFill>
                  <a:srgbClr val="0D0D0D"/>
                </a:solidFill>
                <a:effectLst/>
                <a:latin typeface="Times New Roman" panose="02020603050405020304" pitchFamily="18" charset="0"/>
                <a:cs typeface="Times New Roman" panose="02020603050405020304" pitchFamily="18" charset="0"/>
              </a:rPr>
              <a:t>wind direction</a:t>
            </a:r>
            <a:r>
              <a:rPr lang="en-US" sz="2200" b="0" i="0" dirty="0" smtClean="0">
                <a:solidFill>
                  <a:srgbClr val="0D0D0D"/>
                </a:solidFill>
                <a:effectLst/>
                <a:latin typeface="Times New Roman" panose="02020603050405020304" pitchFamily="18" charset="0"/>
                <a:cs typeface="Times New Roman" panose="02020603050405020304" pitchFamily="18" charset="0"/>
              </a:rPr>
              <a:t>, and cool the </a:t>
            </a:r>
            <a:r>
              <a:rPr lang="en-US" sz="2200" b="1" i="0" dirty="0" smtClean="0">
                <a:solidFill>
                  <a:srgbClr val="0D0D0D"/>
                </a:solidFill>
                <a:effectLst/>
                <a:latin typeface="Times New Roman" panose="02020603050405020304" pitchFamily="18" charset="0"/>
                <a:cs typeface="Times New Roman" panose="02020603050405020304" pitchFamily="18" charset="0"/>
              </a:rPr>
              <a:t>temperature</a:t>
            </a:r>
            <a:r>
              <a:rPr lang="en-US" sz="2200" b="0" i="0" dirty="0" smtClean="0">
                <a:solidFill>
                  <a:srgbClr val="0D0D0D"/>
                </a:solidFill>
                <a:effectLst/>
                <a:latin typeface="Times New Roman" panose="02020603050405020304" pitchFamily="18" charset="0"/>
                <a:cs typeface="Times New Roman" panose="02020603050405020304" pitchFamily="18" charset="0"/>
              </a:rPr>
              <a:t> in </a:t>
            </a:r>
            <a:r>
              <a:rPr lang="en-US" sz="2200" b="1" i="0" dirty="0" smtClean="0">
                <a:solidFill>
                  <a:srgbClr val="0D0D0D"/>
                </a:solidFill>
                <a:effectLst/>
                <a:latin typeface="Times New Roman" panose="02020603050405020304" pitchFamily="18" charset="0"/>
                <a:cs typeface="Times New Roman" panose="02020603050405020304" pitchFamily="18" charset="0"/>
              </a:rPr>
              <a:t>shaded</a:t>
            </a:r>
            <a:r>
              <a:rPr lang="en-US" sz="2200" b="0" i="0" dirty="0" smtClean="0">
                <a:solidFill>
                  <a:srgbClr val="0D0D0D"/>
                </a:solidFill>
                <a:effectLst/>
                <a:latin typeface="Times New Roman" panose="02020603050405020304" pitchFamily="18" charset="0"/>
                <a:cs typeface="Times New Roman" panose="02020603050405020304" pitchFamily="18" charset="0"/>
              </a:rPr>
              <a:t> areas on the </a:t>
            </a:r>
            <a:r>
              <a:rPr lang="en-US" sz="2200" b="1" i="0" dirty="0" smtClean="0">
                <a:solidFill>
                  <a:srgbClr val="0D0D0D"/>
                </a:solidFill>
                <a:effectLst/>
                <a:latin typeface="Times New Roman" panose="02020603050405020304" pitchFamily="18" charset="0"/>
                <a:cs typeface="Times New Roman" panose="02020603050405020304" pitchFamily="18" charset="0"/>
              </a:rPr>
              <a:t>roof,</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1" i="0" dirty="0" smtClean="0">
                <a:solidFill>
                  <a:srgbClr val="0D0D0D"/>
                </a:solidFill>
                <a:effectLst/>
                <a:latin typeface="Times New Roman" panose="02020603050405020304" pitchFamily="18" charset="0"/>
                <a:cs typeface="Times New Roman" panose="02020603050405020304" pitchFamily="18" charset="0"/>
              </a:rPr>
              <a:t>walls</a:t>
            </a:r>
            <a:r>
              <a:rPr lang="en-US" sz="2200" b="0" i="0" dirty="0" smtClean="0">
                <a:solidFill>
                  <a:srgbClr val="0D0D0D"/>
                </a:solidFill>
                <a:effectLst/>
                <a:latin typeface="Times New Roman" panose="02020603050405020304" pitchFamily="18" charset="0"/>
                <a:cs typeface="Times New Roman" panose="02020603050405020304" pitchFamily="18" charset="0"/>
              </a:rPr>
              <a:t>, and </a:t>
            </a:r>
            <a:r>
              <a:rPr lang="en-US" sz="2200" b="1" i="0" dirty="0" smtClean="0">
                <a:solidFill>
                  <a:srgbClr val="0D0D0D"/>
                </a:solidFill>
                <a:effectLst/>
                <a:latin typeface="Times New Roman" panose="02020603050405020304" pitchFamily="18" charset="0"/>
                <a:cs typeface="Times New Roman" panose="02020603050405020304" pitchFamily="18" charset="0"/>
              </a:rPr>
              <a:t>terraces.</a:t>
            </a:r>
          </a:p>
          <a:p>
            <a:pPr>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Horizontal Plants</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200" b="0" i="0" dirty="0" smtClean="0">
                <a:solidFill>
                  <a:srgbClr val="0D0D0D"/>
                </a:solidFill>
                <a:effectLst/>
                <a:latin typeface="Times New Roman" panose="02020603050405020304" pitchFamily="18" charset="0"/>
                <a:cs typeface="Times New Roman" panose="02020603050405020304" pitchFamily="18" charset="0"/>
              </a:rPr>
              <a:t>These </a:t>
            </a:r>
            <a:r>
              <a:rPr lang="en-US" sz="2200" b="1" i="0" dirty="0" smtClean="0">
                <a:solidFill>
                  <a:srgbClr val="0D0D0D"/>
                </a:solidFill>
                <a:effectLst/>
                <a:latin typeface="Times New Roman" panose="02020603050405020304" pitchFamily="18" charset="0"/>
                <a:cs typeface="Times New Roman" panose="02020603050405020304" pitchFamily="18" charset="0"/>
              </a:rPr>
              <a:t>plants reduce the temperature </a:t>
            </a:r>
            <a:r>
              <a:rPr lang="en-US" sz="2200" b="0" i="0" dirty="0" smtClean="0">
                <a:solidFill>
                  <a:srgbClr val="0D0D0D"/>
                </a:solidFill>
                <a:effectLst/>
                <a:latin typeface="Times New Roman" panose="02020603050405020304" pitchFamily="18" charset="0"/>
                <a:cs typeface="Times New Roman" panose="02020603050405020304" pitchFamily="18" charset="0"/>
              </a:rPr>
              <a:t>at the </a:t>
            </a:r>
            <a:r>
              <a:rPr lang="en-US" sz="2200" b="1" i="0" dirty="0" smtClean="0">
                <a:solidFill>
                  <a:srgbClr val="0D0D0D"/>
                </a:solidFill>
                <a:effectLst/>
                <a:latin typeface="Times New Roman" panose="02020603050405020304" pitchFamily="18" charset="0"/>
                <a:cs typeface="Times New Roman" panose="02020603050405020304" pitchFamily="18" charset="0"/>
              </a:rPr>
              <a:t>ground surface </a:t>
            </a:r>
            <a:r>
              <a:rPr lang="en-US" sz="2200" b="0" i="0" dirty="0" smtClean="0">
                <a:solidFill>
                  <a:srgbClr val="0D0D0D"/>
                </a:solidFill>
                <a:effectLst/>
                <a:latin typeface="Times New Roman" panose="02020603050405020304" pitchFamily="18" charset="0"/>
                <a:cs typeface="Times New Roman" panose="02020603050405020304" pitchFamily="18" charset="0"/>
              </a:rPr>
              <a:t>and </a:t>
            </a:r>
            <a:r>
              <a:rPr lang="en-US" sz="2200" b="1" i="0" dirty="0" smtClean="0">
                <a:solidFill>
                  <a:srgbClr val="0D0D0D"/>
                </a:solidFill>
                <a:effectLst/>
                <a:latin typeface="Times New Roman" panose="02020603050405020304" pitchFamily="18" charset="0"/>
                <a:cs typeface="Times New Roman" panose="02020603050405020304" pitchFamily="18" charset="0"/>
              </a:rPr>
              <a:t>decrease</a:t>
            </a:r>
            <a:r>
              <a:rPr lang="en-US" sz="2200" b="0" i="0" dirty="0" smtClean="0">
                <a:solidFill>
                  <a:srgbClr val="0D0D0D"/>
                </a:solidFill>
                <a:effectLst/>
                <a:latin typeface="Times New Roman" panose="02020603050405020304" pitchFamily="18" charset="0"/>
                <a:cs typeface="Times New Roman" panose="02020603050405020304" pitchFamily="18" charset="0"/>
              </a:rPr>
              <a:t> sun </a:t>
            </a:r>
            <a:r>
              <a:rPr lang="en-US" sz="2200" b="1" i="0" dirty="0" smtClean="0">
                <a:solidFill>
                  <a:srgbClr val="0D0D0D"/>
                </a:solidFill>
                <a:effectLst/>
                <a:latin typeface="Times New Roman" panose="02020603050405020304" pitchFamily="18" charset="0"/>
                <a:cs typeface="Times New Roman" panose="02020603050405020304" pitchFamily="18" charset="0"/>
              </a:rPr>
              <a:t>radiation.</a:t>
            </a:r>
          </a:p>
          <a:p>
            <a:pPr>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Vertical Plants</a:t>
            </a: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200" b="0" i="0" dirty="0" smtClean="0">
                <a:solidFill>
                  <a:srgbClr val="0D0D0D"/>
                </a:solidFill>
                <a:effectLst/>
                <a:latin typeface="Times New Roman" panose="02020603050405020304" pitchFamily="18" charset="0"/>
                <a:cs typeface="Times New Roman" panose="02020603050405020304" pitchFamily="18" charset="0"/>
              </a:rPr>
              <a:t>These plants form </a:t>
            </a:r>
            <a:r>
              <a:rPr lang="en-US" sz="2200" b="1" i="0" dirty="0" smtClean="0">
                <a:solidFill>
                  <a:srgbClr val="0D0D0D"/>
                </a:solidFill>
                <a:effectLst/>
                <a:latin typeface="Times New Roman" panose="02020603050405020304" pitchFamily="18" charset="0"/>
                <a:cs typeface="Times New Roman" panose="02020603050405020304" pitchFamily="18" charset="0"/>
              </a:rPr>
              <a:t>cool areas near buildings </a:t>
            </a:r>
            <a:r>
              <a:rPr lang="en-US" sz="2200" b="0" i="0" dirty="0" smtClean="0">
                <a:solidFill>
                  <a:srgbClr val="0D0D0D"/>
                </a:solidFill>
                <a:effectLst/>
                <a:latin typeface="Times New Roman" panose="02020603050405020304" pitchFamily="18" charset="0"/>
                <a:cs typeface="Times New Roman" panose="02020603050405020304" pitchFamily="18" charset="0"/>
              </a:rPr>
              <a:t>by </a:t>
            </a:r>
            <a:r>
              <a:rPr lang="en-US" sz="2200" b="1" i="0" dirty="0" smtClean="0">
                <a:solidFill>
                  <a:srgbClr val="0D0D0D"/>
                </a:solidFill>
                <a:effectLst/>
                <a:latin typeface="Times New Roman" panose="02020603050405020304" pitchFamily="18" charset="0"/>
                <a:cs typeface="Times New Roman" panose="02020603050405020304" pitchFamily="18" charset="0"/>
              </a:rPr>
              <a:t>covering</a:t>
            </a:r>
            <a:r>
              <a:rPr lang="en-US" sz="2200" b="0" i="0" dirty="0" smtClean="0">
                <a:solidFill>
                  <a:srgbClr val="0D0D0D"/>
                </a:solidFill>
                <a:effectLst/>
                <a:latin typeface="Times New Roman" panose="02020603050405020304" pitchFamily="18" charset="0"/>
                <a:cs typeface="Times New Roman" panose="02020603050405020304" pitchFamily="18" charset="0"/>
              </a:rPr>
              <a:t> them with </a:t>
            </a:r>
            <a:r>
              <a:rPr lang="en-US" sz="2200" b="1" i="0" dirty="0" smtClean="0">
                <a:solidFill>
                  <a:srgbClr val="0D0D0D"/>
                </a:solidFill>
                <a:effectLst/>
                <a:latin typeface="Times New Roman" panose="02020603050405020304" pitchFamily="18" charset="0"/>
                <a:cs typeface="Times New Roman" panose="02020603050405020304" pitchFamily="18" charset="0"/>
              </a:rPr>
              <a:t>green leaves</a:t>
            </a:r>
            <a:r>
              <a:rPr lang="en-US" sz="2200" b="0" i="0" dirty="0" smtClean="0">
                <a:solidFill>
                  <a:srgbClr val="0D0D0D"/>
                </a:solidFill>
                <a:effectLst/>
                <a:latin typeface="Times New Roman" panose="02020603050405020304" pitchFamily="18" charset="0"/>
                <a:cs typeface="Times New Roman" panose="02020603050405020304" pitchFamily="18" charset="0"/>
              </a:rPr>
              <a:t>.</a:t>
            </a:r>
            <a:endParaRPr lang="en-US" sz="2200" b="0" i="0" dirty="0">
              <a:solidFill>
                <a:srgbClr val="0D0D0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7945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284"/>
            <a:ext cx="12192000" cy="6494085"/>
          </a:xfrm>
          <a:prstGeom prst="rect">
            <a:avLst/>
          </a:prstGeom>
        </p:spPr>
        <p:txBody>
          <a:bodyPr wrap="square">
            <a:spAutoFit/>
          </a:bodyPr>
          <a:lstStyle/>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3 Habitat-Specific Concept</a:t>
            </a:r>
          </a:p>
          <a:p>
            <a:pPr algn="just"/>
            <a:endParaRPr lang="en-US" sz="2200" b="1" i="0" dirty="0" smtClean="0">
              <a:solidFill>
                <a:srgbClr val="0D0D0D"/>
              </a:solidFill>
              <a:effectLst/>
              <a:latin typeface="Times New Roman" panose="02020603050405020304" pitchFamily="18" charset="0"/>
              <a:cs typeface="Times New Roman" panose="02020603050405020304" pitchFamily="18" charset="0"/>
            </a:endParaRPr>
          </a:p>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3.1 Urban Texture Specific</a:t>
            </a:r>
          </a:p>
          <a:p>
            <a:pPr algn="just"/>
            <a:r>
              <a:rPr lang="en-US" sz="2200" dirty="0">
                <a:solidFill>
                  <a:srgbClr val="0D0D0D"/>
                </a:solidFill>
                <a:latin typeface="Times New Roman" panose="02020603050405020304" pitchFamily="18" charset="0"/>
                <a:cs typeface="Times New Roman" panose="02020603050405020304" pitchFamily="18" charset="0"/>
              </a:rPr>
              <a:t>In this </a:t>
            </a:r>
            <a:r>
              <a:rPr lang="en-US" sz="2200" b="1" dirty="0">
                <a:solidFill>
                  <a:srgbClr val="0D0D0D"/>
                </a:solidFill>
                <a:latin typeface="Times New Roman" panose="02020603050405020304" pitchFamily="18" charset="0"/>
                <a:cs typeface="Times New Roman" panose="02020603050405020304" pitchFamily="18" charset="0"/>
              </a:rPr>
              <a:t>urban layout, homes </a:t>
            </a:r>
            <a:r>
              <a:rPr lang="en-US" sz="2200" dirty="0">
                <a:solidFill>
                  <a:srgbClr val="0D0D0D"/>
                </a:solidFill>
                <a:latin typeface="Times New Roman" panose="02020603050405020304" pitchFamily="18" charset="0"/>
                <a:cs typeface="Times New Roman" panose="02020603050405020304" pitchFamily="18" charset="0"/>
              </a:rPr>
              <a:t>are </a:t>
            </a:r>
            <a:r>
              <a:rPr lang="en-US" sz="2200" b="1" dirty="0">
                <a:solidFill>
                  <a:srgbClr val="0D0D0D"/>
                </a:solidFill>
                <a:latin typeface="Times New Roman" panose="02020603050405020304" pitchFamily="18" charset="0"/>
                <a:cs typeface="Times New Roman" panose="02020603050405020304" pitchFamily="18" charset="0"/>
              </a:rPr>
              <a:t>compact</a:t>
            </a:r>
            <a:r>
              <a:rPr lang="en-US" sz="2200" dirty="0">
                <a:solidFill>
                  <a:srgbClr val="0D0D0D"/>
                </a:solidFill>
                <a:latin typeface="Times New Roman" panose="02020603050405020304" pitchFamily="18" charset="0"/>
                <a:cs typeface="Times New Roman" panose="02020603050405020304" pitchFamily="18" charset="0"/>
              </a:rPr>
              <a:t> with </a:t>
            </a:r>
            <a:r>
              <a:rPr lang="en-US" sz="2200" b="1" dirty="0">
                <a:solidFill>
                  <a:srgbClr val="0D0D0D"/>
                </a:solidFill>
                <a:latin typeface="Times New Roman" panose="02020603050405020304" pitchFamily="18" charset="0"/>
                <a:cs typeface="Times New Roman" panose="02020603050405020304" pitchFamily="18" charset="0"/>
              </a:rPr>
              <a:t>internal courtyards</a:t>
            </a:r>
            <a:r>
              <a:rPr lang="en-US" sz="2200" dirty="0">
                <a:solidFill>
                  <a:srgbClr val="0D0D0D"/>
                </a:solidFill>
                <a:latin typeface="Times New Roman" panose="02020603050405020304" pitchFamily="18" charset="0"/>
                <a:cs typeface="Times New Roman" panose="02020603050405020304" pitchFamily="18" charset="0"/>
              </a:rPr>
              <a:t>, surrounded by </a:t>
            </a:r>
            <a:r>
              <a:rPr lang="en-US" sz="2200" b="1" dirty="0">
                <a:solidFill>
                  <a:srgbClr val="0D0D0D"/>
                </a:solidFill>
                <a:latin typeface="Times New Roman" panose="02020603050405020304" pitchFamily="18" charset="0"/>
                <a:cs typeface="Times New Roman" panose="02020603050405020304" pitchFamily="18" charset="0"/>
              </a:rPr>
              <a:t>winding streets</a:t>
            </a:r>
            <a:r>
              <a:rPr lang="en-US" sz="2200" dirty="0">
                <a:solidFill>
                  <a:srgbClr val="0D0D0D"/>
                </a:solidFill>
                <a:latin typeface="Times New Roman" panose="02020603050405020304" pitchFamily="18" charset="0"/>
                <a:cs typeface="Times New Roman" panose="02020603050405020304" pitchFamily="18" charset="0"/>
              </a:rPr>
              <a:t>. The courtyards </a:t>
            </a:r>
            <a:r>
              <a:rPr lang="en-US" sz="2200" b="1" dirty="0">
                <a:solidFill>
                  <a:srgbClr val="0D0D0D"/>
                </a:solidFill>
                <a:latin typeface="Times New Roman" panose="02020603050405020304" pitchFamily="18" charset="0"/>
                <a:cs typeface="Times New Roman" panose="02020603050405020304" pitchFamily="18" charset="0"/>
              </a:rPr>
              <a:t>provide shade, protecting </a:t>
            </a:r>
            <a:r>
              <a:rPr lang="en-US" sz="2200" dirty="0">
                <a:solidFill>
                  <a:srgbClr val="0D0D0D"/>
                </a:solidFill>
                <a:latin typeface="Times New Roman" panose="02020603050405020304" pitchFamily="18" charset="0"/>
                <a:cs typeface="Times New Roman" panose="02020603050405020304" pitchFamily="18" charset="0"/>
              </a:rPr>
              <a:t>rooms from </a:t>
            </a:r>
            <a:r>
              <a:rPr lang="en-US" sz="2200" b="1" dirty="0">
                <a:solidFill>
                  <a:srgbClr val="0D0D0D"/>
                </a:solidFill>
                <a:latin typeface="Times New Roman" panose="02020603050405020304" pitchFamily="18" charset="0"/>
                <a:cs typeface="Times New Roman" panose="02020603050405020304" pitchFamily="18" charset="0"/>
              </a:rPr>
              <a:t>direct</a:t>
            </a:r>
            <a:r>
              <a:rPr lang="en-US" sz="2200" dirty="0">
                <a:solidFill>
                  <a:srgbClr val="0D0D0D"/>
                </a:solidFill>
                <a:latin typeface="Times New Roman" panose="02020603050405020304" pitchFamily="18" charset="0"/>
                <a:cs typeface="Times New Roman" panose="02020603050405020304" pitchFamily="18" charset="0"/>
              </a:rPr>
              <a:t> exposure to hot air and serving as buffer zones. Each courtyard is </a:t>
            </a:r>
            <a:r>
              <a:rPr lang="en-US" sz="2200" b="1" dirty="0">
                <a:solidFill>
                  <a:srgbClr val="0D0D0D"/>
                </a:solidFill>
                <a:latin typeface="Times New Roman" panose="02020603050405020304" pitchFamily="18" charset="0"/>
                <a:cs typeface="Times New Roman" panose="02020603050405020304" pitchFamily="18" charset="0"/>
              </a:rPr>
              <a:t>isolated from </a:t>
            </a:r>
            <a:r>
              <a:rPr lang="en-US" sz="2200" dirty="0">
                <a:solidFill>
                  <a:srgbClr val="0D0D0D"/>
                </a:solidFill>
                <a:latin typeface="Times New Roman" panose="02020603050405020304" pitchFamily="18" charset="0"/>
                <a:cs typeface="Times New Roman" panose="02020603050405020304" pitchFamily="18" charset="0"/>
              </a:rPr>
              <a:t>the street </a:t>
            </a:r>
            <a:r>
              <a:rPr lang="en-US" sz="2200" b="1" dirty="0">
                <a:solidFill>
                  <a:srgbClr val="0D0D0D"/>
                </a:solidFill>
                <a:latin typeface="Times New Roman" panose="02020603050405020304" pitchFamily="18" charset="0"/>
                <a:cs typeface="Times New Roman" panose="02020603050405020304" pitchFamily="18" charset="0"/>
              </a:rPr>
              <a:t>by at least one wall</a:t>
            </a:r>
            <a:r>
              <a:rPr lang="en-US" sz="2200" dirty="0">
                <a:solidFill>
                  <a:srgbClr val="0D0D0D"/>
                </a:solidFill>
                <a:latin typeface="Times New Roman" panose="02020603050405020304" pitchFamily="18" charset="0"/>
                <a:cs typeface="Times New Roman" panose="02020603050405020304" pitchFamily="18" charset="0"/>
              </a:rPr>
              <a:t> or building, enhancing </a:t>
            </a:r>
            <a:r>
              <a:rPr lang="en-US" sz="2200" b="1" dirty="0">
                <a:solidFill>
                  <a:srgbClr val="0D0D0D"/>
                </a:solidFill>
                <a:latin typeface="Times New Roman" panose="02020603050405020304" pitchFamily="18" charset="0"/>
                <a:cs typeface="Times New Roman" panose="02020603050405020304" pitchFamily="18" charset="0"/>
              </a:rPr>
              <a:t>privacy</a:t>
            </a:r>
            <a:r>
              <a:rPr lang="en-US" sz="2200" dirty="0">
                <a:solidFill>
                  <a:srgbClr val="0D0D0D"/>
                </a:solidFill>
                <a:latin typeface="Times New Roman" panose="02020603050405020304" pitchFamily="18" charset="0"/>
                <a:cs typeface="Times New Roman" panose="02020603050405020304" pitchFamily="18" charset="0"/>
              </a:rPr>
              <a:t> and </a:t>
            </a:r>
            <a:r>
              <a:rPr lang="en-US" sz="2200" b="1" dirty="0">
                <a:solidFill>
                  <a:srgbClr val="0D0D0D"/>
                </a:solidFill>
                <a:latin typeface="Times New Roman" panose="02020603050405020304" pitchFamily="18" charset="0"/>
                <a:cs typeface="Times New Roman" panose="02020603050405020304" pitchFamily="18" charset="0"/>
              </a:rPr>
              <a:t>security</a:t>
            </a:r>
            <a:r>
              <a:rPr lang="en-US" sz="2200" dirty="0" smtClean="0">
                <a:solidFill>
                  <a:srgbClr val="0D0D0D"/>
                </a:solidFill>
                <a:latin typeface="Times New Roman" panose="02020603050405020304" pitchFamily="18" charset="0"/>
                <a:cs typeface="Times New Roman" panose="02020603050405020304" pitchFamily="18" charset="0"/>
              </a:rPr>
              <a:t>.</a:t>
            </a:r>
          </a:p>
          <a:p>
            <a:pPr algn="just"/>
            <a:endParaRPr lang="en-US" sz="2200" b="0" i="0" dirty="0">
              <a:solidFill>
                <a:srgbClr val="0D0D0D"/>
              </a:solidFill>
              <a:effectLst/>
              <a:latin typeface="Times New Roman" panose="02020603050405020304" pitchFamily="18" charset="0"/>
              <a:cs typeface="Times New Roman" panose="02020603050405020304" pitchFamily="18" charset="0"/>
            </a:endParaRPr>
          </a:p>
          <a:p>
            <a:pPr algn="just"/>
            <a:r>
              <a:rPr lang="en-US" sz="2400" b="1" dirty="0">
                <a:solidFill>
                  <a:srgbClr val="0D0D0D"/>
                </a:solidFill>
                <a:latin typeface="Times New Roman" panose="02020603050405020304" pitchFamily="18" charset="0"/>
                <a:cs typeface="Times New Roman" panose="02020603050405020304" pitchFamily="18" charset="0"/>
              </a:rPr>
              <a:t/>
            </a:r>
            <a:br>
              <a:rPr lang="en-US" sz="2400" b="1" dirty="0">
                <a:solidFill>
                  <a:srgbClr val="0D0D0D"/>
                </a:solidFill>
                <a:latin typeface="Times New Roman" panose="02020603050405020304" pitchFamily="18" charset="0"/>
                <a:cs typeface="Times New Roman" panose="02020603050405020304" pitchFamily="18" charset="0"/>
              </a:rPr>
            </a:br>
            <a:r>
              <a:rPr lang="en-US" sz="2400" b="1" dirty="0">
                <a:solidFill>
                  <a:srgbClr val="0D0D0D"/>
                </a:solidFill>
                <a:latin typeface="Times New Roman" panose="02020603050405020304" pitchFamily="18" charset="0"/>
                <a:cs typeface="Times New Roman" panose="02020603050405020304" pitchFamily="18" charset="0"/>
              </a:rPr>
              <a:t>3.2 Specific Volume</a:t>
            </a:r>
          </a:p>
          <a:p>
            <a:pPr algn="just">
              <a:buFont typeface="Arial" panose="020B0604020202020204" pitchFamily="34" charset="0"/>
              <a:buChar char="•"/>
            </a:pPr>
            <a:r>
              <a:rPr lang="en-US" sz="2400" b="1" dirty="0">
                <a:solidFill>
                  <a:srgbClr val="0D0D0D"/>
                </a:solidFill>
                <a:latin typeface="Times New Roman" panose="02020603050405020304" pitchFamily="18" charset="0"/>
                <a:cs typeface="Times New Roman" panose="02020603050405020304" pitchFamily="18" charset="0"/>
              </a:rPr>
              <a:t>House Shapes and Shadows: </a:t>
            </a:r>
            <a:r>
              <a:rPr lang="en-US" sz="2400" dirty="0">
                <a:solidFill>
                  <a:srgbClr val="0D0D0D"/>
                </a:solidFill>
                <a:latin typeface="Times New Roman" panose="02020603050405020304" pitchFamily="18" charset="0"/>
                <a:cs typeface="Times New Roman" panose="02020603050405020304" pitchFamily="18" charset="0"/>
              </a:rPr>
              <a:t>Houses are </a:t>
            </a:r>
            <a:r>
              <a:rPr lang="en-US" sz="2400" b="1" dirty="0">
                <a:solidFill>
                  <a:srgbClr val="0D0D0D"/>
                </a:solidFill>
                <a:latin typeface="Times New Roman" panose="02020603050405020304" pitchFamily="18" charset="0"/>
                <a:cs typeface="Times New Roman" panose="02020603050405020304" pitchFamily="18" charset="0"/>
              </a:rPr>
              <a:t>designed with </a:t>
            </a:r>
            <a:r>
              <a:rPr lang="en-US" sz="2400" dirty="0">
                <a:solidFill>
                  <a:srgbClr val="0D0D0D"/>
                </a:solidFill>
                <a:latin typeface="Times New Roman" panose="02020603050405020304" pitchFamily="18" charset="0"/>
                <a:cs typeface="Times New Roman" panose="02020603050405020304" pitchFamily="18" charset="0"/>
              </a:rPr>
              <a:t>unique </a:t>
            </a:r>
            <a:r>
              <a:rPr lang="en-US" sz="2400" b="1" dirty="0">
                <a:solidFill>
                  <a:srgbClr val="0D0D0D"/>
                </a:solidFill>
                <a:latin typeface="Times New Roman" panose="02020603050405020304" pitchFamily="18" charset="0"/>
                <a:cs typeface="Times New Roman" panose="02020603050405020304" pitchFamily="18" charset="0"/>
              </a:rPr>
              <a:t>shapes</a:t>
            </a:r>
            <a:r>
              <a:rPr lang="en-US" sz="2400" dirty="0">
                <a:solidFill>
                  <a:srgbClr val="0D0D0D"/>
                </a:solidFill>
                <a:latin typeface="Times New Roman" panose="02020603050405020304" pitchFamily="18" charset="0"/>
                <a:cs typeface="Times New Roman" panose="02020603050405020304" pitchFamily="18" charset="0"/>
              </a:rPr>
              <a:t> to </a:t>
            </a:r>
            <a:r>
              <a:rPr lang="en-US" sz="2400" b="1" dirty="0">
                <a:solidFill>
                  <a:srgbClr val="0D0D0D"/>
                </a:solidFill>
                <a:latin typeface="Times New Roman" panose="02020603050405020304" pitchFamily="18" charset="0"/>
                <a:cs typeface="Times New Roman" panose="02020603050405020304" pitchFamily="18" charset="0"/>
              </a:rPr>
              <a:t>maximize</a:t>
            </a:r>
            <a:r>
              <a:rPr lang="en-US" sz="2400" dirty="0">
                <a:solidFill>
                  <a:srgbClr val="0D0D0D"/>
                </a:solidFill>
                <a:latin typeface="Times New Roman" panose="02020603050405020304" pitchFamily="18" charset="0"/>
                <a:cs typeface="Times New Roman" panose="02020603050405020304" pitchFamily="18" charset="0"/>
              </a:rPr>
              <a:t> shadow </a:t>
            </a:r>
            <a:r>
              <a:rPr lang="en-US" sz="2400" b="1" dirty="0">
                <a:solidFill>
                  <a:srgbClr val="0D0D0D"/>
                </a:solidFill>
                <a:latin typeface="Times New Roman" panose="02020603050405020304" pitchFamily="18" charset="0"/>
                <a:cs typeface="Times New Roman" panose="02020603050405020304" pitchFamily="18" charset="0"/>
              </a:rPr>
              <a:t>coverage</a:t>
            </a:r>
            <a:r>
              <a:rPr lang="en-US" sz="2400" dirty="0">
                <a:solidFill>
                  <a:srgbClr val="0D0D0D"/>
                </a:solidFill>
                <a:latin typeface="Times New Roman" panose="02020603050405020304" pitchFamily="18" charset="0"/>
                <a:cs typeface="Times New Roman" panose="02020603050405020304" pitchFamily="18" charset="0"/>
              </a:rPr>
              <a:t>, strategically arranging rooms to </a:t>
            </a:r>
            <a:r>
              <a:rPr lang="en-US" sz="2400" b="1" dirty="0" smtClean="0">
                <a:solidFill>
                  <a:srgbClr val="0D0D0D"/>
                </a:solidFill>
                <a:latin typeface="Times New Roman" panose="02020603050405020304" pitchFamily="18" charset="0"/>
                <a:cs typeface="Times New Roman" panose="02020603050405020304" pitchFamily="18" charset="0"/>
              </a:rPr>
              <a:t>optimize </a:t>
            </a:r>
            <a:r>
              <a:rPr lang="en-US" sz="2400" b="1" dirty="0">
                <a:solidFill>
                  <a:srgbClr val="0D0D0D"/>
                </a:solidFill>
                <a:latin typeface="Times New Roman" panose="02020603050405020304" pitchFamily="18" charset="0"/>
                <a:cs typeface="Times New Roman" panose="02020603050405020304" pitchFamily="18" charset="0"/>
              </a:rPr>
              <a:t>shade </a:t>
            </a:r>
            <a:r>
              <a:rPr lang="en-US" sz="2400" dirty="0">
                <a:solidFill>
                  <a:srgbClr val="0D0D0D"/>
                </a:solidFill>
                <a:latin typeface="Times New Roman" panose="02020603050405020304" pitchFamily="18" charset="0"/>
                <a:cs typeface="Times New Roman" panose="02020603050405020304" pitchFamily="18" charset="0"/>
              </a:rPr>
              <a:t>in the </a:t>
            </a:r>
            <a:r>
              <a:rPr lang="en-US" sz="2400" b="1" dirty="0">
                <a:solidFill>
                  <a:srgbClr val="0D0D0D"/>
                </a:solidFill>
                <a:latin typeface="Times New Roman" panose="02020603050405020304" pitchFamily="18" charset="0"/>
                <a:cs typeface="Times New Roman" panose="02020603050405020304" pitchFamily="18" charset="0"/>
              </a:rPr>
              <a:t>interior courtyard</a:t>
            </a:r>
            <a:r>
              <a:rPr lang="en-US" sz="2400" dirty="0">
                <a:solidFill>
                  <a:srgbClr val="0D0D0D"/>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sz="2400" b="1" dirty="0">
                <a:solidFill>
                  <a:srgbClr val="0D0D0D"/>
                </a:solidFill>
                <a:latin typeface="Times New Roman" panose="02020603050405020304" pitchFamily="18" charset="0"/>
                <a:cs typeface="Times New Roman" panose="02020603050405020304" pitchFamily="18" charset="0"/>
              </a:rPr>
              <a:t>Shady Courtyard: </a:t>
            </a:r>
            <a:r>
              <a:rPr lang="en-US" sz="2400" dirty="0">
                <a:solidFill>
                  <a:srgbClr val="0D0D0D"/>
                </a:solidFill>
                <a:latin typeface="Times New Roman" panose="02020603050405020304" pitchFamily="18" charset="0"/>
                <a:cs typeface="Times New Roman" panose="02020603050405020304" pitchFamily="18" charset="0"/>
              </a:rPr>
              <a:t>The courtyard provides essential shade, acting as a </a:t>
            </a:r>
            <a:r>
              <a:rPr lang="en-US" sz="2400" b="1" dirty="0">
                <a:solidFill>
                  <a:srgbClr val="0D0D0D"/>
                </a:solidFill>
                <a:latin typeface="Times New Roman" panose="02020603050405020304" pitchFamily="18" charset="0"/>
                <a:cs typeface="Times New Roman" panose="02020603050405020304" pitchFamily="18" charset="0"/>
              </a:rPr>
              <a:t>buffer zone </a:t>
            </a:r>
            <a:r>
              <a:rPr lang="en-US" sz="2400" dirty="0">
                <a:solidFill>
                  <a:srgbClr val="0D0D0D"/>
                </a:solidFill>
                <a:latin typeface="Times New Roman" panose="02020603050405020304" pitchFamily="18" charset="0"/>
                <a:cs typeface="Times New Roman" panose="02020603050405020304" pitchFamily="18" charset="0"/>
              </a:rPr>
              <a:t>that protects the rooms from </a:t>
            </a:r>
            <a:r>
              <a:rPr lang="en-US" sz="2400" b="1" dirty="0">
                <a:solidFill>
                  <a:srgbClr val="0D0D0D"/>
                </a:solidFill>
                <a:latin typeface="Times New Roman" panose="02020603050405020304" pitchFamily="18" charset="0"/>
                <a:cs typeface="Times New Roman" panose="02020603050405020304" pitchFamily="18" charset="0"/>
              </a:rPr>
              <a:t>direct exposure to hot </a:t>
            </a:r>
            <a:r>
              <a:rPr lang="en-US" sz="2400" dirty="0">
                <a:solidFill>
                  <a:srgbClr val="0D0D0D"/>
                </a:solidFill>
                <a:latin typeface="Times New Roman" panose="02020603050405020304" pitchFamily="18" charset="0"/>
                <a:cs typeface="Times New Roman" panose="02020603050405020304" pitchFamily="18" charset="0"/>
              </a:rPr>
              <a:t>external air.</a:t>
            </a:r>
          </a:p>
          <a:p>
            <a:pPr algn="just">
              <a:buFont typeface="Arial" panose="020B0604020202020204" pitchFamily="34" charset="0"/>
              <a:buChar char="•"/>
            </a:pPr>
            <a:r>
              <a:rPr lang="en-US" sz="2400" b="1" dirty="0">
                <a:solidFill>
                  <a:srgbClr val="0D0D0D"/>
                </a:solidFill>
                <a:latin typeface="Times New Roman" panose="02020603050405020304" pitchFamily="18" charset="0"/>
                <a:cs typeface="Times New Roman" panose="02020603050405020304" pitchFamily="18" charset="0"/>
              </a:rPr>
              <a:t>Bioclimatic Design: </a:t>
            </a:r>
            <a:r>
              <a:rPr lang="en-US" sz="2400" dirty="0">
                <a:solidFill>
                  <a:srgbClr val="0D0D0D"/>
                </a:solidFill>
                <a:latin typeface="Times New Roman" panose="02020603050405020304" pitchFamily="18" charset="0"/>
                <a:cs typeface="Times New Roman" panose="02020603050405020304" pitchFamily="18" charset="0"/>
              </a:rPr>
              <a:t>Features such </a:t>
            </a:r>
            <a:r>
              <a:rPr lang="en-US" sz="2400" b="1" dirty="0">
                <a:solidFill>
                  <a:srgbClr val="0D0D0D"/>
                </a:solidFill>
                <a:latin typeface="Times New Roman" panose="02020603050405020304" pitchFamily="18" charset="0"/>
                <a:cs typeface="Times New Roman" panose="02020603050405020304" pitchFamily="18" charset="0"/>
              </a:rPr>
              <a:t>as flat roofs</a:t>
            </a:r>
            <a:r>
              <a:rPr lang="en-US" sz="2400" dirty="0">
                <a:solidFill>
                  <a:srgbClr val="0D0D0D"/>
                </a:solidFill>
                <a:latin typeface="Times New Roman" panose="02020603050405020304" pitchFamily="18" charset="0"/>
                <a:cs typeface="Times New Roman" panose="02020603050405020304" pitchFamily="18" charset="0"/>
              </a:rPr>
              <a:t>, strategic courtyard placement, and the compact design of homes demonstrate bioclimatic architectural principles.</a:t>
            </a:r>
          </a:p>
          <a:p>
            <a:pPr algn="just">
              <a:buFont typeface="Arial" panose="020B0604020202020204" pitchFamily="34" charset="0"/>
              <a:buChar char="•"/>
            </a:pPr>
            <a:r>
              <a:rPr lang="en-US" sz="2400" b="1" dirty="0">
                <a:solidFill>
                  <a:srgbClr val="0D0D0D"/>
                </a:solidFill>
                <a:latin typeface="Times New Roman" panose="02020603050405020304" pitchFamily="18" charset="0"/>
                <a:cs typeface="Times New Roman" panose="02020603050405020304" pitchFamily="18" charset="0"/>
              </a:rPr>
              <a:t>Interaction with the Exterior: </a:t>
            </a:r>
            <a:r>
              <a:rPr lang="en-US" sz="2400" dirty="0">
                <a:solidFill>
                  <a:srgbClr val="0D0D0D"/>
                </a:solidFill>
                <a:latin typeface="Times New Roman" panose="02020603050405020304" pitchFamily="18" charset="0"/>
                <a:cs typeface="Times New Roman" panose="02020603050405020304" pitchFamily="18" charset="0"/>
              </a:rPr>
              <a:t>The relationship </a:t>
            </a:r>
            <a:r>
              <a:rPr lang="en-US" sz="2400" b="1" dirty="0">
                <a:solidFill>
                  <a:srgbClr val="0D0D0D"/>
                </a:solidFill>
                <a:latin typeface="Times New Roman" panose="02020603050405020304" pitchFamily="18" charset="0"/>
                <a:cs typeface="Times New Roman" panose="02020603050405020304" pitchFamily="18" charset="0"/>
              </a:rPr>
              <a:t>between indoor </a:t>
            </a:r>
            <a:r>
              <a:rPr lang="en-US" sz="2400" dirty="0">
                <a:solidFill>
                  <a:srgbClr val="0D0D0D"/>
                </a:solidFill>
                <a:latin typeface="Times New Roman" panose="02020603050405020304" pitchFamily="18" charset="0"/>
                <a:cs typeface="Times New Roman" panose="02020603050405020304" pitchFamily="18" charset="0"/>
              </a:rPr>
              <a:t>and </a:t>
            </a:r>
            <a:r>
              <a:rPr lang="en-US" sz="2400" b="1" dirty="0">
                <a:solidFill>
                  <a:srgbClr val="0D0D0D"/>
                </a:solidFill>
                <a:latin typeface="Times New Roman" panose="02020603050405020304" pitchFamily="18" charset="0"/>
                <a:cs typeface="Times New Roman" panose="02020603050405020304" pitchFamily="18" charset="0"/>
              </a:rPr>
              <a:t>outdoor </a:t>
            </a:r>
            <a:r>
              <a:rPr lang="en-US" sz="2400" dirty="0">
                <a:solidFill>
                  <a:srgbClr val="0D0D0D"/>
                </a:solidFill>
                <a:latin typeface="Times New Roman" panose="02020603050405020304" pitchFamily="18" charset="0"/>
                <a:cs typeface="Times New Roman" panose="02020603050405020304" pitchFamily="18" charset="0"/>
              </a:rPr>
              <a:t>spaces emphasizes the importance of </a:t>
            </a:r>
            <a:r>
              <a:rPr lang="en-US" sz="2400" b="1" dirty="0">
                <a:solidFill>
                  <a:srgbClr val="0D0D0D"/>
                </a:solidFill>
                <a:latin typeface="Times New Roman" panose="02020603050405020304" pitchFamily="18" charset="0"/>
                <a:cs typeface="Times New Roman" panose="02020603050405020304" pitchFamily="18" charset="0"/>
              </a:rPr>
              <a:t>shade</a:t>
            </a:r>
            <a:r>
              <a:rPr lang="en-US" sz="2400" dirty="0">
                <a:solidFill>
                  <a:srgbClr val="0D0D0D"/>
                </a:solidFill>
                <a:latin typeface="Times New Roman" panose="02020603050405020304" pitchFamily="18" charset="0"/>
                <a:cs typeface="Times New Roman" panose="02020603050405020304" pitchFamily="18" charset="0"/>
              </a:rPr>
              <a:t> </a:t>
            </a:r>
            <a:r>
              <a:rPr lang="en-US" sz="2400" b="1" dirty="0">
                <a:solidFill>
                  <a:srgbClr val="0D0D0D"/>
                </a:solidFill>
                <a:latin typeface="Times New Roman" panose="02020603050405020304" pitchFamily="18" charset="0"/>
                <a:cs typeface="Times New Roman" panose="02020603050405020304" pitchFamily="18" charset="0"/>
              </a:rPr>
              <a:t>and natural ventilation </a:t>
            </a:r>
            <a:r>
              <a:rPr lang="en-US" sz="2400" dirty="0">
                <a:solidFill>
                  <a:srgbClr val="0D0D0D"/>
                </a:solidFill>
                <a:latin typeface="Times New Roman" panose="02020603050405020304" pitchFamily="18" charset="0"/>
                <a:cs typeface="Times New Roman" panose="02020603050405020304" pitchFamily="18" charset="0"/>
              </a:rPr>
              <a:t>to improve living conditions.</a:t>
            </a:r>
            <a:endParaRPr lang="en-US" sz="2200" b="0" i="0" dirty="0">
              <a:solidFill>
                <a:srgbClr val="0D0D0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899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524863"/>
          </a:xfrm>
          <a:prstGeom prst="rect">
            <a:avLst/>
          </a:prstGeom>
        </p:spPr>
        <p:txBody>
          <a:bodyPr wrap="square">
            <a:spAutoFit/>
          </a:bodyPr>
          <a:lstStyle/>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3.3 Specific Habitat Plan </a:t>
            </a:r>
            <a:r>
              <a:rPr lang="en-US" sz="2200" b="1" dirty="0">
                <a:solidFill>
                  <a:srgbClr val="0D0D0D"/>
                </a:solidFill>
                <a:latin typeface="Times New Roman" panose="02020603050405020304" pitchFamily="18" charset="0"/>
                <a:cs typeface="Times New Roman" panose="02020603050405020304" pitchFamily="18" charset="0"/>
              </a:rPr>
              <a:t>for Arid Climates</a:t>
            </a:r>
            <a:r>
              <a:rPr lang="en-US" sz="2200" b="1" dirty="0" smtClean="0">
                <a:solidFill>
                  <a:srgbClr val="0D0D0D"/>
                </a:solidFill>
                <a:latin typeface="Times New Roman" panose="02020603050405020304" pitchFamily="18" charset="0"/>
                <a:cs typeface="Times New Roman" panose="02020603050405020304" pitchFamily="18" charset="0"/>
              </a:rPr>
              <a:t>:</a:t>
            </a:r>
          </a:p>
          <a:p>
            <a:pPr algn="just"/>
            <a:r>
              <a:rPr lang="en-US" sz="2200" b="1" dirty="0">
                <a:latin typeface="Times New Roman" panose="02020603050405020304" pitchFamily="18" charset="0"/>
                <a:cs typeface="Times New Roman" panose="02020603050405020304" pitchFamily="18" charset="0"/>
              </a:rPr>
              <a:t>Endomorphic </a:t>
            </a:r>
            <a:r>
              <a:rPr lang="en-US" sz="2200" b="1" dirty="0">
                <a:latin typeface="Times New Roman" panose="02020603050405020304" pitchFamily="18" charset="0"/>
                <a:cs typeface="Times New Roman" panose="02020603050405020304" pitchFamily="18" charset="0"/>
              </a:rPr>
              <a:t>Design ("internal-focused </a:t>
            </a:r>
            <a:r>
              <a:rPr lang="en-US" sz="2200" b="1" dirty="0" smtClean="0">
                <a:latin typeface="Times New Roman" panose="02020603050405020304" pitchFamily="18" charset="0"/>
                <a:cs typeface="Times New Roman" panose="02020603050405020304" pitchFamily="18" charset="0"/>
              </a:rPr>
              <a:t>design“)</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Buildings in arid climates often feature an </a:t>
            </a:r>
            <a:r>
              <a:rPr lang="en-US" sz="2200" b="1" dirty="0">
                <a:latin typeface="Times New Roman" panose="02020603050405020304" pitchFamily="18" charset="0"/>
                <a:cs typeface="Times New Roman" panose="02020603050405020304" pitchFamily="18" charset="0"/>
              </a:rPr>
              <a:t>endomorphic design</a:t>
            </a:r>
            <a:r>
              <a:rPr lang="en-US" sz="2200" dirty="0">
                <a:latin typeface="Times New Roman" panose="02020603050405020304" pitchFamily="18" charset="0"/>
                <a:cs typeface="Times New Roman" panose="02020603050405020304" pitchFamily="18" charset="0"/>
              </a:rPr>
              <a:t>, resembling an open tree structure, with a hierarchical layout from the entrance to concentrated living areas deeper within the home</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Intermediary Spaces</a:t>
            </a:r>
            <a:r>
              <a:rPr lang="en-US" sz="2200" dirty="0">
                <a:latin typeface="Times New Roman" panose="02020603050405020304" pitchFamily="18" charset="0"/>
                <a:cs typeface="Times New Roman" panose="02020603050405020304" pitchFamily="18" charset="0"/>
              </a:rPr>
              <a:t>: Traditional houses in hot climates include service rooms, </a:t>
            </a:r>
            <a:r>
              <a:rPr lang="en-US" sz="2200" b="1" dirty="0">
                <a:latin typeface="Times New Roman" panose="02020603050405020304" pitchFamily="18" charset="0"/>
                <a:cs typeface="Times New Roman" panose="02020603050405020304" pitchFamily="18" charset="0"/>
              </a:rPr>
              <a:t>buffer zones</a:t>
            </a:r>
            <a:r>
              <a:rPr lang="en-US" sz="2200" dirty="0">
                <a:latin typeface="Times New Roman" panose="02020603050405020304" pitchFamily="18" charset="0"/>
                <a:cs typeface="Times New Roman" panose="02020603050405020304" pitchFamily="18" charset="0"/>
              </a:rPr>
              <a:t>, and transitional areas such </a:t>
            </a:r>
            <a:r>
              <a:rPr lang="en-US" sz="2200" b="1" dirty="0">
                <a:latin typeface="Times New Roman" panose="02020603050405020304" pitchFamily="18" charset="0"/>
                <a:cs typeface="Times New Roman" panose="02020603050405020304" pitchFamily="18" charset="0"/>
              </a:rPr>
              <a:t>as loggias</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balconies</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terraces</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basements</a:t>
            </a:r>
            <a:r>
              <a:rPr lang="en-US" sz="2200" dirty="0">
                <a:latin typeface="Times New Roman" panose="02020603050405020304" pitchFamily="18" charset="0"/>
                <a:cs typeface="Times New Roman" panose="02020603050405020304" pitchFamily="18" charset="0"/>
              </a:rPr>
              <a:t>. Rooms less used, suitable for warmer conditions, are placed on the southern side to benefit from heat and light</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Storage Conditions</a:t>
            </a:r>
            <a:r>
              <a:rPr lang="en-US" sz="2200" dirty="0">
                <a:latin typeface="Times New Roman" panose="02020603050405020304" pitchFamily="18" charset="0"/>
                <a:cs typeface="Times New Roman" panose="02020603050405020304" pitchFamily="18" charset="0"/>
              </a:rPr>
              <a:t>: Storage rooms should remain dry with minimal concern for heat and light. They are designed to maintain a constant cool temperature, utilizing spaces like basements and areas under stairs. Durable materials can be stored outside the insulated envelope.</a:t>
            </a:r>
          </a:p>
          <a:p>
            <a:pPr algn="just"/>
            <a:r>
              <a:rPr lang="en-US" sz="2200" b="1" dirty="0">
                <a:latin typeface="Times New Roman" panose="02020603050405020304" pitchFamily="18" charset="0"/>
                <a:cs typeface="Times New Roman" panose="02020603050405020304" pitchFamily="18" charset="0"/>
              </a:rPr>
              <a:t>Thermal Buffering</a:t>
            </a:r>
            <a:r>
              <a:rPr lang="en-US" sz="2200" dirty="0">
                <a:latin typeface="Times New Roman" panose="02020603050405020304" pitchFamily="18" charset="0"/>
                <a:cs typeface="Times New Roman" panose="02020603050405020304" pitchFamily="18" charset="0"/>
              </a:rPr>
              <a:t>: Intermediary spaces act as </a:t>
            </a:r>
            <a:r>
              <a:rPr lang="en-US" sz="2200" b="1" dirty="0">
                <a:latin typeface="Times New Roman" panose="02020603050405020304" pitchFamily="18" charset="0"/>
                <a:cs typeface="Times New Roman" panose="02020603050405020304" pitchFamily="18" charset="0"/>
              </a:rPr>
              <a:t>crucial </a:t>
            </a:r>
            <a:r>
              <a:rPr lang="en-US" sz="2200" dirty="0">
                <a:latin typeface="Times New Roman" panose="02020603050405020304" pitchFamily="18" charset="0"/>
                <a:cs typeface="Times New Roman" panose="02020603050405020304" pitchFamily="18" charset="0"/>
              </a:rPr>
              <a:t>thermal buffers between the hot exterior and cooler interior, moderating temperature fluctuations and enhancing thermal efficiency.</a:t>
            </a:r>
          </a:p>
          <a:p>
            <a:pPr algn="just"/>
            <a:r>
              <a:rPr lang="en-US" sz="2200" b="1" dirty="0">
                <a:latin typeface="Times New Roman" panose="02020603050405020304" pitchFamily="18" charset="0"/>
                <a:cs typeface="Times New Roman" panose="02020603050405020304" pitchFamily="18" charset="0"/>
              </a:rPr>
              <a:t>Insulation and Building Design</a:t>
            </a:r>
            <a:r>
              <a:rPr lang="en-US" sz="2200" dirty="0">
                <a:latin typeface="Times New Roman" panose="02020603050405020304" pitchFamily="18" charset="0"/>
                <a:cs typeface="Times New Roman" panose="02020603050405020304" pitchFamily="18" charset="0"/>
              </a:rPr>
              <a:t>: While </a:t>
            </a:r>
            <a:r>
              <a:rPr lang="en-US" sz="2200" b="1" dirty="0">
                <a:latin typeface="Times New Roman" panose="02020603050405020304" pitchFamily="18" charset="0"/>
                <a:cs typeface="Times New Roman" panose="02020603050405020304" pitchFamily="18" charset="0"/>
              </a:rPr>
              <a:t>thermal buffering helps</a:t>
            </a:r>
            <a:r>
              <a:rPr lang="en-US" sz="2200" dirty="0">
                <a:latin typeface="Times New Roman" panose="02020603050405020304" pitchFamily="18" charset="0"/>
                <a:cs typeface="Times New Roman" panose="02020603050405020304" pitchFamily="18" charset="0"/>
              </a:rPr>
              <a:t>, it doesn’t replace proper insulation. Elements </a:t>
            </a:r>
            <a:r>
              <a:rPr lang="en-US" sz="2200" b="1" dirty="0">
                <a:latin typeface="Times New Roman" panose="02020603050405020304" pitchFamily="18" charset="0"/>
                <a:cs typeface="Times New Roman" panose="02020603050405020304" pitchFamily="18" charset="0"/>
              </a:rPr>
              <a:t>adjoining intermediary spaces should </a:t>
            </a:r>
            <a:r>
              <a:rPr lang="en-US" sz="2200" dirty="0">
                <a:latin typeface="Times New Roman" panose="02020603050405020304" pitchFamily="18" charset="0"/>
                <a:cs typeface="Times New Roman" panose="02020603050405020304" pitchFamily="18" charset="0"/>
              </a:rPr>
              <a:t>be insulated similarly to external elements. Compact and well-insulated intermediary envelopes increase the effectiveness of thermal buffers, reducing the need for extra temperature control.</a:t>
            </a:r>
          </a:p>
          <a:p>
            <a:pPr algn="just"/>
            <a:r>
              <a:rPr lang="en-US" sz="2200" b="1" dirty="0">
                <a:latin typeface="Times New Roman" panose="02020603050405020304" pitchFamily="18" charset="0"/>
                <a:cs typeface="Times New Roman" panose="02020603050405020304" pitchFamily="18" charset="0"/>
              </a:rPr>
              <a:t>Impact on Thermal Efficiency</a:t>
            </a:r>
            <a:r>
              <a:rPr lang="en-US" sz="2200" dirty="0">
                <a:latin typeface="Times New Roman" panose="02020603050405020304" pitchFamily="18" charset="0"/>
                <a:cs typeface="Times New Roman" panose="02020603050405020304" pitchFamily="18" charset="0"/>
              </a:rPr>
              <a:t>: The </a:t>
            </a:r>
            <a:r>
              <a:rPr lang="en-US" sz="2200" b="1" dirty="0">
                <a:latin typeface="Times New Roman" panose="02020603050405020304" pitchFamily="18" charset="0"/>
                <a:cs typeface="Times New Roman" panose="02020603050405020304" pitchFamily="18" charset="0"/>
              </a:rPr>
              <a:t>integration</a:t>
            </a:r>
            <a:r>
              <a:rPr lang="en-US" sz="2200" dirty="0">
                <a:latin typeface="Times New Roman" panose="02020603050405020304" pitchFamily="18" charset="0"/>
                <a:cs typeface="Times New Roman" panose="02020603050405020304" pitchFamily="18" charset="0"/>
              </a:rPr>
              <a:t> of the house’s </a:t>
            </a:r>
            <a:r>
              <a:rPr lang="en-US" sz="2200" b="1" dirty="0">
                <a:latin typeface="Times New Roman" panose="02020603050405020304" pitchFamily="18" charset="0"/>
                <a:cs typeface="Times New Roman" panose="02020603050405020304" pitchFamily="18" charset="0"/>
              </a:rPr>
              <a:t>design, including </a:t>
            </a:r>
            <a:r>
              <a:rPr lang="en-US" sz="2200" dirty="0">
                <a:latin typeface="Times New Roman" panose="02020603050405020304" pitchFamily="18" charset="0"/>
                <a:cs typeface="Times New Roman" panose="02020603050405020304" pitchFamily="18" charset="0"/>
              </a:rPr>
              <a:t>its plan and form, significantly affects </a:t>
            </a:r>
            <a:r>
              <a:rPr lang="en-US" sz="2200" b="1" dirty="0">
                <a:latin typeface="Times New Roman" panose="02020603050405020304" pitchFamily="18" charset="0"/>
                <a:cs typeface="Times New Roman" panose="02020603050405020304" pitchFamily="18" charset="0"/>
              </a:rPr>
              <a:t>heat loss </a:t>
            </a:r>
            <a:r>
              <a:rPr lang="en-US" sz="2200" dirty="0">
                <a:latin typeface="Times New Roman" panose="02020603050405020304" pitchFamily="18" charset="0"/>
                <a:cs typeface="Times New Roman" panose="02020603050405020304" pitchFamily="18" charset="0"/>
              </a:rPr>
              <a:t>and </a:t>
            </a:r>
            <a:r>
              <a:rPr lang="en-US" sz="2200" b="1" dirty="0">
                <a:latin typeface="Times New Roman" panose="02020603050405020304" pitchFamily="18" charset="0"/>
                <a:cs typeface="Times New Roman" panose="02020603050405020304" pitchFamily="18" charset="0"/>
              </a:rPr>
              <a:t>solar gain</a:t>
            </a:r>
            <a:r>
              <a:rPr lang="en-US" sz="2200" dirty="0">
                <a:latin typeface="Times New Roman" panose="02020603050405020304" pitchFamily="18" charset="0"/>
                <a:cs typeface="Times New Roman" panose="02020603050405020304" pitchFamily="18" charset="0"/>
              </a:rPr>
              <a:t>, impacting the home's overall </a:t>
            </a:r>
            <a:r>
              <a:rPr lang="en-US" sz="2200" b="1" dirty="0">
                <a:latin typeface="Times New Roman" panose="02020603050405020304" pitchFamily="18" charset="0"/>
                <a:cs typeface="Times New Roman" panose="02020603050405020304" pitchFamily="18" charset="0"/>
              </a:rPr>
              <a:t>thermal efficiency</a:t>
            </a:r>
            <a:r>
              <a:rPr lang="en-US" sz="2200" dirty="0">
                <a:latin typeface="Times New Roman" panose="02020603050405020304" pitchFamily="18" charset="0"/>
                <a:cs typeface="Times New Roman" panose="02020603050405020304" pitchFamily="18" charset="0"/>
              </a:rPr>
              <a:t>.</a:t>
            </a:r>
          </a:p>
          <a:p>
            <a:pPr algn="just"/>
            <a:endParaRPr lang="en-US" sz="2200" b="1" dirty="0">
              <a:solidFill>
                <a:srgbClr val="0D0D0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700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494"/>
            <a:ext cx="11774311" cy="5847755"/>
          </a:xfrm>
          <a:prstGeom prst="rect">
            <a:avLst/>
          </a:prstGeom>
        </p:spPr>
        <p:txBody>
          <a:bodyPr wrap="square">
            <a:spAutoFit/>
          </a:bodyPr>
          <a:lstStyle/>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3.4 Specific Building Materials</a:t>
            </a:r>
          </a:p>
          <a:p>
            <a:pPr algn="just"/>
            <a:endParaRPr lang="en-US" sz="2200" b="1" i="0" dirty="0" smtClean="0">
              <a:solidFill>
                <a:srgbClr val="0D0D0D"/>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dirty="0">
                <a:solidFill>
                  <a:srgbClr val="0D0D0D"/>
                </a:solidFill>
                <a:latin typeface="Times New Roman" panose="02020603050405020304" pitchFamily="18" charset="0"/>
                <a:cs typeface="Times New Roman" panose="02020603050405020304" pitchFamily="18" charset="0"/>
              </a:rPr>
              <a:t>Local Materials: </a:t>
            </a:r>
            <a:r>
              <a:rPr lang="en-US" sz="2200" dirty="0">
                <a:solidFill>
                  <a:srgbClr val="0D0D0D"/>
                </a:solidFill>
                <a:latin typeface="Times New Roman" panose="02020603050405020304" pitchFamily="18" charset="0"/>
                <a:cs typeface="Times New Roman" panose="02020603050405020304" pitchFamily="18" charset="0"/>
              </a:rPr>
              <a:t>In regions where earth and sand are predominant, </a:t>
            </a:r>
            <a:r>
              <a:rPr lang="en-US" sz="2200" b="1" dirty="0">
                <a:solidFill>
                  <a:srgbClr val="0D0D0D"/>
                </a:solidFill>
                <a:latin typeface="Times New Roman" panose="02020603050405020304" pitchFamily="18" charset="0"/>
                <a:cs typeface="Times New Roman" panose="02020603050405020304" pitchFamily="18" charset="0"/>
              </a:rPr>
              <a:t>innovative</a:t>
            </a:r>
            <a:r>
              <a:rPr lang="en-US" sz="2200" dirty="0">
                <a:solidFill>
                  <a:srgbClr val="0D0D0D"/>
                </a:solidFill>
                <a:latin typeface="Times New Roman" panose="02020603050405020304" pitchFamily="18" charset="0"/>
                <a:cs typeface="Times New Roman" panose="02020603050405020304" pitchFamily="18" charset="0"/>
              </a:rPr>
              <a:t> building techniques have been developed using these </a:t>
            </a:r>
            <a:r>
              <a:rPr lang="en-US" sz="2200" b="1" dirty="0">
                <a:solidFill>
                  <a:srgbClr val="0D0D0D"/>
                </a:solidFill>
                <a:latin typeface="Times New Roman" panose="02020603050405020304" pitchFamily="18" charset="0"/>
                <a:cs typeface="Times New Roman" panose="02020603050405020304" pitchFamily="18" charset="0"/>
              </a:rPr>
              <a:t>readily available resources</a:t>
            </a:r>
            <a:r>
              <a:rPr lang="en-US" sz="2200" dirty="0" smtClean="0">
                <a:solidFill>
                  <a:srgbClr val="0D0D0D"/>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US" sz="2200" dirty="0">
              <a:solidFill>
                <a:srgbClr val="0D0D0D"/>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dirty="0">
                <a:solidFill>
                  <a:srgbClr val="0D0D0D"/>
                </a:solidFill>
                <a:latin typeface="Times New Roman" panose="02020603050405020304" pitchFamily="18" charset="0"/>
                <a:cs typeface="Times New Roman" panose="02020603050405020304" pitchFamily="18" charset="0"/>
              </a:rPr>
              <a:t>Construction Techniques: Arches</a:t>
            </a:r>
            <a:r>
              <a:rPr lang="en-US" sz="2200" dirty="0">
                <a:solidFill>
                  <a:srgbClr val="0D0D0D"/>
                </a:solidFill>
                <a:latin typeface="Times New Roman" panose="02020603050405020304" pitchFamily="18" charset="0"/>
                <a:cs typeface="Times New Roman" panose="02020603050405020304" pitchFamily="18" charset="0"/>
              </a:rPr>
              <a:t> and cupolas </a:t>
            </a:r>
            <a:r>
              <a:rPr lang="en-US" sz="2200" dirty="0" smtClean="0">
                <a:solidFill>
                  <a:srgbClr val="0D0D0D"/>
                </a:solidFill>
                <a:latin typeface="Times New Roman" panose="02020603050405020304" pitchFamily="18" charset="0"/>
                <a:cs typeface="Times New Roman" panose="02020603050405020304" pitchFamily="18" charset="0"/>
              </a:rPr>
              <a:t>(dooms</a:t>
            </a:r>
            <a:r>
              <a:rPr lang="en-US" sz="2200" dirty="0" smtClean="0">
                <a:solidFill>
                  <a:srgbClr val="0D0D0D"/>
                </a:solidFill>
                <a:latin typeface="Times New Roman" panose="02020603050405020304" pitchFamily="18" charset="0"/>
                <a:cs typeface="Times New Roman" panose="02020603050405020304" pitchFamily="18" charset="0"/>
              </a:rPr>
              <a:t>)</a:t>
            </a:r>
            <a:r>
              <a:rPr lang="en-US" sz="2200" dirty="0" smtClean="0">
                <a:solidFill>
                  <a:srgbClr val="0D0D0D"/>
                </a:solidFill>
                <a:latin typeface="Times New Roman" panose="02020603050405020304" pitchFamily="18" charset="0"/>
                <a:cs typeface="Times New Roman" panose="02020603050405020304" pitchFamily="18" charset="0"/>
              </a:rPr>
              <a:t>are </a:t>
            </a:r>
            <a:r>
              <a:rPr lang="en-US" sz="2200" dirty="0">
                <a:solidFill>
                  <a:srgbClr val="0D0D0D"/>
                </a:solidFill>
                <a:latin typeface="Times New Roman" panose="02020603050405020304" pitchFamily="18" charset="0"/>
                <a:cs typeface="Times New Roman" panose="02020603050405020304" pitchFamily="18" charset="0"/>
              </a:rPr>
              <a:t>commonly built from </a:t>
            </a:r>
            <a:r>
              <a:rPr lang="en-US" sz="2200" b="1" dirty="0">
                <a:solidFill>
                  <a:srgbClr val="0D0D0D"/>
                </a:solidFill>
                <a:latin typeface="Times New Roman" panose="02020603050405020304" pitchFamily="18" charset="0"/>
                <a:cs typeface="Times New Roman" panose="02020603050405020304" pitchFamily="18" charset="0"/>
              </a:rPr>
              <a:t>burnt or sun-dried bricks,</a:t>
            </a:r>
            <a:r>
              <a:rPr lang="en-US" sz="2200" dirty="0">
                <a:solidFill>
                  <a:srgbClr val="0D0D0D"/>
                </a:solidFill>
                <a:latin typeface="Times New Roman" panose="02020603050405020304" pitchFamily="18" charset="0"/>
                <a:cs typeface="Times New Roman" panose="02020603050405020304" pitchFamily="18" charset="0"/>
              </a:rPr>
              <a:t> with </a:t>
            </a:r>
            <a:r>
              <a:rPr lang="en-US" sz="2200" b="1" dirty="0">
                <a:solidFill>
                  <a:srgbClr val="0D0D0D"/>
                </a:solidFill>
                <a:latin typeface="Times New Roman" panose="02020603050405020304" pitchFamily="18" charset="0"/>
                <a:cs typeface="Times New Roman" panose="02020603050405020304" pitchFamily="18" charset="0"/>
              </a:rPr>
              <a:t>wood </a:t>
            </a:r>
            <a:r>
              <a:rPr lang="en-US" sz="2200" dirty="0">
                <a:solidFill>
                  <a:srgbClr val="0D0D0D"/>
                </a:solidFill>
                <a:latin typeface="Times New Roman" panose="02020603050405020304" pitchFamily="18" charset="0"/>
                <a:cs typeface="Times New Roman" panose="02020603050405020304" pitchFamily="18" charset="0"/>
              </a:rPr>
              <a:t>used to fill gaps, while the construction of these elements is </a:t>
            </a:r>
            <a:r>
              <a:rPr lang="en-US" sz="2200" b="1" dirty="0">
                <a:solidFill>
                  <a:srgbClr val="0D0D0D"/>
                </a:solidFill>
                <a:latin typeface="Times New Roman" panose="02020603050405020304" pitchFamily="18" charset="0"/>
                <a:cs typeface="Times New Roman" panose="02020603050405020304" pitchFamily="18" charset="0"/>
              </a:rPr>
              <a:t>labor-intensive</a:t>
            </a:r>
            <a:r>
              <a:rPr lang="en-US" sz="2200" dirty="0">
                <a:solidFill>
                  <a:srgbClr val="0D0D0D"/>
                </a:solidFill>
                <a:latin typeface="Times New Roman" panose="02020603050405020304" pitchFamily="18" charset="0"/>
                <a:cs typeface="Times New Roman" panose="02020603050405020304" pitchFamily="18" charset="0"/>
              </a:rPr>
              <a:t>, often sealed with wood</a:t>
            </a:r>
            <a:r>
              <a:rPr lang="en-US" sz="2200" dirty="0" smtClean="0">
                <a:solidFill>
                  <a:srgbClr val="0D0D0D"/>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US" sz="2200" dirty="0">
              <a:solidFill>
                <a:srgbClr val="0D0D0D"/>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dirty="0">
                <a:solidFill>
                  <a:srgbClr val="0D0D0D"/>
                </a:solidFill>
                <a:latin typeface="Times New Roman" panose="02020603050405020304" pitchFamily="18" charset="0"/>
                <a:cs typeface="Times New Roman" panose="02020603050405020304" pitchFamily="18" charset="0"/>
              </a:rPr>
              <a:t>Finishing Materials</a:t>
            </a:r>
            <a:r>
              <a:rPr lang="en-US" sz="2200" dirty="0">
                <a:solidFill>
                  <a:srgbClr val="0D0D0D"/>
                </a:solidFill>
                <a:latin typeface="Times New Roman" panose="02020603050405020304" pitchFamily="18" charset="0"/>
                <a:cs typeface="Times New Roman" panose="02020603050405020304" pitchFamily="18" charset="0"/>
              </a:rPr>
              <a:t>: Enameled ceramics made from </a:t>
            </a:r>
            <a:r>
              <a:rPr lang="en-US" sz="2200" b="1" dirty="0">
                <a:solidFill>
                  <a:srgbClr val="0D0D0D"/>
                </a:solidFill>
                <a:latin typeface="Times New Roman" panose="02020603050405020304" pitchFamily="18" charset="0"/>
                <a:cs typeface="Times New Roman" panose="02020603050405020304" pitchFamily="18" charset="0"/>
              </a:rPr>
              <a:t>burnt clay </a:t>
            </a:r>
            <a:r>
              <a:rPr lang="en-US" sz="2200" dirty="0">
                <a:solidFill>
                  <a:srgbClr val="0D0D0D"/>
                </a:solidFill>
                <a:latin typeface="Times New Roman" panose="02020603050405020304" pitchFamily="18" charset="0"/>
                <a:cs typeface="Times New Roman" panose="02020603050405020304" pitchFamily="18" charset="0"/>
              </a:rPr>
              <a:t>are used for </a:t>
            </a:r>
            <a:r>
              <a:rPr lang="en-US" sz="2200" b="1" dirty="0">
                <a:solidFill>
                  <a:srgbClr val="0D0D0D"/>
                </a:solidFill>
                <a:latin typeface="Times New Roman" panose="02020603050405020304" pitchFamily="18" charset="0"/>
                <a:cs typeface="Times New Roman" panose="02020603050405020304" pitchFamily="18" charset="0"/>
              </a:rPr>
              <a:t>finishing</a:t>
            </a:r>
            <a:r>
              <a:rPr lang="en-US" sz="2200" dirty="0">
                <a:solidFill>
                  <a:srgbClr val="0D0D0D"/>
                </a:solidFill>
                <a:latin typeface="Times New Roman" panose="02020603050405020304" pitchFamily="18" charset="0"/>
                <a:cs typeface="Times New Roman" panose="02020603050405020304" pitchFamily="18" charset="0"/>
              </a:rPr>
              <a:t>, serving both </a:t>
            </a:r>
            <a:r>
              <a:rPr lang="en-US" sz="2200" b="1" dirty="0">
                <a:solidFill>
                  <a:srgbClr val="0D0D0D"/>
                </a:solidFill>
                <a:latin typeface="Times New Roman" panose="02020603050405020304" pitchFamily="18" charset="0"/>
                <a:cs typeface="Times New Roman" panose="02020603050405020304" pitchFamily="18" charset="0"/>
              </a:rPr>
              <a:t>aesthetic</a:t>
            </a:r>
            <a:r>
              <a:rPr lang="en-US" sz="2200" dirty="0">
                <a:solidFill>
                  <a:srgbClr val="0D0D0D"/>
                </a:solidFill>
                <a:latin typeface="Times New Roman" panose="02020603050405020304" pitchFamily="18" charset="0"/>
                <a:cs typeface="Times New Roman" panose="02020603050405020304" pitchFamily="18" charset="0"/>
              </a:rPr>
              <a:t> and </a:t>
            </a:r>
            <a:r>
              <a:rPr lang="en-US" sz="2200" b="1" dirty="0">
                <a:solidFill>
                  <a:srgbClr val="0D0D0D"/>
                </a:solidFill>
                <a:latin typeface="Times New Roman" panose="02020603050405020304" pitchFamily="18" charset="0"/>
                <a:cs typeface="Times New Roman" panose="02020603050405020304" pitchFamily="18" charset="0"/>
              </a:rPr>
              <a:t>functional</a:t>
            </a:r>
            <a:r>
              <a:rPr lang="en-US" sz="2200" dirty="0">
                <a:solidFill>
                  <a:srgbClr val="0D0D0D"/>
                </a:solidFill>
                <a:latin typeface="Times New Roman" panose="02020603050405020304" pitchFamily="18" charset="0"/>
                <a:cs typeface="Times New Roman" panose="02020603050405020304" pitchFamily="18" charset="0"/>
              </a:rPr>
              <a:t> purposes</a:t>
            </a:r>
            <a:r>
              <a:rPr lang="en-US" sz="2200" dirty="0" smtClean="0">
                <a:solidFill>
                  <a:srgbClr val="0D0D0D"/>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US" sz="2200" dirty="0">
              <a:solidFill>
                <a:srgbClr val="0D0D0D"/>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dirty="0">
                <a:solidFill>
                  <a:srgbClr val="0D0D0D"/>
                </a:solidFill>
                <a:latin typeface="Times New Roman" panose="02020603050405020304" pitchFamily="18" charset="0"/>
                <a:cs typeface="Times New Roman" panose="02020603050405020304" pitchFamily="18" charset="0"/>
              </a:rPr>
              <a:t>Traditional Knowledge: </a:t>
            </a:r>
            <a:r>
              <a:rPr lang="en-US" sz="2200" dirty="0">
                <a:solidFill>
                  <a:srgbClr val="0D0D0D"/>
                </a:solidFill>
                <a:latin typeface="Times New Roman" panose="02020603050405020304" pitchFamily="18" charset="0"/>
                <a:cs typeface="Times New Roman" panose="02020603050405020304" pitchFamily="18" charset="0"/>
              </a:rPr>
              <a:t>Drawing on </a:t>
            </a:r>
            <a:r>
              <a:rPr lang="en-US" sz="2200" b="1" dirty="0">
                <a:solidFill>
                  <a:srgbClr val="0D0D0D"/>
                </a:solidFill>
                <a:latin typeface="Times New Roman" panose="02020603050405020304" pitchFamily="18" charset="0"/>
                <a:cs typeface="Times New Roman" panose="02020603050405020304" pitchFamily="18" charset="0"/>
              </a:rPr>
              <a:t>traditional knowledge </a:t>
            </a:r>
            <a:r>
              <a:rPr lang="en-US" sz="2200" dirty="0">
                <a:solidFill>
                  <a:srgbClr val="0D0D0D"/>
                </a:solidFill>
                <a:latin typeface="Times New Roman" panose="02020603050405020304" pitchFamily="18" charset="0"/>
                <a:cs typeface="Times New Roman" panose="02020603050405020304" pitchFamily="18" charset="0"/>
              </a:rPr>
              <a:t>and </a:t>
            </a:r>
            <a:r>
              <a:rPr lang="en-US" sz="2200" b="1" dirty="0">
                <a:solidFill>
                  <a:srgbClr val="0D0D0D"/>
                </a:solidFill>
                <a:latin typeface="Times New Roman" panose="02020603050405020304" pitchFamily="18" charset="0"/>
                <a:cs typeface="Times New Roman" panose="02020603050405020304" pitchFamily="18" charset="0"/>
              </a:rPr>
              <a:t>centuries of experience</a:t>
            </a:r>
            <a:r>
              <a:rPr lang="en-US" sz="2200" dirty="0">
                <a:solidFill>
                  <a:srgbClr val="0D0D0D"/>
                </a:solidFill>
                <a:latin typeface="Times New Roman" panose="02020603050405020304" pitchFamily="18" charset="0"/>
                <a:cs typeface="Times New Roman" panose="02020603050405020304" pitchFamily="18" charset="0"/>
              </a:rPr>
              <a:t>, </a:t>
            </a:r>
            <a:r>
              <a:rPr lang="en-US" sz="2200" b="1" dirty="0">
                <a:solidFill>
                  <a:srgbClr val="0D0D0D"/>
                </a:solidFill>
                <a:latin typeface="Times New Roman" panose="02020603050405020304" pitchFamily="18" charset="0"/>
                <a:cs typeface="Times New Roman" panose="02020603050405020304" pitchFamily="18" charset="0"/>
              </a:rPr>
              <a:t>vernacular builders </a:t>
            </a:r>
            <a:r>
              <a:rPr lang="en-US" sz="2200" dirty="0">
                <a:solidFill>
                  <a:srgbClr val="0D0D0D"/>
                </a:solidFill>
                <a:latin typeface="Times New Roman" panose="02020603050405020304" pitchFamily="18" charset="0"/>
                <a:cs typeface="Times New Roman" panose="02020603050405020304" pitchFamily="18" charset="0"/>
              </a:rPr>
              <a:t>select </a:t>
            </a:r>
            <a:r>
              <a:rPr lang="en-US" sz="2200" b="1" dirty="0">
                <a:solidFill>
                  <a:srgbClr val="0D0D0D"/>
                </a:solidFill>
                <a:latin typeface="Times New Roman" panose="02020603050405020304" pitchFamily="18" charset="0"/>
                <a:cs typeface="Times New Roman" panose="02020603050405020304" pitchFamily="18" charset="0"/>
              </a:rPr>
              <a:t>materials</a:t>
            </a:r>
            <a:r>
              <a:rPr lang="en-US" sz="2200" dirty="0">
                <a:solidFill>
                  <a:srgbClr val="0D0D0D"/>
                </a:solidFill>
                <a:latin typeface="Times New Roman" panose="02020603050405020304" pitchFamily="18" charset="0"/>
                <a:cs typeface="Times New Roman" panose="02020603050405020304" pitchFamily="18" charset="0"/>
              </a:rPr>
              <a:t> and </a:t>
            </a:r>
            <a:r>
              <a:rPr lang="en-US" sz="2200" b="1" dirty="0">
                <a:solidFill>
                  <a:srgbClr val="0D0D0D"/>
                </a:solidFill>
                <a:latin typeface="Times New Roman" panose="02020603050405020304" pitchFamily="18" charset="0"/>
                <a:cs typeface="Times New Roman" panose="02020603050405020304" pitchFamily="18" charset="0"/>
              </a:rPr>
              <a:t>methods</a:t>
            </a:r>
            <a:r>
              <a:rPr lang="en-US" sz="2200" dirty="0">
                <a:solidFill>
                  <a:srgbClr val="0D0D0D"/>
                </a:solidFill>
                <a:latin typeface="Times New Roman" panose="02020603050405020304" pitchFamily="18" charset="0"/>
                <a:cs typeface="Times New Roman" panose="02020603050405020304" pitchFamily="18" charset="0"/>
              </a:rPr>
              <a:t> that provide </a:t>
            </a:r>
            <a:r>
              <a:rPr lang="en-US" sz="2200" b="1" dirty="0">
                <a:solidFill>
                  <a:srgbClr val="0D0D0D"/>
                </a:solidFill>
                <a:latin typeface="Times New Roman" panose="02020603050405020304" pitchFamily="18" charset="0"/>
                <a:cs typeface="Times New Roman" panose="02020603050405020304" pitchFamily="18" charset="0"/>
              </a:rPr>
              <a:t>durability</a:t>
            </a:r>
            <a:r>
              <a:rPr lang="en-US" sz="2200" dirty="0">
                <a:solidFill>
                  <a:srgbClr val="0D0D0D"/>
                </a:solidFill>
                <a:latin typeface="Times New Roman" panose="02020603050405020304" pitchFamily="18" charset="0"/>
                <a:cs typeface="Times New Roman" panose="02020603050405020304" pitchFamily="18" charset="0"/>
              </a:rPr>
              <a:t> and </a:t>
            </a:r>
            <a:r>
              <a:rPr lang="en-US" sz="2200" b="1" dirty="0">
                <a:solidFill>
                  <a:srgbClr val="0D0D0D"/>
                </a:solidFill>
                <a:latin typeface="Times New Roman" panose="02020603050405020304" pitchFamily="18" charset="0"/>
                <a:cs typeface="Times New Roman" panose="02020603050405020304" pitchFamily="18" charset="0"/>
              </a:rPr>
              <a:t>thermal protection</a:t>
            </a:r>
            <a:r>
              <a:rPr lang="en-US" sz="2200" b="1" dirty="0" smtClean="0">
                <a:solidFill>
                  <a:srgbClr val="0D0D0D"/>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US" sz="2200" dirty="0">
              <a:solidFill>
                <a:srgbClr val="0D0D0D"/>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dirty="0">
                <a:solidFill>
                  <a:srgbClr val="0D0D0D"/>
                </a:solidFill>
                <a:latin typeface="Times New Roman" panose="02020603050405020304" pitchFamily="18" charset="0"/>
                <a:cs typeface="Times New Roman" panose="02020603050405020304" pitchFamily="18" charset="0"/>
              </a:rPr>
              <a:t>Mud-Build: </a:t>
            </a:r>
            <a:r>
              <a:rPr lang="en-US" sz="2200" dirty="0">
                <a:solidFill>
                  <a:srgbClr val="0D0D0D"/>
                </a:solidFill>
                <a:latin typeface="Times New Roman" panose="02020603050405020304" pitchFamily="18" charset="0"/>
                <a:cs typeface="Times New Roman" panose="02020603050405020304" pitchFamily="18" charset="0"/>
              </a:rPr>
              <a:t>Mud-build is a </a:t>
            </a:r>
            <a:r>
              <a:rPr lang="en-US" sz="2200" b="1" dirty="0">
                <a:solidFill>
                  <a:srgbClr val="0D0D0D"/>
                </a:solidFill>
                <a:latin typeface="Times New Roman" panose="02020603050405020304" pitchFamily="18" charset="0"/>
                <a:cs typeface="Times New Roman" panose="02020603050405020304" pitchFamily="18" charset="0"/>
              </a:rPr>
              <a:t>crucial material </a:t>
            </a:r>
            <a:r>
              <a:rPr lang="en-US" sz="2200" dirty="0">
                <a:solidFill>
                  <a:srgbClr val="0D0D0D"/>
                </a:solidFill>
                <a:latin typeface="Times New Roman" panose="02020603050405020304" pitchFamily="18" charset="0"/>
                <a:cs typeface="Times New Roman" panose="02020603050405020304" pitchFamily="18" charset="0"/>
              </a:rPr>
              <a:t>in </a:t>
            </a:r>
            <a:r>
              <a:rPr lang="en-US" sz="2200" b="1" dirty="0">
                <a:solidFill>
                  <a:srgbClr val="0D0D0D"/>
                </a:solidFill>
                <a:latin typeface="Times New Roman" panose="02020603050405020304" pitchFamily="18" charset="0"/>
                <a:cs typeface="Times New Roman" panose="02020603050405020304" pitchFamily="18" charset="0"/>
              </a:rPr>
              <a:t>hot climates</a:t>
            </a:r>
            <a:r>
              <a:rPr lang="en-US" sz="2200" dirty="0">
                <a:solidFill>
                  <a:srgbClr val="0D0D0D"/>
                </a:solidFill>
                <a:latin typeface="Times New Roman" panose="02020603050405020304" pitchFamily="18" charset="0"/>
                <a:cs typeface="Times New Roman" panose="02020603050405020304" pitchFamily="18" charset="0"/>
              </a:rPr>
              <a:t>, </a:t>
            </a:r>
            <a:r>
              <a:rPr lang="en-US" sz="2200" dirty="0" smtClean="0">
                <a:solidFill>
                  <a:srgbClr val="0D0D0D"/>
                </a:solidFill>
                <a:latin typeface="Times New Roman" panose="02020603050405020304" pitchFamily="18" charset="0"/>
                <a:cs typeface="Times New Roman" panose="02020603050405020304" pitchFamily="18" charset="0"/>
              </a:rPr>
              <a:t>favored(chosen or selected) </a:t>
            </a:r>
            <a:r>
              <a:rPr lang="en-US" sz="2200" dirty="0">
                <a:solidFill>
                  <a:srgbClr val="0D0D0D"/>
                </a:solidFill>
                <a:latin typeface="Times New Roman" panose="02020603050405020304" pitchFamily="18" charset="0"/>
                <a:cs typeface="Times New Roman" panose="02020603050405020304" pitchFamily="18" charset="0"/>
              </a:rPr>
              <a:t>for its ability to </a:t>
            </a:r>
            <a:r>
              <a:rPr lang="en-US" sz="2200" dirty="0" smtClean="0">
                <a:solidFill>
                  <a:srgbClr val="0D0D0D"/>
                </a:solidFill>
                <a:latin typeface="Times New Roman" panose="02020603050405020304" pitchFamily="18" charset="0"/>
                <a:cs typeface="Times New Roman" panose="02020603050405020304" pitchFamily="18" charset="0"/>
              </a:rPr>
              <a:t>maintain(preserve) </a:t>
            </a:r>
            <a:r>
              <a:rPr lang="en-US" sz="2200" b="1" dirty="0">
                <a:solidFill>
                  <a:srgbClr val="0D0D0D"/>
                </a:solidFill>
                <a:latin typeface="Times New Roman" panose="02020603050405020304" pitchFamily="18" charset="0"/>
                <a:cs typeface="Times New Roman" panose="02020603050405020304" pitchFamily="18" charset="0"/>
              </a:rPr>
              <a:t>cool interior temperatures</a:t>
            </a:r>
            <a:r>
              <a:rPr lang="en-US" sz="2200" dirty="0">
                <a:solidFill>
                  <a:srgbClr val="0D0D0D"/>
                </a:solidFill>
                <a:latin typeface="Times New Roman" panose="02020603050405020304" pitchFamily="18" charset="0"/>
                <a:cs typeface="Times New Roman" panose="02020603050405020304" pitchFamily="18" charset="0"/>
              </a:rPr>
              <a:t>.</a:t>
            </a:r>
            <a:endParaRPr lang="en-US" sz="2200" b="0" i="0" dirty="0">
              <a:solidFill>
                <a:srgbClr val="0D0D0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856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89" y="23287"/>
            <a:ext cx="11627555" cy="5847755"/>
          </a:xfrm>
          <a:prstGeom prst="rect">
            <a:avLst/>
          </a:prstGeom>
        </p:spPr>
        <p:txBody>
          <a:bodyPr wrap="square">
            <a:spAutoFit/>
          </a:bodyPr>
          <a:lstStyle/>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
            </a:r>
            <a:br>
              <a:rPr lang="en-US" sz="2200" b="1" i="0" dirty="0" smtClean="0">
                <a:solidFill>
                  <a:srgbClr val="0D0D0D"/>
                </a:solidFill>
                <a:effectLst/>
                <a:latin typeface="Times New Roman" panose="02020603050405020304" pitchFamily="18" charset="0"/>
                <a:cs typeface="Times New Roman" panose="02020603050405020304" pitchFamily="18" charset="0"/>
              </a:rPr>
            </a:br>
            <a:r>
              <a:rPr lang="en-US" sz="2200" b="1" i="0" dirty="0" smtClean="0">
                <a:solidFill>
                  <a:srgbClr val="0D0D0D"/>
                </a:solidFill>
                <a:effectLst/>
                <a:latin typeface="Times New Roman" panose="02020603050405020304" pitchFamily="18" charset="0"/>
                <a:cs typeface="Times New Roman" panose="02020603050405020304" pitchFamily="18" charset="0"/>
              </a:rPr>
              <a:t>Conclusion</a:t>
            </a:r>
          </a:p>
          <a:p>
            <a:pPr algn="just"/>
            <a:endParaRPr lang="en-US" sz="2200" b="1" i="0" dirty="0" smtClean="0">
              <a:solidFill>
                <a:srgbClr val="0D0D0D"/>
              </a:solidFill>
              <a:effectLst/>
              <a:latin typeface="Times New Roman" panose="02020603050405020304" pitchFamily="18" charset="0"/>
              <a:cs typeface="Times New Roman" panose="02020603050405020304" pitchFamily="18" charset="0"/>
            </a:endParaRPr>
          </a:p>
          <a:p>
            <a:pPr algn="just"/>
            <a:r>
              <a:rPr lang="en-US" sz="2200" b="1" i="0" dirty="0" smtClean="0">
                <a:solidFill>
                  <a:srgbClr val="0D0D0D"/>
                </a:solidFill>
                <a:effectLst/>
                <a:latin typeface="Times New Roman" panose="02020603050405020304" pitchFamily="18" charset="0"/>
                <a:cs typeface="Times New Roman" panose="02020603050405020304" pitchFamily="18" charset="0"/>
              </a:rPr>
              <a:t>From the discussion, several key aspects emerge concerning traditional Iraqi vernacular houses:</a:t>
            </a:r>
          </a:p>
          <a:p>
            <a:pPr algn="just"/>
            <a:endParaRPr lang="en-US" sz="2200" b="1" i="0" dirty="0" smtClean="0">
              <a:solidFill>
                <a:srgbClr val="0D0D0D"/>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Shadow</a:t>
            </a:r>
            <a:r>
              <a:rPr lang="en-US" sz="2200" b="0" i="0" dirty="0" smtClean="0">
                <a:solidFill>
                  <a:srgbClr val="0D0D0D"/>
                </a:solidFill>
                <a:effectLst/>
                <a:latin typeface="Times New Roman" panose="02020603050405020304" pitchFamily="18" charset="0"/>
                <a:cs typeface="Times New Roman" panose="02020603050405020304" pitchFamily="18" charset="0"/>
              </a:rPr>
              <a:t>: Shadows are a distinctive feature of Iraqi vernacular houses, created through architectural details, structural volumes, and natural elements such as vegetation and water.</a:t>
            </a:r>
          </a:p>
          <a:p>
            <a:pPr algn="just">
              <a:buFont typeface="Arial" panose="020B0604020202020204" pitchFamily="34" charset="0"/>
              <a:buChar char="•"/>
            </a:pP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Usage of Space</a:t>
            </a:r>
            <a:r>
              <a:rPr lang="en-US" sz="2200" b="0" i="0" dirty="0" smtClean="0">
                <a:solidFill>
                  <a:srgbClr val="0D0D0D"/>
                </a:solidFill>
                <a:effectLst/>
                <a:latin typeface="Times New Roman" panose="02020603050405020304" pitchFamily="18" charset="0"/>
                <a:cs typeface="Times New Roman" panose="02020603050405020304" pitchFamily="18" charset="0"/>
              </a:rPr>
              <a:t>: People adapt their living habits according to the climate—residing in basements during the peak heat hours, sleeping on the roofs at night, and heating only the rooms in use.</a:t>
            </a:r>
          </a:p>
          <a:p>
            <a:pPr algn="just">
              <a:buFont typeface="Arial" panose="020B0604020202020204" pitchFamily="34" charset="0"/>
              <a:buChar char="•"/>
            </a:pP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Spatial Hierarchy </a:t>
            </a:r>
            <a:r>
              <a:rPr lang="en-US" sz="2200" dirty="0">
                <a:solidFill>
                  <a:srgbClr val="0D0D0D"/>
                </a:solidFill>
                <a:latin typeface="Times New Roman" panose="02020603050405020304" pitchFamily="18" charset="0"/>
                <a:cs typeface="Times New Roman" panose="02020603050405020304" pitchFamily="18" charset="0"/>
              </a:rPr>
              <a:t>(spatial organization): </a:t>
            </a:r>
            <a:r>
              <a:rPr lang="en-US" sz="2200" b="0" i="0" dirty="0" smtClean="0">
                <a:solidFill>
                  <a:srgbClr val="0D0D0D"/>
                </a:solidFill>
                <a:effectLst/>
                <a:latin typeface="Times New Roman" panose="02020603050405020304" pitchFamily="18" charset="0"/>
                <a:cs typeface="Times New Roman" panose="02020603050405020304" pitchFamily="18" charset="0"/>
              </a:rPr>
              <a:t>The </a:t>
            </a:r>
            <a:r>
              <a:rPr lang="en-US" sz="2200" b="0" i="0" dirty="0" smtClean="0">
                <a:solidFill>
                  <a:srgbClr val="0D0D0D"/>
                </a:solidFill>
                <a:effectLst/>
                <a:latin typeface="Times New Roman" panose="02020603050405020304" pitchFamily="18" charset="0"/>
                <a:cs typeface="Times New Roman" panose="02020603050405020304" pitchFamily="18" charset="0"/>
              </a:rPr>
              <a:t>layout includes an entrance leading to the main space, the courtyard, surrounded by a </a:t>
            </a:r>
            <a:r>
              <a:rPr lang="en-US" sz="2200" b="0" i="0" dirty="0" err="1" smtClean="0">
                <a:solidFill>
                  <a:srgbClr val="0D0D0D"/>
                </a:solidFill>
                <a:effectLst/>
                <a:latin typeface="Times New Roman" panose="02020603050405020304" pitchFamily="18" charset="0"/>
                <a:cs typeface="Times New Roman" panose="02020603050405020304" pitchFamily="18" charset="0"/>
              </a:rPr>
              <a:t>rewaq</a:t>
            </a:r>
            <a:r>
              <a:rPr lang="en-US" sz="2200" b="0" i="0" dirty="0" smtClean="0">
                <a:solidFill>
                  <a:srgbClr val="0D0D0D"/>
                </a:solidFill>
                <a:effectLst/>
                <a:latin typeface="Times New Roman" panose="02020603050405020304" pitchFamily="18" charset="0"/>
                <a:cs typeface="Times New Roman" panose="02020603050405020304" pitchFamily="18" charset="0"/>
              </a:rPr>
              <a:t> (</a:t>
            </a:r>
            <a:r>
              <a:rPr lang="en-US" sz="2200" b="0" i="0" dirty="0" err="1" smtClean="0">
                <a:solidFill>
                  <a:srgbClr val="0D0D0D"/>
                </a:solidFill>
                <a:effectLst/>
                <a:latin typeface="Times New Roman" panose="02020603050405020304" pitchFamily="18" charset="0"/>
                <a:cs typeface="Times New Roman" panose="02020603050405020304" pitchFamily="18" charset="0"/>
              </a:rPr>
              <a:t>rawak</a:t>
            </a:r>
            <a:r>
              <a:rPr lang="en-US" sz="2200" b="0" i="0" dirty="0" smtClean="0">
                <a:solidFill>
                  <a:srgbClr val="0D0D0D"/>
                </a:solidFill>
                <a:effectLst/>
                <a:latin typeface="Times New Roman" panose="02020603050405020304" pitchFamily="18" charset="0"/>
                <a:cs typeface="Times New Roman" panose="02020603050405020304" pitchFamily="18" charset="0"/>
              </a:rPr>
              <a:t>)(arcade</a:t>
            </a:r>
            <a:r>
              <a:rPr lang="en-US" sz="2200" b="0" i="0" dirty="0" smtClean="0">
                <a:solidFill>
                  <a:srgbClr val="0D0D0D"/>
                </a:solidFill>
                <a:effectLst/>
                <a:latin typeface="Times New Roman" panose="02020603050405020304" pitchFamily="18" charset="0"/>
                <a:cs typeface="Times New Roman" panose="02020603050405020304" pitchFamily="18" charset="0"/>
              </a:rPr>
              <a:t>), with various rooms branching off. There are also exclusive spaces directly connected to the courtyard.</a:t>
            </a:r>
          </a:p>
          <a:p>
            <a:pPr algn="just">
              <a:buFont typeface="Arial" panose="020B0604020202020204" pitchFamily="34" charset="0"/>
              <a:buChar char="•"/>
            </a:pPr>
            <a:endParaRPr lang="en-US" sz="2200" b="0" i="0" dirty="0" smtClean="0">
              <a:solidFill>
                <a:srgbClr val="0D0D0D"/>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200" b="1" i="0" dirty="0" smtClean="0">
                <a:solidFill>
                  <a:srgbClr val="0D0D0D"/>
                </a:solidFill>
                <a:effectLst/>
                <a:latin typeface="Times New Roman" panose="02020603050405020304" pitchFamily="18" charset="0"/>
                <a:cs typeface="Times New Roman" panose="02020603050405020304" pitchFamily="18" charset="0"/>
              </a:rPr>
              <a:t>Urban Fabric</a:t>
            </a:r>
            <a:r>
              <a:rPr lang="en-US" sz="2200" b="0" i="0" dirty="0" smtClean="0">
                <a:solidFill>
                  <a:srgbClr val="0D0D0D"/>
                </a:solidFill>
                <a:effectLst/>
                <a:latin typeface="Times New Roman" panose="02020603050405020304" pitchFamily="18" charset="0"/>
                <a:cs typeface="Times New Roman" panose="02020603050405020304" pitchFamily="18" charset="0"/>
              </a:rPr>
              <a:t>: The urban fabric of these areas is notably compact, integrating these homes closely within their environment.</a:t>
            </a:r>
            <a:endParaRPr lang="en-US" sz="2200" b="0" i="0" dirty="0">
              <a:solidFill>
                <a:srgbClr val="0D0D0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72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0D0D0D"/>
                </a:solidFill>
                <a:latin typeface="Times New Roman" panose="02020603050405020304" pitchFamily="18" charset="0"/>
                <a:cs typeface="Times New Roman" panose="02020603050405020304" pitchFamily="18" charset="0"/>
              </a:rPr>
              <a:t/>
            </a:r>
            <a:br>
              <a:rPr lang="en-US" sz="3200" b="1" dirty="0">
                <a:solidFill>
                  <a:srgbClr val="0D0D0D"/>
                </a:solidFill>
                <a:latin typeface="Times New Roman" panose="02020603050405020304" pitchFamily="18" charset="0"/>
                <a:cs typeface="Times New Roman" panose="02020603050405020304" pitchFamily="18" charset="0"/>
              </a:rPr>
            </a:br>
            <a:r>
              <a:rPr lang="en-US" sz="2400" b="1" dirty="0" smtClean="0">
                <a:solidFill>
                  <a:srgbClr val="0D0D0D"/>
                </a:solidFill>
                <a:latin typeface="Times New Roman" panose="02020603050405020304" pitchFamily="18" charset="0"/>
                <a:cs typeface="Times New Roman" panose="02020603050405020304" pitchFamily="18" charset="0"/>
              </a:rPr>
              <a:t>References</a:t>
            </a:r>
            <a:r>
              <a:rPr lang="en-US" sz="3200" b="1" dirty="0" smtClean="0">
                <a:solidFill>
                  <a:srgbClr val="0D0D0D"/>
                </a:solidFill>
                <a:latin typeface="Times New Roman" panose="02020603050405020304" pitchFamily="18" charset="0"/>
                <a:cs typeface="Times New Roman" panose="02020603050405020304" pitchFamily="18" charset="0"/>
              </a:rPr>
              <a:t> </a:t>
            </a:r>
            <a:r>
              <a:rPr lang="en-US" sz="3200" b="1" dirty="0">
                <a:solidFill>
                  <a:srgbClr val="0D0D0D"/>
                </a:solidFill>
                <a:latin typeface="Times New Roman" panose="02020603050405020304" pitchFamily="18" charset="0"/>
                <a:cs typeface="Times New Roman" panose="02020603050405020304" pitchFamily="18" charset="0"/>
              </a:rPr>
              <a:t/>
            </a:r>
            <a:br>
              <a:rPr lang="en-US" sz="3200" b="1" dirty="0">
                <a:solidFill>
                  <a:srgbClr val="0D0D0D"/>
                </a:solidFill>
                <a:latin typeface="Times New Roman" panose="02020603050405020304" pitchFamily="18" charset="0"/>
                <a:cs typeface="Times New Roman" panose="02020603050405020304" pitchFamily="18" charset="0"/>
              </a:rPr>
            </a:br>
            <a:endParaRPr lang="en-US" sz="3200" dirty="0"/>
          </a:p>
        </p:txBody>
      </p:sp>
      <p:sp>
        <p:nvSpPr>
          <p:cNvPr id="3" name="Content Placeholder 2"/>
          <p:cNvSpPr>
            <a:spLocks noGrp="1"/>
          </p:cNvSpPr>
          <p:nvPr>
            <p:ph idx="1"/>
          </p:nvPr>
        </p:nvSpPr>
        <p:spPr>
          <a:xfrm>
            <a:off x="838200" y="1465385"/>
            <a:ext cx="10515600" cy="4711578"/>
          </a:xfrm>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Al-Khalil, M. S., &amp; Al-</a:t>
            </a:r>
            <a:r>
              <a:rPr lang="en-US" dirty="0" err="1">
                <a:latin typeface="Times New Roman" panose="02020603050405020304" pitchFamily="18" charset="0"/>
                <a:cs typeface="Times New Roman" panose="02020603050405020304" pitchFamily="18" charset="0"/>
              </a:rPr>
              <a:t>Janabi</a:t>
            </a:r>
            <a:r>
              <a:rPr lang="en-US" dirty="0">
                <a:latin typeface="Times New Roman" panose="02020603050405020304" pitchFamily="18" charset="0"/>
                <a:cs typeface="Times New Roman" panose="02020603050405020304" pitchFamily="18" charset="0"/>
              </a:rPr>
              <a:t>, H. N. (2018). The development of the courtyard house in Iraq: A sustainable lesson for the contemporary house. Journal of Engineering and Sustainable Development, 22(2), 181-192.</a:t>
            </a:r>
          </a:p>
          <a:p>
            <a:pPr algn="just"/>
            <a:r>
              <a:rPr lang="en-US" dirty="0">
                <a:latin typeface="Times New Roman" panose="02020603050405020304" pitchFamily="18" charset="0"/>
                <a:cs typeface="Times New Roman" panose="02020603050405020304" pitchFamily="18" charset="0"/>
              </a:rPr>
              <a:t>Al-</a:t>
            </a:r>
            <a:r>
              <a:rPr lang="en-US" dirty="0" err="1">
                <a:latin typeface="Times New Roman" panose="02020603050405020304" pitchFamily="18" charset="0"/>
                <a:cs typeface="Times New Roman" panose="02020603050405020304" pitchFamily="18" charset="0"/>
              </a:rPr>
              <a:t>Qaisy</a:t>
            </a:r>
            <a:r>
              <a:rPr lang="en-US" dirty="0">
                <a:latin typeface="Times New Roman" panose="02020603050405020304" pitchFamily="18" charset="0"/>
                <a:cs typeface="Times New Roman" panose="02020603050405020304" pitchFamily="18" charset="0"/>
              </a:rPr>
              <a:t>, A. S. (2012). The Iraqi courtyard house: A sustainable response to the environment. World Applied Sciences Journal, 19(10), 1422-1429.</a:t>
            </a:r>
          </a:p>
          <a:p>
            <a:pPr algn="just"/>
            <a:r>
              <a:rPr lang="en-US" dirty="0">
                <a:latin typeface="Times New Roman" panose="02020603050405020304" pitchFamily="18" charset="0"/>
                <a:cs typeface="Times New Roman" panose="02020603050405020304" pitchFamily="18" charset="0"/>
              </a:rPr>
              <a:t>Hameed, R. A. (2013). The climatic responsive planning principles of the traditional Iraqi courtyard house. Journal of Sustainable Development, 6(3), 103-110.</a:t>
            </a:r>
          </a:p>
          <a:p>
            <a:pPr algn="just"/>
            <a:r>
              <a:rPr lang="en-US" dirty="0">
                <a:latin typeface="Times New Roman" panose="02020603050405020304" pitchFamily="18" charset="0"/>
                <a:cs typeface="Times New Roman" panose="02020603050405020304" pitchFamily="18" charset="0"/>
              </a:rPr>
              <a:t>Mackintosh, S. (2011). The courtyards of Baghdad. Journal of Architectural Conservation, 17(2), 142-158.</a:t>
            </a:r>
          </a:p>
          <a:p>
            <a:pPr algn="just"/>
            <a:r>
              <a:rPr lang="en-US" dirty="0">
                <a:latin typeface="Times New Roman" panose="02020603050405020304" pitchFamily="18" charset="0"/>
                <a:cs typeface="Times New Roman" panose="02020603050405020304" pitchFamily="18" charset="0"/>
              </a:rPr>
              <a:t>Nabil, F., &amp; Ismail, K. (2005). The Iraqi courtyard house: A catalyst for social interaction. PLEA 2005 - The 22nd Conference on Passive and Low Energy Architecture, 11, 457-462.</a:t>
            </a:r>
          </a:p>
          <a:p>
            <a:pPr algn="just"/>
            <a:r>
              <a:rPr lang="en-US" dirty="0" err="1">
                <a:latin typeface="Times New Roman" panose="02020603050405020304" pitchFamily="18" charset="0"/>
                <a:cs typeface="Times New Roman" panose="02020603050405020304" pitchFamily="18" charset="0"/>
              </a:rPr>
              <a:t>Younis</a:t>
            </a:r>
            <a:r>
              <a:rPr lang="en-US" dirty="0">
                <a:latin typeface="Times New Roman" panose="02020603050405020304" pitchFamily="18" charset="0"/>
                <a:cs typeface="Times New Roman" panose="02020603050405020304" pitchFamily="18" charset="0"/>
              </a:rPr>
              <a:t>, R. M., &amp; </a:t>
            </a:r>
            <a:r>
              <a:rPr lang="en-US" dirty="0" err="1">
                <a:latin typeface="Times New Roman" panose="02020603050405020304" pitchFamily="18" charset="0"/>
                <a:cs typeface="Times New Roman" panose="02020603050405020304" pitchFamily="18" charset="0"/>
              </a:rPr>
              <a:t>Abdulwahid</a:t>
            </a:r>
            <a:r>
              <a:rPr lang="en-US" dirty="0">
                <a:latin typeface="Times New Roman" panose="02020603050405020304" pitchFamily="18" charset="0"/>
                <a:cs typeface="Times New Roman" panose="02020603050405020304" pitchFamily="18" charset="0"/>
              </a:rPr>
              <a:t>, S. K. (2017). The impact of climate on the planning of the traditional Iraqi house. Journal of Engineering and Sustainable Development, 21(1), 71-82.</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92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9335" y="191911"/>
            <a:ext cx="7506395" cy="6570133"/>
          </a:xfrm>
        </p:spPr>
        <p:txBody>
          <a:bodyPr>
            <a:normAutofit/>
          </a:bodyPr>
          <a:lstStyle/>
          <a:p>
            <a:pPr algn="just"/>
            <a:endParaRPr lang="en-US" sz="2800"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Vernacular Architecture and Buildings Specific </a:t>
            </a:r>
            <a:endParaRPr lang="en-US" b="1"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 distinctive feature of Iraqi vernacular architecture is the </a:t>
            </a:r>
            <a:r>
              <a:rPr lang="en-US" b="1" dirty="0" smtClean="0">
                <a:latin typeface="Times New Roman" panose="02020603050405020304" pitchFamily="18" charset="0"/>
                <a:cs typeface="Times New Roman" panose="02020603050405020304" pitchFamily="18" charset="0"/>
              </a:rPr>
              <a:t>strategic use of shadows. </a:t>
            </a:r>
            <a:r>
              <a:rPr lang="en-US" dirty="0" smtClean="0">
                <a:latin typeface="Times New Roman" panose="02020603050405020304" pitchFamily="18" charset="0"/>
                <a:cs typeface="Times New Roman" panose="02020603050405020304" pitchFamily="18" charset="0"/>
              </a:rPr>
              <a:t>This is achieved through:</a:t>
            </a:r>
          </a:p>
          <a:p>
            <a:pPr algn="just"/>
            <a:r>
              <a:rPr lang="en-US" b="1" dirty="0" smtClean="0">
                <a:latin typeface="Times New Roman" panose="02020603050405020304" pitchFamily="18" charset="0"/>
                <a:cs typeface="Times New Roman" panose="02020603050405020304" pitchFamily="18" charset="0"/>
              </a:rPr>
              <a:t>Architectural Details and Building Volumes</a:t>
            </a:r>
            <a:r>
              <a:rPr lang="en-US" dirty="0" smtClean="0">
                <a:latin typeface="Times New Roman" panose="02020603050405020304" pitchFamily="18" charset="0"/>
                <a:cs typeface="Times New Roman" panose="02020603050405020304" pitchFamily="18" charset="0"/>
              </a:rPr>
              <a:t>: Structures are designed </a:t>
            </a:r>
            <a:r>
              <a:rPr lang="en-US" b="1" dirty="0" smtClean="0">
                <a:latin typeface="Times New Roman" panose="02020603050405020304" pitchFamily="18" charset="0"/>
                <a:cs typeface="Times New Roman" panose="02020603050405020304" pitchFamily="18" charset="0"/>
              </a:rPr>
              <a:t>to cast shadows that cool </a:t>
            </a:r>
            <a:r>
              <a:rPr lang="en-US" dirty="0" smtClean="0">
                <a:latin typeface="Times New Roman" panose="02020603050405020304" pitchFamily="18" charset="0"/>
                <a:cs typeface="Times New Roman" panose="02020603050405020304" pitchFamily="18" charset="0"/>
              </a:rPr>
              <a:t>the buildings, </a:t>
            </a:r>
            <a:r>
              <a:rPr lang="en-US" b="1" dirty="0" smtClean="0">
                <a:latin typeface="Times New Roman" panose="02020603050405020304" pitchFamily="18" charset="0"/>
                <a:cs typeface="Times New Roman" panose="02020603050405020304" pitchFamily="18" charset="0"/>
              </a:rPr>
              <a:t>reducing</a:t>
            </a:r>
            <a:r>
              <a:rPr lang="en-US" dirty="0" smtClean="0">
                <a:latin typeface="Times New Roman" panose="02020603050405020304" pitchFamily="18" charset="0"/>
                <a:cs typeface="Times New Roman" panose="02020603050405020304" pitchFamily="18" charset="0"/>
              </a:rPr>
              <a:t> the need for </a:t>
            </a:r>
            <a:r>
              <a:rPr lang="en-US" b="1" dirty="0" smtClean="0">
                <a:latin typeface="Times New Roman" panose="02020603050405020304" pitchFamily="18" charset="0"/>
                <a:cs typeface="Times New Roman" panose="02020603050405020304" pitchFamily="18" charset="0"/>
              </a:rPr>
              <a:t>artificial cooling.</a:t>
            </a:r>
          </a:p>
          <a:p>
            <a:pPr algn="just"/>
            <a:r>
              <a:rPr lang="en-US" b="1" dirty="0" smtClean="0">
                <a:latin typeface="Times New Roman" panose="02020603050405020304" pitchFamily="18" charset="0"/>
                <a:cs typeface="Times New Roman" panose="02020603050405020304" pitchFamily="18" charset="0"/>
              </a:rPr>
              <a:t>Natural Elements</a:t>
            </a:r>
            <a:r>
              <a:rPr lang="en-US" dirty="0" smtClean="0">
                <a:latin typeface="Times New Roman" panose="02020603050405020304" pitchFamily="18" charset="0"/>
                <a:cs typeface="Times New Roman" panose="02020603050405020304" pitchFamily="18" charset="0"/>
              </a:rPr>
              <a:t>: Incorporation of </a:t>
            </a:r>
            <a:r>
              <a:rPr lang="en-US" b="1" dirty="0" smtClean="0">
                <a:latin typeface="Times New Roman" panose="02020603050405020304" pitchFamily="18" charset="0"/>
                <a:cs typeface="Times New Roman" panose="02020603050405020304" pitchFamily="18" charset="0"/>
              </a:rPr>
              <a:t>vegetation</a:t>
            </a:r>
            <a:r>
              <a:rPr lang="en-US" dirty="0" smtClean="0">
                <a:latin typeface="Times New Roman" panose="02020603050405020304" pitchFamily="18" charset="0"/>
                <a:cs typeface="Times New Roman" panose="02020603050405020304" pitchFamily="18" charset="0"/>
              </a:rPr>
              <a:t> and </a:t>
            </a:r>
            <a:r>
              <a:rPr lang="en-US" b="1" dirty="0" smtClean="0">
                <a:latin typeface="Times New Roman" panose="02020603050405020304" pitchFamily="18" charset="0"/>
                <a:cs typeface="Times New Roman" panose="02020603050405020304" pitchFamily="18" charset="0"/>
              </a:rPr>
              <a:t>water</a:t>
            </a:r>
            <a:r>
              <a:rPr lang="en-US" dirty="0" smtClean="0">
                <a:latin typeface="Times New Roman" panose="02020603050405020304" pitchFamily="18" charset="0"/>
                <a:cs typeface="Times New Roman" panose="02020603050405020304" pitchFamily="18" charset="0"/>
              </a:rPr>
              <a:t> features not only enhances the </a:t>
            </a:r>
            <a:r>
              <a:rPr lang="en-US" b="1" dirty="0" smtClean="0">
                <a:latin typeface="Times New Roman" panose="02020603050405020304" pitchFamily="18" charset="0"/>
                <a:cs typeface="Times New Roman" panose="02020603050405020304" pitchFamily="18" charset="0"/>
              </a:rPr>
              <a:t>beauty</a:t>
            </a:r>
            <a:r>
              <a:rPr lang="en-US" dirty="0" smtClean="0">
                <a:latin typeface="Times New Roman" panose="02020603050405020304" pitchFamily="18" charset="0"/>
                <a:cs typeface="Times New Roman" panose="02020603050405020304" pitchFamily="18" charset="0"/>
              </a:rPr>
              <a:t> and </a:t>
            </a:r>
            <a:r>
              <a:rPr lang="en-US" b="1" dirty="0" smtClean="0">
                <a:latin typeface="Times New Roman" panose="02020603050405020304" pitchFamily="18" charset="0"/>
                <a:cs typeface="Times New Roman" panose="02020603050405020304" pitchFamily="18" charset="0"/>
              </a:rPr>
              <a:t>functionality</a:t>
            </a:r>
            <a:r>
              <a:rPr lang="en-US" dirty="0" smtClean="0">
                <a:latin typeface="Times New Roman" panose="02020603050405020304" pitchFamily="18" charset="0"/>
                <a:cs typeface="Times New Roman" panose="02020603050405020304" pitchFamily="18" charset="0"/>
              </a:rPr>
              <a:t> of spaces but also contributes to </a:t>
            </a:r>
            <a:r>
              <a:rPr lang="en-US" b="1" dirty="0" smtClean="0">
                <a:latin typeface="Times New Roman" panose="02020603050405020304" pitchFamily="18" charset="0"/>
                <a:cs typeface="Times New Roman" panose="02020603050405020304" pitchFamily="18" charset="0"/>
              </a:rPr>
              <a:t>cooling,</a:t>
            </a:r>
            <a:r>
              <a:rPr lang="en-US" dirty="0" smtClean="0">
                <a:latin typeface="Times New Roman" panose="02020603050405020304" pitchFamily="18" charset="0"/>
                <a:cs typeface="Times New Roman" panose="02020603050405020304" pitchFamily="18" charset="0"/>
              </a:rPr>
              <a:t> adding to the </a:t>
            </a:r>
            <a:r>
              <a:rPr lang="en-US" b="1" dirty="0" smtClean="0">
                <a:latin typeface="Times New Roman" panose="02020603050405020304" pitchFamily="18" charset="0"/>
                <a:cs typeface="Times New Roman" panose="02020603050405020304" pitchFamily="18" charset="0"/>
              </a:rPr>
              <a:t>unique character </a:t>
            </a:r>
            <a:r>
              <a:rPr lang="en-US" dirty="0" smtClean="0">
                <a:latin typeface="Times New Roman" panose="02020603050405020304" pitchFamily="18" charset="0"/>
                <a:cs typeface="Times New Roman" panose="02020603050405020304" pitchFamily="18" charset="0"/>
              </a:rPr>
              <a:t>of local architecture.</a:t>
            </a:r>
          </a:p>
          <a:p>
            <a:pPr algn="just"/>
            <a:r>
              <a:rPr lang="en-US" dirty="0">
                <a:latin typeface="Times New Roman" panose="02020603050405020304" pitchFamily="18" charset="0"/>
                <a:cs typeface="Times New Roman" panose="02020603050405020304" pitchFamily="18" charset="0"/>
              </a:rPr>
              <a:t>This approach not only ensures buildings </a:t>
            </a:r>
            <a:r>
              <a:rPr lang="en-US" b="1" dirty="0">
                <a:latin typeface="Times New Roman" panose="02020603050405020304" pitchFamily="18" charset="0"/>
                <a:cs typeface="Times New Roman" panose="02020603050405020304" pitchFamily="18" charset="0"/>
              </a:rPr>
              <a:t>are comfortable </a:t>
            </a:r>
            <a:r>
              <a:rPr lang="en-US" dirty="0">
                <a:latin typeface="Times New Roman" panose="02020603050405020304" pitchFamily="18" charset="0"/>
                <a:cs typeface="Times New Roman" panose="02020603050405020304" pitchFamily="18" charset="0"/>
              </a:rPr>
              <a:t>but also shapes the </a:t>
            </a:r>
            <a:r>
              <a:rPr lang="en-US" b="1" dirty="0">
                <a:latin typeface="Times New Roman" panose="02020603050405020304" pitchFamily="18" charset="0"/>
                <a:cs typeface="Times New Roman" panose="02020603050405020304" pitchFamily="18" charset="0"/>
              </a:rPr>
              <a:t>architectural identity </a:t>
            </a:r>
            <a:r>
              <a:rPr lang="en-US" dirty="0">
                <a:latin typeface="Times New Roman" panose="02020603050405020304" pitchFamily="18" charset="0"/>
                <a:cs typeface="Times New Roman" panose="02020603050405020304" pitchFamily="18" charset="0"/>
              </a:rPr>
              <a:t>of the region, making these structures </a:t>
            </a:r>
            <a:r>
              <a:rPr lang="en-US" b="1" dirty="0">
                <a:latin typeface="Times New Roman" panose="02020603050405020304" pitchFamily="18" charset="0"/>
                <a:cs typeface="Times New Roman" panose="02020603050405020304" pitchFamily="18" charset="0"/>
              </a:rPr>
              <a:t>iconic representatives </a:t>
            </a:r>
            <a:r>
              <a:rPr lang="en-US" dirty="0">
                <a:latin typeface="Times New Roman" panose="02020603050405020304" pitchFamily="18" charset="0"/>
                <a:cs typeface="Times New Roman" panose="02020603050405020304" pitchFamily="18" charset="0"/>
              </a:rPr>
              <a:t>of local culture and environmental adaptation.</a:t>
            </a:r>
          </a:p>
        </p:txBody>
      </p:sp>
      <p:pic>
        <p:nvPicPr>
          <p:cNvPr id="4" name="Picture 2" descr="ARound: Najaf and its traditional house architecture - Round C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5730" y="0"/>
            <a:ext cx="4516270" cy="33872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me traditional designs of domestic houses in Iraq during the 18th and...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730" y="3306899"/>
            <a:ext cx="4516270" cy="355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49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1" y="0"/>
            <a:ext cx="7672784" cy="6858000"/>
          </a:xfrm>
        </p:spPr>
        <p:txBody>
          <a:bodyPr>
            <a:normAutofit/>
          </a:bodyPr>
          <a:lstStyle/>
          <a:p>
            <a:pPr algn="just">
              <a:lnSpc>
                <a:spcPct val="150000"/>
              </a:lnSpc>
            </a:pPr>
            <a:r>
              <a:rPr lang="en-US" b="1" dirty="0" smtClean="0">
                <a:latin typeface="Times New Roman" panose="02020603050405020304" pitchFamily="18" charset="0"/>
                <a:cs typeface="Times New Roman" panose="02020603050405020304" pitchFamily="18" charset="0"/>
              </a:rPr>
              <a:t>Optimal </a:t>
            </a:r>
            <a:r>
              <a:rPr lang="en-US" b="1" dirty="0">
                <a:latin typeface="Times New Roman" panose="02020603050405020304" pitchFamily="18" charset="0"/>
                <a:cs typeface="Times New Roman" panose="02020603050405020304" pitchFamily="18" charset="0"/>
              </a:rPr>
              <a:t>Orientation for Summer Rooms</a:t>
            </a:r>
            <a:r>
              <a:rPr lang="en-US" b="1" dirty="0" smtClean="0">
                <a:latin typeface="Times New Roman" panose="02020603050405020304" pitchFamily="18" charset="0"/>
                <a:cs typeface="Times New Roman" panose="02020603050405020304" pitchFamily="18" charset="0"/>
              </a:rPr>
              <a:t>:</a:t>
            </a:r>
            <a:r>
              <a:rPr lang="en-US" dirty="0"/>
              <a:t/>
            </a:r>
            <a:br>
              <a:rPr lang="en-US" dirty="0"/>
            </a:br>
            <a:r>
              <a:rPr lang="en-US" dirty="0">
                <a:latin typeface="Times New Roman" panose="02020603050405020304" pitchFamily="18" charset="0"/>
                <a:cs typeface="Times New Roman" panose="02020603050405020304" pitchFamily="18" charset="0"/>
              </a:rPr>
              <a:t>In Iraq, rooms </a:t>
            </a:r>
            <a:r>
              <a:rPr lang="en-US" b="1" dirty="0">
                <a:latin typeface="Times New Roman" panose="02020603050405020304" pitchFamily="18" charset="0"/>
                <a:cs typeface="Times New Roman" panose="02020603050405020304" pitchFamily="18" charset="0"/>
              </a:rPr>
              <a:t>oriented north are ideal </a:t>
            </a:r>
            <a:r>
              <a:rPr lang="en-US" dirty="0">
                <a:latin typeface="Times New Roman" panose="02020603050405020304" pitchFamily="18" charset="0"/>
                <a:cs typeface="Times New Roman" panose="02020603050405020304" pitchFamily="18" charset="0"/>
              </a:rPr>
              <a:t>for summer use, </a:t>
            </a:r>
            <a:r>
              <a:rPr lang="en-US" b="1" dirty="0">
                <a:latin typeface="Times New Roman" panose="02020603050405020304" pitchFamily="18" charset="0"/>
                <a:cs typeface="Times New Roman" panose="02020603050405020304" pitchFamily="18" charset="0"/>
              </a:rPr>
              <a:t>staying cooler </a:t>
            </a:r>
            <a:r>
              <a:rPr lang="en-US" dirty="0">
                <a:latin typeface="Times New Roman" panose="02020603050405020304" pitchFamily="18" charset="0"/>
                <a:cs typeface="Times New Roman" panose="02020603050405020304" pitchFamily="18" charset="0"/>
              </a:rPr>
              <a:t>by receiving indirect sunlight, which provides light </a:t>
            </a:r>
            <a:r>
              <a:rPr lang="en-US" b="1" dirty="0">
                <a:latin typeface="Times New Roman" panose="02020603050405020304" pitchFamily="18" charset="0"/>
                <a:cs typeface="Times New Roman" panose="02020603050405020304" pitchFamily="18" charset="0"/>
              </a:rPr>
              <a:t>without excessive heat. </a:t>
            </a:r>
            <a:r>
              <a:rPr lang="en-US" dirty="0">
                <a:latin typeface="Times New Roman" panose="02020603050405020304" pitchFamily="18" charset="0"/>
                <a:cs typeface="Times New Roman" panose="02020603050405020304" pitchFamily="18" charset="0"/>
              </a:rPr>
              <a:t>These rooms are designed with specific depth and width to create shaded areas, crucial for managing intense sunlight. This orientation is fundamental in architectural planning for hot climates, making indoor-outdoor transitions more comfortable.</a:t>
            </a:r>
          </a:p>
        </p:txBody>
      </p:sp>
      <p:pic>
        <p:nvPicPr>
          <p:cNvPr id="5" name="Picture 2" descr="Building Orientation for Optimum Energy - Inspect Mont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565" y="809876"/>
            <a:ext cx="41052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467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380" y="0"/>
            <a:ext cx="7733778" cy="6858000"/>
          </a:xfrm>
        </p:spPr>
        <p:txBody>
          <a:bodyPr>
            <a:normAutofit/>
          </a:bodyPr>
          <a:lstStyle/>
          <a:p>
            <a:pPr algn="just"/>
            <a:r>
              <a:rPr lang="en-US" b="1" dirty="0" smtClean="0">
                <a:latin typeface="Times New Roman" panose="02020603050405020304" pitchFamily="18" charset="0"/>
                <a:cs typeface="Times New Roman" panose="02020603050405020304" pitchFamily="18" charset="0"/>
              </a:rPr>
              <a:t>How </a:t>
            </a:r>
            <a:r>
              <a:rPr lang="en-US" b="1" dirty="0">
                <a:latin typeface="Times New Roman" panose="02020603050405020304" pitchFamily="18" charset="0"/>
                <a:cs typeface="Times New Roman" panose="02020603050405020304" pitchFamily="18" charset="0"/>
              </a:rPr>
              <a:t>People Adapt Their Homes for the Climate:</a:t>
            </a:r>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Daytime in Basements</a:t>
            </a:r>
            <a:r>
              <a:rPr lang="en-US" dirty="0">
                <a:latin typeface="Times New Roman" panose="02020603050405020304" pitchFamily="18" charset="0"/>
                <a:cs typeface="Times New Roman" panose="02020603050405020304" pitchFamily="18" charset="0"/>
              </a:rPr>
              <a:t>: During the </a:t>
            </a:r>
            <a:r>
              <a:rPr lang="en-US" b="1" dirty="0">
                <a:latin typeface="Times New Roman" panose="02020603050405020304" pitchFamily="18" charset="0"/>
                <a:cs typeface="Times New Roman" panose="02020603050405020304" pitchFamily="18" charset="0"/>
              </a:rPr>
              <a:t>hottest hours </a:t>
            </a:r>
            <a:r>
              <a:rPr lang="en-US" dirty="0">
                <a:latin typeface="Times New Roman" panose="02020603050405020304" pitchFamily="18" charset="0"/>
                <a:cs typeface="Times New Roman" panose="02020603050405020304" pitchFamily="18" charset="0"/>
              </a:rPr>
              <a:t>of the day, people often use basements. These underground spaces </a:t>
            </a:r>
            <a:r>
              <a:rPr lang="en-US" b="1" dirty="0">
                <a:latin typeface="Times New Roman" panose="02020603050405020304" pitchFamily="18" charset="0"/>
                <a:cs typeface="Times New Roman" panose="02020603050405020304" pitchFamily="18" charset="0"/>
              </a:rPr>
              <a:t>stay cooler </a:t>
            </a:r>
            <a:r>
              <a:rPr lang="en-US" dirty="0">
                <a:latin typeface="Times New Roman" panose="02020603050405020304" pitchFamily="18" charset="0"/>
                <a:cs typeface="Times New Roman" panose="02020603050405020304" pitchFamily="18" charset="0"/>
              </a:rPr>
              <a:t>because they are </a:t>
            </a:r>
            <a:r>
              <a:rPr lang="en-US" b="1" dirty="0">
                <a:latin typeface="Times New Roman" panose="02020603050405020304" pitchFamily="18" charset="0"/>
                <a:cs typeface="Times New Roman" panose="02020603050405020304" pitchFamily="18" charset="0"/>
              </a:rPr>
              <a:t>insulate</a:t>
            </a:r>
            <a:r>
              <a:rPr lang="en-US" dirty="0">
                <a:latin typeface="Times New Roman" panose="02020603050405020304" pitchFamily="18" charset="0"/>
                <a:cs typeface="Times New Roman" panose="02020603050405020304" pitchFamily="18" charset="0"/>
              </a:rPr>
              <a:t>d from direct </a:t>
            </a:r>
            <a:r>
              <a:rPr lang="en-US" b="1" dirty="0">
                <a:latin typeface="Times New Roman" panose="02020603050405020304" pitchFamily="18" charset="0"/>
                <a:cs typeface="Times New Roman" panose="02020603050405020304" pitchFamily="18" charset="0"/>
              </a:rPr>
              <a:t>sunlight</a:t>
            </a:r>
            <a:r>
              <a:rPr lang="en-US" dirty="0">
                <a:latin typeface="Times New Roman" panose="02020603050405020304" pitchFamily="18" charset="0"/>
                <a:cs typeface="Times New Roman" panose="02020603050405020304" pitchFamily="18" charset="0"/>
              </a:rPr>
              <a:t>.</a:t>
            </a:r>
          </a:p>
          <a:p>
            <a:pPr algn="just"/>
            <a:r>
              <a:rPr lang="en-US" b="1" dirty="0">
                <a:latin typeface="Times New Roman" panose="02020603050405020304" pitchFamily="18" charset="0"/>
                <a:cs typeface="Times New Roman" panose="02020603050405020304" pitchFamily="18" charset="0"/>
              </a:rPr>
              <a:t>Nighttime on the Roof</a:t>
            </a:r>
            <a:r>
              <a:rPr lang="en-US" dirty="0">
                <a:latin typeface="Times New Roman" panose="02020603050405020304" pitchFamily="18" charset="0"/>
                <a:cs typeface="Times New Roman" panose="02020603050405020304" pitchFamily="18" charset="0"/>
              </a:rPr>
              <a:t>: At night, rooftops become </a:t>
            </a:r>
            <a:r>
              <a:rPr lang="en-US" b="1" dirty="0">
                <a:latin typeface="Times New Roman" panose="02020603050405020304" pitchFamily="18" charset="0"/>
                <a:cs typeface="Times New Roman" panose="02020603050405020304" pitchFamily="18" charset="0"/>
              </a:rPr>
              <a:t>sleeping areas. </a:t>
            </a:r>
            <a:r>
              <a:rPr lang="en-US" dirty="0">
                <a:latin typeface="Times New Roman" panose="02020603050405020304" pitchFamily="18" charset="0"/>
                <a:cs typeface="Times New Roman" panose="02020603050405020304" pitchFamily="18" charset="0"/>
              </a:rPr>
              <a:t>They are cooler than indoor spaces after sunset, offering relief from the day's heat.</a:t>
            </a:r>
          </a:p>
          <a:p>
            <a:pPr algn="just"/>
            <a:r>
              <a:rPr lang="en-US" b="1" dirty="0">
                <a:latin typeface="Times New Roman" panose="02020603050405020304" pitchFamily="18" charset="0"/>
                <a:cs typeface="Times New Roman" panose="02020603050405020304" pitchFamily="18" charset="0"/>
              </a:rPr>
              <a:t>Selective Heating</a:t>
            </a:r>
            <a:r>
              <a:rPr lang="en-US" dirty="0">
                <a:latin typeface="Times New Roman" panose="02020603050405020304" pitchFamily="18" charset="0"/>
                <a:cs typeface="Times New Roman" panose="02020603050405020304" pitchFamily="18" charset="0"/>
              </a:rPr>
              <a:t>: Only the </a:t>
            </a:r>
            <a:r>
              <a:rPr lang="en-US" b="1" dirty="0">
                <a:latin typeface="Times New Roman" panose="02020603050405020304" pitchFamily="18" charset="0"/>
                <a:cs typeface="Times New Roman" panose="02020603050405020304" pitchFamily="18" charset="0"/>
              </a:rPr>
              <a:t>rooms</a:t>
            </a:r>
            <a:r>
              <a:rPr lang="en-US" dirty="0">
                <a:latin typeface="Times New Roman" panose="02020603050405020304" pitchFamily="18" charset="0"/>
                <a:cs typeface="Times New Roman" panose="02020603050405020304" pitchFamily="18" charset="0"/>
              </a:rPr>
              <a:t> that are in </a:t>
            </a:r>
            <a:r>
              <a:rPr lang="en-US" b="1" dirty="0">
                <a:latin typeface="Times New Roman" panose="02020603050405020304" pitchFamily="18" charset="0"/>
                <a:cs typeface="Times New Roman" panose="02020603050405020304" pitchFamily="18" charset="0"/>
              </a:rPr>
              <a:t>use are heated</a:t>
            </a:r>
            <a:r>
              <a:rPr lang="en-US" dirty="0">
                <a:latin typeface="Times New Roman" panose="02020603050405020304" pitchFamily="18" charset="0"/>
                <a:cs typeface="Times New Roman" panose="02020603050405020304" pitchFamily="18" charset="0"/>
              </a:rPr>
              <a:t>, conserving </a:t>
            </a:r>
            <a:r>
              <a:rPr lang="en-US" b="1" dirty="0">
                <a:latin typeface="Times New Roman" panose="02020603050405020304" pitchFamily="18" charset="0"/>
                <a:cs typeface="Times New Roman" panose="02020603050405020304" pitchFamily="18" charset="0"/>
              </a:rPr>
              <a:t>energy</a:t>
            </a:r>
            <a:r>
              <a:rPr lang="en-US" dirty="0">
                <a:latin typeface="Times New Roman" panose="02020603050405020304" pitchFamily="18" charset="0"/>
                <a:cs typeface="Times New Roman" panose="02020603050405020304" pitchFamily="18" charset="0"/>
              </a:rPr>
              <a:t> and maintaining comfort without overheating the entire home.</a:t>
            </a:r>
          </a:p>
          <a:p>
            <a:pPr algn="just"/>
            <a:r>
              <a:rPr lang="en-US" dirty="0">
                <a:latin typeface="Times New Roman" panose="02020603050405020304" pitchFamily="18" charset="0"/>
                <a:cs typeface="Times New Roman" panose="02020603050405020304" pitchFamily="18" charset="0"/>
              </a:rPr>
              <a:t>These adaptations are </a:t>
            </a:r>
            <a:r>
              <a:rPr lang="en-US" b="1" dirty="0">
                <a:latin typeface="Times New Roman" panose="02020603050405020304" pitchFamily="18" charset="0"/>
                <a:cs typeface="Times New Roman" panose="02020603050405020304" pitchFamily="18" charset="0"/>
              </a:rPr>
              <a:t>practical</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responses</a:t>
            </a:r>
            <a:r>
              <a:rPr lang="en-US" dirty="0">
                <a:latin typeface="Times New Roman" panose="02020603050405020304" pitchFamily="18" charset="0"/>
                <a:cs typeface="Times New Roman" panose="02020603050405020304" pitchFamily="18" charset="0"/>
              </a:rPr>
              <a:t> to the </a:t>
            </a:r>
            <a:r>
              <a:rPr lang="en-US" b="1" dirty="0">
                <a:latin typeface="Times New Roman" panose="02020603050405020304" pitchFamily="18" charset="0"/>
                <a:cs typeface="Times New Roman" panose="02020603050405020304" pitchFamily="18" charset="0"/>
              </a:rPr>
              <a:t>arid climate </a:t>
            </a:r>
            <a:r>
              <a:rPr lang="en-US" dirty="0">
                <a:latin typeface="Times New Roman" panose="02020603050405020304" pitchFamily="18" charset="0"/>
                <a:cs typeface="Times New Roman" panose="02020603050405020304" pitchFamily="18" charset="0"/>
              </a:rPr>
              <a:t>in Iraq, illustrating how </a:t>
            </a:r>
            <a:r>
              <a:rPr lang="en-US" b="1" dirty="0">
                <a:latin typeface="Times New Roman" panose="02020603050405020304" pitchFamily="18" charset="0"/>
                <a:cs typeface="Times New Roman" panose="02020603050405020304" pitchFamily="18" charset="0"/>
              </a:rPr>
              <a:t>traditional</a:t>
            </a:r>
            <a:r>
              <a:rPr lang="en-US" dirty="0">
                <a:latin typeface="Times New Roman" panose="02020603050405020304" pitchFamily="18" charset="0"/>
                <a:cs typeface="Times New Roman" panose="02020603050405020304" pitchFamily="18" charset="0"/>
              </a:rPr>
              <a:t> architecture </a:t>
            </a:r>
            <a:r>
              <a:rPr lang="en-US" b="1" dirty="0">
                <a:latin typeface="Times New Roman" panose="02020603050405020304" pitchFamily="18" charset="0"/>
                <a:cs typeface="Times New Roman" panose="02020603050405020304" pitchFamily="18" charset="0"/>
              </a:rPr>
              <a:t>and lifestyle work together </a:t>
            </a:r>
            <a:r>
              <a:rPr lang="en-US" dirty="0">
                <a:latin typeface="Times New Roman" panose="02020603050405020304" pitchFamily="18" charset="0"/>
                <a:cs typeface="Times New Roman" panose="02020603050405020304" pitchFamily="18" charset="0"/>
              </a:rPr>
              <a:t>to enhance living conditions naturally.</a:t>
            </a:r>
          </a:p>
        </p:txBody>
      </p:sp>
      <p:pic>
        <p:nvPicPr>
          <p:cNvPr id="4098" name="Picture 2" descr="Sustainability 14 06894 g00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84"/>
          <a:stretch/>
        </p:blipFill>
        <p:spPr bwMode="auto">
          <a:xfrm>
            <a:off x="8254646" y="1528010"/>
            <a:ext cx="3937353" cy="391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672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622" y="0"/>
            <a:ext cx="11646420" cy="6713621"/>
          </a:xfrm>
        </p:spPr>
        <p:txBody>
          <a:bodyPr>
            <a:noAutofit/>
          </a:bodyPr>
          <a:lstStyle/>
          <a:p>
            <a:pPr marL="0" indent="0" algn="just">
              <a:lnSpc>
                <a:spcPct val="150000"/>
              </a:lnSpc>
              <a:buNone/>
            </a:pPr>
            <a:r>
              <a:rPr lang="en-US" sz="2300" b="1" dirty="0" smtClean="0">
                <a:latin typeface="Times New Roman" panose="02020603050405020304" pitchFamily="18" charset="0"/>
                <a:cs typeface="Times New Roman" panose="02020603050405020304" pitchFamily="18" charset="0"/>
              </a:rPr>
              <a:t>THE TYPES OF SPACES WITHIN VERNACULAR ARCHITECTURE IN IRAQ:</a:t>
            </a:r>
          </a:p>
          <a:p>
            <a:pPr algn="just">
              <a:lnSpc>
                <a:spcPct val="150000"/>
              </a:lnSpc>
            </a:pPr>
            <a:r>
              <a:rPr lang="en-US" sz="2300" b="1" dirty="0" smtClean="0">
                <a:latin typeface="Times New Roman" panose="02020603050405020304" pitchFamily="18" charset="0"/>
                <a:cs typeface="Times New Roman" panose="02020603050405020304" pitchFamily="18" charset="0"/>
              </a:rPr>
              <a:t>Understanding Space Mechanisms in Vernacular Architecture</a:t>
            </a:r>
            <a:endParaRPr lang="en-US" sz="2300" dirty="0" smtClean="0">
              <a:latin typeface="Times New Roman" panose="02020603050405020304" pitchFamily="18" charset="0"/>
              <a:cs typeface="Times New Roman" panose="02020603050405020304" pitchFamily="18" charset="0"/>
            </a:endParaRPr>
          </a:p>
          <a:p>
            <a:pPr algn="just">
              <a:lnSpc>
                <a:spcPct val="150000"/>
              </a:lnSpc>
            </a:pPr>
            <a:r>
              <a:rPr lang="en-US" sz="2300" dirty="0" smtClean="0">
                <a:latin typeface="Times New Roman" panose="02020603050405020304" pitchFamily="18" charset="0"/>
                <a:cs typeface="Times New Roman" panose="02020603050405020304" pitchFamily="18" charset="0"/>
              </a:rPr>
              <a:t>In Iraq's dry climate, the design of habitat spaces within homes is </a:t>
            </a:r>
            <a:r>
              <a:rPr lang="en-US" sz="2300" b="1" dirty="0" smtClean="0">
                <a:latin typeface="Times New Roman" panose="02020603050405020304" pitchFamily="18" charset="0"/>
                <a:cs typeface="Times New Roman" panose="02020603050405020304" pitchFamily="18" charset="0"/>
              </a:rPr>
              <a:t>categorized into three types </a:t>
            </a:r>
            <a:r>
              <a:rPr lang="en-US" sz="2300" dirty="0" smtClean="0">
                <a:latin typeface="Times New Roman" panose="02020603050405020304" pitchFamily="18" charset="0"/>
                <a:cs typeface="Times New Roman" panose="02020603050405020304" pitchFamily="18" charset="0"/>
              </a:rPr>
              <a:t>based on </a:t>
            </a:r>
            <a:r>
              <a:rPr lang="en-US" sz="2300" b="1" dirty="0" smtClean="0">
                <a:latin typeface="Times New Roman" panose="02020603050405020304" pitchFamily="18" charset="0"/>
                <a:cs typeface="Times New Roman" panose="02020603050405020304" pitchFamily="18" charset="0"/>
              </a:rPr>
              <a:t>their function </a:t>
            </a:r>
            <a:r>
              <a:rPr lang="en-US" sz="2300" dirty="0" smtClean="0">
                <a:latin typeface="Times New Roman" panose="02020603050405020304" pitchFamily="18" charset="0"/>
                <a:cs typeface="Times New Roman" panose="02020603050405020304" pitchFamily="18" charset="0"/>
              </a:rPr>
              <a:t>and </a:t>
            </a:r>
            <a:r>
              <a:rPr lang="en-US" sz="2300" b="1" dirty="0" smtClean="0">
                <a:latin typeface="Times New Roman" panose="02020603050405020304" pitchFamily="18" charset="0"/>
                <a:cs typeface="Times New Roman" panose="02020603050405020304" pitchFamily="18" charset="0"/>
              </a:rPr>
              <a:t>exposure to the environment</a:t>
            </a:r>
            <a:r>
              <a:rPr lang="en-US" sz="2300" dirty="0" smtClean="0">
                <a:latin typeface="Times New Roman" panose="02020603050405020304" pitchFamily="18" charset="0"/>
                <a:cs typeface="Times New Roman" panose="02020603050405020304" pitchFamily="18" charset="0"/>
              </a:rPr>
              <a:t>: </a:t>
            </a:r>
            <a:r>
              <a:rPr lang="en-US" sz="2300" b="1" dirty="0" smtClean="0">
                <a:latin typeface="Times New Roman" panose="02020603050405020304" pitchFamily="18" charset="0"/>
                <a:cs typeface="Times New Roman" panose="02020603050405020304" pitchFamily="18" charset="0"/>
              </a:rPr>
              <a:t>Closed Spaces</a:t>
            </a:r>
            <a:r>
              <a:rPr lang="en-US" sz="2300" dirty="0" smtClean="0">
                <a:latin typeface="Times New Roman" panose="02020603050405020304" pitchFamily="18" charset="0"/>
                <a:cs typeface="Times New Roman" panose="02020603050405020304" pitchFamily="18" charset="0"/>
              </a:rPr>
              <a:t>, </a:t>
            </a:r>
            <a:r>
              <a:rPr lang="en-US" sz="2300" b="1" dirty="0" smtClean="0">
                <a:latin typeface="Times New Roman" panose="02020603050405020304" pitchFamily="18" charset="0"/>
                <a:cs typeface="Times New Roman" panose="02020603050405020304" pitchFamily="18" charset="0"/>
              </a:rPr>
              <a:t>Intermediary Spaces,</a:t>
            </a:r>
            <a:r>
              <a:rPr lang="en-US" sz="2300" dirty="0" smtClean="0">
                <a:latin typeface="Times New Roman" panose="02020603050405020304" pitchFamily="18" charset="0"/>
                <a:cs typeface="Times New Roman" panose="02020603050405020304" pitchFamily="18" charset="0"/>
              </a:rPr>
              <a:t> and </a:t>
            </a:r>
            <a:r>
              <a:rPr lang="en-US" sz="2300" b="1" dirty="0" smtClean="0">
                <a:latin typeface="Times New Roman" panose="02020603050405020304" pitchFamily="18" charset="0"/>
                <a:cs typeface="Times New Roman" panose="02020603050405020304" pitchFamily="18" charset="0"/>
              </a:rPr>
              <a:t>Open Spaces</a:t>
            </a:r>
            <a:r>
              <a:rPr lang="en-US" sz="2300" dirty="0" smtClean="0">
                <a:latin typeface="Times New Roman" panose="02020603050405020304" pitchFamily="18" charset="0"/>
                <a:cs typeface="Times New Roman" panose="02020603050405020304" pitchFamily="18" charset="0"/>
              </a:rPr>
              <a:t>.</a:t>
            </a:r>
          </a:p>
          <a:p>
            <a:pPr algn="just">
              <a:lnSpc>
                <a:spcPct val="150000"/>
              </a:lnSpc>
            </a:pPr>
            <a:endParaRPr lang="en-US" sz="2300" dirty="0" smtClean="0">
              <a:latin typeface="Times New Roman" panose="02020603050405020304" pitchFamily="18" charset="0"/>
              <a:cs typeface="Times New Roman" panose="02020603050405020304" pitchFamily="18" charset="0"/>
            </a:endParaRPr>
          </a:p>
          <a:p>
            <a:pPr algn="just">
              <a:lnSpc>
                <a:spcPct val="150000"/>
              </a:lnSpc>
            </a:pPr>
            <a:r>
              <a:rPr lang="en-US" sz="2300" b="1" dirty="0" smtClean="0">
                <a:latin typeface="Times New Roman" panose="02020603050405020304" pitchFamily="18" charset="0"/>
                <a:cs typeface="Times New Roman" panose="02020603050405020304" pitchFamily="18" charset="0"/>
              </a:rPr>
              <a:t>2.1.1 Closed Spaces with Thermal Roles: Functional Spaces</a:t>
            </a:r>
          </a:p>
          <a:p>
            <a:pPr algn="just">
              <a:lnSpc>
                <a:spcPct val="150000"/>
              </a:lnSpc>
            </a:pPr>
            <a:r>
              <a:rPr lang="en-US" sz="2300" dirty="0" smtClean="0">
                <a:latin typeface="Times New Roman" panose="02020603050405020304" pitchFamily="18" charset="0"/>
                <a:cs typeface="Times New Roman" panose="02020603050405020304" pitchFamily="18" charset="0"/>
              </a:rPr>
              <a:t>In traditional homes, particularly in </a:t>
            </a:r>
            <a:r>
              <a:rPr lang="en-US" sz="2300" dirty="0" err="1" smtClean="0">
                <a:latin typeface="Times New Roman" panose="02020603050405020304" pitchFamily="18" charset="0"/>
                <a:cs typeface="Times New Roman" panose="02020603050405020304" pitchFamily="18" charset="0"/>
              </a:rPr>
              <a:t>Basrah</a:t>
            </a:r>
            <a:r>
              <a:rPr lang="en-US" sz="2300" dirty="0" smtClean="0">
                <a:latin typeface="Times New Roman" panose="02020603050405020304" pitchFamily="18" charset="0"/>
                <a:cs typeface="Times New Roman" panose="02020603050405020304" pitchFamily="18" charset="0"/>
              </a:rPr>
              <a:t> which showcases vernacular architecture, functional spaces are critical. </a:t>
            </a:r>
            <a:r>
              <a:rPr lang="en-US" sz="2300" dirty="0">
                <a:latin typeface="Times New Roman" panose="02020603050405020304" pitchFamily="18" charset="0"/>
                <a:cs typeface="Times New Roman" panose="02020603050405020304" pitchFamily="18" charset="0"/>
              </a:rPr>
              <a:t>These spaces are : </a:t>
            </a:r>
            <a:r>
              <a:rPr lang="en-US" sz="2300" b="1" dirty="0">
                <a:latin typeface="Times New Roman" panose="02020603050405020304" pitchFamily="18" charset="0"/>
                <a:cs typeface="Times New Roman" panose="02020603050405020304" pitchFamily="18" charset="0"/>
              </a:rPr>
              <a:t>Habitable rooms(livable space), guest room, kitchens, bathrooms, storerooms, and basement</a:t>
            </a:r>
            <a:endParaRPr lang="ar-IQ" sz="2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28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623" y="0"/>
            <a:ext cx="7880536" cy="6176963"/>
          </a:xfrm>
        </p:spPr>
        <p:txBody>
          <a:bodyPr>
            <a:noAutofit/>
          </a:bodyPr>
          <a:lstStyle/>
          <a:p>
            <a:pPr marL="0" indent="0" algn="just">
              <a:buNone/>
            </a:pP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Types of Closed Spaces </a:t>
            </a:r>
            <a:r>
              <a:rPr lang="en-US" sz="2000" b="1" dirty="0" smtClean="0">
                <a:latin typeface="Times New Roman" panose="02020603050405020304" pitchFamily="18" charset="0"/>
                <a:cs typeface="Times New Roman" panose="02020603050405020304" pitchFamily="18" charset="0"/>
              </a:rPr>
              <a:t>Include</a:t>
            </a:r>
            <a:r>
              <a:rPr lang="en-US" sz="2000" dirty="0" smtClean="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Habitable Rooms: </a:t>
            </a:r>
            <a:r>
              <a:rPr lang="en-US" sz="2000" dirty="0" smtClean="0">
                <a:latin typeface="Times New Roman" panose="02020603050405020304" pitchFamily="18" charset="0"/>
                <a:cs typeface="Times New Roman" panose="02020603050405020304" pitchFamily="18" charset="0"/>
              </a:rPr>
              <a:t>Main living areas used daily.</a:t>
            </a:r>
          </a:p>
          <a:p>
            <a:pPr algn="just"/>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Guest Room</a:t>
            </a:r>
            <a:r>
              <a:rPr lang="en-US" sz="2000" dirty="0" smtClean="0">
                <a:latin typeface="Times New Roman" panose="02020603050405020304" pitchFamily="18" charset="0"/>
                <a:cs typeface="Times New Roman" panose="02020603050405020304" pitchFamily="18" charset="0"/>
              </a:rPr>
              <a:t>: Spaces designated for visitors, providing comfort and privacy.</a:t>
            </a:r>
          </a:p>
          <a:p>
            <a:pPr algn="just"/>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Kitchens: </a:t>
            </a:r>
            <a:r>
              <a:rPr lang="en-US" sz="2000" dirty="0" smtClean="0">
                <a:latin typeface="Times New Roman" panose="02020603050405020304" pitchFamily="18" charset="0"/>
                <a:cs typeface="Times New Roman" panose="02020603050405020304" pitchFamily="18" charset="0"/>
              </a:rPr>
              <a:t>Designed to handle heat and smells away from living areas.</a:t>
            </a:r>
          </a:p>
          <a:p>
            <a:pPr algn="just"/>
            <a:r>
              <a:rPr lang="en-US" sz="2000" b="1" dirty="0" smtClean="0">
                <a:latin typeface="Times New Roman" panose="02020603050405020304" pitchFamily="18" charset="0"/>
                <a:cs typeface="Times New Roman" panose="02020603050405020304" pitchFamily="18" charset="0"/>
              </a:rPr>
              <a:t>- Bathrooms:</a:t>
            </a:r>
            <a:r>
              <a:rPr lang="en-US" sz="2000" dirty="0" smtClean="0">
                <a:latin typeface="Times New Roman" panose="02020603050405020304" pitchFamily="18" charset="0"/>
                <a:cs typeface="Times New Roman" panose="02020603050405020304" pitchFamily="18" charset="0"/>
              </a:rPr>
              <a:t> Functional spaces typically isolated from main living areas.</a:t>
            </a:r>
          </a:p>
          <a:p>
            <a:pPr algn="just"/>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Storerooms:</a:t>
            </a:r>
            <a:r>
              <a:rPr lang="en-US" sz="2000" dirty="0" smtClean="0">
                <a:latin typeface="Times New Roman" panose="02020603050405020304" pitchFamily="18" charset="0"/>
                <a:cs typeface="Times New Roman" panose="02020603050405020304" pitchFamily="18" charset="0"/>
              </a:rPr>
              <a:t> Used for storing goods and supplies, usually kept separate from living spaces.</a:t>
            </a:r>
          </a:p>
          <a:p>
            <a:pPr algn="just"/>
            <a:r>
              <a:rPr lang="en-US" sz="2000" b="1" dirty="0" smtClean="0">
                <a:latin typeface="Times New Roman" panose="02020603050405020304" pitchFamily="18" charset="0"/>
                <a:cs typeface="Times New Roman" panose="02020603050405020304" pitchFamily="18" charset="0"/>
              </a:rPr>
              <a:t>- Basement</a:t>
            </a:r>
            <a:r>
              <a:rPr lang="en-US" sz="2000" dirty="0" smtClean="0">
                <a:latin typeface="Times New Roman" panose="02020603050405020304" pitchFamily="18" charset="0"/>
                <a:cs typeface="Times New Roman" panose="02020603050405020304" pitchFamily="18" charset="0"/>
              </a:rPr>
              <a:t>: A crucial cool retreat during the hottest parts of the day, often used as a functional space during peak heat hours.</a:t>
            </a:r>
            <a:endParaRPr lang="ar-IQ"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These spaces are designed to </a:t>
            </a:r>
            <a:r>
              <a:rPr lang="en-US" sz="2000" b="1" dirty="0" smtClean="0">
                <a:latin typeface="Times New Roman" panose="02020603050405020304" pitchFamily="18" charset="0"/>
                <a:cs typeface="Times New Roman" panose="02020603050405020304" pitchFamily="18" charset="0"/>
              </a:rPr>
              <a:t>maximize their usefulness</a:t>
            </a:r>
            <a:r>
              <a:rPr lang="en-US" sz="2000" dirty="0" smtClean="0">
                <a:latin typeface="Times New Roman" panose="02020603050405020304" pitchFamily="18" charset="0"/>
                <a:cs typeface="Times New Roman" panose="02020603050405020304" pitchFamily="18" charset="0"/>
              </a:rPr>
              <a:t> while maintaining a </a:t>
            </a:r>
            <a:r>
              <a:rPr lang="en-US" sz="2000" b="1" dirty="0" smtClean="0">
                <a:latin typeface="Times New Roman" panose="02020603050405020304" pitchFamily="18" charset="0"/>
                <a:cs typeface="Times New Roman" panose="02020603050405020304" pitchFamily="18" charset="0"/>
              </a:rPr>
              <a:t>comfortable indoor climate</a:t>
            </a:r>
            <a:r>
              <a:rPr lang="en-US" sz="2000" dirty="0" smtClean="0">
                <a:latin typeface="Times New Roman" panose="02020603050405020304" pitchFamily="18" charset="0"/>
                <a:cs typeface="Times New Roman" panose="02020603050405020304" pitchFamily="18" charset="0"/>
              </a:rPr>
              <a:t>, demonstrating the bioclimatic approach of vernacular architecture in managing temperature and </a:t>
            </a:r>
            <a:r>
              <a:rPr lang="en-US" sz="2000" b="1" dirty="0" smtClean="0">
                <a:latin typeface="Times New Roman" panose="02020603050405020304" pitchFamily="18" charset="0"/>
                <a:cs typeface="Times New Roman" panose="02020603050405020304" pitchFamily="18" charset="0"/>
              </a:rPr>
              <a:t>providing functional living spaces.</a:t>
            </a:r>
            <a:endParaRPr lang="en-US" sz="2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1663" y="1452382"/>
            <a:ext cx="4140337" cy="3300092"/>
          </a:xfrm>
          <a:prstGeom prst="rect">
            <a:avLst/>
          </a:prstGeom>
        </p:spPr>
      </p:pic>
    </p:spTree>
    <p:extLst>
      <p:ext uri="{BB962C8B-B14F-4D97-AF65-F5344CB8AC3E}">
        <p14:creationId xmlns:p14="http://schemas.microsoft.com/office/powerpoint/2010/main" val="2637686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178" y="124178"/>
            <a:ext cx="12067822" cy="6852355"/>
          </a:xfrm>
        </p:spPr>
        <p:txBody>
          <a:bodyPr>
            <a:normAutofit/>
          </a:bodyPr>
          <a:lstStyle/>
          <a:p>
            <a:r>
              <a:rPr lang="en-US" sz="2500" b="1" dirty="0">
                <a:latin typeface="Times New Roman" panose="02020603050405020304" pitchFamily="18" charset="0"/>
                <a:cs typeface="Times New Roman" panose="02020603050405020304" pitchFamily="18" charset="0"/>
              </a:rPr>
              <a:t>Habitable Rooms in Vernacular Architecture</a:t>
            </a:r>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Habitable rooms in </a:t>
            </a:r>
            <a:r>
              <a:rPr lang="en-US" sz="2500" dirty="0" smtClean="0">
                <a:latin typeface="Times New Roman" panose="02020603050405020304" pitchFamily="18" charset="0"/>
                <a:cs typeface="Times New Roman" panose="02020603050405020304" pitchFamily="18" charset="0"/>
              </a:rPr>
              <a:t>vernacular </a:t>
            </a:r>
            <a:r>
              <a:rPr lang="en-US" sz="2500" dirty="0">
                <a:latin typeface="Times New Roman" panose="02020603050405020304" pitchFamily="18" charset="0"/>
                <a:cs typeface="Times New Roman" panose="02020603050405020304" pitchFamily="18" charset="0"/>
              </a:rPr>
              <a:t>Iraqi homes </a:t>
            </a:r>
            <a:r>
              <a:rPr lang="en-US" sz="2500" b="1" dirty="0">
                <a:latin typeface="Times New Roman" panose="02020603050405020304" pitchFamily="18" charset="0"/>
                <a:cs typeface="Times New Roman" panose="02020603050405020304" pitchFamily="18" charset="0"/>
              </a:rPr>
              <a:t>are designed with a strong focus on climate adaptability. </a:t>
            </a:r>
            <a:r>
              <a:rPr lang="en-US" sz="2500" dirty="0">
                <a:latin typeface="Times New Roman" panose="02020603050405020304" pitchFamily="18" charset="0"/>
                <a:cs typeface="Times New Roman" panose="02020603050405020304" pitchFamily="18" charset="0"/>
              </a:rPr>
              <a:t>These rooms are </a:t>
            </a:r>
            <a:r>
              <a:rPr lang="en-US" sz="2500" b="1" dirty="0">
                <a:latin typeface="Times New Roman" panose="02020603050405020304" pitchFamily="18" charset="0"/>
                <a:cs typeface="Times New Roman" panose="02020603050405020304" pitchFamily="18" charset="0"/>
              </a:rPr>
              <a:t>connected to the outside environment </a:t>
            </a:r>
            <a:r>
              <a:rPr lang="en-US" sz="2500" dirty="0">
                <a:latin typeface="Times New Roman" panose="02020603050405020304" pitchFamily="18" charset="0"/>
                <a:cs typeface="Times New Roman" panose="02020603050405020304" pitchFamily="18" charset="0"/>
              </a:rPr>
              <a:t>in several ways, including </a:t>
            </a:r>
            <a:r>
              <a:rPr lang="en-US" sz="2500" b="1" dirty="0">
                <a:latin typeface="Times New Roman" panose="02020603050405020304" pitchFamily="18" charset="0"/>
                <a:cs typeface="Times New Roman" panose="02020603050405020304" pitchFamily="18" charset="0"/>
              </a:rPr>
              <a:t>direct openings </a:t>
            </a:r>
            <a:r>
              <a:rPr lang="en-US" sz="2500" dirty="0">
                <a:latin typeface="Times New Roman" panose="02020603050405020304" pitchFamily="18" charset="0"/>
                <a:cs typeface="Times New Roman" panose="02020603050405020304" pitchFamily="18" charset="0"/>
              </a:rPr>
              <a:t>and </a:t>
            </a:r>
            <a:r>
              <a:rPr lang="en-US" sz="2500" b="1" dirty="0">
                <a:latin typeface="Times New Roman" panose="02020603050405020304" pitchFamily="18" charset="0"/>
                <a:cs typeface="Times New Roman" panose="02020603050405020304" pitchFamily="18" charset="0"/>
              </a:rPr>
              <a:t>transitional buffer</a:t>
            </a:r>
            <a:r>
              <a:rPr lang="en-US" sz="2500" dirty="0">
                <a:latin typeface="Times New Roman" panose="02020603050405020304" pitchFamily="18" charset="0"/>
                <a:cs typeface="Times New Roman" panose="02020603050405020304" pitchFamily="18" charset="0"/>
              </a:rPr>
              <a:t> spaces.</a:t>
            </a:r>
          </a:p>
          <a:p>
            <a:r>
              <a:rPr lang="en-US" sz="2500" b="1" dirty="0">
                <a:latin typeface="Times New Roman" panose="02020603050405020304" pitchFamily="18" charset="0"/>
                <a:cs typeface="Times New Roman" panose="02020603050405020304" pitchFamily="18" charset="0"/>
              </a:rPr>
              <a:t>Key Features of Habitable Rooms:</a:t>
            </a:r>
            <a:endParaRPr lang="en-US" sz="2500" dirty="0">
              <a:latin typeface="Times New Roman" panose="02020603050405020304" pitchFamily="18" charset="0"/>
              <a:cs typeface="Times New Roman" panose="02020603050405020304" pitchFamily="18" charset="0"/>
            </a:endParaRPr>
          </a:p>
          <a:p>
            <a:r>
              <a:rPr lang="en-US" sz="2500" b="1" dirty="0">
                <a:latin typeface="Times New Roman" panose="02020603050405020304" pitchFamily="18" charset="0"/>
                <a:cs typeface="Times New Roman" panose="02020603050405020304" pitchFamily="18" charset="0"/>
              </a:rPr>
              <a:t>High Ceilings</a:t>
            </a:r>
            <a:r>
              <a:rPr lang="en-US" sz="2500" dirty="0">
                <a:latin typeface="Times New Roman" panose="02020603050405020304" pitchFamily="18" charset="0"/>
                <a:cs typeface="Times New Roman" panose="02020603050405020304" pitchFamily="18" charset="0"/>
              </a:rPr>
              <a:t>: These allow </a:t>
            </a:r>
            <a:r>
              <a:rPr lang="en-US" sz="2500" b="1" dirty="0">
                <a:latin typeface="Times New Roman" panose="02020603050405020304" pitchFamily="18" charset="0"/>
                <a:cs typeface="Times New Roman" panose="02020603050405020304" pitchFamily="18" charset="0"/>
              </a:rPr>
              <a:t>warm air to rise </a:t>
            </a:r>
            <a:r>
              <a:rPr lang="en-US" sz="2500" dirty="0">
                <a:latin typeface="Times New Roman" panose="02020603050405020304" pitchFamily="18" charset="0"/>
                <a:cs typeface="Times New Roman" panose="02020603050405020304" pitchFamily="18" charset="0"/>
              </a:rPr>
              <a:t>during the summer, which is then </a:t>
            </a:r>
            <a:r>
              <a:rPr lang="en-US" sz="2500" b="1" dirty="0">
                <a:latin typeface="Times New Roman" panose="02020603050405020304" pitchFamily="18" charset="0"/>
                <a:cs typeface="Times New Roman" panose="02020603050405020304" pitchFamily="18" charset="0"/>
              </a:rPr>
              <a:t>naturally expelled </a:t>
            </a:r>
            <a:r>
              <a:rPr lang="en-US" sz="2500" dirty="0">
                <a:latin typeface="Times New Roman" panose="02020603050405020304" pitchFamily="18" charset="0"/>
                <a:cs typeface="Times New Roman" panose="02020603050405020304" pitchFamily="18" charset="0"/>
              </a:rPr>
              <a:t>due to the </a:t>
            </a:r>
            <a:r>
              <a:rPr lang="en-US" sz="2500" b="1" dirty="0">
                <a:latin typeface="Times New Roman" panose="02020603050405020304" pitchFamily="18" charset="0"/>
                <a:cs typeface="Times New Roman" panose="02020603050405020304" pitchFamily="18" charset="0"/>
              </a:rPr>
              <a:t>temperature difference </a:t>
            </a:r>
            <a:r>
              <a:rPr lang="en-US" sz="2500" dirty="0">
                <a:latin typeface="Times New Roman" panose="02020603050405020304" pitchFamily="18" charset="0"/>
                <a:cs typeface="Times New Roman" panose="02020603050405020304" pitchFamily="18" charset="0"/>
              </a:rPr>
              <a:t>between the warmer interior and the cooler outside air, or through specially </a:t>
            </a:r>
            <a:r>
              <a:rPr lang="en-US" sz="2500" b="1" dirty="0">
                <a:latin typeface="Times New Roman" panose="02020603050405020304" pitchFamily="18" charset="0"/>
                <a:cs typeface="Times New Roman" panose="02020603050405020304" pitchFamily="18" charset="0"/>
              </a:rPr>
              <a:t>designed cooler air storage </a:t>
            </a:r>
            <a:r>
              <a:rPr lang="en-US" sz="2500" dirty="0">
                <a:latin typeface="Times New Roman" panose="02020603050405020304" pitchFamily="18" charset="0"/>
                <a:cs typeface="Times New Roman" panose="02020603050405020304" pitchFamily="18" charset="0"/>
              </a:rPr>
              <a:t>areas</a:t>
            </a:r>
            <a:r>
              <a:rPr lang="en-US" sz="2500" dirty="0" smtClean="0">
                <a:latin typeface="Times New Roman" panose="02020603050405020304" pitchFamily="18" charset="0"/>
                <a:cs typeface="Times New Roman" panose="02020603050405020304" pitchFamily="18" charset="0"/>
              </a:rPr>
              <a:t>.</a:t>
            </a:r>
          </a:p>
          <a:p>
            <a:r>
              <a:rPr lang="en-US" sz="2500" b="1" dirty="0" smtClean="0">
                <a:latin typeface="Times New Roman" panose="02020603050405020304" pitchFamily="18" charset="0"/>
                <a:cs typeface="Times New Roman" panose="02020603050405020304" pitchFamily="18" charset="0"/>
              </a:rPr>
              <a:t>Window </a:t>
            </a:r>
            <a:r>
              <a:rPr lang="en-US" sz="2500" b="1" dirty="0">
                <a:latin typeface="Times New Roman" panose="02020603050405020304" pitchFamily="18" charset="0"/>
                <a:cs typeface="Times New Roman" panose="02020603050405020304" pitchFamily="18" charset="0"/>
              </a:rPr>
              <a:t>Placement and Size</a:t>
            </a:r>
            <a:r>
              <a:rPr lang="en-US" sz="2500" dirty="0">
                <a:latin typeface="Times New Roman" panose="02020603050405020304" pitchFamily="18" charset="0"/>
                <a:cs typeface="Times New Roman" panose="02020603050405020304" pitchFamily="18" charset="0"/>
              </a:rPr>
              <a:t>: Windows </a:t>
            </a:r>
            <a:r>
              <a:rPr lang="en-US" sz="2500" b="1" dirty="0">
                <a:latin typeface="Times New Roman" panose="02020603050405020304" pitchFamily="18" charset="0"/>
                <a:cs typeface="Times New Roman" panose="02020603050405020304" pitchFamily="18" charset="0"/>
              </a:rPr>
              <a:t>are small </a:t>
            </a:r>
            <a:r>
              <a:rPr lang="en-US" sz="2500" dirty="0">
                <a:latin typeface="Times New Roman" panose="02020603050405020304" pitchFamily="18" charset="0"/>
                <a:cs typeface="Times New Roman" panose="02020603050405020304" pitchFamily="18" charset="0"/>
              </a:rPr>
              <a:t>and typically </a:t>
            </a:r>
            <a:r>
              <a:rPr lang="en-US" sz="2500" b="1" dirty="0">
                <a:latin typeface="Times New Roman" panose="02020603050405020304" pitchFamily="18" charset="0"/>
                <a:cs typeface="Times New Roman" panose="02020603050405020304" pitchFamily="18" charset="0"/>
              </a:rPr>
              <a:t>face the inner patio, </a:t>
            </a:r>
            <a:r>
              <a:rPr lang="en-US" sz="2500" dirty="0">
                <a:latin typeface="Times New Roman" panose="02020603050405020304" pitchFamily="18" charset="0"/>
                <a:cs typeface="Times New Roman" panose="02020603050405020304" pitchFamily="18" charset="0"/>
              </a:rPr>
              <a:t>minimizing </a:t>
            </a:r>
            <a:r>
              <a:rPr lang="en-US" sz="2500" b="1" dirty="0">
                <a:latin typeface="Times New Roman" panose="02020603050405020304" pitchFamily="18" charset="0"/>
                <a:cs typeface="Times New Roman" panose="02020603050405020304" pitchFamily="18" charset="0"/>
              </a:rPr>
              <a:t>direct sunlight </a:t>
            </a:r>
            <a:r>
              <a:rPr lang="en-US" sz="2500" dirty="0">
                <a:latin typeface="Times New Roman" panose="02020603050405020304" pitchFamily="18" charset="0"/>
                <a:cs typeface="Times New Roman" panose="02020603050405020304" pitchFamily="18" charset="0"/>
              </a:rPr>
              <a:t>while </a:t>
            </a:r>
            <a:r>
              <a:rPr lang="en-US" sz="2500" b="1" dirty="0">
                <a:latin typeface="Times New Roman" panose="02020603050405020304" pitchFamily="18" charset="0"/>
                <a:cs typeface="Times New Roman" panose="02020603050405020304" pitchFamily="18" charset="0"/>
              </a:rPr>
              <a:t>maximizing natural light</a:t>
            </a:r>
            <a:r>
              <a:rPr lang="en-US"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sp>
        <p:nvSpPr>
          <p:cNvPr id="2" name="Rectangle 1"/>
          <p:cNvSpPr/>
          <p:nvPr/>
        </p:nvSpPr>
        <p:spPr>
          <a:xfrm>
            <a:off x="413084" y="4549676"/>
            <a:ext cx="11778916" cy="2015936"/>
          </a:xfrm>
          <a:prstGeom prst="rect">
            <a:avLst/>
          </a:prstGeom>
        </p:spPr>
        <p:txBody>
          <a:bodyPr wrap="square">
            <a:spAutoFit/>
          </a:bodyPr>
          <a:lstStyle/>
          <a:p>
            <a:pPr marL="342900" indent="-342900" algn="just">
              <a:buFont typeface="Arial" panose="020B0604020202020204" pitchFamily="34" charset="0"/>
              <a:buChar char="•"/>
            </a:pPr>
            <a:r>
              <a:rPr lang="en-US" sz="2500" b="1" dirty="0">
                <a:latin typeface="Times New Roman" panose="02020603050405020304" pitchFamily="18" charset="0"/>
                <a:cs typeface="Times New Roman" panose="02020603050405020304" pitchFamily="18" charset="0"/>
              </a:rPr>
              <a:t>Wall Orientation and Thickness:</a:t>
            </a:r>
          </a:p>
          <a:p>
            <a:pPr marL="342900" indent="-342900">
              <a:buFont typeface="Arial" panose="020B0604020202020204" pitchFamily="34" charset="0"/>
              <a:buChar char="•"/>
            </a:pPr>
            <a:r>
              <a:rPr lang="en-US" sz="2500" b="1" dirty="0">
                <a:latin typeface="Times New Roman" panose="02020603050405020304" pitchFamily="18" charset="0"/>
                <a:cs typeface="Times New Roman" panose="02020603050405020304" pitchFamily="18" charset="0"/>
              </a:rPr>
              <a:t>North-facing rooms: Thicker walls </a:t>
            </a:r>
            <a:r>
              <a:rPr lang="en-US" sz="2500" dirty="0">
                <a:latin typeface="Times New Roman" panose="02020603050405020304" pitchFamily="18" charset="0"/>
                <a:cs typeface="Times New Roman" panose="02020603050405020304" pitchFamily="18" charset="0"/>
              </a:rPr>
              <a:t>for summer use, often shaded by plants.</a:t>
            </a:r>
          </a:p>
          <a:p>
            <a:pPr marL="342900" indent="-342900">
              <a:buFont typeface="Arial" panose="020B0604020202020204" pitchFamily="34" charset="0"/>
              <a:buChar char="•"/>
            </a:pPr>
            <a:r>
              <a:rPr lang="en-US" sz="2500" b="1" dirty="0">
                <a:latin typeface="Times New Roman" panose="02020603050405020304" pitchFamily="18" charset="0"/>
                <a:cs typeface="Times New Roman" panose="02020603050405020304" pitchFamily="18" charset="0"/>
              </a:rPr>
              <a:t>South-facing rooms: Ground-level </a:t>
            </a:r>
            <a:r>
              <a:rPr lang="en-US" sz="2500" dirty="0">
                <a:latin typeface="Times New Roman" panose="02020603050405020304" pitchFamily="18" charset="0"/>
                <a:cs typeface="Times New Roman" panose="02020603050405020304" pitchFamily="18" charset="0"/>
              </a:rPr>
              <a:t>for winter warmth, using sunlight.</a:t>
            </a:r>
          </a:p>
          <a:p>
            <a:r>
              <a:rPr lang="en-US" sz="2500" dirty="0">
                <a:latin typeface="Times New Roman" panose="02020603050405020304" pitchFamily="18" charset="0"/>
                <a:cs typeface="Times New Roman" panose="02020603050405020304" pitchFamily="18" charset="0"/>
              </a:rPr>
              <a:t>Buildings are designed for </a:t>
            </a:r>
            <a:r>
              <a:rPr lang="en-US" sz="2500" b="1" dirty="0">
                <a:latin typeface="Times New Roman" panose="02020603050405020304" pitchFamily="18" charset="0"/>
                <a:cs typeface="Times New Roman" panose="02020603050405020304" pitchFamily="18" charset="0"/>
              </a:rPr>
              <a:t>temperature control</a:t>
            </a:r>
            <a:r>
              <a:rPr lang="en-US" sz="2500" dirty="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with deep shadows </a:t>
            </a:r>
            <a:r>
              <a:rPr lang="en-US" sz="2500" dirty="0">
                <a:latin typeface="Times New Roman" panose="02020603050405020304" pitchFamily="18" charset="0"/>
                <a:cs typeface="Times New Roman" panose="02020603050405020304" pitchFamily="18" charset="0"/>
              </a:rPr>
              <a:t>and </a:t>
            </a:r>
            <a:r>
              <a:rPr lang="en-US" sz="2500" b="1" dirty="0">
                <a:latin typeface="Times New Roman" panose="02020603050405020304" pitchFamily="18" charset="0"/>
                <a:cs typeface="Times New Roman" panose="02020603050405020304" pitchFamily="18" charset="0"/>
              </a:rPr>
              <a:t>air circulation </a:t>
            </a:r>
            <a:r>
              <a:rPr lang="en-US" sz="2500" dirty="0">
                <a:latin typeface="Times New Roman" panose="02020603050405020304" pitchFamily="18" charset="0"/>
                <a:cs typeface="Times New Roman" panose="02020603050405020304" pitchFamily="18" charset="0"/>
              </a:rPr>
              <a:t>that cool in summer and retain heat in winter, ensuring </a:t>
            </a:r>
            <a:r>
              <a:rPr lang="en-US" sz="2500" b="1" dirty="0">
                <a:latin typeface="Times New Roman" panose="02020603050405020304" pitchFamily="18" charset="0"/>
                <a:cs typeface="Times New Roman" panose="02020603050405020304" pitchFamily="18" charset="0"/>
              </a:rPr>
              <a:t>comfort throughout the year.</a:t>
            </a:r>
          </a:p>
        </p:txBody>
      </p:sp>
    </p:spTree>
    <p:extLst>
      <p:ext uri="{BB962C8B-B14F-4D97-AF65-F5344CB8AC3E}">
        <p14:creationId xmlns:p14="http://schemas.microsoft.com/office/powerpoint/2010/main" val="2021138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1" y="-33724"/>
            <a:ext cx="11875910" cy="6581422"/>
          </a:xfrm>
        </p:spPr>
        <p:txBody>
          <a:bodyPr>
            <a:normAutofit lnSpcReduction="10000"/>
          </a:bodyPr>
          <a:lstStyle/>
          <a:p>
            <a:pPr algn="just">
              <a:lnSpc>
                <a:spcPct val="150000"/>
              </a:lnSpc>
            </a:pPr>
            <a:r>
              <a:rPr lang="en-US" b="1" dirty="0">
                <a:latin typeface="Times New Roman" panose="02020603050405020304" pitchFamily="18" charset="0"/>
                <a:cs typeface="Times New Roman" panose="02020603050405020304" pitchFamily="18" charset="0"/>
              </a:rPr>
              <a:t>B. Guest Room</a:t>
            </a:r>
            <a:r>
              <a:rPr lang="en-US" dirty="0">
                <a:latin typeface="Times New Roman" panose="02020603050405020304" pitchFamily="18" charset="0"/>
                <a:cs typeface="Times New Roman" panose="02020603050405020304" pitchFamily="18" charset="0"/>
              </a:rPr>
              <a:t> The guest room in traditional Iraqi homes is designed for </a:t>
            </a:r>
            <a:r>
              <a:rPr lang="en-US" b="1" dirty="0">
                <a:latin typeface="Times New Roman" panose="02020603050405020304" pitchFamily="18" charset="0"/>
                <a:cs typeface="Times New Roman" panose="02020603050405020304" pitchFamily="18" charset="0"/>
              </a:rPr>
              <a:t>privacy</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accessibility.</a:t>
            </a:r>
            <a:r>
              <a:rPr lang="en-US" dirty="0">
                <a:latin typeface="Times New Roman" panose="02020603050405020304" pitchFamily="18" charset="0"/>
                <a:cs typeface="Times New Roman" panose="02020603050405020304" pitchFamily="18" charset="0"/>
              </a:rPr>
              <a:t> It is </a:t>
            </a:r>
            <a:r>
              <a:rPr lang="en-US" b="1" dirty="0">
                <a:latin typeface="Times New Roman" panose="02020603050405020304" pitchFamily="18" charset="0"/>
                <a:cs typeface="Times New Roman" panose="02020603050405020304" pitchFamily="18" charset="0"/>
              </a:rPr>
              <a:t>separate</a:t>
            </a:r>
            <a:r>
              <a:rPr lang="en-US" dirty="0">
                <a:latin typeface="Times New Roman" panose="02020603050405020304" pitchFamily="18" charset="0"/>
                <a:cs typeface="Times New Roman" panose="02020603050405020304" pitchFamily="18" charset="0"/>
              </a:rPr>
              <a:t> from the </a:t>
            </a:r>
            <a:r>
              <a:rPr lang="en-US" b="1" dirty="0">
                <a:latin typeface="Times New Roman" panose="02020603050405020304" pitchFamily="18" charset="0"/>
                <a:cs typeface="Times New Roman" panose="02020603050405020304" pitchFamily="18" charset="0"/>
              </a:rPr>
              <a:t>family's living </a:t>
            </a:r>
            <a:r>
              <a:rPr lang="en-US" dirty="0">
                <a:latin typeface="Times New Roman" panose="02020603050405020304" pitchFamily="18" charset="0"/>
                <a:cs typeface="Times New Roman" panose="02020603050405020304" pitchFamily="18" charset="0"/>
              </a:rPr>
              <a:t>areas and typically has </a:t>
            </a:r>
            <a:r>
              <a:rPr lang="en-US" b="1" dirty="0">
                <a:latin typeface="Times New Roman" panose="02020603050405020304" pitchFamily="18" charset="0"/>
                <a:cs typeface="Times New Roman" panose="02020603050405020304" pitchFamily="18" charset="0"/>
              </a:rPr>
              <a:t>its own entrance.</a:t>
            </a:r>
            <a:r>
              <a:rPr lang="en-US" dirty="0">
                <a:latin typeface="Times New Roman" panose="02020603050405020304" pitchFamily="18" charset="0"/>
                <a:cs typeface="Times New Roman" panose="02020603050405020304" pitchFamily="18" charset="0"/>
              </a:rPr>
              <a:t> This setup allows guests to </a:t>
            </a:r>
            <a:r>
              <a:rPr lang="en-US" b="1" dirty="0">
                <a:latin typeface="Times New Roman" panose="02020603050405020304" pitchFamily="18" charset="0"/>
                <a:cs typeface="Times New Roman" panose="02020603050405020304" pitchFamily="18" charset="0"/>
              </a:rPr>
              <a:t>come</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go </a:t>
            </a:r>
            <a:r>
              <a:rPr lang="en-US" dirty="0">
                <a:latin typeface="Times New Roman" panose="02020603050405020304" pitchFamily="18" charset="0"/>
                <a:cs typeface="Times New Roman" panose="02020603050405020304" pitchFamily="18" charset="0"/>
              </a:rPr>
              <a:t>without </a:t>
            </a:r>
            <a:r>
              <a:rPr lang="en-US" b="1" dirty="0">
                <a:latin typeface="Times New Roman" panose="02020603050405020304" pitchFamily="18" charset="0"/>
                <a:cs typeface="Times New Roman" panose="02020603050405020304" pitchFamily="18" charset="0"/>
              </a:rPr>
              <a:t>disrupting</a:t>
            </a:r>
            <a:r>
              <a:rPr lang="en-US" dirty="0">
                <a:latin typeface="Times New Roman" panose="02020603050405020304" pitchFamily="18" charset="0"/>
                <a:cs typeface="Times New Roman" panose="02020603050405020304" pitchFamily="18" charset="0"/>
              </a:rPr>
              <a:t> the household. Windows in the guest room often </a:t>
            </a:r>
            <a:r>
              <a:rPr lang="en-US" b="1" dirty="0">
                <a:latin typeface="Times New Roman" panose="02020603050405020304" pitchFamily="18" charset="0"/>
                <a:cs typeface="Times New Roman" panose="02020603050405020304" pitchFamily="18" charset="0"/>
              </a:rPr>
              <a:t>face narrow</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winding streets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feature</a:t>
            </a:r>
            <a:r>
              <a:rPr lang="en-US" dirty="0">
                <a:latin typeface="Times New Roman" panose="02020603050405020304" pitchFamily="18" charset="0"/>
                <a:cs typeface="Times New Roman" panose="02020603050405020304" pitchFamily="18" charset="0"/>
              </a:rPr>
              <a:t> decorative </a:t>
            </a:r>
            <a:r>
              <a:rPr lang="en-US" b="1" dirty="0">
                <a:latin typeface="Times New Roman" panose="02020603050405020304" pitchFamily="18" charset="0"/>
                <a:cs typeface="Times New Roman" panose="02020603050405020304" pitchFamily="18" charset="0"/>
              </a:rPr>
              <a:t>wooden jigsaw </a:t>
            </a:r>
            <a:r>
              <a:rPr lang="en-US" dirty="0">
                <a:latin typeface="Times New Roman" panose="02020603050405020304" pitchFamily="18" charset="0"/>
                <a:cs typeface="Times New Roman" panose="02020603050405020304" pitchFamily="18" charset="0"/>
              </a:rPr>
              <a:t>panels that provide </a:t>
            </a:r>
            <a:r>
              <a:rPr lang="en-US" b="1" dirty="0">
                <a:latin typeface="Times New Roman" panose="02020603050405020304" pitchFamily="18" charset="0"/>
                <a:cs typeface="Times New Roman" panose="02020603050405020304" pitchFamily="18" charset="0"/>
              </a:rPr>
              <a:t>privacy </a:t>
            </a:r>
            <a:r>
              <a:rPr lang="en-US" dirty="0">
                <a:latin typeface="Times New Roman" panose="02020603050405020304" pitchFamily="18" charset="0"/>
                <a:cs typeface="Times New Roman" panose="02020603050405020304" pitchFamily="18" charset="0"/>
              </a:rPr>
              <a:t>while allowing </a:t>
            </a:r>
            <a:r>
              <a:rPr lang="en-US" b="1" dirty="0">
                <a:latin typeface="Times New Roman" panose="02020603050405020304" pitchFamily="18" charset="0"/>
                <a:cs typeface="Times New Roman" panose="02020603050405020304" pitchFamily="18" charset="0"/>
              </a:rPr>
              <a:t>light</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air </a:t>
            </a:r>
            <a:r>
              <a:rPr lang="en-US" dirty="0">
                <a:latin typeface="Times New Roman" panose="02020603050405020304" pitchFamily="18" charset="0"/>
                <a:cs typeface="Times New Roman" panose="02020603050405020304" pitchFamily="18" charset="0"/>
              </a:rPr>
              <a:t>to enter.</a:t>
            </a:r>
          </a:p>
          <a:p>
            <a:pPr algn="just">
              <a:lnSpc>
                <a:spcPct val="150000"/>
              </a:lnSpc>
            </a:pPr>
            <a:r>
              <a:rPr lang="en-US" b="1" dirty="0">
                <a:latin typeface="Times New Roman" panose="02020603050405020304" pitchFamily="18" charset="0"/>
                <a:cs typeface="Times New Roman" panose="02020603050405020304" pitchFamily="18" charset="0"/>
              </a:rPr>
              <a:t>Features of the Guest Room:</a:t>
            </a:r>
            <a:endParaRPr lang="en-US" dirty="0">
              <a:latin typeface="Times New Roman" panose="02020603050405020304" pitchFamily="18" charset="0"/>
              <a:cs typeface="Times New Roman" panose="02020603050405020304" pitchFamily="18" charset="0"/>
            </a:endParaRPr>
          </a:p>
          <a:p>
            <a:pPr algn="just">
              <a:lnSpc>
                <a:spcPct val="150000"/>
              </a:lnSpc>
            </a:pPr>
            <a:r>
              <a:rPr lang="en-US" b="1" dirty="0">
                <a:latin typeface="Times New Roman" panose="02020603050405020304" pitchFamily="18" charset="0"/>
                <a:cs typeface="Times New Roman" panose="02020603050405020304" pitchFamily="18" charset="0"/>
              </a:rPr>
              <a:t>Isolated from main living areas</a:t>
            </a:r>
            <a:r>
              <a:rPr lang="en-US" dirty="0">
                <a:latin typeface="Times New Roman" panose="02020603050405020304" pitchFamily="18" charset="0"/>
                <a:cs typeface="Times New Roman" panose="02020603050405020304" pitchFamily="18" charset="0"/>
              </a:rPr>
              <a:t> for privacy.</a:t>
            </a:r>
          </a:p>
          <a:p>
            <a:pPr algn="just">
              <a:lnSpc>
                <a:spcPct val="150000"/>
              </a:lnSpc>
            </a:pPr>
            <a:r>
              <a:rPr lang="en-US" b="1" dirty="0">
                <a:latin typeface="Times New Roman" panose="02020603050405020304" pitchFamily="18" charset="0"/>
                <a:cs typeface="Times New Roman" panose="02020603050405020304" pitchFamily="18" charset="0"/>
              </a:rPr>
              <a:t>Separate entrance</a:t>
            </a:r>
            <a:r>
              <a:rPr lang="en-US" dirty="0">
                <a:latin typeface="Times New Roman" panose="02020603050405020304" pitchFamily="18" charset="0"/>
                <a:cs typeface="Times New Roman" panose="02020603050405020304" pitchFamily="18" charset="0"/>
              </a:rPr>
              <a:t> for easy access.</a:t>
            </a:r>
          </a:p>
          <a:p>
            <a:pPr algn="just">
              <a:lnSpc>
                <a:spcPct val="150000"/>
              </a:lnSpc>
            </a:pPr>
            <a:r>
              <a:rPr lang="en-US" b="1" dirty="0">
                <a:latin typeface="Times New Roman" panose="02020603050405020304" pitchFamily="18" charset="0"/>
                <a:cs typeface="Times New Roman" panose="02020603050405020304" pitchFamily="18" charset="0"/>
              </a:rPr>
              <a:t>Windows with wooden panels</a:t>
            </a:r>
            <a:r>
              <a:rPr lang="en-US" dirty="0">
                <a:latin typeface="Times New Roman" panose="02020603050405020304" pitchFamily="18" charset="0"/>
                <a:cs typeface="Times New Roman" panose="02020603050405020304" pitchFamily="18" charset="0"/>
              </a:rPr>
              <a:t> overlooking scenic or traditional streetscapes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011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10716</TotalTime>
  <Words>3817</Words>
  <Application>Microsoft Office PowerPoint</Application>
  <PresentationFormat>Widescreen</PresentationFormat>
  <Paragraphs>222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 Tishk International University (TIU) Vernacular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References  </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Darbaz Perot</dc:creator>
  <cp:lastModifiedBy>Darbaz Perot</cp:lastModifiedBy>
  <cp:revision>66</cp:revision>
  <dcterms:created xsi:type="dcterms:W3CDTF">2024-04-26T22:32:16Z</dcterms:created>
  <dcterms:modified xsi:type="dcterms:W3CDTF">2024-05-09T22:18:33Z</dcterms:modified>
</cp:coreProperties>
</file>