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16"/>
  </p:notesMasterIdLst>
  <p:sldIdLst>
    <p:sldId id="256" r:id="rId2"/>
    <p:sldId id="357" r:id="rId3"/>
    <p:sldId id="358" r:id="rId4"/>
    <p:sldId id="366" r:id="rId5"/>
    <p:sldId id="367" r:id="rId6"/>
    <p:sldId id="368" r:id="rId7"/>
    <p:sldId id="369" r:id="rId8"/>
    <p:sldId id="370" r:id="rId9"/>
    <p:sldId id="371" r:id="rId10"/>
    <p:sldId id="372" r:id="rId11"/>
    <p:sldId id="373" r:id="rId12"/>
    <p:sldId id="374" r:id="rId13"/>
    <p:sldId id="349" r:id="rId14"/>
    <p:sldId id="375" r:id="rId15"/>
  </p:sldIdLst>
  <p:sldSz cx="13004800" cy="9753600"/>
  <p:notesSz cx="6858000" cy="9144000"/>
  <p:embeddedFontLst>
    <p:embeddedFont>
      <p:font typeface="Calibri" panose="020F0502020204030204" pitchFamily="34" charset="0"/>
      <p:regular r:id="rId17"/>
      <p:bold r:id="rId18"/>
      <p:italic r:id="rId19"/>
      <p:boldItalic r:id="rId20"/>
    </p:embeddedFont>
    <p:embeddedFont>
      <p:font typeface="Century Schoolbook" panose="02040604050505020304" pitchFamily="18" charset="0"/>
      <p:regular r:id="rId21"/>
      <p:bold r:id="rId22"/>
      <p:italic r:id="rId23"/>
      <p:boldItalic r:id="rId24"/>
    </p:embeddedFont>
    <p:embeddedFont>
      <p:font typeface="Franklin Gothic Book" panose="020B0503020102020204" pitchFamily="34" charset="0"/>
      <p:regular r:id="rId25"/>
      <p:italic r:id="rId26"/>
    </p:embeddedFont>
    <p:embeddedFont>
      <p:font typeface="Garamond" panose="02020404030301010803" pitchFamily="18" charset="0"/>
      <p:regular r:id="rId27"/>
      <p:bold r:id="rId28"/>
      <p:italic r:id="rId29"/>
    </p:embeddedFont>
    <p:embeddedFont>
      <p:font typeface="Merriweather Sans"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8" d="100"/>
          <a:sy n="108" d="100"/>
        </p:scale>
        <p:origin x="150"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5625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478272" y="1802994"/>
            <a:ext cx="2048256" cy="104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600192" y="1802994"/>
            <a:ext cx="1804416" cy="875995"/>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37710" y="3192647"/>
            <a:ext cx="9529382" cy="3466286"/>
          </a:xfrm>
        </p:spPr>
        <p:txBody>
          <a:bodyPr tIns="45720" bIns="45720" anchor="ctr">
            <a:normAutofit/>
          </a:bodyPr>
          <a:lstStyle>
            <a:lvl1pPr algn="ctr">
              <a:lnSpc>
                <a:spcPct val="83000"/>
              </a:lnSpc>
              <a:defRPr lang="en-US" sz="7254"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37708" y="6658934"/>
            <a:ext cx="9532636" cy="650241"/>
          </a:xfrm>
        </p:spPr>
        <p:txBody>
          <a:bodyPr>
            <a:normAutofit/>
          </a:bodyPr>
          <a:lstStyle>
            <a:lvl1pPr marL="0" indent="0" algn="ctr">
              <a:spcBef>
                <a:spcPts val="0"/>
              </a:spcBef>
              <a:buNone/>
              <a:defRPr sz="1920" spc="85" baseline="0">
                <a:solidFill>
                  <a:schemeClr val="tx1">
                    <a:lumMod val="95000"/>
                    <a:lumOff val="5000"/>
                  </a:schemeClr>
                </a:solidFill>
              </a:defRPr>
            </a:lvl1pPr>
            <a:lvl2pPr marL="487695" indent="0" algn="ctr">
              <a:buNone/>
              <a:defRPr sz="1707"/>
            </a:lvl2pPr>
            <a:lvl3pPr marL="975390" indent="0" algn="ctr">
              <a:buNone/>
              <a:defRPr sz="1707"/>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673344" y="1907564"/>
            <a:ext cx="1658112" cy="690554"/>
          </a:xfrm>
        </p:spPr>
        <p:txBody>
          <a:bodyPr/>
          <a:lstStyle>
            <a:lvl1pPr algn="ctr">
              <a:defRPr sz="1387" spc="0" baseline="0">
                <a:solidFill>
                  <a:srgbClr val="FFFFFF"/>
                </a:solidFill>
                <a:latin typeface="+mn-lt"/>
              </a:defRPr>
            </a:lvl1pPr>
          </a:lstStyle>
          <a:p>
            <a:fld id="{EA0C0817-A112-4847-8014-A94B7D2A4EA3}" type="datetime1">
              <a:rPr lang="en-US" smtClean="0"/>
              <a:t>5/4/2024</a:t>
            </a:fld>
            <a:endParaRPr lang="en-US" dirty="0"/>
          </a:p>
        </p:txBody>
      </p:sp>
      <p:sp>
        <p:nvSpPr>
          <p:cNvPr id="21" name="Footer Placeholder 20"/>
          <p:cNvSpPr>
            <a:spLocks noGrp="1"/>
          </p:cNvSpPr>
          <p:nvPr>
            <p:ph type="ftr" sz="quarter" idx="11"/>
          </p:nvPr>
        </p:nvSpPr>
        <p:spPr>
          <a:xfrm>
            <a:off x="1737707" y="7363425"/>
            <a:ext cx="6112315" cy="32512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180715" y="7363425"/>
            <a:ext cx="2086379"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17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0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1083733"/>
            <a:ext cx="2519680" cy="7477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1083733"/>
            <a:ext cx="8615680" cy="7477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766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477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478272" y="1802994"/>
            <a:ext cx="2048256" cy="1040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37767" y="3235791"/>
            <a:ext cx="9529267" cy="3423140"/>
          </a:xfrm>
        </p:spPr>
        <p:txBody>
          <a:bodyPr anchor="ctr">
            <a:normAutofit/>
          </a:bodyPr>
          <a:lstStyle>
            <a:lvl1pPr algn="ctr">
              <a:lnSpc>
                <a:spcPct val="83000"/>
              </a:lnSpc>
              <a:defRPr lang="en-US" sz="7254"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600192" y="1802994"/>
            <a:ext cx="1804416" cy="875995"/>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37766" y="6658933"/>
            <a:ext cx="9535770" cy="650240"/>
          </a:xfrm>
        </p:spPr>
        <p:txBody>
          <a:bodyPr anchor="t">
            <a:normAutofit/>
          </a:bodyPr>
          <a:lstStyle>
            <a:lvl1pPr marL="0" indent="0" algn="ctr">
              <a:buNone/>
              <a:tabLst>
                <a:tab pos="2809328" algn="l"/>
              </a:tabLst>
              <a:defRPr sz="1920">
                <a:solidFill>
                  <a:schemeClr val="tx1">
                    <a:lumMod val="95000"/>
                    <a:lumOff val="5000"/>
                  </a:schemeClr>
                </a:solidFill>
                <a:effectLst/>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73344" y="1912182"/>
            <a:ext cx="1658112" cy="709377"/>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5/4/2024</a:t>
            </a:fld>
            <a:endParaRPr lang="en-US" dirty="0"/>
          </a:p>
        </p:txBody>
      </p:sp>
      <p:sp>
        <p:nvSpPr>
          <p:cNvPr id="5" name="Footer Placeholder 4"/>
          <p:cNvSpPr>
            <a:spLocks noGrp="1"/>
          </p:cNvSpPr>
          <p:nvPr>
            <p:ph type="ftr" sz="quarter" idx="11"/>
          </p:nvPr>
        </p:nvSpPr>
        <p:spPr>
          <a:xfrm>
            <a:off x="1737768" y="7363425"/>
            <a:ext cx="6037476" cy="32512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178138" y="7363425"/>
            <a:ext cx="2088895"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7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7920"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92544"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04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1171" y="2950164"/>
            <a:ext cx="4974336" cy="910336"/>
          </a:xfrm>
        </p:spPr>
        <p:txBody>
          <a:bodyPr anchor="ctr">
            <a:normAutofit/>
          </a:bodyPr>
          <a:lstStyle>
            <a:lvl1pPr marL="0" indent="0" algn="l">
              <a:spcBef>
                <a:spcPts val="0"/>
              </a:spcBef>
              <a:buNone/>
              <a:defRPr sz="2027" b="1" i="0">
                <a:solidFill>
                  <a:schemeClr val="tx1"/>
                </a:solidFill>
                <a:latin typeface="+mn-lt"/>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41171" y="3971517"/>
            <a:ext cx="4974336" cy="4499662"/>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9293" y="2950164"/>
            <a:ext cx="4974336" cy="910336"/>
          </a:xfrm>
        </p:spPr>
        <p:txBody>
          <a:bodyPr anchor="ctr">
            <a:normAutofit/>
          </a:bodyPr>
          <a:lstStyle>
            <a:lvl1pPr marL="0" indent="0" algn="l">
              <a:spcBef>
                <a:spcPts val="0"/>
              </a:spcBef>
              <a:buNone/>
              <a:defRPr sz="2027" b="1">
                <a:solidFill>
                  <a:schemeClr val="tx1"/>
                </a:solidFill>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889293" y="3971515"/>
            <a:ext cx="4974336" cy="4500635"/>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98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7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9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22080" y="863846"/>
            <a:ext cx="3372761" cy="2340864"/>
          </a:xfrm>
        </p:spPr>
        <p:txBody>
          <a:bodyPr anchor="b">
            <a:normAutofit/>
          </a:bodyPr>
          <a:lstStyle>
            <a:lvl1pPr algn="l" defTabSz="975390"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31520" y="866987"/>
            <a:ext cx="7315200" cy="7586133"/>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22080" y="3323449"/>
            <a:ext cx="3372761" cy="5129671"/>
          </a:xfrm>
        </p:spPr>
        <p:txBody>
          <a:bodyPr>
            <a:normAutofit/>
          </a:bodyPr>
          <a:lstStyle>
            <a:lvl1pPr marL="0" indent="0">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7"/>
          <p:cNvSpPr>
            <a:spLocks noGrp="1"/>
          </p:cNvSpPr>
          <p:nvPr>
            <p:ph type="dt" sz="half" idx="10"/>
          </p:nvPr>
        </p:nvSpPr>
        <p:spPr>
          <a:xfrm>
            <a:off x="5960533" y="8583168"/>
            <a:ext cx="2086187" cy="520192"/>
          </a:xfrm>
        </p:spPr>
        <p:txBody>
          <a:bodyPr/>
          <a:lstStyle>
            <a:lvl1pPr>
              <a:defRPr>
                <a:solidFill>
                  <a:schemeClr val="tx1">
                    <a:lumMod val="85000"/>
                    <a:lumOff val="15000"/>
                  </a:schemeClr>
                </a:solidFill>
              </a:defRPr>
            </a:lvl1pPr>
          </a:lstStyle>
          <a:p>
            <a:fld id="{7E8D12A6-918A-48BD-8CB9-CA713993B0EA}" type="datetime1">
              <a:rPr lang="en-US" smtClean="0"/>
              <a:t>5/4/2024</a:t>
            </a:fld>
            <a:endParaRPr lang="en-US"/>
          </a:p>
        </p:txBody>
      </p:sp>
      <p:sp>
        <p:nvSpPr>
          <p:cNvPr id="9" name="Footer Placeholder 8"/>
          <p:cNvSpPr>
            <a:spLocks noGrp="1"/>
          </p:cNvSpPr>
          <p:nvPr>
            <p:ph type="ftr" sz="quarter" idx="11"/>
          </p:nvPr>
        </p:nvSpPr>
        <p:spPr>
          <a:xfrm>
            <a:off x="731521" y="8583168"/>
            <a:ext cx="4890347" cy="520192"/>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1089844" y="8583168"/>
            <a:ext cx="1304997" cy="520192"/>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40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3840" y="338125"/>
            <a:ext cx="8209281" cy="9077350"/>
          </a:xfrm>
          <a:solidFill>
            <a:schemeClr val="accent1">
              <a:lumMod val="60000"/>
              <a:lumOff val="40000"/>
            </a:schemeClr>
          </a:solidFill>
          <a:ln>
            <a:noFill/>
          </a:ln>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6039827" y="8583168"/>
            <a:ext cx="2210094" cy="520192"/>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5/4/2024</a:t>
            </a:fld>
            <a:endParaRPr lang="en-US" dirty="0"/>
          </a:p>
        </p:txBody>
      </p:sp>
      <p:sp>
        <p:nvSpPr>
          <p:cNvPr id="6" name="Footer Placeholder 5"/>
          <p:cNvSpPr>
            <a:spLocks noGrp="1"/>
          </p:cNvSpPr>
          <p:nvPr>
            <p:ph type="ftr" sz="quarter" idx="11"/>
          </p:nvPr>
        </p:nvSpPr>
        <p:spPr>
          <a:xfrm>
            <a:off x="653491" y="8583168"/>
            <a:ext cx="4893869" cy="520192"/>
          </a:xfrm>
        </p:spPr>
        <p:txBody>
          <a:bodyPr/>
          <a:lstStyle>
            <a:lvl1pPr marL="0" algn="r" defTabSz="975390"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1089843" y="8583168"/>
            <a:ext cx="1306982" cy="520192"/>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42400" y="858317"/>
            <a:ext cx="3354426" cy="2340864"/>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9042400" y="3394253"/>
            <a:ext cx="3354426" cy="4993843"/>
          </a:xfrm>
        </p:spPr>
        <p:txBody>
          <a:bodyPr>
            <a:normAutofit/>
          </a:bodyPr>
          <a:lstStyle>
            <a:lvl1pPr marL="0" indent="0" algn="l">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Tree>
    <p:extLst>
      <p:ext uri="{BB962C8B-B14F-4D97-AF65-F5344CB8AC3E}">
        <p14:creationId xmlns:p14="http://schemas.microsoft.com/office/powerpoint/2010/main" val="359163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50343" y="338125"/>
            <a:ext cx="12504115" cy="907735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6647" y="533197"/>
            <a:ext cx="12211507" cy="8687206"/>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37920" y="913911"/>
            <a:ext cx="10728960" cy="1950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7920" y="2991104"/>
            <a:ext cx="10728960" cy="5475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40581" y="8583168"/>
            <a:ext cx="3085915"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5/4/2024</a:t>
            </a:fld>
            <a:endParaRPr lang="en-US"/>
          </a:p>
        </p:txBody>
      </p:sp>
      <p:sp>
        <p:nvSpPr>
          <p:cNvPr id="5" name="Footer Placeholder 4"/>
          <p:cNvSpPr>
            <a:spLocks noGrp="1"/>
          </p:cNvSpPr>
          <p:nvPr>
            <p:ph type="ftr" sz="quarter" idx="3"/>
          </p:nvPr>
        </p:nvSpPr>
        <p:spPr>
          <a:xfrm>
            <a:off x="1137920" y="8583168"/>
            <a:ext cx="6204373" cy="520192"/>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972800" y="8583168"/>
            <a:ext cx="894080"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63943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75390"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78" indent="-195078" algn="l" defTabSz="975390"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95"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312"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930"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547"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72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73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74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75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0" y="1219200"/>
            <a:ext cx="13004801" cy="731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3" y="1706881"/>
            <a:ext cx="12033716"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975390"/>
            <a:endParaRPr lang="en-US" sz="192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854" y="1882446"/>
            <a:ext cx="11684813" cy="5988710"/>
          </a:xfrm>
          <a:prstGeom prst="rect">
            <a:avLst/>
          </a:prstGeom>
          <a:ln w="6350" cap="sq" cmpd="sng" algn="ctr">
            <a:solidFill>
              <a:schemeClr val="tx1"/>
            </a:solidFill>
            <a:prstDash val="solid"/>
            <a:miter lim="800000"/>
          </a:ln>
          <a:effectLst/>
        </p:spPr>
        <p:txBody>
          <a:bodyPr/>
          <a:lstStyle/>
          <a:p>
            <a:pPr defTabSz="975390"/>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346277" y="2195584"/>
            <a:ext cx="8907195" cy="1866900"/>
          </a:xfrm>
        </p:spPr>
        <p:txBody>
          <a:bodyPr>
            <a:normAutofit/>
          </a:bodyPr>
          <a:lstStyle/>
          <a:p>
            <a:pPr>
              <a:lnSpc>
                <a:spcPct val="150000"/>
              </a:lnSpc>
            </a:pPr>
            <a:r>
              <a:rPr lang="en-US" sz="3200" b="1" dirty="0">
                <a:solidFill>
                  <a:schemeClr val="tx1"/>
                </a:solidFill>
              </a:rPr>
              <a:t>Production of Antibiotics</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062815" y="4592493"/>
            <a:ext cx="7012968" cy="1247886"/>
          </a:xfrm>
        </p:spPr>
        <p:txBody>
          <a:bodyPr>
            <a:noAutofit/>
          </a:bodyPr>
          <a:lstStyle/>
          <a:p>
            <a:pPr>
              <a:lnSpc>
                <a:spcPct val="100000"/>
              </a:lnSpc>
              <a:spcAft>
                <a:spcPts val="640"/>
              </a:spcAft>
            </a:pPr>
            <a:r>
              <a:rPr lang="en-US" sz="2800" b="1" dirty="0"/>
              <a:t>Dr. Salah </a:t>
            </a:r>
            <a:r>
              <a:rPr lang="en-US" sz="2800" b="1" dirty="0" err="1"/>
              <a:t>Tofik</a:t>
            </a:r>
            <a:r>
              <a:rPr lang="en-US" sz="2800" b="1" dirty="0"/>
              <a:t> Balaky</a:t>
            </a:r>
          </a:p>
          <a:p>
            <a:pPr>
              <a:lnSpc>
                <a:spcPct val="100000"/>
              </a:lnSpc>
              <a:spcAft>
                <a:spcPts val="640"/>
              </a:spcAft>
            </a:pPr>
            <a:r>
              <a:rPr lang="en-US" sz="2800" b="1" dirty="0"/>
              <a:t>Miss Amna </a:t>
            </a:r>
          </a:p>
          <a:p>
            <a:pPr>
              <a:lnSpc>
                <a:spcPct val="100000"/>
              </a:lnSpc>
              <a:spcAft>
                <a:spcPts val="640"/>
              </a:spcAft>
            </a:pPr>
            <a:r>
              <a:rPr lang="en-US" sz="2800" b="1" dirty="0"/>
              <a:t>Course: Molecular Biotechnology</a:t>
            </a:r>
          </a:p>
          <a:p>
            <a:pPr>
              <a:lnSpc>
                <a:spcPct val="100000"/>
              </a:lnSpc>
              <a:spcAft>
                <a:spcPts val="640"/>
              </a:spcAft>
            </a:pPr>
            <a:r>
              <a:rPr lang="en-US" sz="2800" b="1" dirty="0"/>
              <a:t> MA Code408 </a:t>
            </a:r>
          </a:p>
          <a:p>
            <a:pPr>
              <a:lnSpc>
                <a:spcPct val="100000"/>
              </a:lnSpc>
              <a:spcAft>
                <a:spcPts val="640"/>
              </a:spcAft>
            </a:pPr>
            <a:r>
              <a:rPr lang="en-US" sz="2800" b="1" dirty="0"/>
              <a:t>Semester 8: Week 9</a:t>
            </a:r>
          </a:p>
          <a:p>
            <a:pPr>
              <a:lnSpc>
                <a:spcPct val="100000"/>
              </a:lnSpc>
              <a:spcAft>
                <a:spcPts val="640"/>
              </a:spcAft>
            </a:pPr>
            <a:r>
              <a:rPr lang="en-US" sz="2800" b="1" dirty="0"/>
              <a:t>Date 7/ 5/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18" y="1695812"/>
            <a:ext cx="2048256"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975390"/>
            <a:endParaRPr lang="en-US" sz="192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054"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23841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720622" y="2603281"/>
            <a:ext cx="2451204" cy="2406637"/>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Phases of penicillin production</a:t>
            </a:r>
          </a:p>
          <a:p>
            <a:pPr marL="514350" marR="0" lvl="0" indent="-514350" algn="just" defTabSz="975390" rtl="0" eaLnBrk="1" fontAlgn="auto" latinLnBrk="0" hangingPunct="1">
              <a:lnSpc>
                <a:spcPct val="150000"/>
              </a:lnSpc>
              <a:spcBef>
                <a:spcPts val="250"/>
              </a:spcBef>
              <a:spcAft>
                <a:spcPts val="25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first phase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trophophase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during which rapid growth occurs, lasts for about 30 hours during which mycelia are produced. </a:t>
            </a:r>
          </a:p>
          <a:p>
            <a:pPr marL="514350" marR="0" lvl="0" indent="-514350" algn="just" defTabSz="975390" rtl="0" eaLnBrk="1" fontAlgn="auto" latinLnBrk="0" hangingPunct="1">
              <a:lnSpc>
                <a:spcPct val="150000"/>
              </a:lnSpc>
              <a:spcBef>
                <a:spcPts val="250"/>
              </a:spcBef>
              <a:spcAft>
                <a:spcPts val="25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second phase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idiophase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lasts for five to seven days; growth is reduced and penicillin is produced. </a:t>
            </a:r>
          </a:p>
          <a:p>
            <a:pPr marL="514350" marR="0" lvl="0" indent="-514350" algn="just" defTabSz="975390" rtl="0" eaLnBrk="1" fontAlgn="auto" latinLnBrk="0" hangingPunct="1">
              <a:lnSpc>
                <a:spcPct val="150000"/>
              </a:lnSpc>
              <a:spcBef>
                <a:spcPts val="250"/>
              </a:spcBef>
              <a:spcAft>
                <a:spcPts val="25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the third phase, carbon and nitrogen sources are depleted, antibiotic production ceases, the mycelia lyse releasing ammonia and the pH rises.</a:t>
            </a:r>
          </a:p>
        </p:txBody>
      </p:sp>
    </p:spTree>
    <p:extLst>
      <p:ext uri="{BB962C8B-B14F-4D97-AF65-F5344CB8AC3E}">
        <p14:creationId xmlns:p14="http://schemas.microsoft.com/office/powerpoint/2010/main" val="424295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399603" y="1692435"/>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Extraction of penicillin after fermentation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the end of the fermentation the broth is transferred to a settling tank. Penicillin is highly reactive and is easily destroyed by alkali conditions (pH 7.5-8.0) or by enzymes. It is therefore cooled rapidly to 5-10°C. A reduction of the pH to 6 with mineral acids sometimes accompanied by cooling helps also to preserve the antibiotic. The</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produced penicillin will then be isolated and purified.</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510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Methods for converting penicillin to a stable form</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just" defTabSz="975390" rtl="0" eaLnBrk="1" fontAlgn="auto" latinLnBrk="0" hangingPunct="1">
              <a:lnSpc>
                <a:spcPct val="150000"/>
              </a:lnSpc>
              <a:spcBef>
                <a:spcPts val="250"/>
              </a:spcBef>
              <a:spcAft>
                <a:spcPts val="250"/>
              </a:spcAft>
              <a:buClrTx/>
              <a:buSzTx/>
              <a:buFontTx/>
              <a:buAutoNum type="alphaLcParenBoth"/>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 can be reacted with a calcium carbonate to give the calcium salt.</a:t>
            </a:r>
          </a:p>
          <a:p>
            <a:pPr marL="457200" marR="0" lvl="0" indent="-457200" algn="just" defTabSz="975390" rtl="0" eaLnBrk="1" fontAlgn="auto" latinLnBrk="0" hangingPunct="1">
              <a:lnSpc>
                <a:spcPct val="150000"/>
              </a:lnSpc>
              <a:spcBef>
                <a:spcPts val="250"/>
              </a:spcBef>
              <a:spcAft>
                <a:spcPts val="250"/>
              </a:spcAft>
              <a:buClrTx/>
              <a:buSzTx/>
              <a:buFontTx/>
              <a:buAutoNum type="alphaLcParenBoth"/>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 may be reacted with sodium or potassium buffers to give the salts.</a:t>
            </a:r>
          </a:p>
          <a:p>
            <a:pPr marL="457200" marR="0" lvl="0" indent="-457200" algn="just" defTabSz="975390" rtl="0" eaLnBrk="1" fontAlgn="auto" latinLnBrk="0" hangingPunct="1">
              <a:lnSpc>
                <a:spcPct val="150000"/>
              </a:lnSpc>
              <a:spcBef>
                <a:spcPts val="250"/>
              </a:spcBef>
              <a:spcAft>
                <a:spcPts val="250"/>
              </a:spcAft>
              <a:buClrTx/>
              <a:buSzTx/>
              <a:buFontTx/>
              <a:buAutoNum type="alphaLcParenBoth"/>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 may be precipitated with an organic base such as triethylamine.</a:t>
            </a:r>
          </a:p>
        </p:txBody>
      </p:sp>
    </p:spTree>
    <p:extLst>
      <p:ext uri="{BB962C8B-B14F-4D97-AF65-F5344CB8AC3E}">
        <p14:creationId xmlns:p14="http://schemas.microsoft.com/office/powerpoint/2010/main" val="91299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pic>
        <p:nvPicPr>
          <p:cNvPr id="1026" name="Picture 2" descr="Industrial Production of Penicillin - Industrial Microbiology">
            <a:extLst>
              <a:ext uri="{FF2B5EF4-FFF2-40B4-BE49-F238E27FC236}">
                <a16:creationId xmlns:a16="http://schemas.microsoft.com/office/drawing/2014/main" id="{C76398E1-150F-0E78-0D18-C9EEB15ED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91"/>
          <a:stretch/>
        </p:blipFill>
        <p:spPr bwMode="auto">
          <a:xfrm>
            <a:off x="1553953" y="2412396"/>
            <a:ext cx="9625811" cy="538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E77841-E558-7A05-E59D-E0292E89E752}"/>
              </a:ext>
            </a:extLst>
          </p:cNvPr>
          <p:cNvSpPr txBox="1"/>
          <p:nvPr/>
        </p:nvSpPr>
        <p:spPr>
          <a:xfrm>
            <a:off x="1400308" y="1585845"/>
            <a:ext cx="729311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Penicillin production steps</a:t>
            </a:r>
          </a:p>
        </p:txBody>
      </p:sp>
    </p:spTree>
    <p:extLst>
      <p:ext uri="{BB962C8B-B14F-4D97-AF65-F5344CB8AC3E}">
        <p14:creationId xmlns:p14="http://schemas.microsoft.com/office/powerpoint/2010/main" val="165659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603868"/>
            <a:ext cx="11822905" cy="3489174"/>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Next lab</a:t>
            </a:r>
            <a:endParaRPr kumimoji="0" lang="ar-EG"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75390" rtl="0" eaLnBrk="1" fontAlgn="auto" latinLnBrk="0" hangingPunct="1">
              <a:lnSpc>
                <a:spcPct val="20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Production of Vaccines</a:t>
            </a:r>
          </a:p>
        </p:txBody>
      </p:sp>
    </p:spTree>
    <p:extLst>
      <p:ext uri="{BB962C8B-B14F-4D97-AF65-F5344CB8AC3E}">
        <p14:creationId xmlns:p14="http://schemas.microsoft.com/office/powerpoint/2010/main" val="326203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20" y="2667256"/>
            <a:ext cx="11288816"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Production of Antibiotics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Antibiotics may be wholly produced by fermentation. Nowadays, however, they are increasingly produced by semi-synthetic processes, in which a product obtained by fermentation is modified by the chemical introduction of side chains. Some wholly chemically synthesized compounds are also used for the chemotherapy of infectious diseases e.g. sulfonamides and quinolones. Thousands of antibiotics are known; and every year dozens are discovered. However, only a small proportion of known antibiotics is used clinically, because the rest are too toxic.</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451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230038"/>
            <a:ext cx="11822905" cy="4856980"/>
          </a:xfrm>
          <a:prstGeom prst="rect">
            <a:avLst/>
          </a:prstGeom>
          <a:noFill/>
          <a:ln>
            <a:noFill/>
          </a:ln>
        </p:spPr>
        <p:txBody>
          <a:bodyPr spcFirstLastPara="1" wrap="square" lIns="42334" tIns="42334" rIns="42334" bIns="42334" anchor="ctr" anchorCtr="0">
            <a:noAutofit/>
          </a:bodyPr>
          <a:lstStyle/>
          <a:p>
            <a:pPr marR="0" lvl="0" algn="just" defTabSz="975390" rtl="0" eaLnBrk="1" fontAlgn="auto" latinLnBrk="0" hangingPunct="1">
              <a:lnSpc>
                <a:spcPct val="150000"/>
              </a:lnSpc>
              <a:spcBef>
                <a:spcPts val="250"/>
              </a:spcBef>
              <a:spcAft>
                <a:spcPts val="250"/>
              </a:spcAft>
              <a:buClrTx/>
              <a:buSzTx/>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Main groups of antibiotics according to their mode of action</a:t>
            </a:r>
          </a:p>
          <a:p>
            <a:pPr marL="514350" marR="0" lvl="0" indent="-514350" algn="just" defTabSz="975390" rtl="0" eaLnBrk="1" fontAlgn="auto" latinLnBrk="0" hangingPunct="1">
              <a:lnSpc>
                <a:spcPct val="150000"/>
              </a:lnSpc>
              <a:spcBef>
                <a:spcPts val="250"/>
              </a:spcBef>
              <a:spcAft>
                <a:spcPts val="25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Inhibitors of cell wall synthesis.</a:t>
            </a:r>
          </a:p>
          <a:p>
            <a:pPr marL="514350" marR="0" lvl="0" indent="-514350" algn="just" defTabSz="975390" rtl="0" eaLnBrk="1" fontAlgn="auto" latinLnBrk="0" hangingPunct="1">
              <a:lnSpc>
                <a:spcPct val="150000"/>
              </a:lnSpc>
              <a:spcBef>
                <a:spcPts val="250"/>
              </a:spcBef>
              <a:spcAft>
                <a:spcPts val="25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Inhibitors of cell membrane function.</a:t>
            </a:r>
          </a:p>
          <a:p>
            <a:pPr marL="514350" marR="0" lvl="0" indent="-514350" algn="just" defTabSz="975390" rtl="0" eaLnBrk="1" fontAlgn="auto" latinLnBrk="0" hangingPunct="1">
              <a:lnSpc>
                <a:spcPct val="150000"/>
              </a:lnSpc>
              <a:spcBef>
                <a:spcPts val="250"/>
              </a:spcBef>
              <a:spcAft>
                <a:spcPts val="25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Inhibitors of protein synthesis.</a:t>
            </a:r>
          </a:p>
          <a:p>
            <a:pPr marL="514350" marR="0" lvl="0" indent="-514350" algn="just" defTabSz="975390" rtl="0" eaLnBrk="1" fontAlgn="auto" latinLnBrk="0" hangingPunct="1">
              <a:lnSpc>
                <a:spcPct val="150000"/>
              </a:lnSpc>
              <a:spcBef>
                <a:spcPts val="250"/>
              </a:spcBef>
              <a:spcAft>
                <a:spcPts val="25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Inhibitors of nucleic acid synthesis.</a:t>
            </a:r>
          </a:p>
          <a:p>
            <a:pPr marL="514350" marR="0" lvl="0" indent="-514350" algn="just" defTabSz="975390" rtl="0" eaLnBrk="1" fontAlgn="auto" latinLnBrk="0" hangingPunct="1">
              <a:lnSpc>
                <a:spcPct val="150000"/>
              </a:lnSpc>
              <a:spcBef>
                <a:spcPts val="250"/>
              </a:spcBef>
              <a:spcAft>
                <a:spcPts val="250"/>
              </a:spcAft>
              <a:buClrTx/>
              <a:buSzTx/>
              <a:buFont typeface="+mj-lt"/>
              <a:buAutoNum type="arabicPeriod"/>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Inhibitors of other metabolic processes.</a:t>
            </a:r>
          </a:p>
        </p:txBody>
      </p:sp>
    </p:spTree>
    <p:extLst>
      <p:ext uri="{BB962C8B-B14F-4D97-AF65-F5344CB8AC3E}">
        <p14:creationId xmlns:p14="http://schemas.microsoft.com/office/powerpoint/2010/main" val="84697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Beta-Lactam antibiotics such as </a:t>
            </a:r>
            <a:r>
              <a:rPr kumimoji="0" lang="en-US" sz="3200" b="1" i="0" u="sng"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Penicillins</a:t>
            </a:r>
            <a:endParaRPr kumimoji="0" lang="en-US" sz="3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Beta-lactam antibiotics include the well-established and clinically important </a:t>
            </a:r>
            <a:r>
              <a:rPr kumimoji="0" lang="en-US" sz="3200" i="0"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penicillins</a:t>
            </a:r>
            <a:r>
              <a:rPr kumimoji="0" lang="en-US" sz="3200"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sz="3200" i="0"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cephalosphorins</a:t>
            </a:r>
            <a:r>
              <a:rPr kumimoji="0" lang="en-US" sz="3200"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as well as some relatively newer members: </a:t>
            </a:r>
            <a:r>
              <a:rPr kumimoji="0" lang="en-US" sz="3200" i="0"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cephamycins</a:t>
            </a:r>
            <a:r>
              <a:rPr kumimoji="0" lang="en-US" sz="3200"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i="0"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nocardicins</a:t>
            </a:r>
            <a:r>
              <a:rPr kumimoji="0" lang="en-US" sz="3200"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i="0"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thienamycins</a:t>
            </a:r>
            <a:r>
              <a:rPr kumimoji="0" lang="en-US" sz="3200"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clavulanic acid.</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850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Strain of organism used in penicillin production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the early days of penicillin production, when the surface culture method was used, a variant of the original culture of </a:t>
            </a:r>
            <a:r>
              <a:rPr kumimoji="0" lang="en-US" sz="280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Penicillium notatum </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discovered by Sir Alexander Fleming was employed. When however the production shifted to submerged cultivation, a strain of </a:t>
            </a:r>
            <a:r>
              <a:rPr kumimoji="0" lang="en-US" sz="280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Penicillium </a:t>
            </a:r>
            <a:r>
              <a:rPr kumimoji="0" lang="en-US" sz="280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chrysogenum</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was introduced. In submerged culture it gave a penicillin yield of two to three times more than given by </a:t>
            </a:r>
            <a:r>
              <a:rPr kumimoji="0" lang="en-US" sz="280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Penicillium notatum</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78936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Penicillin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Present-day penicillin producing </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chrysogenum</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strains are far more highly productive than their parents. They were produced through natural selection, and mutation using UV irradiation</a:t>
            </a: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 and</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X-irradiation.</a:t>
            </a:r>
          </a:p>
        </p:txBody>
      </p:sp>
    </p:spTree>
    <p:extLst>
      <p:ext uri="{BB962C8B-B14F-4D97-AF65-F5344CB8AC3E}">
        <p14:creationId xmlns:p14="http://schemas.microsoft.com/office/powerpoint/2010/main" val="178565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Fermentation for penicillin production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inoculum is usually built up from lyophilized spores or a frozen culture and developed through vessels of increasing size to a final 5-10% of the fermentation tank. The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fermentors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vary from 38,000 to 380,000 liters in capacity and in modern establishments are worked by computerized automation, which monitor various parameters including oxygen content, Beta-lactam content, pH, etc.</a:t>
            </a:r>
          </a:p>
        </p:txBody>
      </p:sp>
    </p:spTree>
    <p:extLst>
      <p:ext uri="{BB962C8B-B14F-4D97-AF65-F5344CB8AC3E}">
        <p14:creationId xmlns:p14="http://schemas.microsoft.com/office/powerpoint/2010/main" val="281426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Main media used for the production of penicillin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medium for penicillin production now usually has as carbohydrate source glucose, beet molasses or lactose. The nitrogen is supplied by corn steep liquor. Cotton seed, peanut, linseed or soybean meals have been used as alternate nitrogen sources.</a:t>
            </a:r>
          </a:p>
        </p:txBody>
      </p:sp>
    </p:spTree>
    <p:extLst>
      <p:ext uri="{BB962C8B-B14F-4D97-AF65-F5344CB8AC3E}">
        <p14:creationId xmlns:p14="http://schemas.microsoft.com/office/powerpoint/2010/main" val="392487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Environmental condition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temperature is maintained at about 25°C, but in recent times it has been found that yields were higher if adjusted according to the growth phase. Thus, 30-32°C was found suitable for the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trophophase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24°C for the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idiophase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Aeration and agitation are vigorous in order to keep the components of the medium in suspension and to maintain yield in the highly aerobic fungus.</a:t>
            </a:r>
          </a:p>
        </p:txBody>
      </p:sp>
    </p:spTree>
    <p:extLst>
      <p:ext uri="{BB962C8B-B14F-4D97-AF65-F5344CB8AC3E}">
        <p14:creationId xmlns:p14="http://schemas.microsoft.com/office/powerpoint/2010/main" val="38498539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1063</TotalTime>
  <Words>716</Words>
  <Application>Microsoft Office PowerPoint</Application>
  <PresentationFormat>Custom</PresentationFormat>
  <Paragraphs>41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Century Schoolbook</vt:lpstr>
      <vt:lpstr>Franklin Gothic Book</vt:lpstr>
      <vt:lpstr>Calibri</vt:lpstr>
      <vt:lpstr>Garamond</vt:lpstr>
      <vt:lpstr>Merriweather Sans</vt:lpstr>
      <vt:lpstr>Arial</vt:lpstr>
      <vt:lpstr>SavonVTI</vt:lpstr>
      <vt:lpstr>Production of Antibiotics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140</cp:revision>
  <dcterms:modified xsi:type="dcterms:W3CDTF">2024-05-04T19:52:46Z</dcterms:modified>
</cp:coreProperties>
</file>