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1" r:id="rId6"/>
    <p:sldId id="259" r:id="rId7"/>
    <p:sldId id="257" r:id="rId8"/>
    <p:sldId id="268" r:id="rId9"/>
    <p:sldId id="269" r:id="rId10"/>
    <p:sldId id="258" r:id="rId11"/>
    <p:sldId id="260" r:id="rId12"/>
    <p:sldId id="263" r:id="rId13"/>
    <p:sldId id="264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2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8F965F-6272-4D0B-83A3-2496BC768B5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EA4428-3192-49C2-9E42-5591ED0B0EA3}">
      <dgm:prSet phldrT="[Text]" phldr="0"/>
      <dgm:spPr/>
      <dgm:t>
        <a:bodyPr/>
        <a:lstStyle/>
        <a:p>
          <a:r>
            <a:rPr lang="en-US" dirty="0">
              <a:latin typeface="Trebuchet MS" panose="020B0603020202020204"/>
            </a:rPr>
            <a:t>IDCB</a:t>
          </a:r>
          <a:endParaRPr lang="en-US" dirty="0"/>
        </a:p>
      </dgm:t>
    </dgm:pt>
    <dgm:pt modelId="{DA8C1FA7-E871-4AA1-A685-238A89C92482}" type="parTrans" cxnId="{C165DBBC-BCF1-480E-9ECE-E81BC79E6BCE}">
      <dgm:prSet/>
      <dgm:spPr/>
      <dgm:t>
        <a:bodyPr/>
        <a:lstStyle/>
        <a:p>
          <a:endParaRPr lang="en-US"/>
        </a:p>
      </dgm:t>
    </dgm:pt>
    <dgm:pt modelId="{FE8A9BFF-599C-4B37-B480-41704646BC12}" type="sibTrans" cxnId="{C165DBBC-BCF1-480E-9ECE-E81BC79E6BCE}">
      <dgm:prSet/>
      <dgm:spPr/>
      <dgm:t>
        <a:bodyPr/>
        <a:lstStyle/>
        <a:p>
          <a:endParaRPr lang="en-US"/>
        </a:p>
      </dgm:t>
    </dgm:pt>
    <dgm:pt modelId="{E1C9A271-0F93-4ADA-AE2B-9C3D2E0F6B10}">
      <dgm:prSet phldrT="[Text]" phldr="0"/>
      <dgm:spPr/>
      <dgm:t>
        <a:bodyPr/>
        <a:lstStyle/>
        <a:p>
          <a:pPr rtl="0"/>
          <a:r>
            <a:rPr lang="en-US" dirty="0">
              <a:solidFill>
                <a:srgbClr val="FFFFFF"/>
              </a:solidFill>
              <a:latin typeface="Trebuchet MS" panose="020B0603020202020204"/>
            </a:rPr>
            <a:t>A significant positive impact on learning and academic success</a:t>
          </a:r>
          <a:endParaRPr lang="en-US" dirty="0"/>
        </a:p>
      </dgm:t>
    </dgm:pt>
    <dgm:pt modelId="{A2666DB3-0BA4-4D81-BFF9-E43CB17BE6C1}" type="parTrans" cxnId="{2BF0CB93-1116-4CC6-9669-27FF829E475A}">
      <dgm:prSet/>
      <dgm:spPr/>
      <dgm:t>
        <a:bodyPr/>
        <a:lstStyle/>
        <a:p>
          <a:endParaRPr lang="en-US"/>
        </a:p>
      </dgm:t>
    </dgm:pt>
    <dgm:pt modelId="{50862F45-9F67-4512-BF76-6CB21DEE2366}" type="sibTrans" cxnId="{2BF0CB93-1116-4CC6-9669-27FF829E475A}">
      <dgm:prSet/>
      <dgm:spPr/>
      <dgm:t>
        <a:bodyPr/>
        <a:lstStyle/>
        <a:p>
          <a:endParaRPr lang="en-US"/>
        </a:p>
      </dgm:t>
    </dgm:pt>
    <dgm:pt modelId="{AAFC9110-BB10-47B4-905B-2E3410D8EDD0}">
      <dgm:prSet phldrT="[Text]" phldr="0"/>
      <dgm:spPr/>
      <dgm:t>
        <a:bodyPr/>
        <a:lstStyle/>
        <a:p>
          <a:pPr rtl="0"/>
          <a:r>
            <a:rPr lang="en-US" dirty="0">
              <a:solidFill>
                <a:srgbClr val="FFFFFF"/>
              </a:solidFill>
              <a:latin typeface="Trebuchet MS" panose="020B0603020202020204"/>
            </a:rPr>
            <a:t>Effective study habits</a:t>
          </a:r>
          <a:endParaRPr lang="en-US" dirty="0"/>
        </a:p>
      </dgm:t>
    </dgm:pt>
    <dgm:pt modelId="{A285F56D-0DFD-4733-9520-DDBDBA3A83CD}" type="parTrans" cxnId="{877A28BD-D3A1-478F-94B7-8F9FA692B808}">
      <dgm:prSet/>
      <dgm:spPr/>
      <dgm:t>
        <a:bodyPr/>
        <a:lstStyle/>
        <a:p>
          <a:endParaRPr lang="en-US"/>
        </a:p>
      </dgm:t>
    </dgm:pt>
    <dgm:pt modelId="{D6CB57D7-D610-403B-9633-D02902F65025}" type="sibTrans" cxnId="{877A28BD-D3A1-478F-94B7-8F9FA692B808}">
      <dgm:prSet/>
      <dgm:spPr/>
      <dgm:t>
        <a:bodyPr/>
        <a:lstStyle/>
        <a:p>
          <a:endParaRPr lang="en-US"/>
        </a:p>
      </dgm:t>
    </dgm:pt>
    <dgm:pt modelId="{B48D9E16-79A8-45EB-BBBB-205D932C8A93}">
      <dgm:prSet phldrT="[Text]" phldr="0"/>
      <dgm:spPr/>
      <dgm:t>
        <a:bodyPr/>
        <a:lstStyle/>
        <a:p>
          <a:pPr rtl="0"/>
          <a:r>
            <a:rPr lang="en-US" dirty="0">
              <a:solidFill>
                <a:srgbClr val="FFFFFF"/>
              </a:solidFill>
              <a:latin typeface="Trebuchet MS" panose="020B0603020202020204"/>
            </a:rPr>
            <a:t>Building confidence</a:t>
          </a:r>
          <a:endParaRPr lang="en-US" dirty="0"/>
        </a:p>
      </dgm:t>
    </dgm:pt>
    <dgm:pt modelId="{69F262E4-BCCF-4C7D-A7DD-F8730394D2F1}" type="parTrans" cxnId="{3EFA0193-C544-454D-913B-DA3CB6AC7B21}">
      <dgm:prSet/>
      <dgm:spPr/>
      <dgm:t>
        <a:bodyPr/>
        <a:lstStyle/>
        <a:p>
          <a:endParaRPr lang="en-US"/>
        </a:p>
      </dgm:t>
    </dgm:pt>
    <dgm:pt modelId="{D59FD832-F7AB-4749-8694-9E67AC7F6370}" type="sibTrans" cxnId="{3EFA0193-C544-454D-913B-DA3CB6AC7B21}">
      <dgm:prSet/>
      <dgm:spPr/>
      <dgm:t>
        <a:bodyPr/>
        <a:lstStyle/>
        <a:p>
          <a:endParaRPr lang="en-US"/>
        </a:p>
      </dgm:t>
    </dgm:pt>
    <dgm:pt modelId="{4EEA923A-85DB-4338-A23C-0C1F043922F0}">
      <dgm:prSet phldr="0"/>
      <dgm:spPr/>
      <dgm:t>
        <a:bodyPr/>
        <a:lstStyle/>
        <a:p>
          <a:endParaRPr lang="en-US" dirty="0">
            <a:latin typeface="Trebuchet MS" panose="020B0603020202020204"/>
          </a:endParaRPr>
        </a:p>
      </dgm:t>
    </dgm:pt>
    <dgm:pt modelId="{1A5480FB-DBC8-4A0D-93AC-B00A43B40C41}" type="parTrans" cxnId="{0C2D7995-A2E5-453F-843D-0762F5D15486}">
      <dgm:prSet/>
      <dgm:spPr/>
    </dgm:pt>
    <dgm:pt modelId="{F5AC4019-3558-4BE1-A1E8-429300AC64EC}" type="sibTrans" cxnId="{0C2D7995-A2E5-453F-843D-0762F5D15486}">
      <dgm:prSet/>
      <dgm:spPr/>
    </dgm:pt>
    <dgm:pt modelId="{6CEC6995-F0E7-4616-B1D7-3FABB2E84F50}" type="pres">
      <dgm:prSet presAssocID="{8C8F965F-6272-4D0B-83A3-2496BC768B50}" presName="composite" presStyleCnt="0">
        <dgm:presLayoutVars>
          <dgm:chMax val="1"/>
          <dgm:dir/>
          <dgm:resizeHandles val="exact"/>
        </dgm:presLayoutVars>
      </dgm:prSet>
      <dgm:spPr/>
    </dgm:pt>
    <dgm:pt modelId="{0F6A4062-5BDF-4471-99A5-7DC544120C40}" type="pres">
      <dgm:prSet presAssocID="{1FEA4428-3192-49C2-9E42-5591ED0B0EA3}" presName="roof" presStyleLbl="dkBgShp" presStyleIdx="0" presStyleCnt="2"/>
      <dgm:spPr/>
    </dgm:pt>
    <dgm:pt modelId="{D096E7BD-EA77-419D-B45D-BF5723ADD0D7}" type="pres">
      <dgm:prSet presAssocID="{1FEA4428-3192-49C2-9E42-5591ED0B0EA3}" presName="pillars" presStyleCnt="0"/>
      <dgm:spPr/>
    </dgm:pt>
    <dgm:pt modelId="{C010B067-4C7E-430A-B1E6-8E647CDB16D9}" type="pres">
      <dgm:prSet presAssocID="{1FEA4428-3192-49C2-9E42-5591ED0B0EA3}" presName="pillar1" presStyleLbl="node1" presStyleIdx="0" presStyleCnt="3">
        <dgm:presLayoutVars>
          <dgm:bulletEnabled val="1"/>
        </dgm:presLayoutVars>
      </dgm:prSet>
      <dgm:spPr/>
    </dgm:pt>
    <dgm:pt modelId="{2CC2F57A-8D8A-4F80-8759-E824D46E58D5}" type="pres">
      <dgm:prSet presAssocID="{AAFC9110-BB10-47B4-905B-2E3410D8EDD0}" presName="pillarX" presStyleLbl="node1" presStyleIdx="1" presStyleCnt="3">
        <dgm:presLayoutVars>
          <dgm:bulletEnabled val="1"/>
        </dgm:presLayoutVars>
      </dgm:prSet>
      <dgm:spPr/>
    </dgm:pt>
    <dgm:pt modelId="{22026D85-8412-464B-9281-040D4C1054AB}" type="pres">
      <dgm:prSet presAssocID="{B48D9E16-79A8-45EB-BBBB-205D932C8A93}" presName="pillarX" presStyleLbl="node1" presStyleIdx="2" presStyleCnt="3">
        <dgm:presLayoutVars>
          <dgm:bulletEnabled val="1"/>
        </dgm:presLayoutVars>
      </dgm:prSet>
      <dgm:spPr/>
    </dgm:pt>
    <dgm:pt modelId="{871DAF24-4513-448C-AFE0-AA9BDA869388}" type="pres">
      <dgm:prSet presAssocID="{1FEA4428-3192-49C2-9E42-5591ED0B0EA3}" presName="base" presStyleLbl="dkBgShp" presStyleIdx="1" presStyleCnt="2"/>
      <dgm:spPr/>
    </dgm:pt>
  </dgm:ptLst>
  <dgm:cxnLst>
    <dgm:cxn modelId="{69970C1A-9FFC-4E51-B71B-41C53A264349}" type="presOf" srcId="{E1C9A271-0F93-4ADA-AE2B-9C3D2E0F6B10}" destId="{C010B067-4C7E-430A-B1E6-8E647CDB16D9}" srcOrd="0" destOrd="0" presId="urn:microsoft.com/office/officeart/2005/8/layout/hList3"/>
    <dgm:cxn modelId="{36BEDA67-8580-4029-8066-B33C0A1DAEE3}" type="presOf" srcId="{AAFC9110-BB10-47B4-905B-2E3410D8EDD0}" destId="{2CC2F57A-8D8A-4F80-8759-E824D46E58D5}" srcOrd="0" destOrd="0" presId="urn:microsoft.com/office/officeart/2005/8/layout/hList3"/>
    <dgm:cxn modelId="{0A497E6D-150A-46A7-9969-937FCA8911E3}" type="presOf" srcId="{8C8F965F-6272-4D0B-83A3-2496BC768B50}" destId="{6CEC6995-F0E7-4616-B1D7-3FABB2E84F50}" srcOrd="0" destOrd="0" presId="urn:microsoft.com/office/officeart/2005/8/layout/hList3"/>
    <dgm:cxn modelId="{3EFA0193-C544-454D-913B-DA3CB6AC7B21}" srcId="{1FEA4428-3192-49C2-9E42-5591ED0B0EA3}" destId="{B48D9E16-79A8-45EB-BBBB-205D932C8A93}" srcOrd="2" destOrd="0" parTransId="{69F262E4-BCCF-4C7D-A7DD-F8730394D2F1}" sibTransId="{D59FD832-F7AB-4749-8694-9E67AC7F6370}"/>
    <dgm:cxn modelId="{2BF0CB93-1116-4CC6-9669-27FF829E475A}" srcId="{1FEA4428-3192-49C2-9E42-5591ED0B0EA3}" destId="{E1C9A271-0F93-4ADA-AE2B-9C3D2E0F6B10}" srcOrd="0" destOrd="0" parTransId="{A2666DB3-0BA4-4D81-BFF9-E43CB17BE6C1}" sibTransId="{50862F45-9F67-4512-BF76-6CB21DEE2366}"/>
    <dgm:cxn modelId="{0C2D7995-A2E5-453F-843D-0762F5D15486}" srcId="{8C8F965F-6272-4D0B-83A3-2496BC768B50}" destId="{4EEA923A-85DB-4338-A23C-0C1F043922F0}" srcOrd="1" destOrd="0" parTransId="{1A5480FB-DBC8-4A0D-93AC-B00A43B40C41}" sibTransId="{F5AC4019-3558-4BE1-A1E8-429300AC64EC}"/>
    <dgm:cxn modelId="{CE27EEB3-AE5F-436F-9D67-F105BC0352E1}" type="presOf" srcId="{1FEA4428-3192-49C2-9E42-5591ED0B0EA3}" destId="{0F6A4062-5BDF-4471-99A5-7DC544120C40}" srcOrd="0" destOrd="0" presId="urn:microsoft.com/office/officeart/2005/8/layout/hList3"/>
    <dgm:cxn modelId="{C165DBBC-BCF1-480E-9ECE-E81BC79E6BCE}" srcId="{8C8F965F-6272-4D0B-83A3-2496BC768B50}" destId="{1FEA4428-3192-49C2-9E42-5591ED0B0EA3}" srcOrd="0" destOrd="0" parTransId="{DA8C1FA7-E871-4AA1-A685-238A89C92482}" sibTransId="{FE8A9BFF-599C-4B37-B480-41704646BC12}"/>
    <dgm:cxn modelId="{877A28BD-D3A1-478F-94B7-8F9FA692B808}" srcId="{1FEA4428-3192-49C2-9E42-5591ED0B0EA3}" destId="{AAFC9110-BB10-47B4-905B-2E3410D8EDD0}" srcOrd="1" destOrd="0" parTransId="{A285F56D-0DFD-4733-9520-DDBDBA3A83CD}" sibTransId="{D6CB57D7-D610-403B-9633-D02902F65025}"/>
    <dgm:cxn modelId="{3D7594FB-B997-45A9-B621-4176800E075D}" type="presOf" srcId="{B48D9E16-79A8-45EB-BBBB-205D932C8A93}" destId="{22026D85-8412-464B-9281-040D4C1054AB}" srcOrd="0" destOrd="0" presId="urn:microsoft.com/office/officeart/2005/8/layout/hList3"/>
    <dgm:cxn modelId="{1A8E344F-AB91-48C4-A475-AAB35E87DC2E}" type="presParOf" srcId="{6CEC6995-F0E7-4616-B1D7-3FABB2E84F50}" destId="{0F6A4062-5BDF-4471-99A5-7DC544120C40}" srcOrd="0" destOrd="0" presId="urn:microsoft.com/office/officeart/2005/8/layout/hList3"/>
    <dgm:cxn modelId="{AF22E89F-5213-47AD-BA7D-F50989699223}" type="presParOf" srcId="{6CEC6995-F0E7-4616-B1D7-3FABB2E84F50}" destId="{D096E7BD-EA77-419D-B45D-BF5723ADD0D7}" srcOrd="1" destOrd="0" presId="urn:microsoft.com/office/officeart/2005/8/layout/hList3"/>
    <dgm:cxn modelId="{C0BBFCF2-4A7D-4EC5-B1B1-D29B799711C7}" type="presParOf" srcId="{D096E7BD-EA77-419D-B45D-BF5723ADD0D7}" destId="{C010B067-4C7E-430A-B1E6-8E647CDB16D9}" srcOrd="0" destOrd="0" presId="urn:microsoft.com/office/officeart/2005/8/layout/hList3"/>
    <dgm:cxn modelId="{4BC6ECE3-1BC7-4A29-AB68-715438C56E8B}" type="presParOf" srcId="{D096E7BD-EA77-419D-B45D-BF5723ADD0D7}" destId="{2CC2F57A-8D8A-4F80-8759-E824D46E58D5}" srcOrd="1" destOrd="0" presId="urn:microsoft.com/office/officeart/2005/8/layout/hList3"/>
    <dgm:cxn modelId="{D525F658-3B15-44F9-94A6-42B3A84426EF}" type="presParOf" srcId="{D096E7BD-EA77-419D-B45D-BF5723ADD0D7}" destId="{22026D85-8412-464B-9281-040D4C1054AB}" srcOrd="2" destOrd="0" presId="urn:microsoft.com/office/officeart/2005/8/layout/hList3"/>
    <dgm:cxn modelId="{5DB19A40-3BAF-4C97-B346-91B7A211D88A}" type="presParOf" srcId="{6CEC6995-F0E7-4616-B1D7-3FABB2E84F50}" destId="{871DAF24-4513-448C-AFE0-AA9BDA86938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6A4062-5BDF-4471-99A5-7DC544120C40}">
      <dsp:nvSpPr>
        <dsp:cNvPr id="0" name=""/>
        <dsp:cNvSpPr/>
      </dsp:nvSpPr>
      <dsp:spPr>
        <a:xfrm>
          <a:off x="0" y="0"/>
          <a:ext cx="9201509" cy="133881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>
              <a:latin typeface="Trebuchet MS" panose="020B0603020202020204"/>
            </a:rPr>
            <a:t>IDCB</a:t>
          </a:r>
          <a:endParaRPr lang="en-US" sz="6400" kern="1200" dirty="0"/>
        </a:p>
      </dsp:txBody>
      <dsp:txXfrm>
        <a:off x="0" y="0"/>
        <a:ext cx="9201509" cy="1338819"/>
      </dsp:txXfrm>
    </dsp:sp>
    <dsp:sp modelId="{C010B067-4C7E-430A-B1E6-8E647CDB16D9}">
      <dsp:nvSpPr>
        <dsp:cNvPr id="0" name=""/>
        <dsp:cNvSpPr/>
      </dsp:nvSpPr>
      <dsp:spPr>
        <a:xfrm>
          <a:off x="4492" y="1338819"/>
          <a:ext cx="3064174" cy="2811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rgbClr val="FFFFFF"/>
              </a:solidFill>
              <a:latin typeface="Trebuchet MS" panose="020B0603020202020204"/>
            </a:rPr>
            <a:t>A significant positive impact on learning and academic success</a:t>
          </a:r>
          <a:endParaRPr lang="en-US" sz="2500" kern="1200" dirty="0"/>
        </a:p>
      </dsp:txBody>
      <dsp:txXfrm>
        <a:off x="4492" y="1338819"/>
        <a:ext cx="3064174" cy="2811520"/>
      </dsp:txXfrm>
    </dsp:sp>
    <dsp:sp modelId="{2CC2F57A-8D8A-4F80-8759-E824D46E58D5}">
      <dsp:nvSpPr>
        <dsp:cNvPr id="0" name=""/>
        <dsp:cNvSpPr/>
      </dsp:nvSpPr>
      <dsp:spPr>
        <a:xfrm>
          <a:off x="3068667" y="1338819"/>
          <a:ext cx="3064174" cy="2811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rgbClr val="FFFFFF"/>
              </a:solidFill>
              <a:latin typeface="Trebuchet MS" panose="020B0603020202020204"/>
            </a:rPr>
            <a:t>Effective study habits</a:t>
          </a:r>
          <a:endParaRPr lang="en-US" sz="2500" kern="1200" dirty="0"/>
        </a:p>
      </dsp:txBody>
      <dsp:txXfrm>
        <a:off x="3068667" y="1338819"/>
        <a:ext cx="3064174" cy="2811520"/>
      </dsp:txXfrm>
    </dsp:sp>
    <dsp:sp modelId="{22026D85-8412-464B-9281-040D4C1054AB}">
      <dsp:nvSpPr>
        <dsp:cNvPr id="0" name=""/>
        <dsp:cNvSpPr/>
      </dsp:nvSpPr>
      <dsp:spPr>
        <a:xfrm>
          <a:off x="6132841" y="1338819"/>
          <a:ext cx="3064174" cy="28115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rgbClr val="FFFFFF"/>
              </a:solidFill>
              <a:latin typeface="Trebuchet MS" panose="020B0603020202020204"/>
            </a:rPr>
            <a:t>Building confidence</a:t>
          </a:r>
          <a:endParaRPr lang="en-US" sz="2500" kern="1200" dirty="0"/>
        </a:p>
      </dsp:txBody>
      <dsp:txXfrm>
        <a:off x="6132841" y="1338819"/>
        <a:ext cx="3064174" cy="2811520"/>
      </dsp:txXfrm>
    </dsp:sp>
    <dsp:sp modelId="{871DAF24-4513-448C-AFE0-AA9BDA869388}">
      <dsp:nvSpPr>
        <dsp:cNvPr id="0" name=""/>
        <dsp:cNvSpPr/>
      </dsp:nvSpPr>
      <dsp:spPr>
        <a:xfrm>
          <a:off x="0" y="4150339"/>
          <a:ext cx="9201509" cy="31239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Interpersonal Dynamics &amp; Character Building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00586" y="3128832"/>
            <a:ext cx="4707945" cy="60010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/>
              <a:t>IDCB</a:t>
            </a:r>
          </a:p>
        </p:txBody>
      </p:sp>
      <p:pic>
        <p:nvPicPr>
          <p:cNvPr id="4" name="Picture 3" descr="Home | TIU">
            <a:extLst>
              <a:ext uri="{FF2B5EF4-FFF2-40B4-BE49-F238E27FC236}">
                <a16:creationId xmlns:a16="http://schemas.microsoft.com/office/drawing/2014/main" id="{4B0B715B-3023-9BF2-7187-8D6BADAF6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4563" y="185467"/>
            <a:ext cx="2360043" cy="22169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51635AD-CCF6-F68D-953E-A4BCA9ED3E4C}"/>
              </a:ext>
            </a:extLst>
          </p:cNvPr>
          <p:cNvSpPr txBox="1"/>
          <p:nvPr/>
        </p:nvSpPr>
        <p:spPr>
          <a:xfrm>
            <a:off x="3091770" y="422375"/>
            <a:ext cx="5741039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2023-2024 Academic Year</a:t>
            </a:r>
            <a:endParaRPr lang="en-US"/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Spring Semester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A0363A-3FC6-6032-500A-8AAC1E3E2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813" y="184210"/>
            <a:ext cx="2385206" cy="221950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0BCE8FA-8292-F81B-9D0D-1778AEF685D3}"/>
              </a:ext>
            </a:extLst>
          </p:cNvPr>
          <p:cNvSpPr txBox="1"/>
          <p:nvPr/>
        </p:nvSpPr>
        <p:spPr>
          <a:xfrm>
            <a:off x="2726267" y="4893733"/>
            <a:ext cx="653626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/>
              <a:t>BY</a:t>
            </a:r>
            <a:endParaRPr lang="en-US" dirty="0"/>
          </a:p>
          <a:p>
            <a:pPr algn="ctr"/>
            <a:endParaRPr lang="en-US" sz="2400" dirty="0"/>
          </a:p>
          <a:p>
            <a:pPr algn="ctr"/>
            <a:r>
              <a:rPr lang="en-US" sz="2400" dirty="0" err="1"/>
              <a:t>Ridhwan</a:t>
            </a:r>
            <a:r>
              <a:rPr lang="en-US" sz="2400" dirty="0"/>
              <a:t> Tahir</a:t>
            </a:r>
          </a:p>
        </p:txBody>
      </p:sp>
    </p:spTree>
    <p:extLst>
      <p:ext uri="{BB962C8B-B14F-4D97-AF65-F5344CB8AC3E}">
        <p14:creationId xmlns:p14="http://schemas.microsoft.com/office/powerpoint/2010/main" val="4144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D8466-7202-C2D7-E9FC-AE27F4AD2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Projects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5F8A264-AE83-784F-6982-69D81D4A2A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471527"/>
              </p:ext>
            </p:extLst>
          </p:nvPr>
        </p:nvGraphicFramePr>
        <p:xfrm>
          <a:off x="172527" y="2070340"/>
          <a:ext cx="11866128" cy="46223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96684">
                  <a:extLst>
                    <a:ext uri="{9D8B030D-6E8A-4147-A177-3AD203B41FA5}">
                      <a16:colId xmlns:a16="http://schemas.microsoft.com/office/drawing/2014/main" val="2681310857"/>
                    </a:ext>
                  </a:extLst>
                </a:gridCol>
                <a:gridCol w="6088294">
                  <a:extLst>
                    <a:ext uri="{9D8B030D-6E8A-4147-A177-3AD203B41FA5}">
                      <a16:colId xmlns:a16="http://schemas.microsoft.com/office/drawing/2014/main" val="1531927042"/>
                    </a:ext>
                  </a:extLst>
                </a:gridCol>
                <a:gridCol w="827867">
                  <a:extLst>
                    <a:ext uri="{9D8B030D-6E8A-4147-A177-3AD203B41FA5}">
                      <a16:colId xmlns:a16="http://schemas.microsoft.com/office/drawing/2014/main" val="1393232602"/>
                    </a:ext>
                  </a:extLst>
                </a:gridCol>
                <a:gridCol w="4553283">
                  <a:extLst>
                    <a:ext uri="{9D8B030D-6E8A-4147-A177-3AD203B41FA5}">
                      <a16:colId xmlns:a16="http://schemas.microsoft.com/office/drawing/2014/main" val="2011857501"/>
                    </a:ext>
                  </a:extLst>
                </a:gridCol>
              </a:tblGrid>
              <a:tr h="4622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Opening courses for Orphanage house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Erbil Juvenile Prison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926183"/>
                  </a:ext>
                </a:extLst>
              </a:tr>
              <a:tr h="4622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Light a candle for those left behind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Erbil Nursery Home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417229"/>
                  </a:ext>
                </a:extLst>
              </a:tr>
              <a:tr h="4622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Anesthesia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Erbil Nursery Home (Erbil Infirmary House Dental Care Project)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007228"/>
                  </a:ext>
                </a:extLst>
              </a:tr>
              <a:tr h="4622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Art workshop for Orphanage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General Health Education on Disease Prevention Community Project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100858"/>
                  </a:ext>
                </a:extLst>
              </a:tr>
              <a:tr h="4622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Awat Institute for Educational Brain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Health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secreening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 of general population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415488"/>
                  </a:ext>
                </a:extLst>
              </a:tr>
              <a:tr h="4622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back to school project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ICT (Information &amp; Communication Technology) Course to Public School Teachers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858478"/>
                  </a:ext>
                </a:extLst>
              </a:tr>
              <a:tr h="4622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Blood Donation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Martyrs Kids Project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219642"/>
                  </a:ext>
                </a:extLst>
              </a:tr>
              <a:tr h="4622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Climate change awareness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Mercy Corner Project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809047"/>
                  </a:ext>
                </a:extLst>
              </a:tr>
              <a:tr h="4622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Darashakran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 Refugee Camp schools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Metabolic Syndrome as a FOE!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192532"/>
                  </a:ext>
                </a:extLst>
              </a:tr>
              <a:tr h="4622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Draw your future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Arial"/>
                        </a:rPr>
                        <a:t>Occupational Health safety community project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EFEFE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339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084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01AA1-4F05-7C61-4D84-4D7E5A568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Projects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B727711-8279-32B6-503D-7E1C140F64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029718"/>
              </p:ext>
            </p:extLst>
          </p:nvPr>
        </p:nvGraphicFramePr>
        <p:xfrm>
          <a:off x="129396" y="2099094"/>
          <a:ext cx="11933917" cy="460551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98951">
                  <a:extLst>
                    <a:ext uri="{9D8B030D-6E8A-4147-A177-3AD203B41FA5}">
                      <a16:colId xmlns:a16="http://schemas.microsoft.com/office/drawing/2014/main" val="3132635368"/>
                    </a:ext>
                  </a:extLst>
                </a:gridCol>
                <a:gridCol w="6123074">
                  <a:extLst>
                    <a:ext uri="{9D8B030D-6E8A-4147-A177-3AD203B41FA5}">
                      <a16:colId xmlns:a16="http://schemas.microsoft.com/office/drawing/2014/main" val="2402930161"/>
                    </a:ext>
                  </a:extLst>
                </a:gridCol>
                <a:gridCol w="832596">
                  <a:extLst>
                    <a:ext uri="{9D8B030D-6E8A-4147-A177-3AD203B41FA5}">
                      <a16:colId xmlns:a16="http://schemas.microsoft.com/office/drawing/2014/main" val="3453841786"/>
                    </a:ext>
                  </a:extLst>
                </a:gridCol>
                <a:gridCol w="4579296">
                  <a:extLst>
                    <a:ext uri="{9D8B030D-6E8A-4147-A177-3AD203B41FA5}">
                      <a16:colId xmlns:a16="http://schemas.microsoft.com/office/drawing/2014/main" val="3212402232"/>
                    </a:ext>
                  </a:extLst>
                </a:gridCol>
              </a:tblGrid>
              <a:tr h="6140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Organize a drug-free campaign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Teach (calculus, Art, language, etc.) to underprivileged children and mentor them to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become more educated.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611645"/>
                  </a:ext>
                </a:extLst>
              </a:tr>
              <a:tr h="4434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Organizing a team to read short stories to a children's hospital and give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the short stories as a gift.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Train girls and children for self-defense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60291"/>
                  </a:ext>
                </a:extLst>
              </a:tr>
              <a:tr h="4434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Public awareness of how social media could be used by kids or teenagers 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and spend time with their family rather than using social media.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translated book for child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784036"/>
                  </a:ext>
                </a:extLst>
              </a:tr>
              <a:tr h="4434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Raising Dental Awareness Project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Tutoring Project for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Wezari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 Students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936102"/>
                  </a:ext>
                </a:extLst>
              </a:tr>
              <a:tr h="4434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School health environment community project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Volunteer Teachers Project for Refugee Camp.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031556"/>
                  </a:ext>
                </a:extLst>
              </a:tr>
              <a:tr h="4434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Security of food production community project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Water Sanitation Process community project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559851"/>
                  </a:ext>
                </a:extLst>
              </a:tr>
              <a:tr h="4434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Shopping for Erbil Orphanage Children on Eid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Thalassemia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Institude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204231"/>
                  </a:ext>
                </a:extLst>
              </a:tr>
              <a:tr h="4434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Social Media Awareness and how could be used by Highschool Students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Youth mappers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269706"/>
                  </a:ext>
                </a:extLst>
              </a:tr>
              <a:tr h="4434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Soft-Skills Workshops to Traffic Policemen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Unity in Education: Community Support for Our School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924336"/>
                  </a:ext>
                </a:extLst>
              </a:tr>
              <a:tr h="4434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Stay against Paint over graffiti.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1570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245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5A0AF-F53F-7EEB-31DD-E59DE8C4E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Paper Content (Min. 1000 words)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3B673-FC8A-C0C3-A886-2B2E44240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03" y="2121213"/>
            <a:ext cx="10088312" cy="45769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What was the project about?</a:t>
            </a:r>
          </a:p>
          <a:p>
            <a:r>
              <a:rPr lang="en-US" dirty="0"/>
              <a:t>Who was the supervisor of the project and how many people </a:t>
            </a:r>
            <a:r>
              <a:rPr lang="en-US" err="1"/>
              <a:t>paricipated</a:t>
            </a:r>
            <a:r>
              <a:rPr lang="en-US"/>
              <a:t> in it?</a:t>
            </a:r>
          </a:p>
          <a:p>
            <a:r>
              <a:rPr lang="en-US" dirty="0"/>
              <a:t>What has inspired you to get involved in this project?</a:t>
            </a:r>
          </a:p>
          <a:p>
            <a:r>
              <a:rPr lang="en-US" dirty="0"/>
              <a:t>How did you plan the project?</a:t>
            </a:r>
          </a:p>
          <a:p>
            <a:r>
              <a:rPr lang="en-US" dirty="0"/>
              <a:t>What was your role in the project?</a:t>
            </a:r>
          </a:p>
          <a:p>
            <a:r>
              <a:rPr lang="en-US" dirty="0"/>
              <a:t>How were you feeling before the project was executed?</a:t>
            </a:r>
          </a:p>
          <a:p>
            <a:r>
              <a:rPr lang="en-US" dirty="0"/>
              <a:t>How did the project pass?</a:t>
            </a:r>
          </a:p>
          <a:p>
            <a:r>
              <a:rPr lang="en-US" dirty="0"/>
              <a:t>What difficulties did you encounter during the project?</a:t>
            </a:r>
          </a:p>
          <a:p>
            <a:r>
              <a:rPr lang="en-US" dirty="0"/>
              <a:t>How were you feeling after the project was executed?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179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E6B04-1CC0-E3D9-F579-39B9C1570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IDCB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EB93A-720F-5D15-642A-C4E389F89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7075" y="3515816"/>
            <a:ext cx="6824654" cy="25066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4400" dirty="0"/>
              <a:t>Best of Luck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98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6E822-EE90-A70D-EEF6-7A2E75574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IDCB Course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93CE4-CF7C-CF49-C8E3-E6F9B3BE5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595665"/>
            <a:ext cx="9613861" cy="35993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alibri"/>
                <a:cs typeface="Calibri"/>
              </a:rPr>
              <a:t>IDCB aims to support students in their process of self–development, and character-building.</a:t>
            </a:r>
            <a:endParaRPr lang="en-US" dirty="0">
              <a:latin typeface="Trebuchet MS" panose="020B0603020202020204"/>
              <a:cs typeface="Calibri"/>
            </a:endParaRPr>
          </a:p>
          <a:p>
            <a:endParaRPr lang="en-US" dirty="0">
              <a:latin typeface="Trebuchet MS" panose="020B0603020202020204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IDCB helps learners assign relevant meaning to the outside world. </a:t>
            </a:r>
            <a:endParaRPr lang="en-US">
              <a:latin typeface="Trebuchet MS" panose="020B0603020202020204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IDCB helps students to equip themselves with the skills that they need to establish a balance between themselves and the outside world in the framework of the Sustainable Development Goals (SDG) initiated by the United Nations (UN).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7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BB07E-3844-FB87-7FCA-F7697F4F9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IDCB Course Contents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9048BEC-131B-4183-7990-EDB4BAAF8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78" y="2336873"/>
            <a:ext cx="5501936" cy="40737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Trustworthiness</a:t>
            </a:r>
          </a:p>
          <a:p>
            <a:r>
              <a:rPr lang="en-US" dirty="0"/>
              <a:t>Communication Skills</a:t>
            </a:r>
          </a:p>
          <a:p>
            <a:r>
              <a:rPr lang="en-US" dirty="0"/>
              <a:t>Quality Education &amp; Fight against Ignorance</a:t>
            </a:r>
          </a:p>
          <a:p>
            <a:r>
              <a:rPr lang="en-US" dirty="0"/>
              <a:t>Problem Solving</a:t>
            </a:r>
          </a:p>
          <a:p>
            <a:r>
              <a:rPr lang="en-US" dirty="0"/>
              <a:t>Peace, Justice, &amp; Fairness</a:t>
            </a:r>
          </a:p>
          <a:p>
            <a:r>
              <a:rPr lang="en-US" dirty="0"/>
              <a:t>Culture of Co-existence</a:t>
            </a:r>
          </a:p>
          <a:p>
            <a:r>
              <a:rPr lang="en-US" dirty="0"/>
              <a:t>Collaboration and Partnership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1A9F5876-CB54-DBB3-2CA9-BC7D7899254D}"/>
              </a:ext>
            </a:extLst>
          </p:cNvPr>
          <p:cNvSpPr txBox="1">
            <a:spLocks/>
          </p:cNvSpPr>
          <p:nvPr/>
        </p:nvSpPr>
        <p:spPr>
          <a:xfrm>
            <a:off x="5951061" y="2431763"/>
            <a:ext cx="6767143" cy="40737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Love &amp; Compassion</a:t>
            </a:r>
          </a:p>
          <a:p>
            <a:r>
              <a:rPr lang="en-US" dirty="0"/>
              <a:t>Prosperity &amp; Elimination of Poverty</a:t>
            </a:r>
          </a:p>
          <a:p>
            <a:r>
              <a:rPr lang="en-US" dirty="0"/>
              <a:t>Love of Homeland &amp; Patriotism</a:t>
            </a:r>
          </a:p>
          <a:p>
            <a:r>
              <a:rPr lang="en-US" dirty="0"/>
              <a:t>Cleanliness &amp; Personal Hygiene</a:t>
            </a:r>
          </a:p>
          <a:p>
            <a:r>
              <a:rPr lang="en-US" dirty="0"/>
              <a:t>Positive Attitude</a:t>
            </a:r>
          </a:p>
          <a:p>
            <a:r>
              <a:rPr lang="en-US" dirty="0"/>
              <a:t>Etiquette (Student Lecturer Relationships)</a:t>
            </a:r>
          </a:p>
          <a:p>
            <a:r>
              <a:rPr lang="en-US" dirty="0"/>
              <a:t>Time Management</a:t>
            </a:r>
          </a:p>
        </p:txBody>
      </p:sp>
    </p:spTree>
    <p:extLst>
      <p:ext uri="{BB962C8B-B14F-4D97-AF65-F5344CB8AC3E}">
        <p14:creationId xmlns:p14="http://schemas.microsoft.com/office/powerpoint/2010/main" val="4051270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6E49F-4849-A023-40E5-92ABD5875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113" y="738851"/>
            <a:ext cx="9513219" cy="1066561"/>
          </a:xfrm>
        </p:spPr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  <p:graphicFrame>
        <p:nvGraphicFramePr>
          <p:cNvPr id="93" name="Diagram 92">
            <a:extLst>
              <a:ext uri="{FF2B5EF4-FFF2-40B4-BE49-F238E27FC236}">
                <a16:creationId xmlns:a16="http://schemas.microsoft.com/office/drawing/2014/main" id="{5DEDB817-3C17-462B-EA1A-1756EC695E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8435678"/>
              </p:ext>
            </p:extLst>
          </p:nvPr>
        </p:nvGraphicFramePr>
        <p:xfrm>
          <a:off x="1322717" y="2103408"/>
          <a:ext cx="9201509" cy="4462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6183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18ACA-B0BC-251B-5D2A-E13287F37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  <p:pic>
        <p:nvPicPr>
          <p:cNvPr id="4" name="Content Placeholder 3" descr="A screenshot of a web page&#10;&#10;Description automatically generated">
            <a:extLst>
              <a:ext uri="{FF2B5EF4-FFF2-40B4-BE49-F238E27FC236}">
                <a16:creationId xmlns:a16="http://schemas.microsoft.com/office/drawing/2014/main" id="{010924D9-5AD3-17DC-28E8-A0A99DA94D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2420" y="3285997"/>
            <a:ext cx="9014603" cy="3325707"/>
          </a:xfr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67F2C8B-16BB-812B-CF1E-0E5F0203F1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68" y="2168158"/>
            <a:ext cx="5948451" cy="85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306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73DB0-8579-BD55-EF07-53ADFB99A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D85AB97-46F3-C0AA-4B48-488AA2BFFC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234" y="2153534"/>
            <a:ext cx="6273919" cy="731088"/>
          </a:xfrm>
        </p:spPr>
      </p:pic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94765F19-D340-D11E-8563-F071246248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452" y="3134789"/>
            <a:ext cx="11142451" cy="322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707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C8735-6455-4130-A62D-5C4BD1B5B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  <p:pic>
        <p:nvPicPr>
          <p:cNvPr id="4" name="Content Placeholder 3" descr="UN Sustainable Development Goals | IUCN">
            <a:extLst>
              <a:ext uri="{FF2B5EF4-FFF2-40B4-BE49-F238E27FC236}">
                <a16:creationId xmlns:a16="http://schemas.microsoft.com/office/drawing/2014/main" id="{7F1933DC-9855-99E3-2A16-F4BAAAE5B2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8763" y="2063630"/>
            <a:ext cx="9094186" cy="4734674"/>
          </a:xfrm>
        </p:spPr>
      </p:pic>
    </p:spTree>
    <p:extLst>
      <p:ext uri="{BB962C8B-B14F-4D97-AF65-F5344CB8AC3E}">
        <p14:creationId xmlns:p14="http://schemas.microsoft.com/office/powerpoint/2010/main" val="3348807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88B37-A56B-4CE2-4F2A-F8D84D676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IDCB Rubric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C6621A7-77A1-5BB6-8B7B-2CBF87B5EE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911753"/>
              </p:ext>
            </p:extLst>
          </p:nvPr>
        </p:nvGraphicFramePr>
        <p:xfrm>
          <a:off x="474452" y="2343509"/>
          <a:ext cx="11122284" cy="4273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8884">
                  <a:extLst>
                    <a:ext uri="{9D8B030D-6E8A-4147-A177-3AD203B41FA5}">
                      <a16:colId xmlns:a16="http://schemas.microsoft.com/office/drawing/2014/main" val="2558091295"/>
                    </a:ext>
                  </a:extLst>
                </a:gridCol>
                <a:gridCol w="4883400">
                  <a:extLst>
                    <a:ext uri="{9D8B030D-6E8A-4147-A177-3AD203B41FA5}">
                      <a16:colId xmlns:a16="http://schemas.microsoft.com/office/drawing/2014/main" val="1956985456"/>
                    </a:ext>
                  </a:extLst>
                </a:gridCol>
              </a:tblGrid>
              <a:tr h="5903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panose="020B0604020202020204" pitchFamily="34" charset="0"/>
                          <a:cs typeface="Calibri"/>
                        </a:rPr>
                        <a:t>Percentage (%)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142370"/>
                  </a:ext>
                </a:extLst>
              </a:tr>
              <a:tr h="5903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panose="020B0604020202020204" pitchFamily="34" charset="0"/>
                          <a:cs typeface="Calibri"/>
                        </a:rPr>
                        <a:t>Homework/Field Trips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panose="020B0604020202020204" pitchFamily="34" charset="0"/>
                          <a:cs typeface="Calibri"/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3611948"/>
                  </a:ext>
                </a:extLst>
              </a:tr>
              <a:tr h="5903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panose="020B0604020202020204" pitchFamily="34" charset="0"/>
                          <a:cs typeface="Calibri"/>
                        </a:rPr>
                        <a:t>Participation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panose="020B0604020202020204" pitchFamily="34" charset="0"/>
                          <a:cs typeface="Calibri"/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0288026"/>
                  </a:ext>
                </a:extLst>
              </a:tr>
              <a:tr h="5903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panose="020B0604020202020204" pitchFamily="34" charset="0"/>
                          <a:cs typeface="Calibri"/>
                        </a:rPr>
                        <a:t>Social Responsibility Project Proposal/Poster </a:t>
                      </a: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panose="020B0604020202020204" pitchFamily="34" charset="0"/>
                          <a:cs typeface="Calibri"/>
                        </a:rPr>
                        <a:t>Presentation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panose="020B0604020202020204" pitchFamily="34" charset="0"/>
                          <a:cs typeface="Calibri"/>
                        </a:rPr>
                        <a:t>20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03958"/>
                  </a:ext>
                </a:extLst>
              </a:tr>
              <a:tr h="5903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panose="020B0604020202020204" pitchFamily="34" charset="0"/>
                          <a:cs typeface="Calibri"/>
                        </a:rPr>
                        <a:t>Participation in a Community Project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panose="020B0604020202020204" pitchFamily="34" charset="0"/>
                          <a:cs typeface="Calibri"/>
                        </a:rPr>
                        <a:t>40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730180"/>
                  </a:ext>
                </a:extLst>
              </a:tr>
              <a:tr h="5903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panose="020B0604020202020204" pitchFamily="34" charset="0"/>
                          <a:cs typeface="Calibri"/>
                        </a:rPr>
                        <a:t>Reflection Paper on the Community Project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panose="020B0604020202020204" pitchFamily="34" charset="0"/>
                          <a:cs typeface="Calibri"/>
                        </a:rPr>
                        <a:t>20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6865341"/>
                  </a:ext>
                </a:extLst>
              </a:tr>
              <a:tr h="5903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panose="020B0604020202020204" pitchFamily="34" charset="0"/>
                          <a:cs typeface="Calibri"/>
                        </a:rPr>
                        <a:t>TOTAL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" panose="020B0604020202020204" pitchFamily="34" charset="0"/>
                          <a:cs typeface="Calibri"/>
                        </a:rPr>
                        <a:t>100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5147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348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120B2-D514-9F94-DBB3-912BEB085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Projects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663D203-2E9F-88CD-51B9-7DD971C3A4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094921"/>
              </p:ext>
            </p:extLst>
          </p:nvPr>
        </p:nvGraphicFramePr>
        <p:xfrm>
          <a:off x="201283" y="2113471"/>
          <a:ext cx="11764553" cy="4589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93289">
                  <a:extLst>
                    <a:ext uri="{9D8B030D-6E8A-4147-A177-3AD203B41FA5}">
                      <a16:colId xmlns:a16="http://schemas.microsoft.com/office/drawing/2014/main" val="1086502377"/>
                    </a:ext>
                  </a:extLst>
                </a:gridCol>
                <a:gridCol w="6036177">
                  <a:extLst>
                    <a:ext uri="{9D8B030D-6E8A-4147-A177-3AD203B41FA5}">
                      <a16:colId xmlns:a16="http://schemas.microsoft.com/office/drawing/2014/main" val="546300581"/>
                    </a:ext>
                  </a:extLst>
                </a:gridCol>
                <a:gridCol w="820779">
                  <a:extLst>
                    <a:ext uri="{9D8B030D-6E8A-4147-A177-3AD203B41FA5}">
                      <a16:colId xmlns:a16="http://schemas.microsoft.com/office/drawing/2014/main" val="277919656"/>
                    </a:ext>
                  </a:extLst>
                </a:gridCol>
                <a:gridCol w="4514308">
                  <a:extLst>
                    <a:ext uri="{9D8B030D-6E8A-4147-A177-3AD203B41FA5}">
                      <a16:colId xmlns:a16="http://schemas.microsoft.com/office/drawing/2014/main" val="786144059"/>
                    </a:ext>
                  </a:extLst>
                </a:gridCol>
              </a:tblGrid>
              <a:tr h="458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Book Fair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Packing food for the needy in Ramazan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517339"/>
                  </a:ext>
                </a:extLst>
              </a:tr>
              <a:tr h="458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Breast Self-Examination Community Project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Developing and designing a Library Catering to Children Affected by Cancer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Nanakaly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 Hospital)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202954"/>
                  </a:ext>
                </a:extLst>
              </a:tr>
              <a:tr h="458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Interactive Orphanage Website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Nanakaly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 Child Cancer Project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239664"/>
                  </a:ext>
                </a:extLst>
              </a:tr>
              <a:tr h="458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The development of a "Sadaqah" Fundraising Platform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Clean and Green: Together for a Brighter Future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106474"/>
                  </a:ext>
                </a:extLst>
              </a:tr>
              <a:tr h="458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Orphanage Home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Elderly Home in Erbil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2996"/>
                  </a:ext>
                </a:extLst>
              </a:tr>
              <a:tr h="458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Clean &amp; Love Kurdistan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Erbil Autism Center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735594"/>
                  </a:ext>
                </a:extLst>
              </a:tr>
              <a:tr h="458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Extravagance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Israf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) Project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Fight Against Addictions (Drug, Smoking, Technology) Project/ Bad habits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408914"/>
                  </a:ext>
                </a:extLst>
              </a:tr>
              <a:tr h="458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Deaf Hiwa Institute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Erbil Orphanage Home (Boys &amp; Girls)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619142"/>
                  </a:ext>
                </a:extLst>
              </a:tr>
              <a:tr h="458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Seeing Abilities not Disabilities; Promoting Disability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Awarness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School Dental Care Project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128951"/>
                  </a:ext>
                </a:extLst>
              </a:tr>
              <a:tr h="458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Tree Planting Project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E599"/>
                          </a:solidFill>
                          <a:effectLst/>
                          <a:highlight>
                            <a:srgbClr val="666666"/>
                          </a:highlight>
                          <a:latin typeface="Comic Sans MS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FEFEF"/>
                          </a:highlight>
                          <a:latin typeface="Lexend"/>
                        </a:rPr>
                        <a:t>Motivation for Physics Learning in High Schools in Erbil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612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7481"/>
      </p:ext>
    </p:extLst>
  </p:cSld>
  <p:clrMapOvr>
    <a:masterClrMapping/>
  </p:clrMapOvr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fa894e2-f387-41dd-8858-2f4442f9a001" xsi:nil="true"/>
    <lcf76f155ced4ddcb4097134ff3c332f xmlns="06e2b806-de4b-4741-bec8-6916725c7abc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F2EC40B530C8F541BFA14C249B5962E0" ma:contentTypeVersion="13" ma:contentTypeDescription="Yeni belge oluşturun." ma:contentTypeScope="" ma:versionID="1b5ca5aea4fc63806881057cfeca00db">
  <xsd:schema xmlns:xsd="http://www.w3.org/2001/XMLSchema" xmlns:xs="http://www.w3.org/2001/XMLSchema" xmlns:p="http://schemas.microsoft.com/office/2006/metadata/properties" xmlns:ns2="9fa894e2-f387-41dd-8858-2f4442f9a001" xmlns:ns3="06e2b806-de4b-4741-bec8-6916725c7abc" targetNamespace="http://schemas.microsoft.com/office/2006/metadata/properties" ma:root="true" ma:fieldsID="278ea7a7cc7965ace17083d0feef3283" ns2:_="" ns3:_="">
    <xsd:import namespace="9fa894e2-f387-41dd-8858-2f4442f9a001"/>
    <xsd:import namespace="06e2b806-de4b-4741-bec8-6916725c7ab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a894e2-f387-41dd-8858-2f4442f9a00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ylaşılanl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Ayrıntıları ile Paylaşıld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906f4e1-f956-4e74-9f8b-9729f605f547}" ma:internalName="TaxCatchAll" ma:showField="CatchAllData" ma:web="9fa894e2-f387-41dd-8858-2f4442f9a0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e2b806-de4b-4741-bec8-6916725c7a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Resim Etiketleri" ma:readOnly="false" ma:fieldId="{5cf76f15-5ced-4ddc-b409-7134ff3c332f}" ma:taxonomyMulti="true" ma:sspId="277e901e-6825-420f-9292-770476413cc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082136-B5C6-49AB-B664-B9AFC83312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361C7F-E637-4400-B396-DBED233CFDA6}">
  <ds:schemaRefs>
    <ds:schemaRef ds:uri="http://schemas.microsoft.com/office/2006/metadata/properties"/>
    <ds:schemaRef ds:uri="http://schemas.microsoft.com/office/infopath/2007/PartnerControls"/>
    <ds:schemaRef ds:uri="9fa894e2-f387-41dd-8858-2f4442f9a001"/>
    <ds:schemaRef ds:uri="06e2b806-de4b-4741-bec8-6916725c7abc"/>
  </ds:schemaRefs>
</ds:datastoreItem>
</file>

<file path=customXml/itemProps3.xml><?xml version="1.0" encoding="utf-8"?>
<ds:datastoreItem xmlns:ds="http://schemas.openxmlformats.org/officeDocument/2006/customXml" ds:itemID="{B94288BA-2BBE-4E82-B30E-AEEF69A736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a894e2-f387-41dd-8858-2f4442f9a001"/>
    <ds:schemaRef ds:uri="06e2b806-de4b-4741-bec8-6916725c7a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TM00001032</Template>
  <TotalTime>0</TotalTime>
  <Words>729</Words>
  <Application>Microsoft Office PowerPoint</Application>
  <PresentationFormat>Widescreen</PresentationFormat>
  <Paragraphs>184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TM04033917[[fn=Berlin]]_novariants</vt:lpstr>
      <vt:lpstr>Interpersonal Dynamics &amp; Character Building</vt:lpstr>
      <vt:lpstr>IDCB Course Objectives</vt:lpstr>
      <vt:lpstr>IDCB Course Contents</vt:lpstr>
      <vt:lpstr>WHY?</vt:lpstr>
      <vt:lpstr>WHY?</vt:lpstr>
      <vt:lpstr>WHY?</vt:lpstr>
      <vt:lpstr>WHY?</vt:lpstr>
      <vt:lpstr>IDCB Rubric</vt:lpstr>
      <vt:lpstr>Community Projects</vt:lpstr>
      <vt:lpstr>Community Projects</vt:lpstr>
      <vt:lpstr>Community Projects</vt:lpstr>
      <vt:lpstr>Reflection Paper Content (Min. 1000 words)</vt:lpstr>
      <vt:lpstr>IDCB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Ridhwan Tahir</cp:lastModifiedBy>
  <cp:revision>395</cp:revision>
  <dcterms:created xsi:type="dcterms:W3CDTF">2024-03-24T05:58:02Z</dcterms:created>
  <dcterms:modified xsi:type="dcterms:W3CDTF">2024-06-27T06:45:06Z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0x010100F2EC40B530C8F541BFA14C249B5962E0</vt:lpwstr>
  </property>
</Properties>
</file>