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4"/>
  </p:sldMasterIdLst>
  <p:notesMasterIdLst>
    <p:notesMasterId r:id="rId47"/>
  </p:notesMasterIdLst>
  <p:sldIdLst>
    <p:sldId id="350" r:id="rId5"/>
    <p:sldId id="311" r:id="rId6"/>
    <p:sldId id="354" r:id="rId7"/>
    <p:sldId id="353" r:id="rId8"/>
    <p:sldId id="298" r:id="rId9"/>
    <p:sldId id="367" r:id="rId10"/>
    <p:sldId id="299" r:id="rId11"/>
    <p:sldId id="370" r:id="rId12"/>
    <p:sldId id="288" r:id="rId13"/>
    <p:sldId id="295" r:id="rId14"/>
    <p:sldId id="300" r:id="rId15"/>
    <p:sldId id="297" r:id="rId16"/>
    <p:sldId id="296" r:id="rId17"/>
    <p:sldId id="257" r:id="rId18"/>
    <p:sldId id="310" r:id="rId19"/>
    <p:sldId id="302" r:id="rId20"/>
    <p:sldId id="355" r:id="rId21"/>
    <p:sldId id="356" r:id="rId22"/>
    <p:sldId id="357" r:id="rId23"/>
    <p:sldId id="371" r:id="rId24"/>
    <p:sldId id="360" r:id="rId25"/>
    <p:sldId id="304" r:id="rId26"/>
    <p:sldId id="358" r:id="rId27"/>
    <p:sldId id="305" r:id="rId28"/>
    <p:sldId id="306" r:id="rId29"/>
    <p:sldId id="344" r:id="rId30"/>
    <p:sldId id="340" r:id="rId31"/>
    <p:sldId id="307" r:id="rId32"/>
    <p:sldId id="308" r:id="rId33"/>
    <p:sldId id="258" r:id="rId34"/>
    <p:sldId id="372" r:id="rId35"/>
    <p:sldId id="289" r:id="rId36"/>
    <p:sldId id="294" r:id="rId37"/>
    <p:sldId id="272" r:id="rId38"/>
    <p:sldId id="312" r:id="rId39"/>
    <p:sldId id="264" r:id="rId40"/>
    <p:sldId id="266" r:id="rId41"/>
    <p:sldId id="267" r:id="rId42"/>
    <p:sldId id="268" r:id="rId43"/>
    <p:sldId id="269" r:id="rId44"/>
    <p:sldId id="270" r:id="rId45"/>
    <p:sldId id="292" r:id="rId46"/>
  </p:sldIdLst>
  <p:sldSz cx="13808075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4349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eter Otoole" initials="PO" lastIdx="1" clrIdx="0">
    <p:extLst>
      <p:ext uri="{19B8F6BF-5375-455C-9EA6-DF929625EA0E}">
        <p15:presenceInfo xmlns:p15="http://schemas.microsoft.com/office/powerpoint/2012/main" userId="S::peter.otoole@nileuniversity.edu.ng::ad2c6113-5ef5-465f-ab3b-011c9163aa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43EF247-FAAC-3EA7-96FE-636AE2221D3D}" v="2" dt="2024-04-15T03:26:17.74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7022" autoAdjust="0"/>
    <p:restoredTop sz="94694"/>
  </p:normalViewPr>
  <p:slideViewPr>
    <p:cSldViewPr>
      <p:cViewPr varScale="1">
        <p:scale>
          <a:sx n="103" d="100"/>
          <a:sy n="103" d="100"/>
        </p:scale>
        <p:origin x="192" y="568"/>
      </p:cViewPr>
      <p:guideLst>
        <p:guide orient="horz" pos="2160"/>
        <p:guide pos="434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commentAuthors" Target="commentAuthors.xml"/><Relationship Id="rId8" Type="http://schemas.openxmlformats.org/officeDocument/2006/relationships/slide" Target="slides/slide4.xml"/><Relationship Id="rId51" Type="http://schemas.openxmlformats.org/officeDocument/2006/relationships/theme" Target="theme/theme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svg"/><Relationship Id="rId1" Type="http://schemas.openxmlformats.org/officeDocument/2006/relationships/image" Target="../media/image31.png"/><Relationship Id="rId6" Type="http://schemas.openxmlformats.org/officeDocument/2006/relationships/image" Target="../media/image36.sv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8542E23-EF45-4A48-A701-BC3944E17882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BC62A20C-683F-42B7-A53E-1849FFD025D9}">
      <dgm:prSet/>
      <dgm:spPr/>
      <dgm:t>
        <a:bodyPr/>
        <a:lstStyle/>
        <a:p>
          <a:r>
            <a:rPr lang="en-US"/>
            <a:t>Write down the “teamworking techniques” in the same order as in the slide.</a:t>
          </a:r>
        </a:p>
      </dgm:t>
    </dgm:pt>
    <dgm:pt modelId="{985F24C7-D5D1-44B7-BC17-DB99B261A3A2}" type="parTrans" cxnId="{3E27B2D6-1DF3-48B6-BA26-44301AACEC89}">
      <dgm:prSet/>
      <dgm:spPr/>
      <dgm:t>
        <a:bodyPr/>
        <a:lstStyle/>
        <a:p>
          <a:endParaRPr lang="en-US"/>
        </a:p>
      </dgm:t>
    </dgm:pt>
    <dgm:pt modelId="{ABF19737-92F5-487D-9A52-EBDF3DF2AA65}" type="sibTrans" cxnId="{3E27B2D6-1DF3-48B6-BA26-44301AACEC89}">
      <dgm:prSet/>
      <dgm:spPr/>
      <dgm:t>
        <a:bodyPr/>
        <a:lstStyle/>
        <a:p>
          <a:endParaRPr lang="en-US"/>
        </a:p>
      </dgm:t>
    </dgm:pt>
    <dgm:pt modelId="{D749BFAF-4DF6-4F2C-BDE5-3BA381228221}">
      <dgm:prSet/>
      <dgm:spPr/>
      <dgm:t>
        <a:bodyPr/>
        <a:lstStyle/>
        <a:p>
          <a:r>
            <a:rPr lang="en-US" dirty="0"/>
            <a:t>You have only 15 seconds</a:t>
          </a:r>
        </a:p>
      </dgm:t>
    </dgm:pt>
    <dgm:pt modelId="{61C4999E-F6F9-4EA0-A854-982314D070A6}" type="parTrans" cxnId="{6BEBE48D-EA9E-4B49-B526-853860B0A8ED}">
      <dgm:prSet/>
      <dgm:spPr/>
      <dgm:t>
        <a:bodyPr/>
        <a:lstStyle/>
        <a:p>
          <a:endParaRPr lang="en-US"/>
        </a:p>
      </dgm:t>
    </dgm:pt>
    <dgm:pt modelId="{EB85E668-9675-4643-862B-A1F7E0688135}" type="sibTrans" cxnId="{6BEBE48D-EA9E-4B49-B526-853860B0A8ED}">
      <dgm:prSet/>
      <dgm:spPr/>
      <dgm:t>
        <a:bodyPr/>
        <a:lstStyle/>
        <a:p>
          <a:endParaRPr lang="en-US"/>
        </a:p>
      </dgm:t>
    </dgm:pt>
    <dgm:pt modelId="{F9537A65-CC6A-4A6A-AF1D-F1C8C5F19BC7}">
      <dgm:prSet/>
      <dgm:spPr/>
      <dgm:t>
        <a:bodyPr/>
        <a:lstStyle/>
        <a:p>
          <a:r>
            <a:rPr lang="en-US"/>
            <a:t>What are you waiting for??????</a:t>
          </a:r>
        </a:p>
      </dgm:t>
    </dgm:pt>
    <dgm:pt modelId="{D58C4BFD-042F-40AE-8242-4BF0A992B630}" type="parTrans" cxnId="{D4AAB367-F418-4000-A950-8C3A2F300B4F}">
      <dgm:prSet/>
      <dgm:spPr/>
      <dgm:t>
        <a:bodyPr/>
        <a:lstStyle/>
        <a:p>
          <a:endParaRPr lang="en-US"/>
        </a:p>
      </dgm:t>
    </dgm:pt>
    <dgm:pt modelId="{9D208B31-7944-4A31-A9AB-40270ECE061D}" type="sibTrans" cxnId="{D4AAB367-F418-4000-A950-8C3A2F300B4F}">
      <dgm:prSet/>
      <dgm:spPr/>
      <dgm:t>
        <a:bodyPr/>
        <a:lstStyle/>
        <a:p>
          <a:endParaRPr lang="en-US"/>
        </a:p>
      </dgm:t>
    </dgm:pt>
    <dgm:pt modelId="{97154602-F785-4633-9AE3-D1BF33BBF98B}" type="pres">
      <dgm:prSet presAssocID="{88542E23-EF45-4A48-A701-BC3944E17882}" presName="root" presStyleCnt="0">
        <dgm:presLayoutVars>
          <dgm:dir/>
          <dgm:resizeHandles val="exact"/>
        </dgm:presLayoutVars>
      </dgm:prSet>
      <dgm:spPr/>
    </dgm:pt>
    <dgm:pt modelId="{F1BDBFA8-81DF-4806-AC08-99AAE25AEED9}" type="pres">
      <dgm:prSet presAssocID="{BC62A20C-683F-42B7-A53E-1849FFD025D9}" presName="compNode" presStyleCnt="0"/>
      <dgm:spPr/>
    </dgm:pt>
    <dgm:pt modelId="{70D83937-7D57-4511-A6B3-7A875D6C0AEC}" type="pres">
      <dgm:prSet presAssocID="{BC62A20C-683F-42B7-A53E-1849FFD025D9}" presName="bgRect" presStyleLbl="bgShp" presStyleIdx="0" presStyleCnt="3"/>
      <dgm:spPr/>
    </dgm:pt>
    <dgm:pt modelId="{4D394874-2E2A-4932-8A7B-8992096B6501}" type="pres">
      <dgm:prSet presAssocID="{BC62A20C-683F-42B7-A53E-1849FFD025D9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aw blade"/>
        </a:ext>
      </dgm:extLst>
    </dgm:pt>
    <dgm:pt modelId="{C5578C82-7242-4C9D-A48A-C0CCF900C84E}" type="pres">
      <dgm:prSet presAssocID="{BC62A20C-683F-42B7-A53E-1849FFD025D9}" presName="spaceRect" presStyleCnt="0"/>
      <dgm:spPr/>
    </dgm:pt>
    <dgm:pt modelId="{C06174CF-68E5-4186-A09D-83402E432BCE}" type="pres">
      <dgm:prSet presAssocID="{BC62A20C-683F-42B7-A53E-1849FFD025D9}" presName="parTx" presStyleLbl="revTx" presStyleIdx="0" presStyleCnt="3">
        <dgm:presLayoutVars>
          <dgm:chMax val="0"/>
          <dgm:chPref val="0"/>
        </dgm:presLayoutVars>
      </dgm:prSet>
      <dgm:spPr/>
    </dgm:pt>
    <dgm:pt modelId="{FFD2EFD1-464B-4E41-AA1A-8161483F7E96}" type="pres">
      <dgm:prSet presAssocID="{ABF19737-92F5-487D-9A52-EBDF3DF2AA65}" presName="sibTrans" presStyleCnt="0"/>
      <dgm:spPr/>
    </dgm:pt>
    <dgm:pt modelId="{ABAFC4EE-A02C-4CF3-93E6-13E1E4E7AB63}" type="pres">
      <dgm:prSet presAssocID="{D749BFAF-4DF6-4F2C-BDE5-3BA381228221}" presName="compNode" presStyleCnt="0"/>
      <dgm:spPr/>
    </dgm:pt>
    <dgm:pt modelId="{3053292D-CB65-433C-A85E-A7818BA83D6E}" type="pres">
      <dgm:prSet presAssocID="{D749BFAF-4DF6-4F2C-BDE5-3BA381228221}" presName="bgRect" presStyleLbl="bgShp" presStyleIdx="1" presStyleCnt="3"/>
      <dgm:spPr/>
    </dgm:pt>
    <dgm:pt modelId="{81915A87-21E7-4488-9349-D9A794BE254C}" type="pres">
      <dgm:prSet presAssocID="{D749BFAF-4DF6-4F2C-BDE5-3BA381228221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69DFEA9B-2C81-47F9-BA7D-C106D641F469}" type="pres">
      <dgm:prSet presAssocID="{D749BFAF-4DF6-4F2C-BDE5-3BA381228221}" presName="spaceRect" presStyleCnt="0"/>
      <dgm:spPr/>
    </dgm:pt>
    <dgm:pt modelId="{87632D38-257B-48DE-9296-2FECF173EC40}" type="pres">
      <dgm:prSet presAssocID="{D749BFAF-4DF6-4F2C-BDE5-3BA381228221}" presName="parTx" presStyleLbl="revTx" presStyleIdx="1" presStyleCnt="3">
        <dgm:presLayoutVars>
          <dgm:chMax val="0"/>
          <dgm:chPref val="0"/>
        </dgm:presLayoutVars>
      </dgm:prSet>
      <dgm:spPr/>
    </dgm:pt>
    <dgm:pt modelId="{494D287A-C4C6-4454-A088-81907268635B}" type="pres">
      <dgm:prSet presAssocID="{EB85E668-9675-4643-862B-A1F7E0688135}" presName="sibTrans" presStyleCnt="0"/>
      <dgm:spPr/>
    </dgm:pt>
    <dgm:pt modelId="{B6BC3841-EDAF-4083-ADF7-1E521CB29FCB}" type="pres">
      <dgm:prSet presAssocID="{F9537A65-CC6A-4A6A-AF1D-F1C8C5F19BC7}" presName="compNode" presStyleCnt="0"/>
      <dgm:spPr/>
    </dgm:pt>
    <dgm:pt modelId="{21FE7059-5DAA-4469-B9FD-13008D026F29}" type="pres">
      <dgm:prSet presAssocID="{F9537A65-CC6A-4A6A-AF1D-F1C8C5F19BC7}" presName="bgRect" presStyleLbl="bgShp" presStyleIdx="2" presStyleCnt="3"/>
      <dgm:spPr/>
    </dgm:pt>
    <dgm:pt modelId="{00AF7BC8-3644-4E53-91BA-33B32940D47B}" type="pres">
      <dgm:prSet presAssocID="{F9537A65-CC6A-4A6A-AF1D-F1C8C5F19BC7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ight Bulb and Gear"/>
        </a:ext>
      </dgm:extLst>
    </dgm:pt>
    <dgm:pt modelId="{D1516E5F-11C1-49EE-9C83-44F692782815}" type="pres">
      <dgm:prSet presAssocID="{F9537A65-CC6A-4A6A-AF1D-F1C8C5F19BC7}" presName="spaceRect" presStyleCnt="0"/>
      <dgm:spPr/>
    </dgm:pt>
    <dgm:pt modelId="{194A3237-9960-41C3-8B23-4852815D5D3D}" type="pres">
      <dgm:prSet presAssocID="{F9537A65-CC6A-4A6A-AF1D-F1C8C5F19BC7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4AAB367-F418-4000-A950-8C3A2F300B4F}" srcId="{88542E23-EF45-4A48-A701-BC3944E17882}" destId="{F9537A65-CC6A-4A6A-AF1D-F1C8C5F19BC7}" srcOrd="2" destOrd="0" parTransId="{D58C4BFD-042F-40AE-8242-4BF0A992B630}" sibTransId="{9D208B31-7944-4A31-A9AB-40270ECE061D}"/>
    <dgm:cxn modelId="{B8D60D4C-B30F-4251-97F1-4E4D19C53263}" type="presOf" srcId="{BC62A20C-683F-42B7-A53E-1849FFD025D9}" destId="{C06174CF-68E5-4186-A09D-83402E432BCE}" srcOrd="0" destOrd="0" presId="urn:microsoft.com/office/officeart/2018/2/layout/IconVerticalSolidList"/>
    <dgm:cxn modelId="{6BEBE48D-EA9E-4B49-B526-853860B0A8ED}" srcId="{88542E23-EF45-4A48-A701-BC3944E17882}" destId="{D749BFAF-4DF6-4F2C-BDE5-3BA381228221}" srcOrd="1" destOrd="0" parTransId="{61C4999E-F6F9-4EA0-A854-982314D070A6}" sibTransId="{EB85E668-9675-4643-862B-A1F7E0688135}"/>
    <dgm:cxn modelId="{0F5196D6-1191-4ABF-BF79-109CE4006BF4}" type="presOf" srcId="{88542E23-EF45-4A48-A701-BC3944E17882}" destId="{97154602-F785-4633-9AE3-D1BF33BBF98B}" srcOrd="0" destOrd="0" presId="urn:microsoft.com/office/officeart/2018/2/layout/IconVerticalSolidList"/>
    <dgm:cxn modelId="{3E27B2D6-1DF3-48B6-BA26-44301AACEC89}" srcId="{88542E23-EF45-4A48-A701-BC3944E17882}" destId="{BC62A20C-683F-42B7-A53E-1849FFD025D9}" srcOrd="0" destOrd="0" parTransId="{985F24C7-D5D1-44B7-BC17-DB99B261A3A2}" sibTransId="{ABF19737-92F5-487D-9A52-EBDF3DF2AA65}"/>
    <dgm:cxn modelId="{FD2B00DE-081C-4238-AD66-94A04E61C7D8}" type="presOf" srcId="{F9537A65-CC6A-4A6A-AF1D-F1C8C5F19BC7}" destId="{194A3237-9960-41C3-8B23-4852815D5D3D}" srcOrd="0" destOrd="0" presId="urn:microsoft.com/office/officeart/2018/2/layout/IconVerticalSolidList"/>
    <dgm:cxn modelId="{897C68F8-6B90-41DA-8F9A-FA50774D3C53}" type="presOf" srcId="{D749BFAF-4DF6-4F2C-BDE5-3BA381228221}" destId="{87632D38-257B-48DE-9296-2FECF173EC40}" srcOrd="0" destOrd="0" presId="urn:microsoft.com/office/officeart/2018/2/layout/IconVerticalSolidList"/>
    <dgm:cxn modelId="{E45ABD2E-4765-41E2-AD1F-9F4092C1FEC6}" type="presParOf" srcId="{97154602-F785-4633-9AE3-D1BF33BBF98B}" destId="{F1BDBFA8-81DF-4806-AC08-99AAE25AEED9}" srcOrd="0" destOrd="0" presId="urn:microsoft.com/office/officeart/2018/2/layout/IconVerticalSolidList"/>
    <dgm:cxn modelId="{1A2C4ADF-57C3-4036-A228-F8E709EED319}" type="presParOf" srcId="{F1BDBFA8-81DF-4806-AC08-99AAE25AEED9}" destId="{70D83937-7D57-4511-A6B3-7A875D6C0AEC}" srcOrd="0" destOrd="0" presId="urn:microsoft.com/office/officeart/2018/2/layout/IconVerticalSolidList"/>
    <dgm:cxn modelId="{15E0C709-A0B7-48E3-BD29-8D5DED42EF62}" type="presParOf" srcId="{F1BDBFA8-81DF-4806-AC08-99AAE25AEED9}" destId="{4D394874-2E2A-4932-8A7B-8992096B6501}" srcOrd="1" destOrd="0" presId="urn:microsoft.com/office/officeart/2018/2/layout/IconVerticalSolidList"/>
    <dgm:cxn modelId="{3C5CC27D-4A52-4A7D-BAED-A207A96A15A7}" type="presParOf" srcId="{F1BDBFA8-81DF-4806-AC08-99AAE25AEED9}" destId="{C5578C82-7242-4C9D-A48A-C0CCF900C84E}" srcOrd="2" destOrd="0" presId="urn:microsoft.com/office/officeart/2018/2/layout/IconVerticalSolidList"/>
    <dgm:cxn modelId="{7EB576BB-5A7F-4891-A81E-615AE61D4439}" type="presParOf" srcId="{F1BDBFA8-81DF-4806-AC08-99AAE25AEED9}" destId="{C06174CF-68E5-4186-A09D-83402E432BCE}" srcOrd="3" destOrd="0" presId="urn:microsoft.com/office/officeart/2018/2/layout/IconVerticalSolidList"/>
    <dgm:cxn modelId="{B14914DD-0CB2-4840-A374-358A703B9DF2}" type="presParOf" srcId="{97154602-F785-4633-9AE3-D1BF33BBF98B}" destId="{FFD2EFD1-464B-4E41-AA1A-8161483F7E96}" srcOrd="1" destOrd="0" presId="urn:microsoft.com/office/officeart/2018/2/layout/IconVerticalSolidList"/>
    <dgm:cxn modelId="{D8FC8BD8-519E-4A71-8ECC-E6C1380D1F30}" type="presParOf" srcId="{97154602-F785-4633-9AE3-D1BF33BBF98B}" destId="{ABAFC4EE-A02C-4CF3-93E6-13E1E4E7AB63}" srcOrd="2" destOrd="0" presId="urn:microsoft.com/office/officeart/2018/2/layout/IconVerticalSolidList"/>
    <dgm:cxn modelId="{4A0BF362-6D2C-43CA-9275-EAD78E3FFECB}" type="presParOf" srcId="{ABAFC4EE-A02C-4CF3-93E6-13E1E4E7AB63}" destId="{3053292D-CB65-433C-A85E-A7818BA83D6E}" srcOrd="0" destOrd="0" presId="urn:microsoft.com/office/officeart/2018/2/layout/IconVerticalSolidList"/>
    <dgm:cxn modelId="{9D01F442-8011-451E-8E5B-350DDF32AE46}" type="presParOf" srcId="{ABAFC4EE-A02C-4CF3-93E6-13E1E4E7AB63}" destId="{81915A87-21E7-4488-9349-D9A794BE254C}" srcOrd="1" destOrd="0" presId="urn:microsoft.com/office/officeart/2018/2/layout/IconVerticalSolidList"/>
    <dgm:cxn modelId="{82663D52-2679-41F3-A54D-1EB44438FCA6}" type="presParOf" srcId="{ABAFC4EE-A02C-4CF3-93E6-13E1E4E7AB63}" destId="{69DFEA9B-2C81-47F9-BA7D-C106D641F469}" srcOrd="2" destOrd="0" presId="urn:microsoft.com/office/officeart/2018/2/layout/IconVerticalSolidList"/>
    <dgm:cxn modelId="{F76192D7-144E-4FC3-9145-1FB440E4342A}" type="presParOf" srcId="{ABAFC4EE-A02C-4CF3-93E6-13E1E4E7AB63}" destId="{87632D38-257B-48DE-9296-2FECF173EC40}" srcOrd="3" destOrd="0" presId="urn:microsoft.com/office/officeart/2018/2/layout/IconVerticalSolidList"/>
    <dgm:cxn modelId="{F997DB42-CC64-4A80-A0BB-7991A899E3EB}" type="presParOf" srcId="{97154602-F785-4633-9AE3-D1BF33BBF98B}" destId="{494D287A-C4C6-4454-A088-81907268635B}" srcOrd="3" destOrd="0" presId="urn:microsoft.com/office/officeart/2018/2/layout/IconVerticalSolidList"/>
    <dgm:cxn modelId="{3EBD9D3C-34F2-4B08-AA59-4467D15BCD21}" type="presParOf" srcId="{97154602-F785-4633-9AE3-D1BF33BBF98B}" destId="{B6BC3841-EDAF-4083-ADF7-1E521CB29FCB}" srcOrd="4" destOrd="0" presId="urn:microsoft.com/office/officeart/2018/2/layout/IconVerticalSolidList"/>
    <dgm:cxn modelId="{2A36B2C3-8071-4721-B1E9-96662C909BEF}" type="presParOf" srcId="{B6BC3841-EDAF-4083-ADF7-1E521CB29FCB}" destId="{21FE7059-5DAA-4469-B9FD-13008D026F29}" srcOrd="0" destOrd="0" presId="urn:microsoft.com/office/officeart/2018/2/layout/IconVerticalSolidList"/>
    <dgm:cxn modelId="{212C852F-93BA-4D79-85B4-4EAB05C21CF1}" type="presParOf" srcId="{B6BC3841-EDAF-4083-ADF7-1E521CB29FCB}" destId="{00AF7BC8-3644-4E53-91BA-33B32940D47B}" srcOrd="1" destOrd="0" presId="urn:microsoft.com/office/officeart/2018/2/layout/IconVerticalSolidList"/>
    <dgm:cxn modelId="{D5F4C3E6-5221-47CF-AAAB-E846F9AD58FA}" type="presParOf" srcId="{B6BC3841-EDAF-4083-ADF7-1E521CB29FCB}" destId="{D1516E5F-11C1-49EE-9C83-44F692782815}" srcOrd="2" destOrd="0" presId="urn:microsoft.com/office/officeart/2018/2/layout/IconVerticalSolidList"/>
    <dgm:cxn modelId="{9408713A-714A-48E9-8DE7-87DA2175E281}" type="presParOf" srcId="{B6BC3841-EDAF-4083-ADF7-1E521CB29FCB}" destId="{194A3237-9960-41C3-8B23-4852815D5D3D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EFA7400-A379-4EC6-A38A-AACAAC9C110C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052215EC-5C27-498A-9557-266081D6A387}">
      <dgm:prSet/>
      <dgm:spPr/>
      <dgm:t>
        <a:bodyPr/>
        <a:lstStyle/>
        <a:p>
          <a:pPr algn="ctr"/>
          <a:r>
            <a:rPr lang="en-US" dirty="0"/>
            <a:t> a clock</a:t>
          </a:r>
        </a:p>
      </dgm:t>
    </dgm:pt>
    <dgm:pt modelId="{DAAB18F5-1F15-4754-A173-87D823D3AB77}" type="parTrans" cxnId="{85A49057-93F3-427D-9D7D-955F4BC05B2D}">
      <dgm:prSet/>
      <dgm:spPr/>
      <dgm:t>
        <a:bodyPr/>
        <a:lstStyle/>
        <a:p>
          <a:endParaRPr lang="en-US"/>
        </a:p>
      </dgm:t>
    </dgm:pt>
    <dgm:pt modelId="{767E00BF-D3E1-4E92-9033-5ED585E98D05}" type="sibTrans" cxnId="{85A49057-93F3-427D-9D7D-955F4BC05B2D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271AB337-47F6-404D-AE68-C1CB2FF432EB}">
      <dgm:prSet/>
      <dgm:spPr/>
      <dgm:t>
        <a:bodyPr/>
        <a:lstStyle/>
        <a:p>
          <a:pPr algn="ctr"/>
          <a:r>
            <a:rPr lang="en-US" dirty="0"/>
            <a:t> our body</a:t>
          </a:r>
        </a:p>
      </dgm:t>
    </dgm:pt>
    <dgm:pt modelId="{8AB06C44-184A-40B2-8BB7-E04252829211}" type="parTrans" cxnId="{96078110-24DB-4333-8592-8C71E9A1FB85}">
      <dgm:prSet/>
      <dgm:spPr/>
      <dgm:t>
        <a:bodyPr/>
        <a:lstStyle/>
        <a:p>
          <a:endParaRPr lang="en-US"/>
        </a:p>
      </dgm:t>
    </dgm:pt>
    <dgm:pt modelId="{04207503-69B2-4979-8DC6-63A0BDD90A5D}" type="sibTrans" cxnId="{96078110-24DB-4333-8592-8C71E9A1FB85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B0B6BB49-312C-47DB-B5FB-D7D382FA8E0C}">
      <dgm:prSet/>
      <dgm:spPr/>
      <dgm:t>
        <a:bodyPr/>
        <a:lstStyle/>
        <a:p>
          <a:pPr algn="ctr"/>
          <a:r>
            <a:rPr lang="en-US" dirty="0"/>
            <a:t>the universe</a:t>
          </a:r>
        </a:p>
      </dgm:t>
    </dgm:pt>
    <dgm:pt modelId="{97B62BB7-7FD8-4F78-968E-FD012A5C6003}" type="parTrans" cxnId="{20F0D567-B53E-44EB-A83D-0C6FCE8DE83C}">
      <dgm:prSet/>
      <dgm:spPr/>
      <dgm:t>
        <a:bodyPr/>
        <a:lstStyle/>
        <a:p>
          <a:endParaRPr lang="en-US"/>
        </a:p>
      </dgm:t>
    </dgm:pt>
    <dgm:pt modelId="{255C1A76-1DF6-4084-9FCB-F80955915D20}" type="sibTrans" cxnId="{20F0D567-B53E-44EB-A83D-0C6FCE8DE83C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EBACB595-BA0B-42DE-971D-E65E2F887BAA}" type="pres">
      <dgm:prSet presAssocID="{7EFA7400-A379-4EC6-A38A-AACAAC9C110C}" presName="Name0" presStyleCnt="0">
        <dgm:presLayoutVars>
          <dgm:animLvl val="lvl"/>
          <dgm:resizeHandles val="exact"/>
        </dgm:presLayoutVars>
      </dgm:prSet>
      <dgm:spPr/>
    </dgm:pt>
    <dgm:pt modelId="{8D2409D0-0FA4-4531-B3F9-8C8A3A5F7DD7}" type="pres">
      <dgm:prSet presAssocID="{052215EC-5C27-498A-9557-266081D6A387}" presName="compositeNode" presStyleCnt="0">
        <dgm:presLayoutVars>
          <dgm:bulletEnabled val="1"/>
        </dgm:presLayoutVars>
      </dgm:prSet>
      <dgm:spPr/>
    </dgm:pt>
    <dgm:pt modelId="{D4ED96F1-EE3F-4A95-8A52-1E69B418FE74}" type="pres">
      <dgm:prSet presAssocID="{052215EC-5C27-498A-9557-266081D6A387}" presName="bgRect" presStyleLbl="bgAccFollowNode1" presStyleIdx="0" presStyleCnt="3"/>
      <dgm:spPr/>
    </dgm:pt>
    <dgm:pt modelId="{8A80B211-E105-4DC0-AE0F-01ACBAD218B9}" type="pres">
      <dgm:prSet presAssocID="{767E00BF-D3E1-4E92-9033-5ED585E98D05}" presName="sibTransNodeCircle" presStyleLbl="alignNode1" presStyleIdx="0" presStyleCnt="6">
        <dgm:presLayoutVars>
          <dgm:chMax val="0"/>
          <dgm:bulletEnabled/>
        </dgm:presLayoutVars>
      </dgm:prSet>
      <dgm:spPr/>
    </dgm:pt>
    <dgm:pt modelId="{AC661513-7C37-4218-A502-266642224427}" type="pres">
      <dgm:prSet presAssocID="{052215EC-5C27-498A-9557-266081D6A387}" presName="bottomLine" presStyleLbl="alignNode1" presStyleIdx="1" presStyleCnt="6">
        <dgm:presLayoutVars/>
      </dgm:prSet>
      <dgm:spPr/>
    </dgm:pt>
    <dgm:pt modelId="{EA586530-345A-4D59-AE15-4F5696717830}" type="pres">
      <dgm:prSet presAssocID="{052215EC-5C27-498A-9557-266081D6A387}" presName="nodeText" presStyleLbl="bgAccFollowNode1" presStyleIdx="0" presStyleCnt="3">
        <dgm:presLayoutVars>
          <dgm:bulletEnabled val="1"/>
        </dgm:presLayoutVars>
      </dgm:prSet>
      <dgm:spPr/>
    </dgm:pt>
    <dgm:pt modelId="{8FA3B013-46DC-42AF-96D3-252F92BE7E9A}" type="pres">
      <dgm:prSet presAssocID="{767E00BF-D3E1-4E92-9033-5ED585E98D05}" presName="sibTrans" presStyleCnt="0"/>
      <dgm:spPr/>
    </dgm:pt>
    <dgm:pt modelId="{FFC6614C-AE77-49BF-8146-5F274922273D}" type="pres">
      <dgm:prSet presAssocID="{271AB337-47F6-404D-AE68-C1CB2FF432EB}" presName="compositeNode" presStyleCnt="0">
        <dgm:presLayoutVars>
          <dgm:bulletEnabled val="1"/>
        </dgm:presLayoutVars>
      </dgm:prSet>
      <dgm:spPr/>
    </dgm:pt>
    <dgm:pt modelId="{DDC072FC-8909-4D4C-81D8-46BE462F9462}" type="pres">
      <dgm:prSet presAssocID="{271AB337-47F6-404D-AE68-C1CB2FF432EB}" presName="bgRect" presStyleLbl="bgAccFollowNode1" presStyleIdx="1" presStyleCnt="3"/>
      <dgm:spPr/>
    </dgm:pt>
    <dgm:pt modelId="{01940107-D5BB-4CBA-8746-2ADD4BF0F3E7}" type="pres">
      <dgm:prSet presAssocID="{04207503-69B2-4979-8DC6-63A0BDD90A5D}" presName="sibTransNodeCircle" presStyleLbl="alignNode1" presStyleIdx="2" presStyleCnt="6">
        <dgm:presLayoutVars>
          <dgm:chMax val="0"/>
          <dgm:bulletEnabled/>
        </dgm:presLayoutVars>
      </dgm:prSet>
      <dgm:spPr/>
    </dgm:pt>
    <dgm:pt modelId="{ED21BEC3-D9D4-4F8C-BB0D-7E37E883546E}" type="pres">
      <dgm:prSet presAssocID="{271AB337-47F6-404D-AE68-C1CB2FF432EB}" presName="bottomLine" presStyleLbl="alignNode1" presStyleIdx="3" presStyleCnt="6">
        <dgm:presLayoutVars/>
      </dgm:prSet>
      <dgm:spPr/>
    </dgm:pt>
    <dgm:pt modelId="{7AF6F258-37B4-4D30-B060-889775CF4180}" type="pres">
      <dgm:prSet presAssocID="{271AB337-47F6-404D-AE68-C1CB2FF432EB}" presName="nodeText" presStyleLbl="bgAccFollowNode1" presStyleIdx="1" presStyleCnt="3">
        <dgm:presLayoutVars>
          <dgm:bulletEnabled val="1"/>
        </dgm:presLayoutVars>
      </dgm:prSet>
      <dgm:spPr/>
    </dgm:pt>
    <dgm:pt modelId="{9659F854-2726-42EB-B223-727A10D684D0}" type="pres">
      <dgm:prSet presAssocID="{04207503-69B2-4979-8DC6-63A0BDD90A5D}" presName="sibTrans" presStyleCnt="0"/>
      <dgm:spPr/>
    </dgm:pt>
    <dgm:pt modelId="{866E237B-D850-48B1-AD06-055994232A4F}" type="pres">
      <dgm:prSet presAssocID="{B0B6BB49-312C-47DB-B5FB-D7D382FA8E0C}" presName="compositeNode" presStyleCnt="0">
        <dgm:presLayoutVars>
          <dgm:bulletEnabled val="1"/>
        </dgm:presLayoutVars>
      </dgm:prSet>
      <dgm:spPr/>
    </dgm:pt>
    <dgm:pt modelId="{A03D59C9-5E92-463C-AE67-90FFAF805993}" type="pres">
      <dgm:prSet presAssocID="{B0B6BB49-312C-47DB-B5FB-D7D382FA8E0C}" presName="bgRect" presStyleLbl="bgAccFollowNode1" presStyleIdx="2" presStyleCnt="3"/>
      <dgm:spPr/>
    </dgm:pt>
    <dgm:pt modelId="{D3BA7242-6057-4A21-9332-8DF3C9D2DE81}" type="pres">
      <dgm:prSet presAssocID="{255C1A76-1DF6-4084-9FCB-F80955915D20}" presName="sibTransNodeCircle" presStyleLbl="alignNode1" presStyleIdx="4" presStyleCnt="6">
        <dgm:presLayoutVars>
          <dgm:chMax val="0"/>
          <dgm:bulletEnabled/>
        </dgm:presLayoutVars>
      </dgm:prSet>
      <dgm:spPr/>
    </dgm:pt>
    <dgm:pt modelId="{512D084B-EB69-46E3-A47B-114A108016C5}" type="pres">
      <dgm:prSet presAssocID="{B0B6BB49-312C-47DB-B5FB-D7D382FA8E0C}" presName="bottomLine" presStyleLbl="alignNode1" presStyleIdx="5" presStyleCnt="6">
        <dgm:presLayoutVars/>
      </dgm:prSet>
      <dgm:spPr/>
    </dgm:pt>
    <dgm:pt modelId="{CAD163CF-EFA1-4737-91B0-F06F249BB800}" type="pres">
      <dgm:prSet presAssocID="{B0B6BB49-312C-47DB-B5FB-D7D382FA8E0C}" presName="nodeText" presStyleLbl="bgAccFollowNode1" presStyleIdx="2" presStyleCnt="3">
        <dgm:presLayoutVars>
          <dgm:bulletEnabled val="1"/>
        </dgm:presLayoutVars>
      </dgm:prSet>
      <dgm:spPr/>
    </dgm:pt>
  </dgm:ptLst>
  <dgm:cxnLst>
    <dgm:cxn modelId="{1229DD0B-2949-4CEC-9708-54A45EFE87AC}" type="presOf" srcId="{B0B6BB49-312C-47DB-B5FB-D7D382FA8E0C}" destId="{A03D59C9-5E92-463C-AE67-90FFAF805993}" srcOrd="0" destOrd="0" presId="urn:microsoft.com/office/officeart/2016/7/layout/BasicLinearProcessNumbered"/>
    <dgm:cxn modelId="{96078110-24DB-4333-8592-8C71E9A1FB85}" srcId="{7EFA7400-A379-4EC6-A38A-AACAAC9C110C}" destId="{271AB337-47F6-404D-AE68-C1CB2FF432EB}" srcOrd="1" destOrd="0" parTransId="{8AB06C44-184A-40B2-8BB7-E04252829211}" sibTransId="{04207503-69B2-4979-8DC6-63A0BDD90A5D}"/>
    <dgm:cxn modelId="{3B631C2B-B7F1-433D-8D8B-1F79C14F6D6F}" type="presOf" srcId="{255C1A76-1DF6-4084-9FCB-F80955915D20}" destId="{D3BA7242-6057-4A21-9332-8DF3C9D2DE81}" srcOrd="0" destOrd="0" presId="urn:microsoft.com/office/officeart/2016/7/layout/BasicLinearProcessNumbered"/>
    <dgm:cxn modelId="{20F0D567-B53E-44EB-A83D-0C6FCE8DE83C}" srcId="{7EFA7400-A379-4EC6-A38A-AACAAC9C110C}" destId="{B0B6BB49-312C-47DB-B5FB-D7D382FA8E0C}" srcOrd="2" destOrd="0" parTransId="{97B62BB7-7FD8-4F78-968E-FD012A5C6003}" sibTransId="{255C1A76-1DF6-4084-9FCB-F80955915D20}"/>
    <dgm:cxn modelId="{0E1E296D-09EF-456F-9FC5-20FD30C7D3C5}" type="presOf" srcId="{052215EC-5C27-498A-9557-266081D6A387}" destId="{D4ED96F1-EE3F-4A95-8A52-1E69B418FE74}" srcOrd="0" destOrd="0" presId="urn:microsoft.com/office/officeart/2016/7/layout/BasicLinearProcessNumbered"/>
    <dgm:cxn modelId="{FBD27F6D-FC72-42F4-AE1E-33669F597F9E}" type="presOf" srcId="{052215EC-5C27-498A-9557-266081D6A387}" destId="{EA586530-345A-4D59-AE15-4F5696717830}" srcOrd="1" destOrd="0" presId="urn:microsoft.com/office/officeart/2016/7/layout/BasicLinearProcessNumbered"/>
    <dgm:cxn modelId="{85A49057-93F3-427D-9D7D-955F4BC05B2D}" srcId="{7EFA7400-A379-4EC6-A38A-AACAAC9C110C}" destId="{052215EC-5C27-498A-9557-266081D6A387}" srcOrd="0" destOrd="0" parTransId="{DAAB18F5-1F15-4754-A173-87D823D3AB77}" sibTransId="{767E00BF-D3E1-4E92-9033-5ED585E98D05}"/>
    <dgm:cxn modelId="{AD153985-CE7B-47B0-90C4-7EF361B277CA}" type="presOf" srcId="{767E00BF-D3E1-4E92-9033-5ED585E98D05}" destId="{8A80B211-E105-4DC0-AE0F-01ACBAD218B9}" srcOrd="0" destOrd="0" presId="urn:microsoft.com/office/officeart/2016/7/layout/BasicLinearProcessNumbered"/>
    <dgm:cxn modelId="{5DFFEA9F-4C3C-4F25-B507-B5AAB6FC33F3}" type="presOf" srcId="{B0B6BB49-312C-47DB-B5FB-D7D382FA8E0C}" destId="{CAD163CF-EFA1-4737-91B0-F06F249BB800}" srcOrd="1" destOrd="0" presId="urn:microsoft.com/office/officeart/2016/7/layout/BasicLinearProcessNumbered"/>
    <dgm:cxn modelId="{F9D0F2AE-73BA-44AE-BE17-7617A96B3AF1}" type="presOf" srcId="{271AB337-47F6-404D-AE68-C1CB2FF432EB}" destId="{7AF6F258-37B4-4D30-B060-889775CF4180}" srcOrd="1" destOrd="0" presId="urn:microsoft.com/office/officeart/2016/7/layout/BasicLinearProcessNumbered"/>
    <dgm:cxn modelId="{4A02CFB5-9096-4F14-BB89-01211350C55C}" type="presOf" srcId="{7EFA7400-A379-4EC6-A38A-AACAAC9C110C}" destId="{EBACB595-BA0B-42DE-971D-E65E2F887BAA}" srcOrd="0" destOrd="0" presId="urn:microsoft.com/office/officeart/2016/7/layout/BasicLinearProcessNumbered"/>
    <dgm:cxn modelId="{47DC5EC9-9BC4-4909-8C67-5AE4358978EF}" type="presOf" srcId="{04207503-69B2-4979-8DC6-63A0BDD90A5D}" destId="{01940107-D5BB-4CBA-8746-2ADD4BF0F3E7}" srcOrd="0" destOrd="0" presId="urn:microsoft.com/office/officeart/2016/7/layout/BasicLinearProcessNumbered"/>
    <dgm:cxn modelId="{BD4321E9-2969-40ED-AD46-87B615F97C56}" type="presOf" srcId="{271AB337-47F6-404D-AE68-C1CB2FF432EB}" destId="{DDC072FC-8909-4D4C-81D8-46BE462F9462}" srcOrd="0" destOrd="0" presId="urn:microsoft.com/office/officeart/2016/7/layout/BasicLinearProcessNumbered"/>
    <dgm:cxn modelId="{D65BA3D6-E827-471F-AEBD-77EEC5AFD328}" type="presParOf" srcId="{EBACB595-BA0B-42DE-971D-E65E2F887BAA}" destId="{8D2409D0-0FA4-4531-B3F9-8C8A3A5F7DD7}" srcOrd="0" destOrd="0" presId="urn:microsoft.com/office/officeart/2016/7/layout/BasicLinearProcessNumbered"/>
    <dgm:cxn modelId="{7FE1EF41-FA85-4325-92AC-10F8CC211418}" type="presParOf" srcId="{8D2409D0-0FA4-4531-B3F9-8C8A3A5F7DD7}" destId="{D4ED96F1-EE3F-4A95-8A52-1E69B418FE74}" srcOrd="0" destOrd="0" presId="urn:microsoft.com/office/officeart/2016/7/layout/BasicLinearProcessNumbered"/>
    <dgm:cxn modelId="{792C5566-252D-444F-97E3-4B6B30B2A48D}" type="presParOf" srcId="{8D2409D0-0FA4-4531-B3F9-8C8A3A5F7DD7}" destId="{8A80B211-E105-4DC0-AE0F-01ACBAD218B9}" srcOrd="1" destOrd="0" presId="urn:microsoft.com/office/officeart/2016/7/layout/BasicLinearProcessNumbered"/>
    <dgm:cxn modelId="{09033B87-853E-4786-A216-16542A4FDD2D}" type="presParOf" srcId="{8D2409D0-0FA4-4531-B3F9-8C8A3A5F7DD7}" destId="{AC661513-7C37-4218-A502-266642224427}" srcOrd="2" destOrd="0" presId="urn:microsoft.com/office/officeart/2016/7/layout/BasicLinearProcessNumbered"/>
    <dgm:cxn modelId="{9D9D753A-A286-4F87-BC32-1342D13BDD67}" type="presParOf" srcId="{8D2409D0-0FA4-4531-B3F9-8C8A3A5F7DD7}" destId="{EA586530-345A-4D59-AE15-4F5696717830}" srcOrd="3" destOrd="0" presId="urn:microsoft.com/office/officeart/2016/7/layout/BasicLinearProcessNumbered"/>
    <dgm:cxn modelId="{9B625FB5-7A86-4607-B9B0-66FC819462A9}" type="presParOf" srcId="{EBACB595-BA0B-42DE-971D-E65E2F887BAA}" destId="{8FA3B013-46DC-42AF-96D3-252F92BE7E9A}" srcOrd="1" destOrd="0" presId="urn:microsoft.com/office/officeart/2016/7/layout/BasicLinearProcessNumbered"/>
    <dgm:cxn modelId="{C3CF0B36-8778-44E1-84AA-9C2C95476211}" type="presParOf" srcId="{EBACB595-BA0B-42DE-971D-E65E2F887BAA}" destId="{FFC6614C-AE77-49BF-8146-5F274922273D}" srcOrd="2" destOrd="0" presId="urn:microsoft.com/office/officeart/2016/7/layout/BasicLinearProcessNumbered"/>
    <dgm:cxn modelId="{A7402636-66A2-4F64-8731-B3B89872152D}" type="presParOf" srcId="{FFC6614C-AE77-49BF-8146-5F274922273D}" destId="{DDC072FC-8909-4D4C-81D8-46BE462F9462}" srcOrd="0" destOrd="0" presId="urn:microsoft.com/office/officeart/2016/7/layout/BasicLinearProcessNumbered"/>
    <dgm:cxn modelId="{81AA9BFB-7212-4200-A4F1-32C3D89DA1D1}" type="presParOf" srcId="{FFC6614C-AE77-49BF-8146-5F274922273D}" destId="{01940107-D5BB-4CBA-8746-2ADD4BF0F3E7}" srcOrd="1" destOrd="0" presId="urn:microsoft.com/office/officeart/2016/7/layout/BasicLinearProcessNumbered"/>
    <dgm:cxn modelId="{D3E9C3D5-8169-42D9-AACE-6CC561BE3765}" type="presParOf" srcId="{FFC6614C-AE77-49BF-8146-5F274922273D}" destId="{ED21BEC3-D9D4-4F8C-BB0D-7E37E883546E}" srcOrd="2" destOrd="0" presId="urn:microsoft.com/office/officeart/2016/7/layout/BasicLinearProcessNumbered"/>
    <dgm:cxn modelId="{E2EAC312-2FA4-4F98-A80D-F090011E2765}" type="presParOf" srcId="{FFC6614C-AE77-49BF-8146-5F274922273D}" destId="{7AF6F258-37B4-4D30-B060-889775CF4180}" srcOrd="3" destOrd="0" presId="urn:microsoft.com/office/officeart/2016/7/layout/BasicLinearProcessNumbered"/>
    <dgm:cxn modelId="{1F212DF1-7278-4A14-8942-1413749794A4}" type="presParOf" srcId="{EBACB595-BA0B-42DE-971D-E65E2F887BAA}" destId="{9659F854-2726-42EB-B223-727A10D684D0}" srcOrd="3" destOrd="0" presId="urn:microsoft.com/office/officeart/2016/7/layout/BasicLinearProcessNumbered"/>
    <dgm:cxn modelId="{1DDFF9A7-6463-43AB-9D8D-95218602013C}" type="presParOf" srcId="{EBACB595-BA0B-42DE-971D-E65E2F887BAA}" destId="{866E237B-D850-48B1-AD06-055994232A4F}" srcOrd="4" destOrd="0" presId="urn:microsoft.com/office/officeart/2016/7/layout/BasicLinearProcessNumbered"/>
    <dgm:cxn modelId="{A2C65EBD-D13E-4291-83DF-3CDC05C85AC4}" type="presParOf" srcId="{866E237B-D850-48B1-AD06-055994232A4F}" destId="{A03D59C9-5E92-463C-AE67-90FFAF805993}" srcOrd="0" destOrd="0" presId="urn:microsoft.com/office/officeart/2016/7/layout/BasicLinearProcessNumbered"/>
    <dgm:cxn modelId="{871EDDC6-5E4E-46CA-AC2E-4F61D2A5BB80}" type="presParOf" srcId="{866E237B-D850-48B1-AD06-055994232A4F}" destId="{D3BA7242-6057-4A21-9332-8DF3C9D2DE81}" srcOrd="1" destOrd="0" presId="urn:microsoft.com/office/officeart/2016/7/layout/BasicLinearProcessNumbered"/>
    <dgm:cxn modelId="{862198F2-7426-46B4-B202-9A811BE7307D}" type="presParOf" srcId="{866E237B-D850-48B1-AD06-055994232A4F}" destId="{512D084B-EB69-46E3-A47B-114A108016C5}" srcOrd="2" destOrd="0" presId="urn:microsoft.com/office/officeart/2016/7/layout/BasicLinearProcessNumbered"/>
    <dgm:cxn modelId="{F22EA47A-153C-4B89-985E-558E1CBEF61F}" type="presParOf" srcId="{866E237B-D850-48B1-AD06-055994232A4F}" destId="{CAD163CF-EFA1-4737-91B0-F06F249BB800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0D83937-7D57-4511-A6B3-7A875D6C0AEC}">
      <dsp:nvSpPr>
        <dsp:cNvPr id="0" name=""/>
        <dsp:cNvSpPr/>
      </dsp:nvSpPr>
      <dsp:spPr>
        <a:xfrm>
          <a:off x="0" y="565"/>
          <a:ext cx="4443413" cy="13222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D394874-2E2A-4932-8A7B-8992096B6501}">
      <dsp:nvSpPr>
        <dsp:cNvPr id="0" name=""/>
        <dsp:cNvSpPr/>
      </dsp:nvSpPr>
      <dsp:spPr>
        <a:xfrm>
          <a:off x="399993" y="298080"/>
          <a:ext cx="727260" cy="72726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6174CF-68E5-4186-A09D-83402E432BCE}">
      <dsp:nvSpPr>
        <dsp:cNvPr id="0" name=""/>
        <dsp:cNvSpPr/>
      </dsp:nvSpPr>
      <dsp:spPr>
        <a:xfrm>
          <a:off x="1527246" y="565"/>
          <a:ext cx="2916166" cy="1322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943" tIns="139943" rIns="139943" bIns="13994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Write down the “teamworking techniques” in the same order as in the slide.</a:t>
          </a:r>
        </a:p>
      </dsp:txBody>
      <dsp:txXfrm>
        <a:off x="1527246" y="565"/>
        <a:ext cx="2916166" cy="1322291"/>
      </dsp:txXfrm>
    </dsp:sp>
    <dsp:sp modelId="{3053292D-CB65-433C-A85E-A7818BA83D6E}">
      <dsp:nvSpPr>
        <dsp:cNvPr id="0" name=""/>
        <dsp:cNvSpPr/>
      </dsp:nvSpPr>
      <dsp:spPr>
        <a:xfrm>
          <a:off x="0" y="1653429"/>
          <a:ext cx="4443413" cy="13222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915A87-21E7-4488-9349-D9A794BE254C}">
      <dsp:nvSpPr>
        <dsp:cNvPr id="0" name=""/>
        <dsp:cNvSpPr/>
      </dsp:nvSpPr>
      <dsp:spPr>
        <a:xfrm>
          <a:off x="399993" y="1950944"/>
          <a:ext cx="727260" cy="72726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632D38-257B-48DE-9296-2FECF173EC40}">
      <dsp:nvSpPr>
        <dsp:cNvPr id="0" name=""/>
        <dsp:cNvSpPr/>
      </dsp:nvSpPr>
      <dsp:spPr>
        <a:xfrm>
          <a:off x="1527246" y="1653429"/>
          <a:ext cx="2916166" cy="1322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943" tIns="139943" rIns="139943" bIns="13994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You have only 15 seconds</a:t>
          </a:r>
        </a:p>
      </dsp:txBody>
      <dsp:txXfrm>
        <a:off x="1527246" y="1653429"/>
        <a:ext cx="2916166" cy="1322291"/>
      </dsp:txXfrm>
    </dsp:sp>
    <dsp:sp modelId="{21FE7059-5DAA-4469-B9FD-13008D026F29}">
      <dsp:nvSpPr>
        <dsp:cNvPr id="0" name=""/>
        <dsp:cNvSpPr/>
      </dsp:nvSpPr>
      <dsp:spPr>
        <a:xfrm>
          <a:off x="0" y="3306293"/>
          <a:ext cx="4443413" cy="1322291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AF7BC8-3644-4E53-91BA-33B32940D47B}">
      <dsp:nvSpPr>
        <dsp:cNvPr id="0" name=""/>
        <dsp:cNvSpPr/>
      </dsp:nvSpPr>
      <dsp:spPr>
        <a:xfrm>
          <a:off x="399993" y="3603809"/>
          <a:ext cx="727260" cy="72726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4A3237-9960-41C3-8B23-4852815D5D3D}">
      <dsp:nvSpPr>
        <dsp:cNvPr id="0" name=""/>
        <dsp:cNvSpPr/>
      </dsp:nvSpPr>
      <dsp:spPr>
        <a:xfrm>
          <a:off x="1527246" y="3306293"/>
          <a:ext cx="2916166" cy="13222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9943" tIns="139943" rIns="139943" bIns="139943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What are you waiting for??????</a:t>
          </a:r>
        </a:p>
      </dsp:txBody>
      <dsp:txXfrm>
        <a:off x="1527246" y="3306293"/>
        <a:ext cx="2916166" cy="132229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D96F1-EE3F-4A95-8A52-1E69B418FE74}">
      <dsp:nvSpPr>
        <dsp:cNvPr id="0" name=""/>
        <dsp:cNvSpPr/>
      </dsp:nvSpPr>
      <dsp:spPr>
        <a:xfrm>
          <a:off x="0" y="0"/>
          <a:ext cx="2426642" cy="33058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190" tIns="330200" rIns="189190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a clock</a:t>
          </a:r>
        </a:p>
      </dsp:txBody>
      <dsp:txXfrm>
        <a:off x="0" y="1256211"/>
        <a:ext cx="2426642" cy="1983492"/>
      </dsp:txXfrm>
    </dsp:sp>
    <dsp:sp modelId="{8A80B211-E105-4DC0-AE0F-01ACBAD218B9}">
      <dsp:nvSpPr>
        <dsp:cNvPr id="0" name=""/>
        <dsp:cNvSpPr/>
      </dsp:nvSpPr>
      <dsp:spPr>
        <a:xfrm>
          <a:off x="717448" y="330581"/>
          <a:ext cx="991746" cy="99174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320" tIns="12700" rIns="7732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862686" y="475819"/>
        <a:ext cx="701270" cy="701270"/>
      </dsp:txXfrm>
    </dsp:sp>
    <dsp:sp modelId="{AC661513-7C37-4218-A502-266642224427}">
      <dsp:nvSpPr>
        <dsp:cNvPr id="0" name=""/>
        <dsp:cNvSpPr/>
      </dsp:nvSpPr>
      <dsp:spPr>
        <a:xfrm>
          <a:off x="0" y="3305748"/>
          <a:ext cx="2426642" cy="72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C072FC-8909-4D4C-81D8-46BE462F9462}">
      <dsp:nvSpPr>
        <dsp:cNvPr id="0" name=""/>
        <dsp:cNvSpPr/>
      </dsp:nvSpPr>
      <dsp:spPr>
        <a:xfrm>
          <a:off x="2669306" y="0"/>
          <a:ext cx="2426642" cy="33058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190" tIns="330200" rIns="189190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 our body</a:t>
          </a:r>
        </a:p>
      </dsp:txBody>
      <dsp:txXfrm>
        <a:off x="2669306" y="1256211"/>
        <a:ext cx="2426642" cy="1983492"/>
      </dsp:txXfrm>
    </dsp:sp>
    <dsp:sp modelId="{01940107-D5BB-4CBA-8746-2ADD4BF0F3E7}">
      <dsp:nvSpPr>
        <dsp:cNvPr id="0" name=""/>
        <dsp:cNvSpPr/>
      </dsp:nvSpPr>
      <dsp:spPr>
        <a:xfrm>
          <a:off x="3386754" y="330581"/>
          <a:ext cx="991746" cy="991746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320" tIns="12700" rIns="7732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531992" y="475819"/>
        <a:ext cx="701270" cy="701270"/>
      </dsp:txXfrm>
    </dsp:sp>
    <dsp:sp modelId="{ED21BEC3-D9D4-4F8C-BB0D-7E37E883546E}">
      <dsp:nvSpPr>
        <dsp:cNvPr id="0" name=""/>
        <dsp:cNvSpPr/>
      </dsp:nvSpPr>
      <dsp:spPr>
        <a:xfrm>
          <a:off x="2669306" y="3305748"/>
          <a:ext cx="2426642" cy="72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3D59C9-5E92-463C-AE67-90FFAF805993}">
      <dsp:nvSpPr>
        <dsp:cNvPr id="0" name=""/>
        <dsp:cNvSpPr/>
      </dsp:nvSpPr>
      <dsp:spPr>
        <a:xfrm>
          <a:off x="5338613" y="0"/>
          <a:ext cx="2426642" cy="33058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190" tIns="330200" rIns="189190" bIns="330200" numCol="1" spcCol="1270" anchor="t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 dirty="0"/>
            <a:t>the universe</a:t>
          </a:r>
        </a:p>
      </dsp:txBody>
      <dsp:txXfrm>
        <a:off x="5338613" y="1256211"/>
        <a:ext cx="2426642" cy="1983492"/>
      </dsp:txXfrm>
    </dsp:sp>
    <dsp:sp modelId="{D3BA7242-6057-4A21-9332-8DF3C9D2DE81}">
      <dsp:nvSpPr>
        <dsp:cNvPr id="0" name=""/>
        <dsp:cNvSpPr/>
      </dsp:nvSpPr>
      <dsp:spPr>
        <a:xfrm>
          <a:off x="6056061" y="330581"/>
          <a:ext cx="991746" cy="991746"/>
        </a:xfrm>
        <a:prstGeom prst="ellipse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7320" tIns="12700" rIns="7732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6201299" y="475819"/>
        <a:ext cx="701270" cy="701270"/>
      </dsp:txXfrm>
    </dsp:sp>
    <dsp:sp modelId="{512D084B-EB69-46E3-A47B-114A108016C5}">
      <dsp:nvSpPr>
        <dsp:cNvPr id="0" name=""/>
        <dsp:cNvSpPr/>
      </dsp:nvSpPr>
      <dsp:spPr>
        <a:xfrm>
          <a:off x="5338613" y="3305748"/>
          <a:ext cx="2426642" cy="7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DFEE15-827F-46CA-B4D0-7988AA83D926}" type="datetimeFigureOut">
              <a:rPr lang="en-US" smtClean="0"/>
              <a:t>6/26/2024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2263" y="1143000"/>
            <a:ext cx="62134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DCF204-D86A-4BC2-ACFD-BB87F760FC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64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CF204-D86A-4BC2-ACFD-BB87F760FC6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7744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22263" y="1143000"/>
            <a:ext cx="6213475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ADCF204-D86A-4BC2-ACFD-BB87F760FC6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978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06725" y="1122363"/>
            <a:ext cx="10194625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06725" y="3602038"/>
            <a:ext cx="10194625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639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33" y="4289373"/>
            <a:ext cx="11741806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34933" y="621322"/>
            <a:ext cx="11741806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920" y="5108728"/>
            <a:ext cx="11740033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07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20" y="609601"/>
            <a:ext cx="11726175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921" y="4204820"/>
            <a:ext cx="11726174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85995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7910" y="609600"/>
            <a:ext cx="10535851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48720" y="3610032"/>
            <a:ext cx="9912434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919" y="4204821"/>
            <a:ext cx="11726175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947507" y="735241"/>
            <a:ext cx="69040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2070690" y="2972093"/>
            <a:ext cx="690404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934867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34" y="2126943"/>
            <a:ext cx="1172794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920" y="4650556"/>
            <a:ext cx="11726176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280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034919" y="609601"/>
            <a:ext cx="117261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34920" y="2088320"/>
            <a:ext cx="3736239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34920" y="2911624"/>
            <a:ext cx="3736239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4056" y="2088320"/>
            <a:ext cx="3735789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5034056" y="2911624"/>
            <a:ext cx="3737219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030176" y="2088320"/>
            <a:ext cx="372746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9033628" y="2911624"/>
            <a:ext cx="3727468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1199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034920" y="609601"/>
            <a:ext cx="11726175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034921" y="4195899"/>
            <a:ext cx="373623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236769" y="2298987"/>
            <a:ext cx="332976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034921" y="4772161"/>
            <a:ext cx="3736238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1591" y="4195899"/>
            <a:ext cx="373627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5174627" y="2298987"/>
            <a:ext cx="3318972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5030058" y="4772160"/>
            <a:ext cx="3737802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9030317" y="4195899"/>
            <a:ext cx="3725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9233474" y="2298987"/>
            <a:ext cx="3320771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9030175" y="4772162"/>
            <a:ext cx="3730919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09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7414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881404" y="609600"/>
            <a:ext cx="2879691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34920" y="609600"/>
            <a:ext cx="8673882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8013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48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92183" y="657227"/>
            <a:ext cx="11023709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92183" y="3602039"/>
            <a:ext cx="11023709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99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21" y="609601"/>
            <a:ext cx="11726174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34921" y="2088320"/>
            <a:ext cx="5782815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91700" y="2088320"/>
            <a:ext cx="5769395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43167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4921" y="609601"/>
            <a:ext cx="11726174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3153" y="2088320"/>
            <a:ext cx="5525947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34920" y="2912232"/>
            <a:ext cx="5784179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250602" y="2088320"/>
            <a:ext cx="5510493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990339" y="2912232"/>
            <a:ext cx="57707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9242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729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171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809" y="609600"/>
            <a:ext cx="4453463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51172" y="609600"/>
            <a:ext cx="700992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8809" y="2971801"/>
            <a:ext cx="4453463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32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8808" y="609600"/>
            <a:ext cx="6715777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408977" y="758881"/>
            <a:ext cx="3686860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4919" y="2971800"/>
            <a:ext cx="672164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3122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34921" y="609601"/>
            <a:ext cx="11726174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34920" y="2096064"/>
            <a:ext cx="11726175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96568" y="5883276"/>
            <a:ext cx="31068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920" y="5883276"/>
            <a:ext cx="75573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907666" y="5883276"/>
            <a:ext cx="8534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41266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0" r:id="rId12"/>
    <p:sldLayoutId id="2147483721" r:id="rId13"/>
    <p:sldLayoutId id="2147483722" r:id="rId14"/>
    <p:sldLayoutId id="2147483723" r:id="rId15"/>
    <p:sldLayoutId id="2147483724" r:id="rId16"/>
    <p:sldLayoutId id="214748372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6" descr="A picture containing photo, bird, filled, bunch&#10;&#10;Description automatically generated">
            <a:extLst>
              <a:ext uri="{FF2B5EF4-FFF2-40B4-BE49-F238E27FC236}">
                <a16:creationId xmlns:a16="http://schemas.microsoft.com/office/drawing/2014/main" id="{50326055-5FCB-4545-8FC8-4035AF7AEF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5179" y="-228600"/>
            <a:ext cx="9144000" cy="715779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C71B576E-50A4-4DBE-84E2-7C959DBDC13C}"/>
              </a:ext>
            </a:extLst>
          </p:cNvPr>
          <p:cNvSpPr/>
          <p:nvPr/>
        </p:nvSpPr>
        <p:spPr>
          <a:xfrm>
            <a:off x="4465637" y="152400"/>
            <a:ext cx="4267200" cy="6617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By </a:t>
            </a:r>
            <a:r>
              <a:rPr lang="en-US" sz="1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Ridhwan</a:t>
            </a:r>
            <a:r>
              <a:rPr lang="en-US" sz="1600" b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Tahir</a:t>
            </a:r>
            <a:endParaRPr lang="en-US" sz="16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  <a:p>
            <a:pPr algn="ctr">
              <a:spcAft>
                <a:spcPts val="600"/>
              </a:spcAft>
            </a:pPr>
            <a:r>
              <a:rPr lang="en-US" sz="1600" b="1" dirty="0" err="1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Tishk</a:t>
            </a:r>
            <a:r>
              <a:rPr lang="en-US" sz="16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International University</a:t>
            </a:r>
          </a:p>
        </p:txBody>
      </p:sp>
    </p:spTree>
    <p:extLst>
      <p:ext uri="{BB962C8B-B14F-4D97-AF65-F5344CB8AC3E}">
        <p14:creationId xmlns:p14="http://schemas.microsoft.com/office/powerpoint/2010/main" val="6859312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352EC8-4DC6-42EB-B485-1DD55877C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378" y="4953000"/>
            <a:ext cx="7765321" cy="1371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/>
              <a:t>Principles of COLLABORATION AND Teamworking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9D2DB172-A4C8-479D-8B10-0D3EA84452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513" y="643466"/>
            <a:ext cx="7142789" cy="39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536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standing in front of a building&#10;&#10;Description automatically generated">
            <a:extLst>
              <a:ext uri="{FF2B5EF4-FFF2-40B4-BE49-F238E27FC236}">
                <a16:creationId xmlns:a16="http://schemas.microsoft.com/office/drawing/2014/main" id="{23627D2F-2525-45C4-BEC5-A0A1E78283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" r="8565" b="-1"/>
          <a:stretch/>
        </p:blipFill>
        <p:spPr>
          <a:xfrm>
            <a:off x="4507915" y="2030"/>
            <a:ext cx="9143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79ABC3-C002-454A-A4FE-0F042B7457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00307" y="4797607"/>
            <a:ext cx="6751097" cy="19097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/>
              <a:t>Be prepared to compromise</a:t>
            </a:r>
          </a:p>
        </p:txBody>
      </p:sp>
    </p:spTree>
    <p:extLst>
      <p:ext uri="{BB962C8B-B14F-4D97-AF65-F5344CB8AC3E}">
        <p14:creationId xmlns:p14="http://schemas.microsoft.com/office/powerpoint/2010/main" val="302982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erson in a white shirt&#10;&#10;Description automatically generated">
            <a:extLst>
              <a:ext uri="{FF2B5EF4-FFF2-40B4-BE49-F238E27FC236}">
                <a16:creationId xmlns:a16="http://schemas.microsoft.com/office/drawing/2014/main" id="{68E474D9-BEAA-4BA7-A887-7F66E3BB1B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"/>
          <a:stretch/>
        </p:blipFill>
        <p:spPr>
          <a:xfrm>
            <a:off x="2332057" y="2030"/>
            <a:ext cx="9143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0FE6BB-0DD1-43F4-AA20-7CC45BDC33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70837" y="152400"/>
            <a:ext cx="3352800" cy="22860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200" dirty="0"/>
              <a:t>Avoid dominating or imposing your ideas</a:t>
            </a:r>
          </a:p>
        </p:txBody>
      </p:sp>
    </p:spTree>
    <p:extLst>
      <p:ext uri="{BB962C8B-B14F-4D97-AF65-F5344CB8AC3E}">
        <p14:creationId xmlns:p14="http://schemas.microsoft.com/office/powerpoint/2010/main" val="88288540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499305-4AE7-4DDF-8625-B1E8137840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384" y="4819137"/>
            <a:ext cx="7765321" cy="94035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/>
              <a:t>Principles of Teamworking</a:t>
            </a:r>
          </a:p>
        </p:txBody>
      </p:sp>
      <p:pic>
        <p:nvPicPr>
          <p:cNvPr id="5" name="Content Placeholder 4" descr="A picture containing game&#10;&#10;Description automatically generated">
            <a:extLst>
              <a:ext uri="{FF2B5EF4-FFF2-40B4-BE49-F238E27FC236}">
                <a16:creationId xmlns:a16="http://schemas.microsoft.com/office/drawing/2014/main" id="{AC1993CB-55C8-4C14-B2E7-CB25A7E765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3575" y="1295400"/>
            <a:ext cx="8592938" cy="2728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1805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46989" y="609602"/>
            <a:ext cx="3135717" cy="132632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600" dirty="0"/>
              <a:t>Principles of Teamworking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7742237" y="2472115"/>
            <a:ext cx="3389949" cy="371258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Be prepared to compromise.</a:t>
            </a:r>
          </a:p>
          <a:p>
            <a:pPr marL="0" indent="0">
              <a:buNone/>
            </a:pPr>
            <a:endParaRPr lang="en-US" sz="1600" dirty="0"/>
          </a:p>
          <a:p>
            <a:r>
              <a:rPr lang="en-US" sz="1600" dirty="0"/>
              <a:t>Avoid dominating or imposing your own views.</a:t>
            </a:r>
          </a:p>
          <a:p>
            <a:endParaRPr lang="en-US" sz="1600" dirty="0"/>
          </a:p>
          <a:p>
            <a:r>
              <a:rPr lang="en-US" sz="1600" dirty="0"/>
              <a:t>Exploit team members’ strength to achieve the team’s goal.</a:t>
            </a:r>
          </a:p>
          <a:p>
            <a:pPr marL="0" indent="0">
              <a:buNone/>
            </a:pPr>
            <a:endParaRPr lang="en-US" sz="1600" dirty="0"/>
          </a:p>
        </p:txBody>
      </p:sp>
      <p:pic>
        <p:nvPicPr>
          <p:cNvPr id="7" name="Content Placeholder 6" descr="ants.jp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49276" r="-2" b="-2"/>
          <a:stretch/>
        </p:blipFill>
        <p:spPr>
          <a:xfrm>
            <a:off x="1265237" y="172903"/>
            <a:ext cx="2526702" cy="3526040"/>
          </a:xfrm>
          <a:prstGeom prst="rect">
            <a:avLst/>
          </a:prstGeom>
        </p:spPr>
      </p:pic>
      <p:pic>
        <p:nvPicPr>
          <p:cNvPr id="8" name="Picture 7" descr="imagesCAYUV3MA.jpg"/>
          <p:cNvPicPr>
            <a:picLocks noChangeAspect="1"/>
          </p:cNvPicPr>
          <p:nvPr/>
        </p:nvPicPr>
        <p:blipFill rotWithShape="1">
          <a:blip r:embed="rId4" cstate="print"/>
          <a:srcRect l="26177" r="34998" b="1"/>
          <a:stretch/>
        </p:blipFill>
        <p:spPr>
          <a:xfrm>
            <a:off x="4739703" y="2895600"/>
            <a:ext cx="2054769" cy="37125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EB5149-19C2-4907-883C-5D7CBD7222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378" y="1447800"/>
            <a:ext cx="7765321" cy="3429000"/>
          </a:xfrm>
        </p:spPr>
        <p:txBody>
          <a:bodyPr/>
          <a:lstStyle/>
          <a:p>
            <a:r>
              <a:rPr lang="en-US" dirty="0"/>
              <a:t>COLLABORATION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AND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TEAMWORKING TECHNIQUES</a:t>
            </a:r>
          </a:p>
        </p:txBody>
      </p:sp>
    </p:spTree>
    <p:extLst>
      <p:ext uri="{BB962C8B-B14F-4D97-AF65-F5344CB8AC3E}">
        <p14:creationId xmlns:p14="http://schemas.microsoft.com/office/powerpoint/2010/main" val="23288445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7387FB-10F8-4E1A-9BB3-666BC8C9F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17384" y="4819138"/>
            <a:ext cx="7765321" cy="12768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100" dirty="0"/>
              <a:t>Clear &amp; smart goals</a:t>
            </a:r>
            <a:br>
              <a:rPr lang="en-US" sz="3100" dirty="0"/>
            </a:br>
            <a:r>
              <a:rPr lang="en-US" sz="1800" dirty="0"/>
              <a:t>(MISSION AND VISION)</a:t>
            </a:r>
          </a:p>
        </p:txBody>
      </p:sp>
      <p:pic>
        <p:nvPicPr>
          <p:cNvPr id="5" name="Content Placeholder 4" descr="A close up of a sign&#10;&#10;Description automatically generated">
            <a:extLst>
              <a:ext uri="{FF2B5EF4-FFF2-40B4-BE49-F238E27FC236}">
                <a16:creationId xmlns:a16="http://schemas.microsoft.com/office/drawing/2014/main" id="{ACA1EA2B-5363-45F5-90A3-A7F765291E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0681" y="890602"/>
            <a:ext cx="7518725" cy="3928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66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454C6-07D5-4ABB-9E01-A0F59439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r="21994"/>
          <a:stretch/>
        </p:blipFill>
        <p:spPr>
          <a:xfrm>
            <a:off x="2332057" y="10"/>
            <a:ext cx="5664688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BC8993-5D22-4B01-B662-5750FF7CD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37637" y="609600"/>
            <a:ext cx="2895594" cy="5867400"/>
          </a:xfrm>
        </p:spPr>
        <p:txBody>
          <a:bodyPr>
            <a:normAutofit/>
          </a:bodyPr>
          <a:lstStyle/>
          <a:p>
            <a:r>
              <a:rPr lang="en-US" sz="1600" dirty="0"/>
              <a:t>In 1979, Interviewers asked how many students in Harvard MBA programs set goals.</a:t>
            </a:r>
          </a:p>
          <a:p>
            <a:endParaRPr lang="en-US" sz="1600" dirty="0"/>
          </a:p>
          <a:p>
            <a:r>
              <a:rPr lang="en-US" sz="1600" dirty="0"/>
              <a:t>84% set no goals.</a:t>
            </a:r>
          </a:p>
          <a:p>
            <a:endParaRPr lang="en-US" sz="1600" dirty="0"/>
          </a:p>
          <a:p>
            <a:r>
              <a:rPr lang="en-US" sz="1600" dirty="0"/>
              <a:t>13% set goals but they were not committed on paper.</a:t>
            </a:r>
          </a:p>
          <a:p>
            <a:endParaRPr lang="en-US" sz="1600" dirty="0"/>
          </a:p>
          <a:p>
            <a:r>
              <a:rPr lang="en-US" sz="1600" dirty="0"/>
              <a:t>3% set goals that were committed on paper and had plans to accomplish them.</a:t>
            </a:r>
          </a:p>
          <a:p>
            <a:endParaRPr lang="en-US" sz="1600" dirty="0"/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42272309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49454C6-07D5-4ABB-9E01-A0F59439F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56" r="21994"/>
          <a:stretch/>
        </p:blipFill>
        <p:spPr>
          <a:xfrm>
            <a:off x="2332057" y="10"/>
            <a:ext cx="5664688" cy="6857990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EBC8993-5D22-4B01-B662-5750FF7CD6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3837" y="495300"/>
            <a:ext cx="2895594" cy="5867400"/>
          </a:xfrm>
        </p:spPr>
        <p:txBody>
          <a:bodyPr>
            <a:normAutofit/>
          </a:bodyPr>
          <a:lstStyle/>
          <a:p>
            <a:r>
              <a:rPr lang="en-US" sz="1600" dirty="0"/>
              <a:t>In 1989, they interviewed the same individuals again.</a:t>
            </a:r>
          </a:p>
          <a:p>
            <a:endParaRPr lang="en-US" sz="1600" dirty="0"/>
          </a:p>
          <a:p>
            <a:r>
              <a:rPr lang="en-US" sz="1600" dirty="0"/>
              <a:t>Those 13% who set some goals but they hadn’t written them down on paper were making thrice as much as the 84% who never set a goal.</a:t>
            </a:r>
          </a:p>
          <a:p>
            <a:endParaRPr lang="en-US" sz="1600" dirty="0"/>
          </a:p>
          <a:p>
            <a:r>
              <a:rPr lang="en-US" sz="1600" dirty="0"/>
              <a:t>The 3% who had committed goals written on paper had actually been making more money than the 97% put together.</a:t>
            </a:r>
          </a:p>
          <a:p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980641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4922F2-D1AA-4D85-B405-16987DCED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837" y="271920"/>
            <a:ext cx="6248400" cy="6248400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33282459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EA55EE-B760-4B5A-8185-23C2ADC73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378" y="666311"/>
            <a:ext cx="7765321" cy="1326321"/>
          </a:xfrm>
        </p:spPr>
        <p:txBody>
          <a:bodyPr>
            <a:normAutofit fontScale="90000"/>
          </a:bodyPr>
          <a:lstStyle/>
          <a:p>
            <a:r>
              <a:rPr lang="en-US" sz="3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Collaboration and Teamworking</a:t>
            </a:r>
            <a:br>
              <a:rPr lang="en-US" sz="3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br>
              <a:rPr lang="en-US" sz="3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r>
              <a:rPr lang="en-US" sz="3600" dirty="0">
                <a:effectLst/>
                <a:highlight>
                  <a:srgbClr val="FF0000"/>
                </a:highlight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outline</a:t>
            </a:r>
            <a:br>
              <a:rPr lang="en-US" sz="36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FCC4C5-389D-4564-8DE2-F399B612E8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0637" y="1905000"/>
            <a:ext cx="8915400" cy="4495800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Principles of collaboration and teamworking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Techniques of collaboration and teamworking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Benefits of collaboration and teamworking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“ Many hands make light work”  However, “ Too many cooks spoil the broth“ How do you explain these two opposing ideas?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Four basic problems and their solutions in teamworking and collaboration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>
              <a:spcBef>
                <a:spcPts val="0"/>
              </a:spcBef>
            </a:pPr>
            <a:r>
              <a:rPr lang="en-US" sz="1800" dirty="0">
                <a:effectLst/>
                <a:latin typeface="Cambria" panose="020405030504060302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Cultural diversity and collaboration and teamworking</a:t>
            </a:r>
          </a:p>
          <a:p>
            <a:pPr>
              <a:spcBef>
                <a:spcPts val="0"/>
              </a:spcBef>
            </a:pPr>
            <a:endParaRPr lang="en-US" sz="1800" dirty="0">
              <a:effectLst/>
              <a:latin typeface="Cambria" panose="020405030504060302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22939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05FC2038-ED68-4C68-BCAC-54F78E76366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"/>
          <a:stretch/>
        </p:blipFill>
        <p:spPr>
          <a:xfrm>
            <a:off x="2332057" y="2030"/>
            <a:ext cx="9143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5322D23-271C-4286-932B-3D01BCE49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8489" y="4267200"/>
            <a:ext cx="675109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dirty="0">
                <a:solidFill>
                  <a:schemeClr val="bg1"/>
                </a:solidFill>
                <a:highlight>
                  <a:srgbClr val="FFFF00"/>
                </a:highlight>
              </a:rPr>
              <a:t>Clarity in sharing responsibilities according to members’ skills</a:t>
            </a:r>
            <a:br>
              <a:rPr lang="en-US" sz="3000" dirty="0">
                <a:highlight>
                  <a:srgbClr val="FFFF00"/>
                </a:highlight>
              </a:rPr>
            </a:br>
            <a:endParaRPr lang="en-US" sz="30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3580551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276979-B600-4646-8FC2-AB2FE537C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2020-11-29 20-42-11">
            <a:hlinkClick r:id="" action="ppaction://media"/>
            <a:extLst>
              <a:ext uri="{FF2B5EF4-FFF2-40B4-BE49-F238E27FC236}">
                <a16:creationId xmlns:a16="http://schemas.microsoft.com/office/drawing/2014/main" id="{BEF4D242-E8AA-4991-BA23-D4ECB3E0699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70138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758003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7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F77AA-1713-4377-9280-9A438F661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n-US" sz="3600" dirty="0"/>
            </a:br>
            <a:endParaRPr lang="en-US" dirty="0"/>
          </a:p>
        </p:txBody>
      </p:sp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C20A095C-CD70-4357-B05F-1E26A7359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237" y="-59232"/>
            <a:ext cx="10204324" cy="7984032"/>
          </a:xfrm>
        </p:spPr>
      </p:pic>
    </p:spTree>
    <p:extLst>
      <p:ext uri="{BB962C8B-B14F-4D97-AF65-F5344CB8AC3E}">
        <p14:creationId xmlns:p14="http://schemas.microsoft.com/office/powerpoint/2010/main" val="3863513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8C1A7-7C9F-4065-BC99-49E3EFCEC3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48533" y="1524002"/>
            <a:ext cx="4908704" cy="1326321"/>
          </a:xfrm>
        </p:spPr>
        <p:txBody>
          <a:bodyPr>
            <a:normAutofit/>
          </a:bodyPr>
          <a:lstStyle/>
          <a:p>
            <a:pPr algn="l"/>
            <a:r>
              <a:rPr lang="en-US" sz="4000" cap="none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Why is trust important?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5CAA0FA-DCFF-425C-A8CF-7F3101A81E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123" y="3581400"/>
            <a:ext cx="4543714" cy="990600"/>
          </a:xfrm>
        </p:spPr>
        <p:txBody>
          <a:bodyPr>
            <a:noAutofit/>
          </a:bodyPr>
          <a:lstStyle/>
          <a:p>
            <a:r>
              <a:rPr lang="en-US" sz="4000" dirty="0"/>
              <a:t>We need to feel physically and emotionally safe.</a:t>
            </a:r>
          </a:p>
        </p:txBody>
      </p:sp>
      <p:pic>
        <p:nvPicPr>
          <p:cNvPr id="5" name="Content Placeholder 4" descr="A picture containing ware, indoor, lock, table&#10;&#10;Description automatically generated">
            <a:extLst>
              <a:ext uri="{FF2B5EF4-FFF2-40B4-BE49-F238E27FC236}">
                <a16:creationId xmlns:a16="http://schemas.microsoft.com/office/drawing/2014/main" id="{6F7FE281-F7D7-4291-A43C-D5F2270A81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8" r="26054" b="-1"/>
          <a:stretch/>
        </p:blipFill>
        <p:spPr>
          <a:xfrm>
            <a:off x="1798637" y="400720"/>
            <a:ext cx="5831051" cy="6072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450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DDEAAC-09EF-47F6-817D-15EAD9CFEC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25728" y="4724402"/>
            <a:ext cx="6751097" cy="16811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Collective work and commitment</a:t>
            </a:r>
          </a:p>
        </p:txBody>
      </p:sp>
      <p:pic>
        <p:nvPicPr>
          <p:cNvPr id="5" name="Content Placeholder 4" descr="Diagram, engineering drawing&#10;&#10;Description automatically generated">
            <a:extLst>
              <a:ext uri="{FF2B5EF4-FFF2-40B4-BE49-F238E27FC236}">
                <a16:creationId xmlns:a16="http://schemas.microsoft.com/office/drawing/2014/main" id="{37F2FFBA-3E40-4587-B05B-1AA6D90637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42" b="2"/>
          <a:stretch/>
        </p:blipFill>
        <p:spPr>
          <a:xfrm>
            <a:off x="2332037" y="-2030"/>
            <a:ext cx="9143980" cy="6855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6188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42F08-B1A7-42F0-AA68-78B36B39F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sign on a pole&#10;&#10;Description automatically generated">
            <a:extLst>
              <a:ext uri="{FF2B5EF4-FFF2-40B4-BE49-F238E27FC236}">
                <a16:creationId xmlns:a16="http://schemas.microsoft.com/office/drawing/2014/main" id="{DCC110B9-6ACA-477B-B8EC-BEF1B94338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4437" y="213491"/>
            <a:ext cx="2869428" cy="2224910"/>
          </a:xfrm>
        </p:spPr>
      </p:pic>
      <p:pic>
        <p:nvPicPr>
          <p:cNvPr id="7" name="Picture 6" descr="Two people looking at the camera&#10;&#10;Description automatically generated">
            <a:extLst>
              <a:ext uri="{FF2B5EF4-FFF2-40B4-BE49-F238E27FC236}">
                <a16:creationId xmlns:a16="http://schemas.microsoft.com/office/drawing/2014/main" id="{6A513C07-0D8A-4AE5-9993-0649010E2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2044" y="0"/>
            <a:ext cx="914003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F092A60-2E8F-4DF9-8A83-6A5A74F71219}"/>
              </a:ext>
            </a:extLst>
          </p:cNvPr>
          <p:cNvSpPr/>
          <p:nvPr/>
        </p:nvSpPr>
        <p:spPr>
          <a:xfrm>
            <a:off x="3551239" y="5325069"/>
            <a:ext cx="696293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</a:rPr>
              <a:t>COMMUNICATION</a:t>
            </a:r>
          </a:p>
        </p:txBody>
      </p:sp>
    </p:spTree>
    <p:extLst>
      <p:ext uri="{BB962C8B-B14F-4D97-AF65-F5344CB8AC3E}">
        <p14:creationId xmlns:p14="http://schemas.microsoft.com/office/powerpoint/2010/main" val="21032692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ad Listeners">
            <a:hlinkClick r:id="" action="ppaction://media"/>
            <a:extLst>
              <a:ext uri="{FF2B5EF4-FFF2-40B4-BE49-F238E27FC236}">
                <a16:creationId xmlns:a16="http://schemas.microsoft.com/office/drawing/2014/main" id="{5625F9F7-1708-4E59-A3DA-1DC5F83F55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03904" y="204488"/>
            <a:ext cx="8567333" cy="6424912"/>
          </a:xfrm>
          <a:prstGeom prst="rect">
            <a:avLst/>
          </a:prstGeom>
          <a:ln w="127000" cap="flat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477151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1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device&#10;&#10;Description automatically generated">
            <a:extLst>
              <a:ext uri="{FF2B5EF4-FFF2-40B4-BE49-F238E27FC236}">
                <a16:creationId xmlns:a16="http://schemas.microsoft.com/office/drawing/2014/main" id="{582AD3AC-CA8A-4245-BCC8-4674D44158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89168" y="643467"/>
            <a:ext cx="702973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361522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855B64B0-40B3-4A7F-AE56-9ED6935B21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49" r="1" b="10543"/>
          <a:stretch/>
        </p:blipFill>
        <p:spPr>
          <a:xfrm>
            <a:off x="3017383" y="643468"/>
            <a:ext cx="7707540" cy="5571067"/>
          </a:xfrm>
          <a:prstGeom prst="rect">
            <a:avLst/>
          </a:prstGeom>
          <a:ln w="127000" cap="sq">
            <a:solidFill>
              <a:srgbClr val="FFFFFF"/>
            </a:solidFill>
            <a:miter lim="800000"/>
          </a:ln>
          <a:effectLst>
            <a:outerShdw blurRad="54991" dist="17780" dir="5400000" algn="ctr" rotWithShape="0">
              <a:schemeClr val="bg1">
                <a:alpha val="40000"/>
              </a:scheme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</a:sp3d>
        </p:spPr>
      </p:pic>
    </p:spTree>
    <p:extLst>
      <p:ext uri="{BB962C8B-B14F-4D97-AF65-F5344CB8AC3E}">
        <p14:creationId xmlns:p14="http://schemas.microsoft.com/office/powerpoint/2010/main" val="2065029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9C69A512-E2A4-4048-A9A6-CB6746DDD0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9" r="4717" b="-1"/>
          <a:stretch/>
        </p:blipFill>
        <p:spPr>
          <a:xfrm>
            <a:off x="2332843" y="3601"/>
            <a:ext cx="9143980" cy="685597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5501307-B228-4623-BDA5-F8C7FAB32F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27439" y="3733800"/>
            <a:ext cx="675109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dirty="0">
                <a:solidFill>
                  <a:srgbClr val="FF0000"/>
                </a:solidFill>
              </a:rPr>
              <a:t>APPRECIATE INDIVIDUAL DIFFERENCES</a:t>
            </a:r>
          </a:p>
        </p:txBody>
      </p:sp>
    </p:spTree>
    <p:extLst>
      <p:ext uri="{BB962C8B-B14F-4D97-AF65-F5344CB8AC3E}">
        <p14:creationId xmlns:p14="http://schemas.microsoft.com/office/powerpoint/2010/main" val="32844143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rawing of a face&#10;&#10;Description automatically generated">
            <a:extLst>
              <a:ext uri="{FF2B5EF4-FFF2-40B4-BE49-F238E27FC236}">
                <a16:creationId xmlns:a16="http://schemas.microsoft.com/office/drawing/2014/main" id="{6D29BA12-72E9-495C-BF62-D384DB9E7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9" y="2028381"/>
            <a:ext cx="8178799" cy="280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991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2560639" y="927100"/>
            <a:ext cx="3020821" cy="4616450"/>
          </a:xfrm>
        </p:spPr>
        <p:txBody>
          <a:bodyPr>
            <a:normAutofit/>
          </a:bodyPr>
          <a:lstStyle/>
          <a:p>
            <a:r>
              <a:rPr lang="en-US" sz="2100" dirty="0"/>
              <a:t>COLLABORATION 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AND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/>
              <a:t>Teamworking 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>
                <a:highlight>
                  <a:srgbClr val="FFFF00"/>
                </a:highlight>
              </a:rPr>
              <a:t>techniques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5822760" y="152402"/>
            <a:ext cx="5653277" cy="6476999"/>
          </a:xfrm>
        </p:spPr>
        <p:txBody>
          <a:bodyPr anchor="ctr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Clear goals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Clarity in sharing responsibilities according to members’ skills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Building trust among team members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Collective working and commitment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Clear and correct communication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Be kind and helpful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Appreciate individual differences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DBB55-F3BA-EDB3-204A-B2078CFA76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921" y="167948"/>
            <a:ext cx="11726174" cy="1390949"/>
          </a:xfrm>
        </p:spPr>
        <p:txBody>
          <a:bodyPr/>
          <a:lstStyle/>
          <a:p>
            <a:r>
              <a:rPr lang="en-US" dirty="0"/>
              <a:t>Collaboration time</a:t>
            </a:r>
          </a:p>
        </p:txBody>
      </p:sp>
      <p:pic>
        <p:nvPicPr>
          <p:cNvPr id="1026" name="Picture 2" descr="Beyond The Tipping Point: How Teamwork Drives Midsize Company Growth">
            <a:extLst>
              <a:ext uri="{FF2B5EF4-FFF2-40B4-BE49-F238E27FC236}">
                <a16:creationId xmlns:a16="http://schemas.microsoft.com/office/drawing/2014/main" id="{631AED7B-152B-B8AE-1423-757EF1C3451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921" y="1558897"/>
            <a:ext cx="11726174" cy="4768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95952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896393" y="609600"/>
            <a:ext cx="2732362" cy="5603310"/>
          </a:xfrm>
        </p:spPr>
        <p:txBody>
          <a:bodyPr>
            <a:normAutofit/>
          </a:bodyPr>
          <a:lstStyle/>
          <a:p>
            <a:r>
              <a:rPr lang="en-US" sz="3100"/>
              <a:t>Teamwork activity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96B58286-30A4-4C91-BFCF-FC6620C3CC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25636555"/>
              </p:ext>
            </p:extLst>
          </p:nvPr>
        </p:nvGraphicFramePr>
        <p:xfrm>
          <a:off x="6177757" y="1114425"/>
          <a:ext cx="4443413" cy="4629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BE6236D-D5F7-4A41-B6F0-70B80A43E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16200000">
            <a:off x="-2252713" y="2949195"/>
            <a:ext cx="7765321" cy="1034221"/>
          </a:xfrm>
        </p:spPr>
        <p:txBody>
          <a:bodyPr/>
          <a:lstStyle/>
          <a:p>
            <a:r>
              <a:rPr lang="en-US" dirty="0"/>
              <a:t>Team working video</a:t>
            </a:r>
          </a:p>
        </p:txBody>
      </p:sp>
      <p:pic>
        <p:nvPicPr>
          <p:cNvPr id="4" name="The meaning of TEAM. Together Everyone Achieves More ! (HD)">
            <a:hlinkClick r:id="" action="ppaction://media"/>
            <a:extLst>
              <a:ext uri="{FF2B5EF4-FFF2-40B4-BE49-F238E27FC236}">
                <a16:creationId xmlns:a16="http://schemas.microsoft.com/office/drawing/2014/main" id="{8F70236B-D93A-4664-B03B-44F07262E36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11513" y="366713"/>
            <a:ext cx="8264525" cy="6199187"/>
          </a:xfrm>
        </p:spPr>
      </p:pic>
    </p:spTree>
    <p:extLst>
      <p:ext uri="{BB962C8B-B14F-4D97-AF65-F5344CB8AC3E}">
        <p14:creationId xmlns:p14="http://schemas.microsoft.com/office/powerpoint/2010/main" val="2699444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1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7385" y="304802"/>
            <a:ext cx="7765321" cy="1631121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rgbClr val="FFFF00"/>
                </a:solidFill>
              </a:rPr>
              <a:t>Story time</a:t>
            </a:r>
            <a:br>
              <a:rPr lang="en-US" sz="2400" dirty="0"/>
            </a:br>
            <a:br>
              <a:rPr lang="en-US" sz="2100" dirty="0"/>
            </a:br>
            <a:r>
              <a:rPr lang="en-US" sz="1800" dirty="0"/>
              <a:t>use one of the themes to reflect your perspective on collaboration and teamworking</a:t>
            </a: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1CD7A78E-A6BB-41CD-8770-4974C9AE7AB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6966223"/>
              </p:ext>
            </p:extLst>
          </p:nvPr>
        </p:nvGraphicFramePr>
        <p:xfrm>
          <a:off x="3017837" y="2417233"/>
          <a:ext cx="7765256" cy="33058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27D6FA1B-225A-4D4C-95C3-2D6B0921D8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8" r="14322"/>
          <a:stretch/>
        </p:blipFill>
        <p:spPr>
          <a:xfrm>
            <a:off x="2332057" y="10"/>
            <a:ext cx="9143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91143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indoor, table, holding, standing&#10;&#10;Description automatically generated">
            <a:extLst>
              <a:ext uri="{FF2B5EF4-FFF2-40B4-BE49-F238E27FC236}">
                <a16:creationId xmlns:a16="http://schemas.microsoft.com/office/drawing/2014/main" id="{FE8B3112-01FE-46D6-BFB4-860977B321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19"/>
          <a:stretch/>
        </p:blipFill>
        <p:spPr>
          <a:xfrm>
            <a:off x="2332057" y="2030"/>
            <a:ext cx="9143980" cy="685597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246437" y="304802"/>
            <a:ext cx="7033148" cy="1468437"/>
          </a:xfrm>
        </p:spPr>
        <p:txBody>
          <a:bodyPr>
            <a:normAutofit/>
          </a:bodyPr>
          <a:lstStyle/>
          <a:p>
            <a:r>
              <a:rPr lang="en-US" dirty="0"/>
              <a:t>….then why………….</a:t>
            </a:r>
          </a:p>
        </p:txBody>
      </p:sp>
      <p:sp>
        <p:nvSpPr>
          <p:cNvPr id="10" name="Subtitle 9">
            <a:extLst>
              <a:ext uri="{FF2B5EF4-FFF2-40B4-BE49-F238E27FC236}">
                <a16:creationId xmlns:a16="http://schemas.microsoft.com/office/drawing/2014/main" id="{12F183FC-C0C5-40DD-B6FE-B83C00420F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28490" y="4953000"/>
            <a:ext cx="6751097" cy="1143000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200" b="1" spc="-10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FFF00"/>
                </a:solidFill>
                <a:effectLst>
                  <a:innerShdw blurRad="50800" dist="25400" dir="13500000">
                    <a:prstClr val="black">
                      <a:alpha val="70000"/>
                    </a:prstClr>
                  </a:innerShdw>
                </a:effectLst>
                <a:latin typeface="+mj-lt"/>
                <a:ea typeface="+mj-ea"/>
                <a:cs typeface="+mj-cs"/>
              </a:rPr>
              <a:t>Too many cooks spoil the broth.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9290" y="304802"/>
            <a:ext cx="3656878" cy="163112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Problems of teamwork</a:t>
            </a:r>
          </a:p>
        </p:txBody>
      </p:sp>
      <p:pic>
        <p:nvPicPr>
          <p:cNvPr id="7" name="Content Placeholder 6" descr="problem 2.png"/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/>
          <a:srcRect t="17836" r="-2" b="5773"/>
          <a:stretch/>
        </p:blipFill>
        <p:spPr>
          <a:xfrm>
            <a:off x="6968332" y="12"/>
            <a:ext cx="4507707" cy="2660217"/>
          </a:xfrm>
          <a:prstGeom prst="rect">
            <a:avLst/>
          </a:prstGeom>
        </p:spPr>
      </p:pic>
      <p:pic>
        <p:nvPicPr>
          <p:cNvPr id="6" name="Content Placeholder 5" descr="problem 1.png"/>
          <p:cNvPicPr>
            <a:picLocks noGrp="1" noChangeAspect="1"/>
          </p:cNvPicPr>
          <p:nvPr>
            <p:ph sz="half" idx="2"/>
          </p:nvPr>
        </p:nvPicPr>
        <p:blipFill rotWithShape="1">
          <a:blip r:embed="rId4" cstate="print"/>
          <a:srcRect t="8777" b="14557"/>
          <a:stretch/>
        </p:blipFill>
        <p:spPr>
          <a:xfrm>
            <a:off x="6904037" y="2651760"/>
            <a:ext cx="4572000" cy="42062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574819" y="2971802"/>
            <a:ext cx="4078521" cy="4609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FF00"/>
                </a:solidFill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There are three types of problems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lvl="1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The ones you can fix with   some work,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lvl="1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The ones you can fix with a lot of work,</a:t>
            </a:r>
          </a:p>
          <a:p>
            <a:pPr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400" dirty="0">
              <a:effectLst>
                <a:outerShdw blurRad="50800" dist="38100" dir="2700000" algn="tl" rotWithShape="0">
                  <a:srgbClr val="000000">
                    <a:alpha val="48000"/>
                  </a:srgbClr>
                </a:outerShdw>
              </a:effectLst>
            </a:endParaRPr>
          </a:p>
          <a:p>
            <a:pPr lvl="1" indent="-228600" defTabSz="914400">
              <a:lnSpc>
                <a:spcPct val="11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effectLst>
                  <a:outerShdw blurRad="50800" dist="38100" dir="2700000" algn="tl" rotWithShape="0">
                    <a:srgbClr val="000000">
                      <a:alpha val="48000"/>
                    </a:srgbClr>
                  </a:outerShdw>
                </a:effectLst>
              </a:rPr>
              <a:t> The ones you can not fix.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14637" y="304800"/>
            <a:ext cx="8280400" cy="9976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000" dirty="0"/>
              <a:t>The problems you can fix with some work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>
                <a:solidFill>
                  <a:srgbClr val="FFFF00"/>
                </a:solidFill>
              </a:rPr>
              <a:t>Organizational or structural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51837" y="1392780"/>
            <a:ext cx="2870710" cy="51054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1400" dirty="0"/>
              <a:t>Goals are not clear,</a:t>
            </a:r>
          </a:p>
          <a:p>
            <a:endParaRPr lang="en-US" sz="1400" dirty="0"/>
          </a:p>
          <a:p>
            <a:r>
              <a:rPr lang="en-US" sz="1400" dirty="0"/>
              <a:t>Responsibilities are not clear,</a:t>
            </a:r>
          </a:p>
          <a:p>
            <a:endParaRPr lang="en-US" sz="1400" dirty="0"/>
          </a:p>
          <a:p>
            <a:r>
              <a:rPr lang="en-US" sz="1400" dirty="0"/>
              <a:t>People with the wrong talents are on the team,</a:t>
            </a:r>
          </a:p>
          <a:p>
            <a:endParaRPr lang="en-US" sz="1400" dirty="0"/>
          </a:p>
          <a:p>
            <a:r>
              <a:rPr lang="en-US" sz="1400" dirty="0"/>
              <a:t>The challenge is too big for the team,</a:t>
            </a:r>
          </a:p>
          <a:p>
            <a:endParaRPr lang="en-US" sz="1400" dirty="0"/>
          </a:p>
          <a:p>
            <a:r>
              <a:rPr lang="en-US" sz="1400" dirty="0"/>
              <a:t>There is little or no communication</a:t>
            </a:r>
            <a:r>
              <a:rPr lang="en-US" sz="1000" dirty="0"/>
              <a:t>.</a:t>
            </a:r>
          </a:p>
        </p:txBody>
      </p:sp>
      <p:pic>
        <p:nvPicPr>
          <p:cNvPr id="5" name="Content Placeholder 4" descr="problem 4.pn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814637" y="1905000"/>
            <a:ext cx="5409690" cy="38090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839" y="609602"/>
            <a:ext cx="3542349" cy="1326321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2100" dirty="0"/>
              <a:t>The problems you can fix with a lot of work</a:t>
            </a:r>
            <a:br>
              <a:rPr lang="en-US" sz="2100" dirty="0"/>
            </a:br>
            <a:br>
              <a:rPr lang="en-US" sz="2100" dirty="0"/>
            </a:br>
            <a:r>
              <a:rPr lang="en-US" sz="2100" dirty="0">
                <a:solidFill>
                  <a:srgbClr val="FFFF00"/>
                </a:solidFill>
              </a:rPr>
              <a:t>Personal issues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876778" y="2819402"/>
            <a:ext cx="3135717" cy="2788479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1600" dirty="0"/>
              <a:t>People don’t like each other,</a:t>
            </a:r>
          </a:p>
          <a:p>
            <a:endParaRPr lang="en-US" sz="1600" dirty="0"/>
          </a:p>
          <a:p>
            <a:r>
              <a:rPr lang="en-US" sz="1600" dirty="0"/>
              <a:t>There is mistrust,</a:t>
            </a:r>
          </a:p>
          <a:p>
            <a:endParaRPr lang="en-US" sz="1600" dirty="0"/>
          </a:p>
          <a:p>
            <a:r>
              <a:rPr lang="en-US" sz="1600" dirty="0"/>
              <a:t>Someone is slacking off.</a:t>
            </a:r>
          </a:p>
        </p:txBody>
      </p:sp>
      <p:pic>
        <p:nvPicPr>
          <p:cNvPr id="5" name="Content Placeholder 4" descr="dont like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rcRect l="14095" r="14482" b="1"/>
          <a:stretch/>
        </p:blipFill>
        <p:spPr>
          <a:xfrm>
            <a:off x="2691890" y="4110491"/>
            <a:ext cx="2296388" cy="2258666"/>
          </a:xfrm>
          <a:prstGeom prst="rect">
            <a:avLst/>
          </a:prstGeom>
        </p:spPr>
      </p:pic>
      <p:pic>
        <p:nvPicPr>
          <p:cNvPr id="6" name="Picture 5" descr="mistrust.png"/>
          <p:cNvPicPr>
            <a:picLocks noChangeAspect="1"/>
          </p:cNvPicPr>
          <p:nvPr/>
        </p:nvPicPr>
        <p:blipFill rotWithShape="1">
          <a:blip r:embed="rId4" cstate="print"/>
          <a:srcRect r="11424"/>
          <a:stretch/>
        </p:blipFill>
        <p:spPr>
          <a:xfrm>
            <a:off x="2675888" y="488844"/>
            <a:ext cx="4693354" cy="3526040"/>
          </a:xfrm>
          <a:prstGeom prst="rect">
            <a:avLst/>
          </a:prstGeom>
        </p:spPr>
      </p:pic>
      <p:pic>
        <p:nvPicPr>
          <p:cNvPr id="7" name="Picture 6" descr="slacking off.png"/>
          <p:cNvPicPr>
            <a:picLocks noChangeAspect="1"/>
          </p:cNvPicPr>
          <p:nvPr/>
        </p:nvPicPr>
        <p:blipFill rotWithShape="1">
          <a:blip r:embed="rId5" cstate="print"/>
          <a:srcRect l="22647" r="6619" b="1"/>
          <a:stretch/>
        </p:blipFill>
        <p:spPr>
          <a:xfrm>
            <a:off x="5072133" y="4119953"/>
            <a:ext cx="2297113" cy="22492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imeline&#10;&#10;Description automatically generated">
            <a:extLst>
              <a:ext uri="{FF2B5EF4-FFF2-40B4-BE49-F238E27FC236}">
                <a16:creationId xmlns:a16="http://schemas.microsoft.com/office/drawing/2014/main" id="{5AE746DC-1A18-4047-B49C-2116F92C61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4639" y="1169607"/>
            <a:ext cx="8178799" cy="4518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67850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6837" y="381000"/>
            <a:ext cx="4146550" cy="190500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100" dirty="0"/>
              <a:t>The problems you cannot fix</a:t>
            </a:r>
            <a:br>
              <a:rPr lang="en-US" sz="3100" dirty="0"/>
            </a:br>
            <a:br>
              <a:rPr lang="en-US" sz="3100" dirty="0"/>
            </a:br>
            <a:r>
              <a:rPr lang="en-US" sz="2800" dirty="0">
                <a:solidFill>
                  <a:srgbClr val="FFFF00"/>
                </a:solidFill>
              </a:rPr>
              <a:t>Deeper Personal problems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713039" y="2667000"/>
            <a:ext cx="3962399" cy="3810000"/>
          </a:xfr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1400" dirty="0"/>
              <a:t>One or more members of the team does not want to solve the problem.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Even they may not see that there is a problem.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They refuse to change.</a:t>
            </a:r>
          </a:p>
          <a:p>
            <a:pPr>
              <a:lnSpc>
                <a:spcPct val="110000"/>
              </a:lnSpc>
            </a:pPr>
            <a:endParaRPr lang="en-US" sz="1400" dirty="0"/>
          </a:p>
          <a:p>
            <a:pPr>
              <a:lnSpc>
                <a:spcPct val="110000"/>
              </a:lnSpc>
            </a:pPr>
            <a:r>
              <a:rPr lang="en-US" sz="1400" dirty="0"/>
              <a:t>They are ready to fight .</a:t>
            </a:r>
          </a:p>
        </p:txBody>
      </p:sp>
      <p:pic>
        <p:nvPicPr>
          <p:cNvPr id="5" name="Content Placeholder 4" descr="fight 1.png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/>
          <a:stretch/>
        </p:blipFill>
        <p:spPr>
          <a:xfrm>
            <a:off x="8290718" y="3015456"/>
            <a:ext cx="2476500" cy="1847850"/>
          </a:xfrm>
          <a:prstGeom prst="rect">
            <a:avLst/>
          </a:prstGeom>
        </p:spPr>
      </p:pic>
      <p:pic>
        <p:nvPicPr>
          <p:cNvPr id="7" name="Picture 6" descr="refuse.jpg"/>
          <p:cNvPicPr>
            <a:picLocks noChangeAspect="1"/>
          </p:cNvPicPr>
          <p:nvPr/>
        </p:nvPicPr>
        <p:blipFill rotWithShape="1">
          <a:blip r:embed="rId4" cstate="print"/>
          <a:srcRect l="18605" r="-2" b="-2"/>
          <a:stretch/>
        </p:blipFill>
        <p:spPr>
          <a:xfrm>
            <a:off x="7024690" y="4070819"/>
            <a:ext cx="1422541" cy="2626315"/>
          </a:xfrm>
          <a:prstGeom prst="rect">
            <a:avLst/>
          </a:prstGeom>
        </p:spPr>
      </p:pic>
      <p:pic>
        <p:nvPicPr>
          <p:cNvPr id="6" name="Picture 5" descr="ignorant.jpg"/>
          <p:cNvPicPr>
            <a:picLocks noChangeAspect="1"/>
          </p:cNvPicPr>
          <p:nvPr/>
        </p:nvPicPr>
        <p:blipFill rotWithShape="1">
          <a:blip r:embed="rId5" cstate="print"/>
          <a:srcRect l="16223" r="6882" b="1"/>
          <a:stretch/>
        </p:blipFill>
        <p:spPr>
          <a:xfrm>
            <a:off x="7024687" y="160870"/>
            <a:ext cx="4330700" cy="3747805"/>
          </a:xfrm>
          <a:custGeom>
            <a:avLst/>
            <a:gdLst/>
            <a:ahLst/>
            <a:cxnLst/>
            <a:rect l="l" t="t" r="r" b="b"/>
            <a:pathLst>
              <a:path w="5774267" h="3747805">
                <a:moveTo>
                  <a:pt x="0" y="0"/>
                </a:moveTo>
                <a:lnTo>
                  <a:pt x="3767328" y="0"/>
                </a:lnTo>
                <a:lnTo>
                  <a:pt x="3767328" y="1"/>
                </a:lnTo>
                <a:lnTo>
                  <a:pt x="5774267" y="1"/>
                </a:lnTo>
                <a:lnTo>
                  <a:pt x="5774267" y="2778855"/>
                </a:lnTo>
                <a:lnTo>
                  <a:pt x="3767328" y="2778855"/>
                </a:lnTo>
                <a:lnTo>
                  <a:pt x="3767328" y="2778856"/>
                </a:lnTo>
                <a:lnTo>
                  <a:pt x="1896721" y="2778856"/>
                </a:lnTo>
                <a:lnTo>
                  <a:pt x="1896721" y="3747805"/>
                </a:lnTo>
                <a:lnTo>
                  <a:pt x="0" y="3747805"/>
                </a:lnTo>
                <a:close/>
              </a:path>
            </a:pathLst>
          </a:cu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/>
              <a:t>Problems and solutions of teamwork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Problems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Self-centeredness</a:t>
            </a:r>
          </a:p>
          <a:p>
            <a:endParaRPr lang="en-US" dirty="0"/>
          </a:p>
          <a:p>
            <a:r>
              <a:rPr lang="en-US" dirty="0"/>
              <a:t>Half-heartedness</a:t>
            </a:r>
          </a:p>
          <a:p>
            <a:endParaRPr lang="en-US" dirty="0"/>
          </a:p>
          <a:p>
            <a:r>
              <a:rPr lang="en-US" dirty="0"/>
              <a:t>Uncooperative</a:t>
            </a:r>
          </a:p>
          <a:p>
            <a:endParaRPr lang="en-US" dirty="0"/>
          </a:p>
          <a:p>
            <a:r>
              <a:rPr lang="en-US" dirty="0"/>
              <a:t>Stubbornness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>
                <a:solidFill>
                  <a:srgbClr val="FFFF00"/>
                </a:solidFill>
              </a:rPr>
              <a:t>Solutions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Selflessness</a:t>
            </a:r>
          </a:p>
          <a:p>
            <a:endParaRPr lang="en-US" dirty="0"/>
          </a:p>
          <a:p>
            <a:r>
              <a:rPr lang="en-US" dirty="0"/>
              <a:t>Dedication</a:t>
            </a:r>
          </a:p>
          <a:p>
            <a:endParaRPr lang="en-US" dirty="0"/>
          </a:p>
          <a:p>
            <a:r>
              <a:rPr lang="en-US" dirty="0"/>
              <a:t>Collaboration</a:t>
            </a:r>
          </a:p>
          <a:p>
            <a:endParaRPr lang="en-US" dirty="0"/>
          </a:p>
          <a:p>
            <a:r>
              <a:rPr lang="en-US" dirty="0"/>
              <a:t>Flexibility and tolerance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6084016" y="1819731"/>
            <a:ext cx="4163296" cy="321854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/>
            <a:r>
              <a:rPr lang="en-US" sz="2100" dirty="0">
                <a:solidFill>
                  <a:srgbClr val="FFFFFF"/>
                </a:solidFill>
              </a:rPr>
              <a:t>Thank you for your participation and patience!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A4E380-30C2-4351-BC5D-819D6B57AE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1639" y="5562600"/>
            <a:ext cx="7765321" cy="9403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/>
              <a:t>Collaboration and teamworking</a:t>
            </a:r>
          </a:p>
        </p:txBody>
      </p:sp>
      <p:pic>
        <p:nvPicPr>
          <p:cNvPr id="5" name="Content Placeholder 4" descr="A picture containing text&#10;&#10;Description automatically generated">
            <a:extLst>
              <a:ext uri="{FF2B5EF4-FFF2-40B4-BE49-F238E27FC236}">
                <a16:creationId xmlns:a16="http://schemas.microsoft.com/office/drawing/2014/main" id="{BB226CDA-9471-44F9-BF4D-2D29877101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7557" y="152401"/>
            <a:ext cx="8669881" cy="54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7048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85356-C9B4-471D-AE67-2E6A8C2B4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24955" y="4537711"/>
            <a:ext cx="8133724" cy="106299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500" dirty="0"/>
              <a:t>Industry 4.0</a:t>
            </a:r>
          </a:p>
        </p:txBody>
      </p:sp>
      <p:pic>
        <p:nvPicPr>
          <p:cNvPr id="5" name="Content Placeholder 4" descr="Background pattern&#10;&#10;Description automatically generated">
            <a:extLst>
              <a:ext uri="{FF2B5EF4-FFF2-40B4-BE49-F238E27FC236}">
                <a16:creationId xmlns:a16="http://schemas.microsoft.com/office/drawing/2014/main" id="{2AD89021-433A-432C-9343-99AD682F66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5694" y="1134853"/>
            <a:ext cx="3658018" cy="2588047"/>
          </a:xfrm>
          <a:prstGeom prst="rect">
            <a:avLst/>
          </a:prstGeom>
        </p:spPr>
      </p:pic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505B885A-8561-44A4-9C2C-A5384F2F79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4362" y="1135809"/>
            <a:ext cx="3655314" cy="2586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87027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9CD0AE-5E72-4255-8F79-01856D6646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1377" y="5976564"/>
            <a:ext cx="7765321" cy="71175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3100" dirty="0"/>
              <a:t>COLLABORTION AND Teamworking</a:t>
            </a:r>
          </a:p>
        </p:txBody>
      </p:sp>
      <p:pic>
        <p:nvPicPr>
          <p:cNvPr id="5" name="Content Placeholder 4" descr="A picture containing table, wire, plant, light&#10;&#10;Description automatically generated">
            <a:extLst>
              <a:ext uri="{FF2B5EF4-FFF2-40B4-BE49-F238E27FC236}">
                <a16:creationId xmlns:a16="http://schemas.microsoft.com/office/drawing/2014/main" id="{6FF6A013-A869-4015-BCFD-6DED265B11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536" y="261564"/>
            <a:ext cx="5715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56350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AB0ED-F3C0-4D18-9255-B459E67A7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84438" y="228602"/>
            <a:ext cx="8686800" cy="1326321"/>
          </a:xfrm>
        </p:spPr>
        <p:txBody>
          <a:bodyPr/>
          <a:lstStyle/>
          <a:p>
            <a:r>
              <a:rPr lang="en-US" dirty="0">
                <a:solidFill>
                  <a:srgbClr val="FFFFFF"/>
                </a:solidFill>
              </a:rPr>
              <a:t>Teamworking &amp; COLLABORATION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9EB81C-2A7B-4053-A63E-449C6DE371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23037" y="1828800"/>
            <a:ext cx="4419600" cy="4800600"/>
          </a:xfrm>
        </p:spPr>
        <p:txBody>
          <a:bodyPr>
            <a:normAutofit fontScale="92500" lnSpcReduction="20000"/>
          </a:bodyPr>
          <a:lstStyle/>
          <a:p>
            <a:r>
              <a:rPr lang="tr-TR" dirty="0">
                <a:solidFill>
                  <a:srgbClr val="FFFFFF"/>
                </a:solidFill>
              </a:rPr>
              <a:t>A team </a:t>
            </a:r>
            <a:r>
              <a:rPr lang="en-US" dirty="0">
                <a:solidFill>
                  <a:srgbClr val="FFFFFF"/>
                </a:solidFill>
              </a:rPr>
              <a:t>is a group of people working together to achieve a common goal.</a:t>
            </a: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Teamworking is the ability to cooperate and communicate effectively with others to achieve a common goal.</a:t>
            </a:r>
            <a:endParaRPr lang="tr-TR" dirty="0">
              <a:solidFill>
                <a:srgbClr val="FFFFFF"/>
              </a:solidFill>
            </a:endParaRPr>
          </a:p>
          <a:p>
            <a:endParaRPr lang="en-US" dirty="0">
              <a:solidFill>
                <a:srgbClr val="FFFFFF"/>
              </a:solidFill>
            </a:endParaRPr>
          </a:p>
          <a:p>
            <a:r>
              <a:rPr lang="en-US" dirty="0">
                <a:solidFill>
                  <a:srgbClr val="FFFFFF"/>
                </a:solidFill>
              </a:rPr>
              <a:t>Robbins (2001) defines a team as a group whose individual efforts result in a performance that is </a:t>
            </a:r>
            <a:r>
              <a:rPr lang="en-US" dirty="0">
                <a:solidFill>
                  <a:srgbClr val="FF0000"/>
                </a:solidFill>
                <a:highlight>
                  <a:srgbClr val="FFFF00"/>
                </a:highlight>
              </a:rPr>
              <a:t>greater than the sum of those individual parts</a:t>
            </a:r>
            <a:r>
              <a:rPr lang="en-US" dirty="0">
                <a:solidFill>
                  <a:srgbClr val="FF0000"/>
                </a:solidFill>
              </a:rPr>
              <a:t>.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pic>
        <p:nvPicPr>
          <p:cNvPr id="4" name="Picture 3" descr="A close up of a tree&#10;&#10;Description automatically generated">
            <a:extLst>
              <a:ext uri="{FF2B5EF4-FFF2-40B4-BE49-F238E27FC236}">
                <a16:creationId xmlns:a16="http://schemas.microsoft.com/office/drawing/2014/main" id="{982C8486-D7C5-445B-BB19-AAF1342D8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1639" y="1828800"/>
            <a:ext cx="2882705" cy="462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2827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2">
                <a:shade val="18000"/>
                <a:satMod val="160000"/>
                <a:lumMod val="28000"/>
              </a:schemeClr>
              <a:schemeClr val="bg2">
                <a:tint val="95000"/>
                <a:satMod val="160000"/>
                <a:lumMod val="116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484444" y="927100"/>
            <a:ext cx="3097014" cy="4616450"/>
          </a:xfrm>
        </p:spPr>
        <p:txBody>
          <a:bodyPr>
            <a:normAutofit/>
          </a:bodyPr>
          <a:lstStyle/>
          <a:p>
            <a:r>
              <a:rPr lang="en-US" sz="2400" dirty="0"/>
              <a:t>COLLABORATION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/>
              <a:t>AND </a:t>
            </a:r>
            <a:br>
              <a:rPr lang="en-US" sz="2400" dirty="0"/>
            </a:br>
            <a:br>
              <a:rPr lang="en-US" sz="2400" dirty="0"/>
            </a:br>
            <a:r>
              <a:rPr lang="en-US" sz="2400" dirty="0" err="1"/>
              <a:t>TeamworkING</a:t>
            </a:r>
            <a:endParaRPr lang="en-US" sz="24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104597" y="2743200"/>
            <a:ext cx="4718646" cy="4343400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rgbClr val="FFFF00"/>
                </a:solidFill>
              </a:rPr>
              <a:t>1 + 1 + 1 = 3</a:t>
            </a:r>
          </a:p>
          <a:p>
            <a:endParaRPr lang="en-US" sz="5400" dirty="0">
              <a:solidFill>
                <a:srgbClr val="FFFF00"/>
              </a:solidFill>
            </a:endParaRPr>
          </a:p>
          <a:p>
            <a:endParaRPr lang="en-US" sz="5400" u="sng" dirty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sz="5400" u="sng" dirty="0">
                <a:solidFill>
                  <a:srgbClr val="FFFF00"/>
                </a:solidFill>
              </a:rPr>
              <a:t>1  1  1</a:t>
            </a:r>
            <a:r>
              <a:rPr lang="en-US" sz="5400" dirty="0">
                <a:solidFill>
                  <a:srgbClr val="FFFF00"/>
                </a:solidFill>
              </a:rPr>
              <a:t> = 111</a:t>
            </a:r>
            <a:endParaRPr lang="en-US" sz="5400" u="sng" dirty="0">
              <a:solidFill>
                <a:srgbClr val="FFFF00"/>
              </a:solidFill>
            </a:endParaRPr>
          </a:p>
          <a:p>
            <a:endParaRPr lang="en-US" sz="5400" dirty="0">
              <a:solidFill>
                <a:srgbClr val="FFFF00"/>
              </a:solidFill>
            </a:endParaRPr>
          </a:p>
          <a:p>
            <a:endParaRPr lang="en-US" sz="5400" dirty="0">
              <a:solidFill>
                <a:srgbClr val="FFFF00"/>
              </a:solidFill>
            </a:endParaRPr>
          </a:p>
          <a:p>
            <a:endParaRPr lang="en-US" sz="54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2EC40B530C8F541BFA14C249B5962E0" ma:contentTypeVersion="13" ma:contentTypeDescription="Create a new document." ma:contentTypeScope="" ma:versionID="f801de7f1c8279d16a3b9cc417787df1">
  <xsd:schema xmlns:xsd="http://www.w3.org/2001/XMLSchema" xmlns:xs="http://www.w3.org/2001/XMLSchema" xmlns:p="http://schemas.microsoft.com/office/2006/metadata/properties" xmlns:ns2="9fa894e2-f387-41dd-8858-2f4442f9a001" xmlns:ns3="06e2b806-de4b-4741-bec8-6916725c7abc" targetNamespace="http://schemas.microsoft.com/office/2006/metadata/properties" ma:root="true" ma:fieldsID="788e4ed1bc804b698a84cb2daaae5b53" ns2:_="" ns3:_="">
    <xsd:import namespace="9fa894e2-f387-41dd-8858-2f4442f9a001"/>
    <xsd:import namespace="06e2b806-de4b-4741-bec8-6916725c7ab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MediaServiceDateTaken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a894e2-f387-41dd-8858-2f4442f9a00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9906f4e1-f956-4e74-9f8b-9729f605f547}" ma:internalName="TaxCatchAll" ma:showField="CatchAllData" ma:web="9fa894e2-f387-41dd-8858-2f4442f9a00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e2b806-de4b-4741-bec8-6916725c7a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9" nillable="true" ma:taxonomy="true" ma:internalName="lcf76f155ced4ddcb4097134ff3c332f" ma:taxonomyFieldName="MediaServiceImageTags" ma:displayName="Image Tags" ma:readOnly="false" ma:fieldId="{5cf76f15-5ced-4ddc-b409-7134ff3c332f}" ma:taxonomyMulti="true" ma:sspId="277e901e-6825-420f-9292-770476413cc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fa894e2-f387-41dd-8858-2f4442f9a001" xsi:nil="true"/>
    <lcf76f155ced4ddcb4097134ff3c332f xmlns="06e2b806-de4b-4741-bec8-6916725c7abc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43D21D1A-2AE0-43D2-B26B-995A2393DB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66D3B009-F221-4A87-B6E8-CE6DC20773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fa894e2-f387-41dd-8858-2f4442f9a001"/>
    <ds:schemaRef ds:uri="06e2b806-de4b-4741-bec8-6916725c7a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4B2857D-8234-455D-BB7D-0E9D4EDB346D}">
  <ds:schemaRefs>
    <ds:schemaRef ds:uri="http://schemas.microsoft.com/office/2006/metadata/properties"/>
    <ds:schemaRef ds:uri="http://schemas.microsoft.com/office/infopath/2007/PartnerControls"/>
    <ds:schemaRef ds:uri="9fa894e2-f387-41dd-8858-2f4442f9a001"/>
    <ds:schemaRef ds:uri="06e2b806-de4b-4741-bec8-6916725c7abc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170</TotalTime>
  <Words>673</Words>
  <Application>Microsoft Office PowerPoint</Application>
  <PresentationFormat>Custom</PresentationFormat>
  <Paragraphs>142</Paragraphs>
  <Slides>42</Slides>
  <Notes>2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Damask</vt:lpstr>
      <vt:lpstr>PowerPoint Presentation</vt:lpstr>
      <vt:lpstr>Collaboration and Teamworking  outline </vt:lpstr>
      <vt:lpstr>PowerPoint Presentation</vt:lpstr>
      <vt:lpstr>PowerPoint Presentation</vt:lpstr>
      <vt:lpstr>Collaboration and teamworking</vt:lpstr>
      <vt:lpstr>Industry 4.0</vt:lpstr>
      <vt:lpstr>COLLABORTION AND Teamworking</vt:lpstr>
      <vt:lpstr>Teamworking &amp; COLLABORATION</vt:lpstr>
      <vt:lpstr>COLLABORATION  AND   TeamworkING</vt:lpstr>
      <vt:lpstr>Principles of COLLABORATION AND Teamworking</vt:lpstr>
      <vt:lpstr>Be prepared to compromise</vt:lpstr>
      <vt:lpstr>Avoid dominating or imposing your ideas</vt:lpstr>
      <vt:lpstr>Principles of Teamworking</vt:lpstr>
      <vt:lpstr>Principles of Teamworking</vt:lpstr>
      <vt:lpstr>COLLABORATION   AND   TEAMWORKING TECHNIQUES</vt:lpstr>
      <vt:lpstr>Clear &amp; smart goals (MISSION AND VISION)</vt:lpstr>
      <vt:lpstr>PowerPoint Presentation</vt:lpstr>
      <vt:lpstr>PowerPoint Presentation</vt:lpstr>
      <vt:lpstr>PowerPoint Presentation</vt:lpstr>
      <vt:lpstr>Clarity in sharing responsibilities according to members’ skills </vt:lpstr>
      <vt:lpstr>PowerPoint Presentation</vt:lpstr>
      <vt:lpstr> </vt:lpstr>
      <vt:lpstr>Why is trust important?</vt:lpstr>
      <vt:lpstr>Collective work and commitment</vt:lpstr>
      <vt:lpstr>PowerPoint Presentation</vt:lpstr>
      <vt:lpstr>PowerPoint Presentation</vt:lpstr>
      <vt:lpstr>PowerPoint Presentation</vt:lpstr>
      <vt:lpstr>PowerPoint Presentation</vt:lpstr>
      <vt:lpstr>APPRECIATE INDIVIDUAL DIFFERENCES</vt:lpstr>
      <vt:lpstr>COLLABORATION   AND  Teamworking   techniques</vt:lpstr>
      <vt:lpstr>Collaboration time</vt:lpstr>
      <vt:lpstr>Teamwork activity</vt:lpstr>
      <vt:lpstr>Team working video</vt:lpstr>
      <vt:lpstr>Story time  use one of the themes to reflect your perspective on collaboration and teamworking</vt:lpstr>
      <vt:lpstr>PowerPoint Presentation</vt:lpstr>
      <vt:lpstr>….then why………….</vt:lpstr>
      <vt:lpstr>Problems of teamwork</vt:lpstr>
      <vt:lpstr>The problems you can fix with some work  Organizational or structural problem</vt:lpstr>
      <vt:lpstr>The problems you can fix with a lot of work  Personal issues</vt:lpstr>
      <vt:lpstr>The problems you cannot fix  Deeper Personal problems</vt:lpstr>
      <vt:lpstr>Problems and solutions of teamwork</vt:lpstr>
      <vt:lpstr>Thank you for your participation and patience!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KENAN KAPUKAYA</dc:creator>
  <cp:lastModifiedBy>Ridhwan Tahir</cp:lastModifiedBy>
  <cp:revision>25</cp:revision>
  <dcterms:created xsi:type="dcterms:W3CDTF">2020-11-29T21:04:50Z</dcterms:created>
  <dcterms:modified xsi:type="dcterms:W3CDTF">2024-06-27T06:44:48Z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0x010100F2EC40B530C8F541BFA14C249B5962E0</vt:lpwstr>
  </property>
  <property fmtid="{D5CDD505-2E9C-101B-9397-08002B2CF9AE}" pid="3" name="MediaServiceImageTags">
    <vt:lpwstr/>
  </property>
</Properties>
</file>