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A_81D1603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1" r:id="rId6"/>
    <p:sldId id="257" r:id="rId7"/>
    <p:sldId id="258" r:id="rId8"/>
    <p:sldId id="259" r:id="rId9"/>
    <p:sldId id="260" r:id="rId10"/>
    <p:sldId id="261" r:id="rId11"/>
    <p:sldId id="262" r:id="rId12"/>
    <p:sldId id="263" r:id="rId13"/>
    <p:sldId id="264" r:id="rId14"/>
    <p:sldId id="270" r:id="rId15"/>
    <p:sldId id="265" r:id="rId16"/>
    <p:sldId id="266" r:id="rId17"/>
    <p:sldId id="273" r:id="rId18"/>
    <p:sldId id="274" r:id="rId19"/>
    <p:sldId id="280" r:id="rId20"/>
    <p:sldId id="269" r:id="rId21"/>
    <p:sldId id="267" r:id="rId22"/>
    <p:sldId id="268" r:id="rId23"/>
    <p:sldId id="271" r:id="rId24"/>
    <p:sldId id="279" r:id="rId25"/>
    <p:sldId id="272" r:id="rId26"/>
    <p:sldId id="275" r:id="rId27"/>
    <p:sldId id="276" r:id="rId28"/>
    <p:sldId id="277" r:id="rId29"/>
    <p:sldId id="285" r:id="rId30"/>
    <p:sldId id="284" r:id="rId31"/>
    <p:sldId id="278" r:id="rId32"/>
    <p:sldId id="282"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6E3C40-1A00-21D5-59FB-6A803B0E172A}" name="h serin" initials="hs" userId="7acb4212e88e56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F9D14-0E3C-1F61-B107-6C7BA0F24675}" v="1" dt="2024-05-13T06:32:44.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0" autoAdjust="0"/>
    <p:restoredTop sz="94673"/>
  </p:normalViewPr>
  <p:slideViewPr>
    <p:cSldViewPr snapToGrid="0">
      <p:cViewPr varScale="1">
        <p:scale>
          <a:sx n="115" d="100"/>
          <a:sy n="115" d="100"/>
        </p:scale>
        <p:origin x="86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1A_81D16037.xml><?xml version="1.0" encoding="utf-8"?>
<p188:cmLst xmlns:a="http://schemas.openxmlformats.org/drawingml/2006/main" xmlns:r="http://schemas.openxmlformats.org/officeDocument/2006/relationships" xmlns:p188="http://schemas.microsoft.com/office/powerpoint/2018/8/main">
  <p188:cm id="{9F6B59F2-06A0-4C91-8928-BD592FEFEB18}" authorId="{C56E3C40-1A00-21D5-59FB-6A803B0E172A}" created="2024-03-22T13:01:03.212">
    <ac:deMkLst xmlns:ac="http://schemas.microsoft.com/office/drawing/2013/main/command">
      <pc:docMk xmlns:pc="http://schemas.microsoft.com/office/powerpoint/2013/main/command"/>
      <pc:sldMk xmlns:pc="http://schemas.microsoft.com/office/powerpoint/2013/main/command" cId="2177982519" sldId="282"/>
      <ac:picMk id="6" creationId="{3E57CFB8-A669-FA6D-456D-60919EDC08F7}"/>
    </ac:deMkLst>
    <p188:txBody>
      <a:bodyPr/>
      <a:lstStyle/>
      <a:p>
        <a:r>
          <a:rPr lang="en-US"/>
          <a:t>After they complete answering the questions. Have students break out in groups and discuss their answers. Have them note if there are classmates who might feel the same way about certain issues and see how they handle negative issues in their lives. This activity will help them spot when they are having negative moments, and can help them curb their emotions and think positive thoughts.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04AB-AC3D-9D6A-A63F-04AAE46C51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57189-F491-5F65-23E7-87C4088E8E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E30487-71BD-1653-627D-37220ACEFD44}"/>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5" name="Footer Placeholder 4">
            <a:extLst>
              <a:ext uri="{FF2B5EF4-FFF2-40B4-BE49-F238E27FC236}">
                <a16:creationId xmlns:a16="http://schemas.microsoft.com/office/drawing/2014/main" id="{E20D5048-BF53-209D-4423-E256A6D8D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271AB-6552-73CD-4AE1-A20FD838DC18}"/>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146252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71B0-DD00-72D0-7847-78543B7B43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816357-867D-ED07-8D64-B56AD35F89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6544F-168D-5D20-B54D-C27771A16E11}"/>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5" name="Footer Placeholder 4">
            <a:extLst>
              <a:ext uri="{FF2B5EF4-FFF2-40B4-BE49-F238E27FC236}">
                <a16:creationId xmlns:a16="http://schemas.microsoft.com/office/drawing/2014/main" id="{A398486C-FEFD-811F-0EFD-95B93D117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D2F28-3C5E-D89F-6AA3-A78C23E05615}"/>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987309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EF5D0-0E8A-AEDF-D87E-005B22C931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C2CCB0-8666-83AD-A3CF-38BB28E6D2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B303-436A-4CA1-1869-600655FB9653}"/>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5" name="Footer Placeholder 4">
            <a:extLst>
              <a:ext uri="{FF2B5EF4-FFF2-40B4-BE49-F238E27FC236}">
                <a16:creationId xmlns:a16="http://schemas.microsoft.com/office/drawing/2014/main" id="{CFA5D7BD-0037-562C-7756-5E93C8594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E72CC-4337-38AD-608E-8CF65F6EAABA}"/>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83890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9F21-7634-7B4E-4AB4-FC56FF4C42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EAE6-347C-6CE0-E999-242705630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8457E-85BA-67C6-B432-58EBFD952386}"/>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5" name="Footer Placeholder 4">
            <a:extLst>
              <a:ext uri="{FF2B5EF4-FFF2-40B4-BE49-F238E27FC236}">
                <a16:creationId xmlns:a16="http://schemas.microsoft.com/office/drawing/2014/main" id="{63B35F35-7F4B-DA22-AF4C-C9E46944C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AAF0E-AF52-BBBC-7699-3D29871FC20C}"/>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318305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E2A2-F808-8EB9-E52A-9D6A751D1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27F34-E6F6-27AB-16CE-C01AF76DE9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B4E73-0D10-8A30-AF47-BC2852B926FF}"/>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5" name="Footer Placeholder 4">
            <a:extLst>
              <a:ext uri="{FF2B5EF4-FFF2-40B4-BE49-F238E27FC236}">
                <a16:creationId xmlns:a16="http://schemas.microsoft.com/office/drawing/2014/main" id="{9AE57B43-5F51-46A9-1F69-2B6C3DED5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236A-CA1F-DF4B-12E1-05A01F23A54B}"/>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271511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2596-97AC-220B-7F5F-9B604AD82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CA948-B021-AEC6-679E-3D8D772386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23C39C-2903-D618-6483-E4008465F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41E37-383E-5B43-662E-2AC45F4E43AF}"/>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6" name="Footer Placeholder 5">
            <a:extLst>
              <a:ext uri="{FF2B5EF4-FFF2-40B4-BE49-F238E27FC236}">
                <a16:creationId xmlns:a16="http://schemas.microsoft.com/office/drawing/2014/main" id="{CFF823B6-93C7-5A8F-392F-7D494AA2B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F6349-582D-F4B1-D914-33E1FC132CEC}"/>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3411911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8A505-84E4-E967-CC11-B06D650488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342350-C2F1-8D64-5057-4098208989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DBE47-C0D3-28F0-4B6E-5FA422EB6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F0721-9891-5468-59AA-69FECEAE4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86E398-C84C-40AC-F08F-C4E5A2C6D0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2C10FD-89FD-5031-390F-18E8B212AD1C}"/>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8" name="Footer Placeholder 7">
            <a:extLst>
              <a:ext uri="{FF2B5EF4-FFF2-40B4-BE49-F238E27FC236}">
                <a16:creationId xmlns:a16="http://schemas.microsoft.com/office/drawing/2014/main" id="{27EE5067-B95A-5366-757D-06B2280616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596D8-0C50-0095-CDC2-8BCB521E548D}"/>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327420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2176-CF03-F12E-1D4C-6684A5CA25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8BAA1-21F9-7083-1D89-8A1C9ADE2893}"/>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4" name="Footer Placeholder 3">
            <a:extLst>
              <a:ext uri="{FF2B5EF4-FFF2-40B4-BE49-F238E27FC236}">
                <a16:creationId xmlns:a16="http://schemas.microsoft.com/office/drawing/2014/main" id="{90893805-D2FC-CB3B-0229-0EC170AD1F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084C9-02B7-8476-3773-9A08EF08C5A1}"/>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36399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56ABD5-0ACB-E7AD-AB03-831B817132B0}"/>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3" name="Footer Placeholder 2">
            <a:extLst>
              <a:ext uri="{FF2B5EF4-FFF2-40B4-BE49-F238E27FC236}">
                <a16:creationId xmlns:a16="http://schemas.microsoft.com/office/drawing/2014/main" id="{1A322891-85E6-562E-0F03-28463BB2D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0B2479-0D05-DDEB-C85B-47DA7CB97C66}"/>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11952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10C6-C194-E07F-023A-5D57324AF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37346-E955-10FA-4D54-495194E75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87B36F-30AE-9B15-67CB-37B5396ED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9EED4-0486-D98D-EF58-E53D1FA0C0C8}"/>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6" name="Footer Placeholder 5">
            <a:extLst>
              <a:ext uri="{FF2B5EF4-FFF2-40B4-BE49-F238E27FC236}">
                <a16:creationId xmlns:a16="http://schemas.microsoft.com/office/drawing/2014/main" id="{B274496B-37C8-F9AD-2091-4EC15FDE7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B748BB-140B-F1F9-EDEF-41D83912804F}"/>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2742636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98F6-47F4-F9D2-7713-A1DCA3A98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5015F-092F-6929-80C9-EC04440D4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272F2-046A-12DA-4D73-37D7D524A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EA23E-1719-0BE6-0C00-6677A44B428C}"/>
              </a:ext>
            </a:extLst>
          </p:cNvPr>
          <p:cNvSpPr>
            <a:spLocks noGrp="1"/>
          </p:cNvSpPr>
          <p:nvPr>
            <p:ph type="dt" sz="half" idx="10"/>
          </p:nvPr>
        </p:nvSpPr>
        <p:spPr/>
        <p:txBody>
          <a:bodyPr/>
          <a:lstStyle/>
          <a:p>
            <a:fld id="{CD49467E-CE9F-48B9-9AD0-82DCA8B8C1EF}" type="datetimeFigureOut">
              <a:rPr lang="en-US" smtClean="0"/>
              <a:t>6/26/2024</a:t>
            </a:fld>
            <a:endParaRPr lang="en-US"/>
          </a:p>
        </p:txBody>
      </p:sp>
      <p:sp>
        <p:nvSpPr>
          <p:cNvPr id="6" name="Footer Placeholder 5">
            <a:extLst>
              <a:ext uri="{FF2B5EF4-FFF2-40B4-BE49-F238E27FC236}">
                <a16:creationId xmlns:a16="http://schemas.microsoft.com/office/drawing/2014/main" id="{017EC76A-DA64-7D1B-6AFE-1CEF91FCE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9CCF2-8260-2893-AE36-8FDEF810282A}"/>
              </a:ext>
            </a:extLst>
          </p:cNvPr>
          <p:cNvSpPr>
            <a:spLocks noGrp="1"/>
          </p:cNvSpPr>
          <p:nvPr>
            <p:ph type="sldNum" sz="quarter" idx="12"/>
          </p:nvPr>
        </p:nvSpPr>
        <p:spPr/>
        <p:txBody>
          <a:bodyPr/>
          <a:lstStyle/>
          <a:p>
            <a:fld id="{EA949DA5-70EB-4312-AB29-5F7BD2CA5C6F}" type="slidenum">
              <a:rPr lang="en-US" smtClean="0"/>
              <a:t>‹#›</a:t>
            </a:fld>
            <a:endParaRPr lang="en-US"/>
          </a:p>
        </p:txBody>
      </p:sp>
    </p:spTree>
    <p:extLst>
      <p:ext uri="{BB962C8B-B14F-4D97-AF65-F5344CB8AC3E}">
        <p14:creationId xmlns:p14="http://schemas.microsoft.com/office/powerpoint/2010/main" val="87760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541F4-F418-0856-F2D5-21D573AA3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850731-A7AC-2610-77E2-B35E1CF13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345AC-A745-7D37-1560-265F656667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9467E-CE9F-48B9-9AD0-82DCA8B8C1EF}" type="datetimeFigureOut">
              <a:rPr lang="en-US" smtClean="0"/>
              <a:t>6/26/2024</a:t>
            </a:fld>
            <a:endParaRPr lang="en-US"/>
          </a:p>
        </p:txBody>
      </p:sp>
      <p:sp>
        <p:nvSpPr>
          <p:cNvPr id="5" name="Footer Placeholder 4">
            <a:extLst>
              <a:ext uri="{FF2B5EF4-FFF2-40B4-BE49-F238E27FC236}">
                <a16:creationId xmlns:a16="http://schemas.microsoft.com/office/drawing/2014/main" id="{7B396114-A2CF-1373-403E-EF7830394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94628-E30D-7CC8-024E-E43F6F7607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49DA5-70EB-4312-AB29-5F7BD2CA5C6F}" type="slidenum">
              <a:rPr lang="en-US" smtClean="0"/>
              <a:t>‹#›</a:t>
            </a:fld>
            <a:endParaRPr lang="en-US"/>
          </a:p>
        </p:txBody>
      </p:sp>
    </p:spTree>
    <p:extLst>
      <p:ext uri="{BB962C8B-B14F-4D97-AF65-F5344CB8AC3E}">
        <p14:creationId xmlns:p14="http://schemas.microsoft.com/office/powerpoint/2010/main" val="2080339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j4TZMxkxySc?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1A_81D1603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jumping in the air with their arms raised&#10;&#10;Description automatically generated">
            <a:extLst>
              <a:ext uri="{FF2B5EF4-FFF2-40B4-BE49-F238E27FC236}">
                <a16:creationId xmlns:a16="http://schemas.microsoft.com/office/drawing/2014/main" id="{6BA21EFD-F93B-AD58-4CF0-FA73FD31B2BE}"/>
              </a:ext>
            </a:extLst>
          </p:cNvPr>
          <p:cNvPicPr>
            <a:picLocks noChangeAspect="1"/>
          </p:cNvPicPr>
          <p:nvPr/>
        </p:nvPicPr>
        <p:blipFill rotWithShape="1">
          <a:blip r:embed="rId2">
            <a:extLst>
              <a:ext uri="{28A0092B-C50C-407E-A947-70E740481C1C}">
                <a14:useLocalDpi xmlns:a14="http://schemas.microsoft.com/office/drawing/2010/main" val="0"/>
              </a:ext>
            </a:extLst>
          </a:blip>
          <a:srcRect l="35363" t="6961" b="213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73247F-6909-8E5F-4ECC-6E036F28B8F2}"/>
              </a:ext>
            </a:extLst>
          </p:cNvPr>
          <p:cNvSpPr>
            <a:spLocks noGrp="1"/>
          </p:cNvSpPr>
          <p:nvPr>
            <p:ph type="ctrTitle"/>
          </p:nvPr>
        </p:nvSpPr>
        <p:spPr>
          <a:xfrm>
            <a:off x="1185117" y="4928438"/>
            <a:ext cx="5063598" cy="897497"/>
          </a:xfrm>
        </p:spPr>
        <p:txBody>
          <a:bodyPr anchor="b">
            <a:normAutofit/>
          </a:bodyPr>
          <a:lstStyle/>
          <a:p>
            <a:pPr algn="l"/>
            <a:r>
              <a:rPr lang="en-US" sz="4800" dirty="0">
                <a:solidFill>
                  <a:schemeClr val="bg1"/>
                </a:solidFill>
              </a:rPr>
              <a:t>Positive Attitude</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887F9F6-C09A-41F1-5828-D9C0A1FC261C}"/>
              </a:ext>
            </a:extLst>
          </p:cNvPr>
          <p:cNvSpPr>
            <a:spLocks noGrp="1"/>
          </p:cNvSpPr>
          <p:nvPr/>
        </p:nvSpPr>
        <p:spPr>
          <a:xfrm>
            <a:off x="1767" y="1124395"/>
            <a:ext cx="3466540" cy="4016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br>
              <a:rPr lang="en-GB" sz="1200" b="0" i="0" dirty="0">
                <a:solidFill>
                  <a:srgbClr val="000000"/>
                </a:solidFill>
                <a:effectLst/>
                <a:latin typeface="Times New Roman" panose="02020603050405020304" pitchFamily="18" charset="0"/>
              </a:rPr>
            </a:br>
            <a:r>
              <a:rPr lang="en-GB" sz="1800" b="0" i="0" dirty="0">
                <a:solidFill>
                  <a:schemeClr val="bg1"/>
                </a:solidFill>
                <a:effectLst/>
                <a:latin typeface="Times New Roman" panose="02020603050405020304" pitchFamily="18" charset="0"/>
              </a:rPr>
              <a:t>Interpersonal Dynamics and Character Building (IDCB)</a:t>
            </a:r>
            <a:br>
              <a:rPr lang="en-GB" sz="1800" b="0" i="0" dirty="0">
                <a:solidFill>
                  <a:schemeClr val="bg1"/>
                </a:solidFill>
                <a:effectLst/>
                <a:latin typeface="Times New Roman" panose="02020603050405020304" pitchFamily="18" charset="0"/>
              </a:rPr>
            </a:br>
            <a:br>
              <a:rPr lang="en-GB" sz="1800" dirty="0">
                <a:solidFill>
                  <a:schemeClr val="bg1"/>
                </a:solidFill>
                <a:latin typeface="Times New Roman" panose="02020603050405020304" pitchFamily="18" charset="0"/>
              </a:rPr>
            </a:br>
            <a:r>
              <a:rPr lang="en-GB" sz="1800" dirty="0">
                <a:solidFill>
                  <a:schemeClr val="bg1"/>
                </a:solidFill>
                <a:latin typeface="Times New Roman" panose="02020603050405020304" pitchFamily="18" charset="0"/>
              </a:rPr>
              <a:t>23 March 2024</a:t>
            </a:r>
            <a:br>
              <a:rPr lang="en-US" sz="1200" dirty="0"/>
            </a:br>
            <a:endParaRPr lang="en-US" sz="3600" b="1" dirty="0"/>
          </a:p>
        </p:txBody>
      </p:sp>
      <p:pic>
        <p:nvPicPr>
          <p:cNvPr id="9" name="Picture 8" descr="A logo with text and a book&#10;&#10;Description automatically generated with medium confidence">
            <a:extLst>
              <a:ext uri="{FF2B5EF4-FFF2-40B4-BE49-F238E27FC236}">
                <a16:creationId xmlns:a16="http://schemas.microsoft.com/office/drawing/2014/main" id="{4AF95CD6-6FAF-7593-F558-4339E4680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03" y="339087"/>
            <a:ext cx="4206240" cy="3785616"/>
          </a:xfrm>
          <a:prstGeom prst="rect">
            <a:avLst/>
          </a:prstGeom>
        </p:spPr>
      </p:pic>
      <p:sp>
        <p:nvSpPr>
          <p:cNvPr id="3" name="TextBox 2">
            <a:extLst>
              <a:ext uri="{FF2B5EF4-FFF2-40B4-BE49-F238E27FC236}">
                <a16:creationId xmlns:a16="http://schemas.microsoft.com/office/drawing/2014/main" id="{DC01865F-B8DA-A969-179A-1F09E1569C98}"/>
              </a:ext>
            </a:extLst>
          </p:cNvPr>
          <p:cNvSpPr txBox="1"/>
          <p:nvPr/>
        </p:nvSpPr>
        <p:spPr>
          <a:xfrm>
            <a:off x="2292824" y="5926290"/>
            <a:ext cx="3282287" cy="369332"/>
          </a:xfrm>
          <a:prstGeom prst="rect">
            <a:avLst/>
          </a:prstGeom>
          <a:noFill/>
        </p:spPr>
        <p:txBody>
          <a:bodyPr wrap="square" rtlCol="0">
            <a:spAutoFit/>
          </a:bodyPr>
          <a:lstStyle/>
          <a:p>
            <a:r>
              <a:rPr lang="en-US">
                <a:solidFill>
                  <a:schemeClr val="bg1"/>
                </a:solidFill>
              </a:rPr>
              <a:t>Rizwan Tahir</a:t>
            </a:r>
            <a:endParaRPr lang="en-US" dirty="0">
              <a:solidFill>
                <a:schemeClr val="bg1"/>
              </a:solidFill>
            </a:endParaRPr>
          </a:p>
        </p:txBody>
      </p:sp>
    </p:spTree>
    <p:extLst>
      <p:ext uri="{BB962C8B-B14F-4D97-AF65-F5344CB8AC3E}">
        <p14:creationId xmlns:p14="http://schemas.microsoft.com/office/powerpoint/2010/main" val="2685785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7B2B8435-768E-5792-C9C8-6A518B38E34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6"/>
          <a:stretch/>
        </p:blipFill>
        <p:spPr>
          <a:xfrm>
            <a:off x="1165062" y="643467"/>
            <a:ext cx="9861875" cy="5571066"/>
          </a:xfrm>
          <a:prstGeom prst="rect">
            <a:avLst/>
          </a:prstGeom>
        </p:spPr>
      </p:pic>
    </p:spTree>
    <p:extLst>
      <p:ext uri="{BB962C8B-B14F-4D97-AF65-F5344CB8AC3E}">
        <p14:creationId xmlns:p14="http://schemas.microsoft.com/office/powerpoint/2010/main" val="153888741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A916C-5EB8-A1FA-096A-725B406190C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What is the benefit of a positive attitude?</a:t>
            </a:r>
          </a:p>
        </p:txBody>
      </p:sp>
      <p:pic>
        <p:nvPicPr>
          <p:cNvPr id="5" name="Content Placeholder 4" descr="A group of colorful sticky notes&#10;&#10;Description automatically generated">
            <a:extLst>
              <a:ext uri="{FF2B5EF4-FFF2-40B4-BE49-F238E27FC236}">
                <a16:creationId xmlns:a16="http://schemas.microsoft.com/office/drawing/2014/main" id="{3E907673-47F0-FF5D-A4A7-5A2E4725F3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908797"/>
            <a:ext cx="6780700" cy="5038076"/>
          </a:xfrm>
          <a:prstGeom prst="rect">
            <a:avLst/>
          </a:prstGeom>
        </p:spPr>
      </p:pic>
    </p:spTree>
    <p:extLst>
      <p:ext uri="{BB962C8B-B14F-4D97-AF65-F5344CB8AC3E}">
        <p14:creationId xmlns:p14="http://schemas.microsoft.com/office/powerpoint/2010/main" val="3498898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iagram with text and numbers&#10;&#10;Description automatically generated with medium confidence">
            <a:extLst>
              <a:ext uri="{FF2B5EF4-FFF2-40B4-BE49-F238E27FC236}">
                <a16:creationId xmlns:a16="http://schemas.microsoft.com/office/drawing/2014/main" id="{36692619-A570-ADB8-F23F-175BAB65C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0170"/>
          </a:xfrm>
          <a:prstGeom prst="rect">
            <a:avLst/>
          </a:prstGeom>
        </p:spPr>
      </p:pic>
      <p:sp>
        <p:nvSpPr>
          <p:cNvPr id="21" name="TextBox 20">
            <a:extLst>
              <a:ext uri="{FF2B5EF4-FFF2-40B4-BE49-F238E27FC236}">
                <a16:creationId xmlns:a16="http://schemas.microsoft.com/office/drawing/2014/main" id="{28F1D4C4-DB3D-D7FF-7BA7-5DF89EDEEC7E}"/>
              </a:ext>
            </a:extLst>
          </p:cNvPr>
          <p:cNvSpPr txBox="1"/>
          <p:nvPr/>
        </p:nvSpPr>
        <p:spPr>
          <a:xfrm>
            <a:off x="4367048" y="472965"/>
            <a:ext cx="3611053" cy="400110"/>
          </a:xfrm>
          <a:prstGeom prst="rect">
            <a:avLst/>
          </a:prstGeom>
          <a:noFill/>
        </p:spPr>
        <p:txBody>
          <a:bodyPr wrap="none" rtlCol="0">
            <a:spAutoFit/>
          </a:bodyPr>
          <a:lstStyle/>
          <a:p>
            <a:r>
              <a:rPr lang="en-US" sz="2000" dirty="0">
                <a:solidFill>
                  <a:schemeClr val="accent2">
                    <a:lumMod val="50000"/>
                  </a:schemeClr>
                </a:solidFill>
              </a:rPr>
              <a:t>The benefit of a Positive Attitude</a:t>
            </a:r>
          </a:p>
        </p:txBody>
      </p:sp>
    </p:spTree>
    <p:extLst>
      <p:ext uri="{BB962C8B-B14F-4D97-AF65-F5344CB8AC3E}">
        <p14:creationId xmlns:p14="http://schemas.microsoft.com/office/powerpoint/2010/main" val="95653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profile of a person with words in the shape of a head&#10;&#10;Description automatically generated">
            <a:extLst>
              <a:ext uri="{FF2B5EF4-FFF2-40B4-BE49-F238E27FC236}">
                <a16:creationId xmlns:a16="http://schemas.microsoft.com/office/drawing/2014/main" id="{F3A792EB-2ED7-B792-4434-22B0A94527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1822322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in white t-shirts&#10;&#10;Description automatically generated">
            <a:extLst>
              <a:ext uri="{FF2B5EF4-FFF2-40B4-BE49-F238E27FC236}">
                <a16:creationId xmlns:a16="http://schemas.microsoft.com/office/drawing/2014/main" id="{3114FF5E-AF5B-0D8A-2CF5-670A5F59D73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79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3DE57C-17B9-6C49-4B51-F5B1D666CF1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Let give me an example of a positive and negative attitude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079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hart with colorful squares&#10;&#10;Description automatically generated with medium confidence">
            <a:extLst>
              <a:ext uri="{FF2B5EF4-FFF2-40B4-BE49-F238E27FC236}">
                <a16:creationId xmlns:a16="http://schemas.microsoft.com/office/drawing/2014/main" id="{32FDE01C-127B-7EEE-D6FD-CF33D29FBF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1246633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B8B78D1E-17B3-3A24-D857-AE326D08D5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
            <a:ext cx="12191979" cy="6858000"/>
          </a:xfrm>
          <a:prstGeom prst="rect">
            <a:avLst/>
          </a:prstGeom>
        </p:spPr>
      </p:pic>
    </p:spTree>
    <p:extLst>
      <p:ext uri="{BB962C8B-B14F-4D97-AF65-F5344CB8AC3E}">
        <p14:creationId xmlns:p14="http://schemas.microsoft.com/office/powerpoint/2010/main" val="23304669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person meditating&#10;&#10;Description automatically generated">
            <a:extLst>
              <a:ext uri="{FF2B5EF4-FFF2-40B4-BE49-F238E27FC236}">
                <a16:creationId xmlns:a16="http://schemas.microsoft.com/office/drawing/2014/main" id="{8FDF787C-F7AE-AB97-B9C4-37AE79DB9E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44" r="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A9C38-0C7B-6F28-71EE-FC82840ECCF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How can we develop a positive Attitude?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459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text on a blue background&#10;&#10;Description automatically generated">
            <a:extLst>
              <a:ext uri="{FF2B5EF4-FFF2-40B4-BE49-F238E27FC236}">
                <a16:creationId xmlns:a16="http://schemas.microsoft.com/office/drawing/2014/main" id="{F862B485-58C4-378A-E8D9-3ECCBF0B58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4147" y="457200"/>
            <a:ext cx="9783705" cy="5943600"/>
          </a:xfrm>
          <a:prstGeom prst="rect">
            <a:avLst/>
          </a:prstGeom>
        </p:spPr>
      </p:pic>
    </p:spTree>
    <p:extLst>
      <p:ext uri="{BB962C8B-B14F-4D97-AF65-F5344CB8AC3E}">
        <p14:creationId xmlns:p14="http://schemas.microsoft.com/office/powerpoint/2010/main" val="31988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message&#10;&#10;Description automatically generated">
            <a:extLst>
              <a:ext uri="{FF2B5EF4-FFF2-40B4-BE49-F238E27FC236}">
                <a16:creationId xmlns:a16="http://schemas.microsoft.com/office/drawing/2014/main" id="{8AFEA05C-786D-C24D-3F42-4B33383543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781"/>
          <a:stretch/>
        </p:blipFill>
        <p:spPr>
          <a:xfrm>
            <a:off x="811825" y="457200"/>
            <a:ext cx="10568350" cy="5943600"/>
          </a:xfrm>
          <a:prstGeom prst="rect">
            <a:avLst/>
          </a:prstGeom>
        </p:spPr>
      </p:pic>
    </p:spTree>
    <p:extLst>
      <p:ext uri="{BB962C8B-B14F-4D97-AF65-F5344CB8AC3E}">
        <p14:creationId xmlns:p14="http://schemas.microsoft.com/office/powerpoint/2010/main" val="1949846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24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33471-6C00-FC48-A536-2532DBB3EB0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dirty="0">
                <a:solidFill>
                  <a:srgbClr val="FFFFFF"/>
                </a:solidFill>
                <a:latin typeface="+mj-lt"/>
                <a:ea typeface="+mj-ea"/>
                <a:cs typeface="+mj-cs"/>
              </a:rPr>
              <a:t>Positive attitude, sustainable development which of the goals does it cover?</a:t>
            </a:r>
          </a:p>
        </p:txBody>
      </p:sp>
      <p:pic>
        <p:nvPicPr>
          <p:cNvPr id="5" name="Content Placeholder 4" descr="A chart of sustainable development&#10;&#10;Description automatically generated">
            <a:extLst>
              <a:ext uri="{FF2B5EF4-FFF2-40B4-BE49-F238E27FC236}">
                <a16:creationId xmlns:a16="http://schemas.microsoft.com/office/drawing/2014/main" id="{62687A1E-E38D-7773-E0E0-D30DF9FC08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252875"/>
            <a:ext cx="7188199" cy="4348861"/>
          </a:xfrm>
          <a:prstGeom prst="rect">
            <a:avLst/>
          </a:prstGeom>
        </p:spPr>
      </p:pic>
    </p:spTree>
    <p:extLst>
      <p:ext uri="{BB962C8B-B14F-4D97-AF65-F5344CB8AC3E}">
        <p14:creationId xmlns:p14="http://schemas.microsoft.com/office/powerpoint/2010/main" val="1221391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aper cut out of a person holding a briefcase&#10;&#10;Description automatically generated">
            <a:extLst>
              <a:ext uri="{FF2B5EF4-FFF2-40B4-BE49-F238E27FC236}">
                <a16:creationId xmlns:a16="http://schemas.microsoft.com/office/drawing/2014/main" id="{AE7DA61F-89FD-A7C9-2102-66E4746940E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2484" y="5339626"/>
            <a:ext cx="12252960" cy="1645920"/>
          </a:xfrm>
          <a:prstGeom prst="rect">
            <a:avLst/>
          </a:prstGeom>
        </p:spPr>
      </p:pic>
      <p:pic>
        <p:nvPicPr>
          <p:cNvPr id="17" name="Content Placeholder 16" descr="A close-up of a diagram&#10;&#10;Description automatically generated">
            <a:extLst>
              <a:ext uri="{FF2B5EF4-FFF2-40B4-BE49-F238E27FC236}">
                <a16:creationId xmlns:a16="http://schemas.microsoft.com/office/drawing/2014/main" id="{A8D9B990-57B2-677E-A753-9C9C50EEF1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84" y="0"/>
            <a:ext cx="12252960" cy="5339626"/>
          </a:xfrm>
        </p:spPr>
      </p:pic>
    </p:spTree>
    <p:extLst>
      <p:ext uri="{BB962C8B-B14F-4D97-AF65-F5344CB8AC3E}">
        <p14:creationId xmlns:p14="http://schemas.microsoft.com/office/powerpoint/2010/main" val="1571234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arbed wire with text above it&#10;&#10;Description automatically generated">
            <a:extLst>
              <a:ext uri="{FF2B5EF4-FFF2-40B4-BE49-F238E27FC236}">
                <a16:creationId xmlns:a16="http://schemas.microsoft.com/office/drawing/2014/main" id="{B20D8B54-5147-3D77-92AF-54EBEA4536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Tree>
    <p:extLst>
      <p:ext uri="{BB962C8B-B14F-4D97-AF65-F5344CB8AC3E}">
        <p14:creationId xmlns:p14="http://schemas.microsoft.com/office/powerpoint/2010/main" val="1869204031"/>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85D07-5AC4-BC21-9D08-B3B244C26B9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Real-Life Examples of a positive attitude</a:t>
            </a:r>
          </a:p>
        </p:txBody>
      </p:sp>
      <p:pic>
        <p:nvPicPr>
          <p:cNvPr id="5" name="Content Placeholder 4" descr="A puzzle of a person's head&#10;&#10;Description automatically generated">
            <a:extLst>
              <a:ext uri="{FF2B5EF4-FFF2-40B4-BE49-F238E27FC236}">
                <a16:creationId xmlns:a16="http://schemas.microsoft.com/office/drawing/2014/main" id="{3235F7ED-D439-1E5F-4DC4-F9D0D3457F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0171" y="643466"/>
            <a:ext cx="4454990" cy="5568739"/>
          </a:xfrm>
          <a:prstGeom prst="rect">
            <a:avLst/>
          </a:prstGeom>
        </p:spPr>
      </p:pic>
    </p:spTree>
    <p:extLst>
      <p:ext uri="{BB962C8B-B14F-4D97-AF65-F5344CB8AC3E}">
        <p14:creationId xmlns:p14="http://schemas.microsoft.com/office/powerpoint/2010/main" val="2567194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11F45-586E-18FB-AAC2-427D37742D8F}"/>
              </a:ext>
            </a:extLst>
          </p:cNvPr>
          <p:cNvSpPr>
            <a:spLocks noGrp="1"/>
          </p:cNvSpPr>
          <p:nvPr>
            <p:ph type="title"/>
          </p:nvPr>
        </p:nvSpPr>
        <p:spPr>
          <a:xfrm>
            <a:off x="838201" y="365125"/>
            <a:ext cx="5251316" cy="1807305"/>
          </a:xfrm>
        </p:spPr>
        <p:txBody>
          <a:bodyPr>
            <a:normAutofit/>
          </a:bodyPr>
          <a:lstStyle/>
          <a:p>
            <a:r>
              <a:rPr lang="en-US" dirty="0"/>
              <a:t>Stephen King </a:t>
            </a:r>
          </a:p>
        </p:txBody>
      </p:sp>
      <p:sp>
        <p:nvSpPr>
          <p:cNvPr id="3" name="Content Placeholder 2">
            <a:extLst>
              <a:ext uri="{FF2B5EF4-FFF2-40B4-BE49-F238E27FC236}">
                <a16:creationId xmlns:a16="http://schemas.microsoft.com/office/drawing/2014/main" id="{09C48359-7F64-837B-DDCB-5A728187168F}"/>
              </a:ext>
            </a:extLst>
          </p:cNvPr>
          <p:cNvSpPr>
            <a:spLocks noGrp="1"/>
          </p:cNvSpPr>
          <p:nvPr>
            <p:ph idx="1"/>
          </p:nvPr>
        </p:nvSpPr>
        <p:spPr>
          <a:xfrm>
            <a:off x="609600" y="1576552"/>
            <a:ext cx="4619621" cy="3843666"/>
          </a:xfrm>
        </p:spPr>
        <p:txBody>
          <a:bodyPr>
            <a:noAutofit/>
          </a:bodyPr>
          <a:lstStyle/>
          <a:p>
            <a:pPr marL="0" indent="0" algn="just">
              <a:buNone/>
            </a:pPr>
            <a:r>
              <a:rPr lang="en-US" sz="1500" dirty="0"/>
              <a:t>King was broke and struggling when he was first trying to write down. He lived during a trailer together with his wife—also a writer—and they both worked multiple jobs to support their family while pursuing their craft. They were so poor that they had to borrow clothes for their wedding and had no phone because it had been too expensive.</a:t>
            </a:r>
          </a:p>
          <a:p>
            <a:pPr marL="0" indent="0" algn="just">
              <a:buNone/>
            </a:pPr>
            <a:r>
              <a:rPr lang="en-US" sz="1500" dirty="0"/>
              <a:t>King received numerous rejection letters for his works that he developed a system for collecting them. In one of his books named On Writing, he recalls that By the time he used to be 14. The nail in his wall would not support the load of the rejection slips impaled upon it.</a:t>
            </a:r>
          </a:p>
          <a:p>
            <a:pPr marL="0" indent="0" algn="just">
              <a:buNone/>
            </a:pPr>
            <a:r>
              <a:rPr lang="en-US" sz="1500" dirty="0"/>
              <a:t>So, He replaced the nail with a spike and kept on writing. This is what we call a positive attitude. Now that he gained success afterward. He received 60 rejections before selling his first story, “The Glass Floor,” for $35. Even his new best-selling book, Carrie, wasn’t successful initially. After receiving so many rejections, he, at last, sold Carrie for a meager advance to Doubleday Publishing. Only 13000 copies were sold of the hardback —not great. But, Soon after, Signet Books signed on for the paperback rights for $400,000, of which half that is, $200,000 went to King.</a:t>
            </a:r>
          </a:p>
        </p:txBody>
      </p:sp>
      <p:pic>
        <p:nvPicPr>
          <p:cNvPr id="5" name="Picture 4" descr="A person with glasses and a ring on his chin&#10;&#10;Description automatically generated">
            <a:extLst>
              <a:ext uri="{FF2B5EF4-FFF2-40B4-BE49-F238E27FC236}">
                <a16:creationId xmlns:a16="http://schemas.microsoft.com/office/drawing/2014/main" id="{8221BD3A-6459-5312-BB2D-BC5A30169136}"/>
              </a:ext>
            </a:extLst>
          </p:cNvPr>
          <p:cNvPicPr>
            <a:picLocks noChangeAspect="1"/>
          </p:cNvPicPr>
          <p:nvPr/>
        </p:nvPicPr>
        <p:blipFill rotWithShape="1">
          <a:blip r:embed="rId2">
            <a:extLst>
              <a:ext uri="{28A0092B-C50C-407E-A947-70E740481C1C}">
                <a14:useLocalDpi xmlns:a14="http://schemas.microsoft.com/office/drawing/2010/main" val="0"/>
              </a:ext>
            </a:extLst>
          </a:blip>
          <a:srcRect l="549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177982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E1CC2-6250-DCE6-5B10-BE345D02B8E1}"/>
              </a:ext>
            </a:extLst>
          </p:cNvPr>
          <p:cNvSpPr>
            <a:spLocks noGrp="1"/>
          </p:cNvSpPr>
          <p:nvPr>
            <p:ph type="title"/>
          </p:nvPr>
        </p:nvSpPr>
        <p:spPr>
          <a:xfrm>
            <a:off x="589560" y="856180"/>
            <a:ext cx="4560584" cy="1128068"/>
          </a:xfrm>
        </p:spPr>
        <p:txBody>
          <a:bodyPr anchor="ctr">
            <a:normAutofit/>
          </a:bodyPr>
          <a:lstStyle/>
          <a:p>
            <a:r>
              <a:rPr lang="en-US" sz="4000" b="1"/>
              <a:t>Walt Disney</a:t>
            </a:r>
            <a:endParaRPr lang="en-US" sz="400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5F000E-FBB2-5637-5BD3-83C5F4F1ADFF}"/>
              </a:ext>
            </a:extLst>
          </p:cNvPr>
          <p:cNvSpPr>
            <a:spLocks noGrp="1"/>
          </p:cNvSpPr>
          <p:nvPr>
            <p:ph idx="1"/>
          </p:nvPr>
        </p:nvSpPr>
        <p:spPr>
          <a:xfrm>
            <a:off x="590719" y="2330505"/>
            <a:ext cx="4559425" cy="3979585"/>
          </a:xfrm>
        </p:spPr>
        <p:txBody>
          <a:bodyPr anchor="ctr">
            <a:normAutofit/>
          </a:bodyPr>
          <a:lstStyle/>
          <a:p>
            <a:pPr marL="0" indent="0" algn="just">
              <a:buNone/>
            </a:pPr>
            <a:r>
              <a:rPr lang="en-US" sz="1600" dirty="0"/>
              <a:t>Back in 1919, an aspiring young cartoonist was fired from his job at a Kansas City newspaper. His editor told him he wasn’t creative enough and would check out work elsewhere. Had the cartoonist listened to his boss and given in to negative thinking, we wouldn’t have the work of Walt Disney. Disney may have considered quitting or going after a special line of labor, but he persisted. He believed he had what it took to succeed and listened to the voice inside himself urging him to stay trying. He turned to the facility of positive thinking and made himself a Real-life example, which encouraged him to travel after success rather than succumbing to his fear of failure. You’ll adopt this mindset and knowledge of all the advantages of positive thinking in your own life.</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a chair with a cartoon mouse&#10;&#10;Description automatically generated">
            <a:extLst>
              <a:ext uri="{FF2B5EF4-FFF2-40B4-BE49-F238E27FC236}">
                <a16:creationId xmlns:a16="http://schemas.microsoft.com/office/drawing/2014/main" id="{F9A73D25-8B0D-F115-22EB-CFC70F13ED4A}"/>
              </a:ext>
            </a:extLst>
          </p:cNvPr>
          <p:cNvPicPr>
            <a:picLocks noChangeAspect="1"/>
          </p:cNvPicPr>
          <p:nvPr/>
        </p:nvPicPr>
        <p:blipFill rotWithShape="1">
          <a:blip r:embed="rId2">
            <a:extLst>
              <a:ext uri="{28A0092B-C50C-407E-A947-70E740481C1C}">
                <a14:useLocalDpi xmlns:a14="http://schemas.microsoft.com/office/drawing/2010/main" val="0"/>
              </a:ext>
            </a:extLst>
          </a:blip>
          <a:srcRect r="4837" b="1"/>
          <a:stretch/>
        </p:blipFill>
        <p:spPr>
          <a:xfrm>
            <a:off x="5977788" y="799352"/>
            <a:ext cx="5425410" cy="5259296"/>
          </a:xfrm>
          <a:prstGeom prst="rect">
            <a:avLst/>
          </a:prstGeom>
        </p:spPr>
      </p:pic>
    </p:spTree>
    <p:extLst>
      <p:ext uri="{BB962C8B-B14F-4D97-AF65-F5344CB8AC3E}">
        <p14:creationId xmlns:p14="http://schemas.microsoft.com/office/powerpoint/2010/main" val="346350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70B2E8-A984-88A3-8810-EDD9D8786235}"/>
              </a:ext>
            </a:extLst>
          </p:cNvPr>
          <p:cNvSpPr>
            <a:spLocks noGrp="1"/>
          </p:cNvSpPr>
          <p:nvPr>
            <p:ph type="title"/>
          </p:nvPr>
        </p:nvSpPr>
        <p:spPr>
          <a:xfrm>
            <a:off x="6234865" y="284023"/>
            <a:ext cx="5248221" cy="1067209"/>
          </a:xfrm>
        </p:spPr>
        <p:txBody>
          <a:bodyPr>
            <a:normAutofit/>
          </a:bodyPr>
          <a:lstStyle/>
          <a:p>
            <a:r>
              <a:rPr lang="en-US" b="1" dirty="0">
                <a:solidFill>
                  <a:schemeClr val="bg1"/>
                </a:solidFill>
              </a:rPr>
              <a:t>Emily Blunt</a:t>
            </a:r>
            <a:endParaRPr lang="en-US" dirty="0">
              <a:solidFill>
                <a:schemeClr val="bg1"/>
              </a:solidFill>
            </a:endParaRPr>
          </a:p>
        </p:txBody>
      </p:sp>
      <p:pic>
        <p:nvPicPr>
          <p:cNvPr id="5" name="Picture 4" descr="A person in a blue suit&#10;&#10;Description automatically generated">
            <a:extLst>
              <a:ext uri="{FF2B5EF4-FFF2-40B4-BE49-F238E27FC236}">
                <a16:creationId xmlns:a16="http://schemas.microsoft.com/office/drawing/2014/main" id="{A961C4F9-8DFD-717A-7140-CAC0260E99F2}"/>
              </a:ext>
            </a:extLst>
          </p:cNvPr>
          <p:cNvPicPr>
            <a:picLocks noChangeAspect="1"/>
          </p:cNvPicPr>
          <p:nvPr/>
        </p:nvPicPr>
        <p:blipFill rotWithShape="1">
          <a:blip r:embed="rId2">
            <a:extLst>
              <a:ext uri="{28A0092B-C50C-407E-A947-70E740481C1C}">
                <a14:useLocalDpi xmlns:a14="http://schemas.microsoft.com/office/drawing/2010/main" val="0"/>
              </a:ext>
            </a:extLst>
          </a:blip>
          <a:srcRect r="24749"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9" name="Group 18">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0" name="Freeform: Shape 1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D541DE40-441C-F9A4-C876-C5E3E6C3BE1D}"/>
              </a:ext>
            </a:extLst>
          </p:cNvPr>
          <p:cNvSpPr>
            <a:spLocks noGrp="1"/>
          </p:cNvSpPr>
          <p:nvPr>
            <p:ph idx="1"/>
          </p:nvPr>
        </p:nvSpPr>
        <p:spPr>
          <a:xfrm>
            <a:off x="5610256" y="1037807"/>
            <a:ext cx="5217173" cy="4351338"/>
          </a:xfrm>
        </p:spPr>
        <p:txBody>
          <a:bodyPr>
            <a:noAutofit/>
          </a:bodyPr>
          <a:lstStyle/>
          <a:p>
            <a:pPr marL="0" indent="0" algn="just">
              <a:buNone/>
            </a:pPr>
            <a:r>
              <a:rPr lang="en-US" sz="1600" dirty="0">
                <a:solidFill>
                  <a:schemeClr val="bg1"/>
                </a:solidFill>
              </a:rPr>
              <a:t>Emily had a life that hardly anyone could believe in. Before she was landing leading roles on the stage and big screen and getting nominated for Golden Globes, she could barely carry a conversation together with her classmates: Between ages 7 and 14, Emily had a serious stutter. As she told W magazine, that she was a sensible kid and </a:t>
            </a:r>
            <a:r>
              <a:rPr lang="en-US" sz="1600" dirty="0" err="1">
                <a:solidFill>
                  <a:schemeClr val="bg1"/>
                </a:solidFill>
              </a:rPr>
              <a:t>hatons</a:t>
            </a:r>
            <a:r>
              <a:rPr lang="en-US" sz="1600" dirty="0">
                <a:solidFill>
                  <a:schemeClr val="bg1"/>
                </a:solidFill>
              </a:rPr>
              <a:t> to mention, but she just couldn’t say it. It might just haunt her. She could not even sit and ask someone. But that all changed when one among her junior high school teachers encouraged her to try out for the school play—a totally unappealing feat given the very fact that she had such a tough time communicating. But the teacher kept gently pressing and suggested she try accents and character voices to assist in getting the words out—and it worked. By the top of her teens, Blunt had overcome her stutter and went on to achieve the successful career she has now. Alike her, there are millions of untold stories of people who tackled hardships and achieved something which once they were just dreaming of. As you noticed in the Positive Thinking Real Life Examples. It just takes a little belief in yourself and your dreams before you finally reach your goal. So, if you ever think you have a hard life and you are trapped. Stop Thinking and start believing. One day you will have all you dream of.</a:t>
            </a:r>
          </a:p>
        </p:txBody>
      </p:sp>
      <p:grpSp>
        <p:nvGrpSpPr>
          <p:cNvPr id="2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4" name="Freeform: Shape 2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6712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0BB95-4971-4461-48B5-78B7BF249A8A}"/>
              </a:ext>
            </a:extLst>
          </p:cNvPr>
          <p:cNvSpPr txBox="1"/>
          <p:nvPr/>
        </p:nvSpPr>
        <p:spPr>
          <a:xfrm>
            <a:off x="130629" y="2389415"/>
            <a:ext cx="4245429" cy="22063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kern="1200" dirty="0">
                <a:solidFill>
                  <a:schemeClr val="tx1"/>
                </a:solidFill>
                <a:latin typeface="+mj-lt"/>
                <a:ea typeface="+mj-ea"/>
                <a:cs typeface="+mj-cs"/>
              </a:rPr>
              <a:t>How do we know if the outcome of an event is positive or negative for us?</a:t>
            </a:r>
          </a:p>
        </p:txBody>
      </p:sp>
      <p:sp>
        <p:nvSpPr>
          <p:cNvPr id="48"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pic>
        <p:nvPicPr>
          <p:cNvPr id="6" name="Online Media 5" title="It is Impossible to Tell If Anything is Good or Bad - Alan Watts">
            <a:hlinkClick r:id="" action="ppaction://media"/>
            <a:extLst>
              <a:ext uri="{FF2B5EF4-FFF2-40B4-BE49-F238E27FC236}">
                <a16:creationId xmlns:a16="http://schemas.microsoft.com/office/drawing/2014/main" id="{BE100222-8D51-EEA6-FF5C-4B4F7CD9DCBD}"/>
              </a:ext>
            </a:extLst>
          </p:cNvPr>
          <p:cNvPicPr>
            <a:picLocks noRot="1"/>
          </p:cNvPicPr>
          <p:nvPr>
            <a:videoFile r:link="rId1"/>
          </p:nvPr>
        </p:nvPicPr>
        <p:blipFill>
          <a:blip r:embed="rId3"/>
          <a:stretch>
            <a:fillRect/>
          </a:stretch>
        </p:blipFill>
        <p:spPr>
          <a:xfrm>
            <a:off x="3886199" y="408214"/>
            <a:ext cx="8290979" cy="6221186"/>
          </a:xfrm>
          <a:prstGeom prst="rect">
            <a:avLst/>
          </a:prstGeom>
        </p:spPr>
      </p:pic>
    </p:spTree>
    <p:extLst>
      <p:ext uri="{BB962C8B-B14F-4D97-AF65-F5344CB8AC3E}">
        <p14:creationId xmlns:p14="http://schemas.microsoft.com/office/powerpoint/2010/main" val="3056748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3471-6C00-FC48-A536-2532DBB3EB0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dirty="0">
                <a:solidFill>
                  <a:srgbClr val="FFFFFF"/>
                </a:solidFill>
                <a:latin typeface="+mj-lt"/>
                <a:ea typeface="+mj-ea"/>
                <a:cs typeface="+mj-cs"/>
              </a:rPr>
              <a:t>Positive attitude, sustainable development which of the goals does it cover?</a:t>
            </a:r>
          </a:p>
        </p:txBody>
      </p:sp>
      <p:pic>
        <p:nvPicPr>
          <p:cNvPr id="5" name="Content Placeholder 4" descr="A chart of sustainable development&#10;&#10;Description automatically generated">
            <a:extLst>
              <a:ext uri="{FF2B5EF4-FFF2-40B4-BE49-F238E27FC236}">
                <a16:creationId xmlns:a16="http://schemas.microsoft.com/office/drawing/2014/main" id="{62687A1E-E38D-7773-E0E0-D30DF9FC08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252875"/>
            <a:ext cx="7188199" cy="4348861"/>
          </a:xfrm>
          <a:prstGeom prst="rect">
            <a:avLst/>
          </a:prstGeom>
        </p:spPr>
      </p:pic>
    </p:spTree>
    <p:extLst>
      <p:ext uri="{BB962C8B-B14F-4D97-AF65-F5344CB8AC3E}">
        <p14:creationId xmlns:p14="http://schemas.microsoft.com/office/powerpoint/2010/main" val="29382326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riting an appointment on a paper agenda">
            <a:extLst>
              <a:ext uri="{FF2B5EF4-FFF2-40B4-BE49-F238E27FC236}">
                <a16:creationId xmlns:a16="http://schemas.microsoft.com/office/drawing/2014/main" id="{F3C7C57E-BCD3-1D79-BCBF-BAADD2CC1773}"/>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021500-EF3F-CA0A-6CB6-54CCE683A986}"/>
              </a:ext>
            </a:extLst>
          </p:cNvPr>
          <p:cNvSpPr>
            <a:spLocks noGrp="1"/>
          </p:cNvSpPr>
          <p:nvPr>
            <p:ph type="title"/>
          </p:nvPr>
        </p:nvSpPr>
        <p:spPr>
          <a:xfrm>
            <a:off x="838200" y="365125"/>
            <a:ext cx="3822189" cy="1899912"/>
          </a:xfrm>
        </p:spPr>
        <p:txBody>
          <a:bodyPr>
            <a:normAutofit/>
          </a:bodyPr>
          <a:lstStyle/>
          <a:p>
            <a:r>
              <a:rPr lang="en-US" sz="4000" b="1" i="0" u="none">
                <a:latin typeface="Arial"/>
                <a:ea typeface="Arial"/>
                <a:cs typeface="Arial"/>
                <a:sym typeface="Arial"/>
              </a:rPr>
              <a:t>Activity</a:t>
            </a:r>
            <a:endParaRPr lang="en-US" sz="4000"/>
          </a:p>
        </p:txBody>
      </p:sp>
      <p:sp>
        <p:nvSpPr>
          <p:cNvPr id="3" name="Content Placeholder 2">
            <a:extLst>
              <a:ext uri="{FF2B5EF4-FFF2-40B4-BE49-F238E27FC236}">
                <a16:creationId xmlns:a16="http://schemas.microsoft.com/office/drawing/2014/main" id="{5C7C7F52-F9C4-364B-A907-9BA3024FED4E}"/>
              </a:ext>
            </a:extLst>
          </p:cNvPr>
          <p:cNvSpPr>
            <a:spLocks noGrp="1"/>
          </p:cNvSpPr>
          <p:nvPr>
            <p:ph idx="1"/>
          </p:nvPr>
        </p:nvSpPr>
        <p:spPr>
          <a:xfrm>
            <a:off x="838200" y="2434201"/>
            <a:ext cx="3822189" cy="3742762"/>
          </a:xfrm>
        </p:spPr>
        <p:txBody>
          <a:bodyPr>
            <a:normAutofit/>
          </a:bodyPr>
          <a:lstStyle/>
          <a:p>
            <a:pPr marL="0" indent="0">
              <a:buNone/>
            </a:pPr>
            <a:r>
              <a:rPr lang="en-US" sz="2000" b="1" i="0" u="none" dirty="0">
                <a:latin typeface="Open Sans"/>
                <a:ea typeface="Open Sans"/>
                <a:cs typeface="Open Sans"/>
                <a:sym typeface="Open Sans"/>
              </a:rPr>
              <a:t>The Attitude Inventory: </a:t>
            </a:r>
            <a:r>
              <a:rPr lang="en-US" sz="2000" dirty="0">
                <a:latin typeface="Open Sans"/>
                <a:ea typeface="Open Sans"/>
                <a:cs typeface="Open Sans"/>
                <a:sym typeface="Open Sans"/>
              </a:rPr>
              <a:t>T</a:t>
            </a:r>
            <a:r>
              <a:rPr lang="en-US" sz="2000" b="0" i="0" u="none" dirty="0">
                <a:latin typeface="Open Sans"/>
                <a:ea typeface="Open Sans"/>
                <a:cs typeface="Open Sans"/>
                <a:sym typeface="Open Sans"/>
              </a:rPr>
              <a:t>ake out a piece of notebook paper and </a:t>
            </a:r>
            <a:r>
              <a:rPr lang="en-US" sz="2000" dirty="0">
                <a:latin typeface="Open Sans"/>
                <a:ea typeface="Open Sans"/>
                <a:cs typeface="Open Sans"/>
                <a:sym typeface="Open Sans"/>
              </a:rPr>
              <a:t>answer the </a:t>
            </a:r>
            <a:r>
              <a:rPr lang="en-US" sz="2000" b="0" i="0" u="none" dirty="0">
                <a:latin typeface="Open Sans"/>
                <a:ea typeface="Open Sans"/>
                <a:cs typeface="Open Sans"/>
                <a:sym typeface="Open Sans"/>
              </a:rPr>
              <a:t>following questions one at a time:</a:t>
            </a:r>
            <a:endParaRPr lang="en-US" sz="2000" dirty="0"/>
          </a:p>
          <a:p>
            <a:pPr marL="0" indent="0">
              <a:buNone/>
            </a:pPr>
            <a:endParaRPr lang="en-US" sz="2000" dirty="0"/>
          </a:p>
        </p:txBody>
      </p:sp>
    </p:spTree>
    <p:extLst>
      <p:ext uri="{BB962C8B-B14F-4D97-AF65-F5344CB8AC3E}">
        <p14:creationId xmlns:p14="http://schemas.microsoft.com/office/powerpoint/2010/main" val="2766240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mpty speech bubbles">
            <a:extLst>
              <a:ext uri="{FF2B5EF4-FFF2-40B4-BE49-F238E27FC236}">
                <a16:creationId xmlns:a16="http://schemas.microsoft.com/office/drawing/2014/main" id="{3E57CFB8-A669-FA6D-456D-60919EDC08F7}"/>
              </a:ext>
            </a:extLst>
          </p:cNvPr>
          <p:cNvPicPr>
            <a:picLocks noChangeAspect="1"/>
          </p:cNvPicPr>
          <p:nvPr/>
        </p:nvPicPr>
        <p:blipFill rotWithShape="1">
          <a:blip r:embed="rId3"/>
          <a:srcRect l="5884" r="-1" b="-1"/>
          <a:stretch/>
        </p:blipFill>
        <p:spPr>
          <a:xfrm>
            <a:off x="1" y="10"/>
            <a:ext cx="6337760"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0609D4F-6585-46E3-5B18-049829FEB2B4}"/>
              </a:ext>
            </a:extLst>
          </p:cNvPr>
          <p:cNvSpPr>
            <a:spLocks noGrp="1"/>
          </p:cNvSpPr>
          <p:nvPr>
            <p:ph idx="1"/>
          </p:nvPr>
        </p:nvSpPr>
        <p:spPr>
          <a:xfrm>
            <a:off x="7943126" y="639520"/>
            <a:ext cx="3822189" cy="3742762"/>
          </a:xfrm>
        </p:spPr>
        <p:txBody>
          <a:bodyPr>
            <a:noAutofit/>
          </a:bodyPr>
          <a:lstStyle/>
          <a:p>
            <a:pPr marL="342900" marR="0" lvl="0" indent="-342900" algn="just" rtl="0">
              <a:spcBef>
                <a:spcPts val="0"/>
              </a:spcBef>
              <a:spcAft>
                <a:spcPts val="600"/>
              </a:spcAft>
              <a:buClr>
                <a:srgbClr val="494949"/>
              </a:buClr>
              <a:buSzPts val="2000"/>
              <a:buFont typeface="Open Sans"/>
              <a:buAutoNum type="arabicPeriod"/>
            </a:pPr>
            <a:r>
              <a:rPr lang="en-US" sz="1400" b="0" i="0" u="none" dirty="0">
                <a:latin typeface="Open Sans"/>
                <a:ea typeface="Open Sans"/>
                <a:cs typeface="Open Sans"/>
                <a:sym typeface="Open Sans"/>
              </a:rPr>
              <a:t>Write down the name of someone you think typically has a good attitude. Why do they or what about them makes you think that?</a:t>
            </a:r>
            <a:endParaRPr lang="en-US" sz="1400" dirty="0"/>
          </a:p>
          <a:p>
            <a:pPr marL="342900" marR="0" lvl="0" indent="-342900" algn="just" rtl="0">
              <a:spcBef>
                <a:spcPts val="0"/>
              </a:spcBef>
              <a:spcAft>
                <a:spcPts val="600"/>
              </a:spcAft>
              <a:buClr>
                <a:srgbClr val="494949"/>
              </a:buClr>
              <a:buSzPts val="2000"/>
              <a:buFont typeface="Open Sans"/>
              <a:buAutoNum type="arabicPeriod"/>
            </a:pPr>
            <a:r>
              <a:rPr lang="en-US" sz="1400" b="0" i="0" u="none" dirty="0">
                <a:latin typeface="Open Sans"/>
                <a:ea typeface="Open Sans"/>
                <a:cs typeface="Open Sans"/>
                <a:sym typeface="Open Sans"/>
              </a:rPr>
              <a:t>Write down the name of someone you think typically has a lousy or bad attitude. How do you know they have a bad attitude?</a:t>
            </a:r>
            <a:endParaRPr lang="en-US" sz="1400" dirty="0"/>
          </a:p>
          <a:p>
            <a:pPr marL="342900" marR="0" lvl="0" indent="-342900" algn="just" rtl="0">
              <a:spcBef>
                <a:spcPts val="0"/>
              </a:spcBef>
              <a:spcAft>
                <a:spcPts val="600"/>
              </a:spcAft>
              <a:buClr>
                <a:srgbClr val="494949"/>
              </a:buClr>
              <a:buSzPts val="2000"/>
              <a:buFont typeface="Open Sans"/>
              <a:buAutoNum type="arabicPeriod"/>
            </a:pPr>
            <a:r>
              <a:rPr lang="en-US" sz="1400" b="0" i="0" u="none" dirty="0">
                <a:latin typeface="Open Sans"/>
                <a:ea typeface="Open Sans"/>
                <a:cs typeface="Open Sans"/>
                <a:sym typeface="Open Sans"/>
              </a:rPr>
              <a:t>When you think of a person with a bad attitude, what things or who does that person usually point to as the reason they are in a bad mood?</a:t>
            </a:r>
            <a:endParaRPr lang="en-US" sz="1400" dirty="0"/>
          </a:p>
          <a:p>
            <a:pPr marL="342900" marR="0" lvl="0" indent="-342900" algn="just" rtl="0">
              <a:spcBef>
                <a:spcPts val="0"/>
              </a:spcBef>
              <a:spcAft>
                <a:spcPts val="600"/>
              </a:spcAft>
              <a:buClr>
                <a:srgbClr val="494949"/>
              </a:buClr>
              <a:buSzPts val="2000"/>
              <a:buFont typeface="Open Sans"/>
              <a:buAutoNum type="arabicPeriod"/>
            </a:pPr>
            <a:r>
              <a:rPr lang="en-US" sz="1400" b="0" i="0" u="none" dirty="0">
                <a:latin typeface="Open Sans"/>
                <a:ea typeface="Open Sans"/>
                <a:cs typeface="Open Sans"/>
                <a:sym typeface="Open Sans"/>
              </a:rPr>
              <a:t>Do you think you can have a bad attitude one day and a good one the next? Why or why not? What influences that?</a:t>
            </a:r>
            <a:endParaRPr lang="en-US" sz="1400" dirty="0"/>
          </a:p>
          <a:p>
            <a:pPr marL="342900" marR="0" lvl="0" indent="-342900" algn="just" rtl="0">
              <a:spcBef>
                <a:spcPts val="0"/>
              </a:spcBef>
              <a:spcAft>
                <a:spcPts val="600"/>
              </a:spcAft>
              <a:buClr>
                <a:srgbClr val="494949"/>
              </a:buClr>
              <a:buSzPts val="2000"/>
              <a:buFont typeface="Open Sans"/>
              <a:buAutoNum type="arabicPeriod"/>
            </a:pPr>
            <a:r>
              <a:rPr lang="en-US" sz="1400" b="0" i="0" u="none" dirty="0">
                <a:latin typeface="Open Sans"/>
                <a:ea typeface="Open Sans"/>
                <a:cs typeface="Open Sans"/>
                <a:sym typeface="Open Sans"/>
              </a:rPr>
              <a:t>Do you have to have a bad attitude if things aren't going your way or do you think it’s possible to have a good attitude even when bad stuff is happening? Tell me why.</a:t>
            </a:r>
            <a:endParaRPr lang="en-US" sz="1400" dirty="0"/>
          </a:p>
          <a:p>
            <a:pPr marL="342900" marR="0" lvl="0" indent="-342900" algn="just" rtl="0">
              <a:spcBef>
                <a:spcPts val="0"/>
              </a:spcBef>
              <a:spcAft>
                <a:spcPts val="600"/>
              </a:spcAft>
              <a:buClr>
                <a:srgbClr val="494949"/>
              </a:buClr>
              <a:buSzPts val="2000"/>
              <a:buFont typeface="Open Sans"/>
              <a:buAutoNum type="arabicPeriod"/>
            </a:pPr>
            <a:r>
              <a:rPr lang="en-US" sz="1400" b="0" i="0" u="none" dirty="0">
                <a:latin typeface="Open Sans"/>
                <a:ea typeface="Open Sans"/>
                <a:cs typeface="Open Sans"/>
                <a:sym typeface="Open Sans"/>
              </a:rPr>
              <a:t>Are there things in your life you’d like to change to help you have a more positive attitude?</a:t>
            </a:r>
            <a:endParaRPr lang="en-US" sz="1400" dirty="0"/>
          </a:p>
          <a:p>
            <a:pPr marL="342900" marR="0" lvl="0" indent="-342900" algn="just" rtl="0">
              <a:spcBef>
                <a:spcPts val="0"/>
              </a:spcBef>
              <a:spcAft>
                <a:spcPts val="600"/>
              </a:spcAft>
              <a:buClr>
                <a:srgbClr val="494949"/>
              </a:buClr>
              <a:buSzPts val="2000"/>
              <a:buFont typeface="Open Sans"/>
              <a:buAutoNum type="arabicPeriod"/>
            </a:pPr>
            <a:r>
              <a:rPr lang="en-US" sz="1400" b="0" i="0" u="none" dirty="0">
                <a:latin typeface="Open Sans"/>
                <a:ea typeface="Open Sans"/>
                <a:cs typeface="Open Sans"/>
                <a:sym typeface="Open Sans"/>
              </a:rPr>
              <a:t>If negative stuff is happening to you, are there things you can do to keep your outlook positive? Name a few of them.</a:t>
            </a:r>
            <a:br>
              <a:rPr lang="en-US" sz="1400" b="0" i="0" u="none" dirty="0">
                <a:latin typeface="Open Sans"/>
                <a:ea typeface="Open Sans"/>
                <a:cs typeface="Open Sans"/>
                <a:sym typeface="Open Sans"/>
              </a:rPr>
            </a:br>
            <a:endParaRPr lang="en-US" sz="1400" dirty="0"/>
          </a:p>
        </p:txBody>
      </p:sp>
    </p:spTree>
    <p:extLst>
      <p:ext uri="{BB962C8B-B14F-4D97-AF65-F5344CB8AC3E}">
        <p14:creationId xmlns:p14="http://schemas.microsoft.com/office/powerpoint/2010/main" val="2177982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word cloud of positive attitude&#10;&#10;Description automatically generated">
            <a:extLst>
              <a:ext uri="{FF2B5EF4-FFF2-40B4-BE49-F238E27FC236}">
                <a16:creationId xmlns:a16="http://schemas.microsoft.com/office/drawing/2014/main" id="{EAD5586C-0174-E025-D2BF-0CE68EDBBD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35" r="4886" b="-1"/>
          <a:stretch/>
        </p:blipFill>
        <p:spPr>
          <a:xfrm>
            <a:off x="20" y="10"/>
            <a:ext cx="12191980" cy="6857990"/>
          </a:xfrm>
          <a:prstGeom prst="rect">
            <a:avLst/>
          </a:prstGeom>
        </p:spPr>
      </p:pic>
      <p:sp>
        <p:nvSpPr>
          <p:cNvPr id="18"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37B8A2-83A5-D9F0-D4C5-46D5D9F564C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What is the meaning of a positive attitude?</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72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AB4B8-0935-9FF8-DCA1-17332F25839D}"/>
              </a:ext>
            </a:extLst>
          </p:cNvPr>
          <p:cNvSpPr>
            <a:spLocks noGrp="1"/>
          </p:cNvSpPr>
          <p:nvPr>
            <p:ph type="title"/>
          </p:nvPr>
        </p:nvSpPr>
        <p:spPr>
          <a:xfrm>
            <a:off x="758952" y="813574"/>
            <a:ext cx="3221377" cy="3859252"/>
          </a:xfrm>
        </p:spPr>
        <p:txBody>
          <a:bodyPr vert="horz" lIns="91440" tIns="45720" rIns="91440" bIns="45720" rtlCol="0" anchor="t">
            <a:normAutofit/>
          </a:bodyPr>
          <a:lstStyle/>
          <a:p>
            <a:r>
              <a:rPr lang="en-US" sz="3400"/>
              <a:t>“Wherever you go, no matter the weather, always bring your own sunshine.”</a:t>
            </a:r>
            <a:br>
              <a:rPr lang="en-US" sz="3400"/>
            </a:br>
            <a:r>
              <a:rPr lang="en-US" sz="3400"/>
              <a:t>– Anthony J. D’Angelo</a:t>
            </a:r>
          </a:p>
        </p:txBody>
      </p:sp>
      <p:pic>
        <p:nvPicPr>
          <p:cNvPr id="4" name="Picture 3" descr="A field of grass with a mountain in the background at sunset">
            <a:extLst>
              <a:ext uri="{FF2B5EF4-FFF2-40B4-BE49-F238E27FC236}">
                <a16:creationId xmlns:a16="http://schemas.microsoft.com/office/drawing/2014/main" id="{3B25431D-BAD0-185E-530B-B51E9BD08B48}"/>
              </a:ext>
            </a:extLst>
          </p:cNvPr>
          <p:cNvPicPr>
            <a:picLocks noChangeAspect="1"/>
          </p:cNvPicPr>
          <p:nvPr/>
        </p:nvPicPr>
        <p:blipFill rotWithShape="1">
          <a:blip r:embed="rId2"/>
          <a:srcRect l="18506" r="7769" b="-2"/>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sp>
        <p:nvSpPr>
          <p:cNvPr id="7" name="TextBox 6">
            <a:extLst>
              <a:ext uri="{FF2B5EF4-FFF2-40B4-BE49-F238E27FC236}">
                <a16:creationId xmlns:a16="http://schemas.microsoft.com/office/drawing/2014/main" id="{5BDA1D36-6C71-94BA-29A6-AEF3FD129072}"/>
              </a:ext>
            </a:extLst>
          </p:cNvPr>
          <p:cNvSpPr txBox="1"/>
          <p:nvPr/>
        </p:nvSpPr>
        <p:spPr>
          <a:xfrm>
            <a:off x="873457" y="5991367"/>
            <a:ext cx="1996059" cy="400110"/>
          </a:xfrm>
          <a:prstGeom prst="rect">
            <a:avLst/>
          </a:prstGeom>
          <a:noFill/>
        </p:spPr>
        <p:txBody>
          <a:bodyPr wrap="none" rtlCol="0">
            <a:spAutoFit/>
          </a:bodyPr>
          <a:lstStyle/>
          <a:p>
            <a:r>
              <a:rPr lang="en-US" sz="2000" dirty="0">
                <a:latin typeface="Bernard MT Condensed" panose="02050806060905020404" pitchFamily="18" charset="0"/>
              </a:rPr>
              <a:t>See you next class </a:t>
            </a:r>
          </a:p>
        </p:txBody>
      </p:sp>
    </p:spTree>
    <p:extLst>
      <p:ext uri="{BB962C8B-B14F-4D97-AF65-F5344CB8AC3E}">
        <p14:creationId xmlns:p14="http://schemas.microsoft.com/office/powerpoint/2010/main" val="3956401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25315855-9B67-30D7-A84B-E03CAE2F4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6561" cy="6858000"/>
          </a:xfrm>
        </p:spPr>
      </p:pic>
    </p:spTree>
    <p:extLst>
      <p:ext uri="{BB962C8B-B14F-4D97-AF65-F5344CB8AC3E}">
        <p14:creationId xmlns:p14="http://schemas.microsoft.com/office/powerpoint/2010/main" val="368120213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hild in a red dress holding up her hands&#10;&#10;Description automatically generated">
            <a:extLst>
              <a:ext uri="{FF2B5EF4-FFF2-40B4-BE49-F238E27FC236}">
                <a16:creationId xmlns:a16="http://schemas.microsoft.com/office/drawing/2014/main" id="{A26C0E66-AFB2-EA4B-824D-0B2AD394D3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30015398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4523E801-6A78-2A2E-AEDF-80DF650C33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Tree>
    <p:extLst>
      <p:ext uri="{BB962C8B-B14F-4D97-AF65-F5344CB8AC3E}">
        <p14:creationId xmlns:p14="http://schemas.microsoft.com/office/powerpoint/2010/main" val="132131554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 screen&#10;&#10;Description automatically generated">
            <a:extLst>
              <a:ext uri="{FF2B5EF4-FFF2-40B4-BE49-F238E27FC236}">
                <a16:creationId xmlns:a16="http://schemas.microsoft.com/office/drawing/2014/main" id="{C1453995-CBF9-38E1-5064-6DD38CD455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403620106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person's face&#10;&#10;Description automatically generated">
            <a:extLst>
              <a:ext uri="{FF2B5EF4-FFF2-40B4-BE49-F238E27FC236}">
                <a16:creationId xmlns:a16="http://schemas.microsoft.com/office/drawing/2014/main" id="{379DE0D6-2612-4910-9946-7AA8FC2F46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Tree>
    <p:extLst>
      <p:ext uri="{BB962C8B-B14F-4D97-AF65-F5344CB8AC3E}">
        <p14:creationId xmlns:p14="http://schemas.microsoft.com/office/powerpoint/2010/main" val="179548008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holding up a sign&#10;&#10;Description automatically generated">
            <a:extLst>
              <a:ext uri="{FF2B5EF4-FFF2-40B4-BE49-F238E27FC236}">
                <a16:creationId xmlns:a16="http://schemas.microsoft.com/office/drawing/2014/main" id="{7FFF941E-F0B1-C9CD-83C9-41F7CEDCF0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Tree>
    <p:extLst>
      <p:ext uri="{BB962C8B-B14F-4D97-AF65-F5344CB8AC3E}">
        <p14:creationId xmlns:p14="http://schemas.microsoft.com/office/powerpoint/2010/main" val="1315383603"/>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EC40B530C8F541BFA14C249B5962E0" ma:contentTypeVersion="13" ma:contentTypeDescription="Create a new document." ma:contentTypeScope="" ma:versionID="f801de7f1c8279d16a3b9cc417787df1">
  <xsd:schema xmlns:xsd="http://www.w3.org/2001/XMLSchema" xmlns:xs="http://www.w3.org/2001/XMLSchema" xmlns:p="http://schemas.microsoft.com/office/2006/metadata/properties" xmlns:ns2="9fa894e2-f387-41dd-8858-2f4442f9a001" xmlns:ns3="06e2b806-de4b-4741-bec8-6916725c7abc" targetNamespace="http://schemas.microsoft.com/office/2006/metadata/properties" ma:root="true" ma:fieldsID="788e4ed1bc804b698a84cb2daaae5b53" ns2:_="" ns3:_="">
    <xsd:import namespace="9fa894e2-f387-41dd-8858-2f4442f9a001"/>
    <xsd:import namespace="06e2b806-de4b-4741-bec8-6916725c7a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894e2-f387-41dd-8858-2f4442f9a0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906f4e1-f956-4e74-9f8b-9729f605f547}" ma:internalName="TaxCatchAll" ma:showField="CatchAllData" ma:web="9fa894e2-f387-41dd-8858-2f4442f9a00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e2b806-de4b-4741-bec8-6916725c7a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77e901e-6825-420f-9292-770476413cc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a894e2-f387-41dd-8858-2f4442f9a001" xsi:nil="true"/>
    <lcf76f155ced4ddcb4097134ff3c332f xmlns="06e2b806-de4b-4741-bec8-6916725c7a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89BAF2-D5DE-46B6-B93C-BD1B775648AD}">
  <ds:schemaRefs>
    <ds:schemaRef ds:uri="http://schemas.microsoft.com/sharepoint/v3/contenttype/forms"/>
  </ds:schemaRefs>
</ds:datastoreItem>
</file>

<file path=customXml/itemProps2.xml><?xml version="1.0" encoding="utf-8"?>
<ds:datastoreItem xmlns:ds="http://schemas.openxmlformats.org/officeDocument/2006/customXml" ds:itemID="{38ACD03D-B5B5-424B-8438-0417E90A0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a894e2-f387-41dd-8858-2f4442f9a001"/>
    <ds:schemaRef ds:uri="06e2b806-de4b-4741-bec8-6916725c7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0FB4B5-3A92-4D0B-A2F5-224E56FADF44}">
  <ds:schemaRefs>
    <ds:schemaRef ds:uri="http://schemas.microsoft.com/office/2006/metadata/properties"/>
    <ds:schemaRef ds:uri="http://schemas.microsoft.com/office/infopath/2007/PartnerControls"/>
    <ds:schemaRef ds:uri="9fa894e2-f387-41dd-8858-2f4442f9a001"/>
    <ds:schemaRef ds:uri="06e2b806-de4b-4741-bec8-6916725c7abc"/>
  </ds:schemaRefs>
</ds:datastoreItem>
</file>

<file path=docProps/app.xml><?xml version="1.0" encoding="utf-8"?>
<Properties xmlns="http://schemas.openxmlformats.org/officeDocument/2006/extended-properties" xmlns:vt="http://schemas.openxmlformats.org/officeDocument/2006/docPropsVTypes">
  <TotalTime>1617</TotalTime>
  <Words>1028</Words>
  <Application>Microsoft Office PowerPoint</Application>
  <PresentationFormat>Widescreen</PresentationFormat>
  <Paragraphs>31</Paragraphs>
  <Slides>30</Slides>
  <Notes>0</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Positive Attitude</vt:lpstr>
      <vt:lpstr>Positive attitude, sustainable development which of the goals does it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benefit of a positive attitude?</vt:lpstr>
      <vt:lpstr>PowerPoint Presentation</vt:lpstr>
      <vt:lpstr>PowerPoint Presentation</vt:lpstr>
      <vt:lpstr>Let give me an example of a positive and negative attitude</vt:lpstr>
      <vt:lpstr>PowerPoint Presentation</vt:lpstr>
      <vt:lpstr>PowerPoint Presentation</vt:lpstr>
      <vt:lpstr>How can we develop a positive Attitude?</vt:lpstr>
      <vt:lpstr>PowerPoint Presentation</vt:lpstr>
      <vt:lpstr>PowerPoint Presentation</vt:lpstr>
      <vt:lpstr>PowerPoint Presentation</vt:lpstr>
      <vt:lpstr>PowerPoint Presentation</vt:lpstr>
      <vt:lpstr>Real-Life Examples of a positive attitude</vt:lpstr>
      <vt:lpstr>Stephen King </vt:lpstr>
      <vt:lpstr>Walt Disney</vt:lpstr>
      <vt:lpstr>Emily Blunt</vt:lpstr>
      <vt:lpstr>PowerPoint Presentation</vt:lpstr>
      <vt:lpstr>Positive attitude, sustainable development which of the goals does it cover?</vt:lpstr>
      <vt:lpstr>Activity</vt:lpstr>
      <vt:lpstr>PowerPoint Presentation</vt:lpstr>
      <vt:lpstr>“Wherever you go, no matter the weather, always bring your own sunshine.” – Anthony J. D’Angelo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 Attitude</dc:title>
  <dc:creator>h serin</dc:creator>
  <cp:lastModifiedBy>Ridhwan Tahir</cp:lastModifiedBy>
  <cp:revision>29</cp:revision>
  <dcterms:created xsi:type="dcterms:W3CDTF">2024-03-21T11:53:58Z</dcterms:created>
  <dcterms:modified xsi:type="dcterms:W3CDTF">2024-06-27T06:44:43Z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0x010100F2EC40B530C8F541BFA14C249B5962E0</vt:lpwstr>
  </property>
  <property fmtid="{D5CDD505-2E9C-101B-9397-08002B2CF9AE}" pid="3" name="MediaServiceImageTags">
    <vt:lpwstr/>
  </property>
</Properties>
</file>