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3" r:id="rId6"/>
  </p:sldMasterIdLst>
  <p:notesMasterIdLst>
    <p:notesMasterId r:id="rId25"/>
  </p:notesMasterIdLst>
  <p:sldIdLst>
    <p:sldId id="347" r:id="rId7"/>
    <p:sldId id="342" r:id="rId8"/>
    <p:sldId id="355" r:id="rId9"/>
    <p:sldId id="351" r:id="rId10"/>
    <p:sldId id="352" r:id="rId11"/>
    <p:sldId id="317" r:id="rId12"/>
    <p:sldId id="354" r:id="rId13"/>
    <p:sldId id="329" r:id="rId14"/>
    <p:sldId id="356" r:id="rId15"/>
    <p:sldId id="311" r:id="rId16"/>
    <p:sldId id="348" r:id="rId17"/>
    <p:sldId id="349" r:id="rId18"/>
    <p:sldId id="343" r:id="rId19"/>
    <p:sldId id="357" r:id="rId20"/>
    <p:sldId id="358" r:id="rId21"/>
    <p:sldId id="323" r:id="rId22"/>
    <p:sldId id="350" r:id="rId23"/>
    <p:sldId id="3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F5F12-3FE7-5BAF-6E7E-270624D44BF2}" v="19" dt="2024-05-15T10:02:30.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6190" autoAdjust="0"/>
  </p:normalViewPr>
  <p:slideViewPr>
    <p:cSldViewPr snapToGrid="0" showGuides="1">
      <p:cViewPr varScale="1">
        <p:scale>
          <a:sx n="123" d="100"/>
          <a:sy n="123" d="100"/>
        </p:scale>
        <p:origin x="65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DBCD3-13D8-4B61-A324-65F1C4F838CB}"/>
              </a:ext>
            </a:extLst>
          </p:cNvPr>
          <p:cNvSpPr/>
          <p:nvPr userDrawn="1"/>
        </p:nvSpPr>
        <p:spPr>
          <a:xfrm>
            <a:off x="3397776" y="2717708"/>
            <a:ext cx="8794226" cy="240487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3">
            <a:extLst>
              <a:ext uri="{FF2B5EF4-FFF2-40B4-BE49-F238E27FC236}">
                <a16:creationId xmlns:a16="http://schemas.microsoft.com/office/drawing/2014/main" id="{27C1F53F-D199-4227-A23E-2B5F143EB982}"/>
              </a:ext>
            </a:extLst>
          </p:cNvPr>
          <p:cNvGrpSpPr/>
          <p:nvPr userDrawn="1"/>
        </p:nvGrpSpPr>
        <p:grpSpPr>
          <a:xfrm>
            <a:off x="733478" y="1571013"/>
            <a:ext cx="2664296" cy="4683693"/>
            <a:chOff x="445712" y="1449040"/>
            <a:chExt cx="2113018" cy="3924176"/>
          </a:xfrm>
        </p:grpSpPr>
        <p:sp>
          <p:nvSpPr>
            <p:cNvPr id="4" name="Rounded Rectangle 4">
              <a:extLst>
                <a:ext uri="{FF2B5EF4-FFF2-40B4-BE49-F238E27FC236}">
                  <a16:creationId xmlns:a16="http://schemas.microsoft.com/office/drawing/2014/main" id="{4B09402C-7E86-41C9-8E37-9EF71EDF105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5">
              <a:extLst>
                <a:ext uri="{FF2B5EF4-FFF2-40B4-BE49-F238E27FC236}">
                  <a16:creationId xmlns:a16="http://schemas.microsoft.com/office/drawing/2014/main" id="{41DF11FE-4210-4E1A-AAC1-AD2FF969D36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0E578CC1-F58F-4C71-AB27-A73396D54EA3}"/>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FF38739C-F2ED-4F4B-9A89-B33A3B4C6A3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42258DA3-8567-4D16-9190-D371531398A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4BFDD25E-3936-4728-A24A-3CD8211A0ED0}"/>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23ED7D35-2C36-4F32-8052-655C68EBBCF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EA604A-1015-4952-8EE1-CCE52EC0E000}"/>
              </a:ext>
            </a:extLst>
          </p:cNvPr>
          <p:cNvGrpSpPr/>
          <p:nvPr userDrawn="1"/>
        </p:nvGrpSpPr>
        <p:grpSpPr>
          <a:xfrm>
            <a:off x="3095065" y="1780189"/>
            <a:ext cx="6001870" cy="3297621"/>
            <a:chOff x="-548507" y="477868"/>
            <a:chExt cx="11570449" cy="6357177"/>
          </a:xfrm>
        </p:grpSpPr>
        <p:sp>
          <p:nvSpPr>
            <p:cNvPr id="3" name="Freeform: Shape 2">
              <a:extLst>
                <a:ext uri="{FF2B5EF4-FFF2-40B4-BE49-F238E27FC236}">
                  <a16:creationId xmlns:a16="http://schemas.microsoft.com/office/drawing/2014/main" id="{39EEB588-97F3-4BF3-B3B2-294329E1431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9AC13C8-EB64-4309-9F83-DE884AB194A4}"/>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0A07D5B-242A-465B-B3D3-285BCC724958}"/>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F5AF579-3200-4645-9B4A-C34A0B00A82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BBA6078-E1D1-4C14-AE2A-562D309320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0F2DB06-6191-4D99-A246-B0F044EEB6D4}"/>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E0B2AB32-6E87-4708-AD26-26A3474DFD6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4A0B59C-D502-416F-87A9-4FFE2F84014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EDAEF2E-9E44-473D-B13F-ABD8FD196480}"/>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77A63B6A-A2C7-42FA-A975-B2C3DBEA0A1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25CD56A-8303-4E00-957E-0BF842A3B05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442D482D-A042-4240-A15D-1E65B56B30D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36F31BD-D2C3-4C53-B8E6-33C74563614F}"/>
              </a:ext>
            </a:extLst>
          </p:cNvPr>
          <p:cNvSpPr>
            <a:spLocks noGrp="1"/>
          </p:cNvSpPr>
          <p:nvPr>
            <p:ph type="pic" idx="12" hasCustomPrompt="1"/>
          </p:nvPr>
        </p:nvSpPr>
        <p:spPr>
          <a:xfrm>
            <a:off x="3909754" y="1947860"/>
            <a:ext cx="4372493" cy="2669432"/>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9D8BBD3D-237B-4299-A310-B537C2DF7CA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77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5458041-BCC9-4D92-9490-8AF60C009837}"/>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2540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E26C6D06-6A68-4FCA-8E86-84C6A4BCE960}"/>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2540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7EA72833-AD93-4833-9A2D-CEDAD0BA74BD}"/>
              </a:ext>
            </a:extLst>
          </p:cNvPr>
          <p:cNvSpPr>
            <a:spLocks noGrp="1"/>
          </p:cNvSpPr>
          <p:nvPr>
            <p:ph type="pic" sz="quarter" idx="38" hasCustomPrompt="1"/>
          </p:nvPr>
        </p:nvSpPr>
        <p:spPr>
          <a:xfrm>
            <a:off x="6301102" y="1837041"/>
            <a:ext cx="2268000" cy="1986288"/>
          </a:xfrm>
          <a:prstGeom prst="rect">
            <a:avLst/>
          </a:prstGeom>
          <a:solidFill>
            <a:schemeClr val="bg1">
              <a:lumMod val="95000"/>
            </a:schemeClr>
          </a:solidFill>
          <a:ln w="2540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974C75D-D81B-497C-9C4E-F1BB2C01057A}"/>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2540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1" r:id="rId8"/>
    <p:sldLayoutId id="2147483682" r:id="rId9"/>
    <p:sldLayoutId id="2147483684" r:id="rId10"/>
    <p:sldLayoutId id="2147483686" r:id="rId11"/>
    <p:sldLayoutId id="2147483689" r:id="rId12"/>
    <p:sldLayoutId id="2147483687" r:id="rId13"/>
    <p:sldLayoutId id="2147483688" r:id="rId14"/>
    <p:sldLayoutId id="2147483671" r:id="rId15"/>
    <p:sldLayoutId id="2147483672" r:id="rId16"/>
    <p:sldLayoutId id="214748369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247050" y="144766"/>
            <a:ext cx="6681889" cy="1446550"/>
          </a:xfrm>
          <a:prstGeom prst="rect">
            <a:avLst/>
          </a:prstGeom>
          <a:noFill/>
        </p:spPr>
        <p:txBody>
          <a:bodyPr wrap="square" rtlCol="0" anchor="ctr">
            <a:spAutoFit/>
          </a:bodyPr>
          <a:lstStyle/>
          <a:p>
            <a:pPr algn="ctr"/>
            <a:r>
              <a:rPr lang="en-US" sz="4400" dirty="0">
                <a:latin typeface="Times New Roman" panose="02020603050405020304" pitchFamily="18" charset="0"/>
                <a:cs typeface="Times New Roman" panose="02020603050405020304" pitchFamily="18" charset="0"/>
              </a:rPr>
              <a:t>Interpersonal Dynamics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and Character Building</a:t>
            </a:r>
            <a:endParaRPr lang="ko-KR" altLang="en-US"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536397" y="1588894"/>
            <a:ext cx="5114993" cy="2123658"/>
          </a:xfrm>
          <a:prstGeom prst="rect">
            <a:avLst/>
          </a:prstGeom>
          <a:noFill/>
        </p:spPr>
        <p:txBody>
          <a:bodyPr wrap="square" lIns="91440" tIns="45720" rIns="91440" bIns="45720" rtlCol="0" anchor="ctr">
            <a:spAutoFit/>
          </a:bodyPr>
          <a:lstStyle/>
          <a:p>
            <a:pPr algn="ctr"/>
            <a:r>
              <a:rPr lang="en-US" altLang="ko-KR" sz="4400" b="1" dirty="0">
                <a:solidFill>
                  <a:schemeClr val="accent1">
                    <a:lumMod val="75000"/>
                  </a:schemeClr>
                </a:solidFill>
                <a:effectLst>
                  <a:outerShdw blurRad="38100" dist="38100" dir="2700000" algn="tl">
                    <a:srgbClr val="000000">
                      <a:alpha val="43137"/>
                    </a:srgbClr>
                  </a:outerShdw>
                </a:effectLst>
                <a:cs typeface="Arial" pitchFamily="34" charset="0"/>
              </a:rPr>
              <a:t>PROBLEM-SOLVING</a:t>
            </a:r>
          </a:p>
          <a:p>
            <a:pPr algn="ctr"/>
            <a:r>
              <a:rPr lang="en-US" altLang="ko-KR" sz="4400" b="1">
                <a:solidFill>
                  <a:schemeClr val="accent1">
                    <a:lumMod val="75000"/>
                  </a:schemeClr>
                </a:solidFill>
                <a:effectLst>
                  <a:outerShdw blurRad="38100" dist="38100" dir="2700000" algn="tl">
                    <a:srgbClr val="000000">
                      <a:alpha val="43137"/>
                    </a:srgbClr>
                  </a:outerShdw>
                </a:effectLst>
                <a:cs typeface="Arial" pitchFamily="34" charset="0"/>
              </a:rPr>
              <a:t>Rizwan Tahir</a:t>
            </a:r>
            <a:endParaRPr lang="en-US" altLang="ko-KR" sz="4400" b="1" dirty="0">
              <a:solidFill>
                <a:schemeClr val="accent1">
                  <a:lumMod val="75000"/>
                </a:schemeClr>
              </a:solidFill>
              <a:effectLst>
                <a:outerShdw blurRad="38100" dist="38100" dir="2700000" algn="tl">
                  <a:srgbClr val="000000">
                    <a:alpha val="43137"/>
                  </a:srgbClr>
                </a:outerShdw>
              </a:effectLst>
              <a:cs typeface="Arial" pitchFamily="34" charset="0"/>
            </a:endParaRPr>
          </a:p>
          <a:p>
            <a:pPr algn="ctr"/>
            <a:endParaRPr lang="ko-KR" altLang="en-US" sz="4400" b="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52827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028" y="583737"/>
            <a:ext cx="410432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ACTIVITY </a:t>
            </a:r>
            <a:r>
              <a:rPr lang="en-US" sz="5400" b="1" cap="none" spc="0" dirty="0">
                <a:ln/>
                <a:solidFill>
                  <a:schemeClr val="accent3"/>
                </a:solidFill>
                <a:effectLst/>
                <a:sym typeface="Wingdings" panose="05000000000000000000" pitchFamily="2" charset="2"/>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283684"/>
            <a:ext cx="3865418" cy="3865418"/>
          </a:xfrm>
          <a:prstGeom prst="rect">
            <a:avLst/>
          </a:prstGeom>
        </p:spPr>
      </p:pic>
      <p:sp>
        <p:nvSpPr>
          <p:cNvPr id="15" name="Rounded Rectangle 14"/>
          <p:cNvSpPr/>
          <p:nvPr/>
        </p:nvSpPr>
        <p:spPr>
          <a:xfrm>
            <a:off x="8820965" y="5444836"/>
            <a:ext cx="2937163" cy="12192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6">
                    <a:lumMod val="75000"/>
                  </a:schemeClr>
                </a:solidFill>
                <a:latin typeface="Times New Roman" panose="02020603050405020304" pitchFamily="18" charset="0"/>
                <a:cs typeface="Times New Roman" panose="02020603050405020304" pitchFamily="18" charset="0"/>
              </a:rPr>
              <a:t>20 minutes</a:t>
            </a:r>
          </a:p>
          <a:p>
            <a:pPr algn="ctr"/>
            <a:r>
              <a:rPr lang="en-US" sz="3600" b="1" dirty="0">
                <a:solidFill>
                  <a:schemeClr val="accent6">
                    <a:lumMod val="75000"/>
                  </a:schemeClr>
                </a:solidFill>
                <a:latin typeface="Times New Roman" panose="02020603050405020304" pitchFamily="18" charset="0"/>
                <a:cs typeface="Times New Roman" panose="02020603050405020304" pitchFamily="18" charset="0"/>
              </a:rPr>
              <a:t>Team work</a:t>
            </a:r>
          </a:p>
        </p:txBody>
      </p:sp>
      <p:sp>
        <p:nvSpPr>
          <p:cNvPr id="6" name="TextBox 5"/>
          <p:cNvSpPr txBox="1"/>
          <p:nvPr/>
        </p:nvSpPr>
        <p:spPr>
          <a:xfrm>
            <a:off x="494383" y="1391483"/>
            <a:ext cx="9189944" cy="5078313"/>
          </a:xfrm>
          <a:prstGeom prst="rect">
            <a:avLst/>
          </a:prstGeom>
          <a:noFill/>
        </p:spPr>
        <p:txBody>
          <a:bodyPr wrap="square" rtlCol="0">
            <a:spAutoFit/>
          </a:bodyPr>
          <a:lstStyle/>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Work with your group,</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Read the case study and discuss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among yourselves,</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Find an applicable solution for it,</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Note down the problem with its solutions on the </a:t>
            </a:r>
            <a:r>
              <a:rPr lang="en-US" sz="3600" b="1" dirty="0">
                <a:solidFill>
                  <a:srgbClr val="FFFF00"/>
                </a:solidFill>
                <a:latin typeface="Times New Roman" panose="02020603050405020304" pitchFamily="18" charset="0"/>
                <a:cs typeface="Times New Roman" panose="02020603050405020304" pitchFamily="18" charset="0"/>
              </a:rPr>
              <a:t>mind map </a:t>
            </a:r>
            <a:r>
              <a:rPr lang="en-US" sz="3600" b="1" dirty="0">
                <a:latin typeface="Times New Roman" panose="02020603050405020304" pitchFamily="18" charset="0"/>
                <a:cs typeface="Times New Roman" panose="02020603050405020304" pitchFamily="18" charset="0"/>
              </a:rPr>
              <a:t>in front of you.</a:t>
            </a: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591" y="131618"/>
            <a:ext cx="4562466"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dirty="0">
                <a:ln/>
                <a:solidFill>
                  <a:schemeClr val="accent4"/>
                </a:solidFill>
              </a:rPr>
              <a:t>Mind Maps</a:t>
            </a:r>
            <a:endParaRPr lang="en-US" sz="6600" b="1" dirty="0">
              <a:ln/>
              <a:solidFill>
                <a:schemeClr val="accent4"/>
              </a:solidFill>
              <a:sym typeface="Wingdings" panose="05000000000000000000" pitchFamily="2" charset="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206" y="630013"/>
            <a:ext cx="4088953" cy="27089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289" y="3920837"/>
            <a:ext cx="4770878" cy="25353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76" y="1742209"/>
            <a:ext cx="6265169" cy="4714009"/>
          </a:xfrm>
          <a:prstGeom prst="ellipse">
            <a:avLst/>
          </a:prstGeom>
          <a:ln>
            <a:noFill/>
          </a:ln>
          <a:effectLst>
            <a:softEdge rad="112500"/>
          </a:effectLst>
        </p:spPr>
      </p:pic>
    </p:spTree>
    <p:extLst>
      <p:ext uri="{BB962C8B-B14F-4D97-AF65-F5344CB8AC3E}">
        <p14:creationId xmlns:p14="http://schemas.microsoft.com/office/powerpoint/2010/main" val="48648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E0290C-03A9-4949-A379-CCC9015A54A7}"/>
              </a:ext>
            </a:extLst>
          </p:cNvPr>
          <p:cNvGrpSpPr/>
          <p:nvPr/>
        </p:nvGrpSpPr>
        <p:grpSpPr>
          <a:xfrm>
            <a:off x="1" y="2769507"/>
            <a:ext cx="12191999" cy="1318987"/>
            <a:chOff x="1" y="4174554"/>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174554"/>
              <a:ext cx="12191999" cy="1015663"/>
            </a:xfrm>
            <a:prstGeom prst="rect">
              <a:avLst/>
            </a:prstGeom>
            <a:noFill/>
          </p:spPr>
          <p:txBody>
            <a:bodyPr wrap="square" rtlCol="0" anchor="ctr">
              <a:spAutoFit/>
            </a:bodyPr>
            <a:lstStyle/>
            <a:p>
              <a:pPr algn="ctr"/>
              <a:r>
                <a:rPr lang="en-US" altLang="ko-KR" sz="6000" dirty="0">
                  <a:cs typeface="Arial" pitchFamily="34" charset="0"/>
                </a:rPr>
                <a:t>THANK YOU</a:t>
              </a:r>
              <a:endParaRPr lang="ko-KR" altLang="en-US" sz="6000" dirty="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113885"/>
              <a:ext cx="12191852" cy="379656"/>
            </a:xfrm>
            <a:prstGeom prst="rect">
              <a:avLst/>
            </a:prstGeom>
            <a:noFill/>
          </p:spPr>
          <p:txBody>
            <a:bodyPr wrap="square" rtlCol="0" anchor="ctr">
              <a:spAutoFit/>
            </a:bodyPr>
            <a:lstStyle/>
            <a:p>
              <a:pPr algn="ctr"/>
              <a:r>
                <a:rPr lang="en-US" altLang="ko-KR" sz="1867" dirty="0">
                  <a:cs typeface="Arial" pitchFamily="34" charset="0"/>
                </a:rPr>
                <a:t>Insert the Subtitle of Your Presentation</a:t>
              </a:r>
              <a:endParaRPr lang="ko-KR" altLang="en-US" sz="1867" dirty="0">
                <a:cs typeface="Arial"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90" y="1095357"/>
            <a:ext cx="6927273" cy="5762643"/>
          </a:xfrm>
          <a:prstGeom prst="rect">
            <a:avLst/>
          </a:prstGeom>
        </p:spPr>
      </p:pic>
      <p:sp>
        <p:nvSpPr>
          <p:cNvPr id="3" name="Rectangle 2"/>
          <p:cNvSpPr/>
          <p:nvPr/>
        </p:nvSpPr>
        <p:spPr>
          <a:xfrm>
            <a:off x="3663856" y="1"/>
            <a:ext cx="3866764" cy="1107996"/>
          </a:xfrm>
          <a:prstGeom prst="rect">
            <a:avLst/>
          </a:prstGeom>
          <a:solidFill>
            <a:schemeClr val="bg1"/>
          </a:solidFill>
        </p:spPr>
        <p:txBody>
          <a:bodyPr wrap="none" lIns="91440" tIns="45720" rIns="91440" bIns="45720">
            <a:spAutoFit/>
          </a:bodyPr>
          <a:lstStyle/>
          <a:p>
            <a:pPr algn="ctr"/>
            <a:r>
              <a:rPr lang="en-US" sz="6600" b="1" cap="none" spc="0" dirty="0">
                <a:ln w="0"/>
                <a:solidFill>
                  <a:schemeClr val="accent1"/>
                </a:solidFill>
                <a:effectLst>
                  <a:outerShdw blurRad="38100" dist="25400" dir="5400000" algn="ctr" rotWithShape="0">
                    <a:srgbClr val="6E747A">
                      <a:alpha val="43000"/>
                    </a:srgbClr>
                  </a:outerShdw>
                </a:effectLst>
              </a:rPr>
              <a:t>Discussion</a:t>
            </a:r>
          </a:p>
        </p:txBody>
      </p:sp>
    </p:spTree>
    <p:extLst>
      <p:ext uri="{BB962C8B-B14F-4D97-AF65-F5344CB8AC3E}">
        <p14:creationId xmlns:p14="http://schemas.microsoft.com/office/powerpoint/2010/main" val="335063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601514" y="4049583"/>
            <a:ext cx="3352725" cy="2308324"/>
          </a:xfrm>
          <a:prstGeom prst="rect">
            <a:avLst/>
          </a:prstGeom>
          <a:solidFill>
            <a:schemeClr val="bg1"/>
          </a:solidFill>
        </p:spPr>
        <p:txBody>
          <a:bodyPr wrap="square" rtlCol="0" anchor="ctr">
            <a:spAutoFit/>
          </a:bodyPr>
          <a:lstStyle>
            <a:defPPr>
              <a:defRPr lang="en-US"/>
            </a:defPPr>
            <a:lvl1pPr>
              <a:defRPr sz="4800" b="1">
                <a:gradFill flip="none" rotWithShape="1">
                  <a:gsLst>
                    <a:gs pos="0">
                      <a:schemeClr val="accent1"/>
                    </a:gs>
                    <a:gs pos="70000">
                      <a:schemeClr val="accent3"/>
                    </a:gs>
                    <a:gs pos="35000">
                      <a:schemeClr val="accent2"/>
                    </a:gs>
                    <a:gs pos="100000">
                      <a:schemeClr val="accent4"/>
                    </a:gs>
                  </a:gsLst>
                  <a:lin ang="0" scaled="1"/>
                  <a:tileRect/>
                </a:gradFill>
                <a:latin typeface="+mj-lt"/>
                <a:cs typeface="Arial" pitchFamily="34" charset="0"/>
              </a:defRPr>
            </a:lvl1pPr>
          </a:lstStyle>
          <a:p>
            <a:pPr algn="ctr"/>
            <a:r>
              <a:rPr lang="en-US" altLang="ko-KR" dirty="0">
                <a:solidFill>
                  <a:schemeClr val="accent6">
                    <a:lumMod val="75000"/>
                  </a:schemeClr>
                </a:solidFill>
              </a:rPr>
              <a:t>The 4 Q.s to Solve a Problem</a:t>
            </a:r>
            <a:endParaRPr lang="ko-KR" altLang="en-US" dirty="0">
              <a:solidFill>
                <a:schemeClr val="accent6">
                  <a:lumMod val="75000"/>
                </a:schemeClr>
              </a:solidFill>
            </a:endParaRPr>
          </a:p>
        </p:txBody>
      </p:sp>
      <p:grpSp>
        <p:nvGrpSpPr>
          <p:cNvPr id="10" name="Group 9">
            <a:extLst>
              <a:ext uri="{FF2B5EF4-FFF2-40B4-BE49-F238E27FC236}">
                <a16:creationId xmlns:a16="http://schemas.microsoft.com/office/drawing/2014/main" id="{3B49075D-0947-4AB5-83A0-EFFE0AAF6281}"/>
              </a:ext>
            </a:extLst>
          </p:cNvPr>
          <p:cNvGrpSpPr/>
          <p:nvPr/>
        </p:nvGrpSpPr>
        <p:grpSpPr>
          <a:xfrm>
            <a:off x="6778276" y="718621"/>
            <a:ext cx="3488745" cy="1035419"/>
            <a:chOff x="1797648" y="951079"/>
            <a:chExt cx="3488745" cy="1035419"/>
          </a:xfrm>
        </p:grpSpPr>
        <p:sp>
          <p:nvSpPr>
            <p:cNvPr id="11" name="TextBox 10">
              <a:extLst>
                <a:ext uri="{FF2B5EF4-FFF2-40B4-BE49-F238E27FC236}">
                  <a16:creationId xmlns:a16="http://schemas.microsoft.com/office/drawing/2014/main" id="{483F24E8-45A3-4924-A003-288F30497EBE}"/>
                </a:ext>
              </a:extLst>
            </p:cNvPr>
            <p:cNvSpPr txBox="1"/>
            <p:nvPr/>
          </p:nvSpPr>
          <p:spPr>
            <a:xfrm>
              <a:off x="1797648" y="951079"/>
              <a:ext cx="3488745" cy="400110"/>
            </a:xfrm>
            <a:prstGeom prst="rect">
              <a:avLst/>
            </a:prstGeom>
            <a:noFill/>
          </p:spPr>
          <p:txBody>
            <a:bodyPr wrap="square" lIns="108000" rIns="108000" rtlCol="0">
              <a:spAutoFit/>
            </a:bodyPr>
            <a:lstStyle/>
            <a:p>
              <a:r>
                <a:rPr lang="en-GB" altLang="ko-KR" sz="2000" b="1" dirty="0">
                  <a:solidFill>
                    <a:schemeClr val="tx1">
                      <a:lumMod val="85000"/>
                      <a:lumOff val="15000"/>
                    </a:schemeClr>
                  </a:solidFill>
                  <a:cs typeface="Arial" pitchFamily="34" charset="0"/>
                </a:rPr>
                <a:t>How much I can go?</a:t>
              </a:r>
              <a:endParaRPr lang="ko-KR" altLang="en-US" sz="2000" b="1" dirty="0">
                <a:solidFill>
                  <a:schemeClr val="tx1">
                    <a:lumMod val="85000"/>
                    <a:lumOff val="15000"/>
                  </a:schemeClr>
                </a:solidFill>
                <a:cs typeface="Arial" pitchFamily="34" charset="0"/>
              </a:endParaRPr>
            </a:p>
          </p:txBody>
        </p:sp>
        <p:sp>
          <p:nvSpPr>
            <p:cNvPr id="12" name="TextBox 11">
              <a:extLst>
                <a:ext uri="{FF2B5EF4-FFF2-40B4-BE49-F238E27FC236}">
                  <a16:creationId xmlns:a16="http://schemas.microsoft.com/office/drawing/2014/main" id="{39ADEF56-3484-4EDD-BDC1-83ED7F31934C}"/>
                </a:ext>
              </a:extLst>
            </p:cNvPr>
            <p:cNvSpPr txBox="1"/>
            <p:nvPr/>
          </p:nvSpPr>
          <p:spPr>
            <a:xfrm>
              <a:off x="2147566" y="1463278"/>
              <a:ext cx="3119026" cy="523220"/>
            </a:xfrm>
            <a:prstGeom prst="rect">
              <a:avLst/>
            </a:prstGeom>
            <a:noFill/>
          </p:spPr>
          <p:txBody>
            <a:bodyPr wrap="square" rtlCol="0">
              <a:spAutoFit/>
            </a:bodyPr>
            <a:lstStyle/>
            <a:p>
              <a:pPr marL="228600" indent="-228600">
                <a:buFont typeface="Wingdings" panose="05000000000000000000" pitchFamily="2" charset="2"/>
                <a:buChar char="Ø"/>
              </a:pPr>
              <a:r>
                <a:rPr lang="en-US" altLang="ko-KR" sz="1400" dirty="0">
                  <a:solidFill>
                    <a:schemeClr val="tx1">
                      <a:lumMod val="85000"/>
                      <a:lumOff val="15000"/>
                    </a:schemeClr>
                  </a:solidFill>
                  <a:cs typeface="Arial" pitchFamily="34" charset="0"/>
                </a:rPr>
                <a:t>Belongs to what you need to do alone by yourself,</a:t>
              </a:r>
              <a:endParaRPr lang="ko-KR" altLang="en-US" sz="1400" dirty="0">
                <a:solidFill>
                  <a:schemeClr val="tx1">
                    <a:lumMod val="85000"/>
                    <a:lumOff val="15000"/>
                  </a:schemeClr>
                </a:solidFill>
                <a:cs typeface="Arial" pitchFamily="34" charset="0"/>
              </a:endParaRPr>
            </a:p>
          </p:txBody>
        </p:sp>
      </p:grpSp>
      <p:cxnSp>
        <p:nvCxnSpPr>
          <p:cNvPr id="14" name="Straight Connector 13">
            <a:extLst>
              <a:ext uri="{FF2B5EF4-FFF2-40B4-BE49-F238E27FC236}">
                <a16:creationId xmlns:a16="http://schemas.microsoft.com/office/drawing/2014/main" id="{7B03CDB2-CE3F-4010-AC14-F00B6E1FF049}"/>
              </a:ext>
            </a:extLst>
          </p:cNvPr>
          <p:cNvCxnSpPr>
            <a:cxnSpLocks/>
          </p:cNvCxnSpPr>
          <p:nvPr/>
        </p:nvCxnSpPr>
        <p:spPr>
          <a:xfrm flipV="1">
            <a:off x="6538490" y="1103341"/>
            <a:ext cx="4328802" cy="26860"/>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BFED855-6F48-41D9-B0D2-D691F56D852E}"/>
              </a:ext>
            </a:extLst>
          </p:cNvPr>
          <p:cNvSpPr/>
          <p:nvPr/>
        </p:nvSpPr>
        <p:spPr>
          <a:xfrm>
            <a:off x="5885724" y="797032"/>
            <a:ext cx="652766" cy="65276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TextBox 8">
            <a:extLst>
              <a:ext uri="{FF2B5EF4-FFF2-40B4-BE49-F238E27FC236}">
                <a16:creationId xmlns:a16="http://schemas.microsoft.com/office/drawing/2014/main" id="{1069C16D-3D41-4840-A60D-52E7B1E94B78}"/>
              </a:ext>
            </a:extLst>
          </p:cNvPr>
          <p:cNvSpPr txBox="1"/>
          <p:nvPr/>
        </p:nvSpPr>
        <p:spPr>
          <a:xfrm>
            <a:off x="5925453" y="895350"/>
            <a:ext cx="566763" cy="461665"/>
          </a:xfrm>
          <a:prstGeom prst="rect">
            <a:avLst/>
          </a:prstGeom>
          <a:noFill/>
        </p:spPr>
        <p:txBody>
          <a:bodyPr wrap="square" lIns="108000" rIns="108000" rtlCol="0">
            <a:spAutoFit/>
          </a:bodyPr>
          <a:lstStyle/>
          <a:p>
            <a:pPr algn="ctr"/>
            <a:r>
              <a:rPr lang="en-US" altLang="ko-KR" sz="2400" b="1" dirty="0">
                <a:solidFill>
                  <a:schemeClr val="tx1">
                    <a:lumMod val="85000"/>
                    <a:lumOff val="15000"/>
                  </a:schemeClr>
                </a:solidFill>
                <a:cs typeface="Arial" pitchFamily="34" charset="0"/>
              </a:rPr>
              <a:t>01</a:t>
            </a:r>
            <a:endParaRPr lang="ko-KR" altLang="en-US" sz="2400" b="1" dirty="0">
              <a:solidFill>
                <a:schemeClr val="tx1">
                  <a:lumMod val="85000"/>
                  <a:lumOff val="15000"/>
                </a:schemeClr>
              </a:solidFill>
              <a:cs typeface="Arial" pitchFamily="34" charset="0"/>
            </a:endParaRPr>
          </a:p>
        </p:txBody>
      </p:sp>
      <p:grpSp>
        <p:nvGrpSpPr>
          <p:cNvPr id="21" name="Group 20">
            <a:extLst>
              <a:ext uri="{FF2B5EF4-FFF2-40B4-BE49-F238E27FC236}">
                <a16:creationId xmlns:a16="http://schemas.microsoft.com/office/drawing/2014/main" id="{17E22340-0EF6-44C8-BA21-56FA1854B2D2}"/>
              </a:ext>
            </a:extLst>
          </p:cNvPr>
          <p:cNvGrpSpPr/>
          <p:nvPr/>
        </p:nvGrpSpPr>
        <p:grpSpPr>
          <a:xfrm>
            <a:off x="6778276" y="2154753"/>
            <a:ext cx="3488745" cy="1035419"/>
            <a:chOff x="1797648" y="951079"/>
            <a:chExt cx="3488745" cy="1035419"/>
          </a:xfrm>
        </p:grpSpPr>
        <p:sp>
          <p:nvSpPr>
            <p:cNvPr id="25" name="TextBox 24">
              <a:extLst>
                <a:ext uri="{FF2B5EF4-FFF2-40B4-BE49-F238E27FC236}">
                  <a16:creationId xmlns:a16="http://schemas.microsoft.com/office/drawing/2014/main" id="{4E681D34-0E05-45D7-911D-3394E94171BE}"/>
                </a:ext>
              </a:extLst>
            </p:cNvPr>
            <p:cNvSpPr txBox="1"/>
            <p:nvPr/>
          </p:nvSpPr>
          <p:spPr>
            <a:xfrm>
              <a:off x="1797648" y="951079"/>
              <a:ext cx="3488745" cy="369332"/>
            </a:xfrm>
            <a:prstGeom prst="rect">
              <a:avLst/>
            </a:prstGeom>
            <a:noFill/>
          </p:spPr>
          <p:txBody>
            <a:bodyPr wrap="square" lIns="108000" rIns="108000" rtlCol="0">
              <a:spAutoFit/>
            </a:bodyPr>
            <a:lstStyle/>
            <a:p>
              <a:r>
                <a:rPr lang="en-GB" altLang="ko-KR" b="1" dirty="0">
                  <a:solidFill>
                    <a:schemeClr val="tx1">
                      <a:lumMod val="85000"/>
                      <a:lumOff val="15000"/>
                    </a:schemeClr>
                  </a:solidFill>
                  <a:cs typeface="Arial" pitchFamily="34" charset="0"/>
                </a:rPr>
                <a:t>How much time do I have?</a:t>
              </a:r>
              <a:endParaRPr lang="ko-KR" altLang="en-US" b="1" dirty="0">
                <a:solidFill>
                  <a:schemeClr val="tx1">
                    <a:lumMod val="85000"/>
                    <a:lumOff val="15000"/>
                  </a:schemeClr>
                </a:solidFill>
                <a:cs typeface="Arial" pitchFamily="34" charset="0"/>
              </a:endParaRPr>
            </a:p>
          </p:txBody>
        </p:sp>
        <p:sp>
          <p:nvSpPr>
            <p:cNvPr id="26" name="TextBox 25">
              <a:extLst>
                <a:ext uri="{FF2B5EF4-FFF2-40B4-BE49-F238E27FC236}">
                  <a16:creationId xmlns:a16="http://schemas.microsoft.com/office/drawing/2014/main" id="{1DB1041F-41EC-4135-B183-BAFCB41843FC}"/>
                </a:ext>
              </a:extLst>
            </p:cNvPr>
            <p:cNvSpPr txBox="1"/>
            <p:nvPr/>
          </p:nvSpPr>
          <p:spPr>
            <a:xfrm>
              <a:off x="2147566" y="1463278"/>
              <a:ext cx="3119026" cy="523220"/>
            </a:xfrm>
            <a:prstGeom prst="rect">
              <a:avLst/>
            </a:prstGeom>
            <a:noFill/>
          </p:spPr>
          <p:txBody>
            <a:bodyPr wrap="square" rtlCol="0">
              <a:spAutoFit/>
            </a:bodyPr>
            <a:lstStyle/>
            <a:p>
              <a:pPr marL="228600" indent="-228600">
                <a:buFont typeface="Wingdings" panose="05000000000000000000" pitchFamily="2" charset="2"/>
                <a:buChar char="Ø"/>
              </a:pPr>
              <a:r>
                <a:rPr lang="en-US" altLang="ko-KR" sz="1400" dirty="0">
                  <a:solidFill>
                    <a:schemeClr val="tx1">
                      <a:lumMod val="85000"/>
                      <a:lumOff val="15000"/>
                    </a:schemeClr>
                  </a:solidFill>
                  <a:cs typeface="Arial" pitchFamily="34" charset="0"/>
                </a:rPr>
                <a:t>Belongs to your time management while trying to solve any problem,</a:t>
              </a:r>
              <a:endParaRPr lang="ko-KR" altLang="en-US" sz="1400" dirty="0">
                <a:solidFill>
                  <a:schemeClr val="tx1">
                    <a:lumMod val="85000"/>
                    <a:lumOff val="15000"/>
                  </a:schemeClr>
                </a:solidFill>
                <a:cs typeface="Arial" pitchFamily="34" charset="0"/>
              </a:endParaRPr>
            </a:p>
          </p:txBody>
        </p:sp>
      </p:grpSp>
      <p:cxnSp>
        <p:nvCxnSpPr>
          <p:cNvPr id="22" name="Straight Connector 21">
            <a:extLst>
              <a:ext uri="{FF2B5EF4-FFF2-40B4-BE49-F238E27FC236}">
                <a16:creationId xmlns:a16="http://schemas.microsoft.com/office/drawing/2014/main" id="{8B8215D2-BAF6-4493-ABCA-4F0EBAF0E035}"/>
              </a:ext>
            </a:extLst>
          </p:cNvPr>
          <p:cNvCxnSpPr>
            <a:cxnSpLocks/>
          </p:cNvCxnSpPr>
          <p:nvPr/>
        </p:nvCxnSpPr>
        <p:spPr>
          <a:xfrm flipV="1">
            <a:off x="6538490" y="2539473"/>
            <a:ext cx="4328802" cy="26860"/>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0E17FBE-7D1C-48B3-B0D9-6B0DA2A91441}"/>
              </a:ext>
            </a:extLst>
          </p:cNvPr>
          <p:cNvSpPr/>
          <p:nvPr/>
        </p:nvSpPr>
        <p:spPr>
          <a:xfrm>
            <a:off x="5885724" y="2233164"/>
            <a:ext cx="652766" cy="652766"/>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TextBox 23">
            <a:extLst>
              <a:ext uri="{FF2B5EF4-FFF2-40B4-BE49-F238E27FC236}">
                <a16:creationId xmlns:a16="http://schemas.microsoft.com/office/drawing/2014/main" id="{D28D30A2-DC8D-4076-AD6B-50356C9CC4BB}"/>
              </a:ext>
            </a:extLst>
          </p:cNvPr>
          <p:cNvSpPr txBox="1"/>
          <p:nvPr/>
        </p:nvSpPr>
        <p:spPr>
          <a:xfrm>
            <a:off x="5925453" y="2331482"/>
            <a:ext cx="566763" cy="461665"/>
          </a:xfrm>
          <a:prstGeom prst="rect">
            <a:avLst/>
          </a:prstGeom>
          <a:noFill/>
        </p:spPr>
        <p:txBody>
          <a:bodyPr wrap="square" lIns="108000" rIns="108000" rtlCol="0">
            <a:spAutoFit/>
          </a:bodyPr>
          <a:lstStyle/>
          <a:p>
            <a:pPr algn="ctr"/>
            <a:r>
              <a:rPr lang="en-US" altLang="ko-KR" sz="2400" b="1" dirty="0">
                <a:solidFill>
                  <a:schemeClr val="tx1">
                    <a:lumMod val="85000"/>
                    <a:lumOff val="15000"/>
                  </a:schemeClr>
                </a:solidFill>
                <a:cs typeface="Arial" pitchFamily="34" charset="0"/>
              </a:rPr>
              <a:t>02</a:t>
            </a:r>
            <a:endParaRPr lang="ko-KR" altLang="en-US" sz="2400" b="1" dirty="0">
              <a:solidFill>
                <a:schemeClr val="tx1">
                  <a:lumMod val="85000"/>
                  <a:lumOff val="15000"/>
                </a:schemeClr>
              </a:solidFill>
              <a:cs typeface="Arial" pitchFamily="34" charset="0"/>
            </a:endParaRPr>
          </a:p>
        </p:txBody>
      </p:sp>
      <p:grpSp>
        <p:nvGrpSpPr>
          <p:cNvPr id="29" name="Group 28">
            <a:extLst>
              <a:ext uri="{FF2B5EF4-FFF2-40B4-BE49-F238E27FC236}">
                <a16:creationId xmlns:a16="http://schemas.microsoft.com/office/drawing/2014/main" id="{29EB557C-8034-4B67-AB80-97D1106E44AE}"/>
              </a:ext>
            </a:extLst>
          </p:cNvPr>
          <p:cNvGrpSpPr/>
          <p:nvPr/>
        </p:nvGrpSpPr>
        <p:grpSpPr>
          <a:xfrm>
            <a:off x="6778276" y="3590885"/>
            <a:ext cx="3488745" cy="1035419"/>
            <a:chOff x="1797648" y="951079"/>
            <a:chExt cx="3488745" cy="1035419"/>
          </a:xfrm>
        </p:grpSpPr>
        <p:sp>
          <p:nvSpPr>
            <p:cNvPr id="33" name="TextBox 32">
              <a:extLst>
                <a:ext uri="{FF2B5EF4-FFF2-40B4-BE49-F238E27FC236}">
                  <a16:creationId xmlns:a16="http://schemas.microsoft.com/office/drawing/2014/main" id="{F373EA6B-DC86-4383-B7AA-A8A1324174E9}"/>
                </a:ext>
              </a:extLst>
            </p:cNvPr>
            <p:cNvSpPr txBox="1"/>
            <p:nvPr/>
          </p:nvSpPr>
          <p:spPr>
            <a:xfrm>
              <a:off x="1797648" y="951079"/>
              <a:ext cx="3488745" cy="400110"/>
            </a:xfrm>
            <a:prstGeom prst="rect">
              <a:avLst/>
            </a:prstGeom>
            <a:noFill/>
          </p:spPr>
          <p:txBody>
            <a:bodyPr wrap="square" lIns="108000" rIns="108000" rtlCol="0">
              <a:spAutoFit/>
            </a:bodyPr>
            <a:lstStyle/>
            <a:p>
              <a:r>
                <a:rPr lang="en-GB" altLang="ko-KR" sz="2000" b="1" dirty="0">
                  <a:solidFill>
                    <a:schemeClr val="tx1">
                      <a:lumMod val="85000"/>
                      <a:lumOff val="15000"/>
                    </a:schemeClr>
                  </a:solidFill>
                  <a:cs typeface="Arial" pitchFamily="34" charset="0"/>
                </a:rPr>
                <a:t>Where can I go?</a:t>
              </a:r>
              <a:endParaRPr lang="ko-KR" altLang="en-US" sz="2000" b="1" dirty="0">
                <a:solidFill>
                  <a:schemeClr val="tx1">
                    <a:lumMod val="85000"/>
                    <a:lumOff val="15000"/>
                  </a:schemeClr>
                </a:solidFill>
                <a:cs typeface="Arial" pitchFamily="34" charset="0"/>
              </a:endParaRPr>
            </a:p>
          </p:txBody>
        </p:sp>
        <p:sp>
          <p:nvSpPr>
            <p:cNvPr id="34" name="TextBox 33">
              <a:extLst>
                <a:ext uri="{FF2B5EF4-FFF2-40B4-BE49-F238E27FC236}">
                  <a16:creationId xmlns:a16="http://schemas.microsoft.com/office/drawing/2014/main" id="{BB6C7770-AC88-4226-99FD-A27865909D5B}"/>
                </a:ext>
              </a:extLst>
            </p:cNvPr>
            <p:cNvSpPr txBox="1"/>
            <p:nvPr/>
          </p:nvSpPr>
          <p:spPr>
            <a:xfrm>
              <a:off x="2147566" y="1463278"/>
              <a:ext cx="3119026" cy="523220"/>
            </a:xfrm>
            <a:prstGeom prst="rect">
              <a:avLst/>
            </a:prstGeom>
            <a:noFill/>
          </p:spPr>
          <p:txBody>
            <a:bodyPr wrap="square" rtlCol="0">
              <a:spAutoFit/>
            </a:bodyPr>
            <a:lstStyle/>
            <a:p>
              <a:pPr marL="228600" indent="-228600">
                <a:buFont typeface="Wingdings" panose="05000000000000000000" pitchFamily="2" charset="2"/>
                <a:buChar char="Ø"/>
              </a:pPr>
              <a:r>
                <a:rPr lang="en-US" altLang="ko-KR" sz="1400" dirty="0">
                  <a:solidFill>
                    <a:schemeClr val="tx1">
                      <a:lumMod val="85000"/>
                      <a:lumOff val="15000"/>
                    </a:schemeClr>
                  </a:solidFill>
                  <a:cs typeface="Arial" pitchFamily="34" charset="0"/>
                </a:rPr>
                <a:t>Belongs to any point that you can go for solving your problem,</a:t>
              </a:r>
              <a:endParaRPr lang="ko-KR" altLang="en-US" sz="1400" dirty="0">
                <a:solidFill>
                  <a:schemeClr val="tx1">
                    <a:lumMod val="85000"/>
                    <a:lumOff val="15000"/>
                  </a:schemeClr>
                </a:solidFill>
                <a:cs typeface="Arial" pitchFamily="34" charset="0"/>
              </a:endParaRPr>
            </a:p>
          </p:txBody>
        </p:sp>
      </p:grpSp>
      <p:cxnSp>
        <p:nvCxnSpPr>
          <p:cNvPr id="30" name="Straight Connector 29">
            <a:extLst>
              <a:ext uri="{FF2B5EF4-FFF2-40B4-BE49-F238E27FC236}">
                <a16:creationId xmlns:a16="http://schemas.microsoft.com/office/drawing/2014/main" id="{4AF5D44E-6C4E-4F0D-8635-04D8B9510A61}"/>
              </a:ext>
            </a:extLst>
          </p:cNvPr>
          <p:cNvCxnSpPr>
            <a:cxnSpLocks/>
          </p:cNvCxnSpPr>
          <p:nvPr/>
        </p:nvCxnSpPr>
        <p:spPr>
          <a:xfrm flipV="1">
            <a:off x="6538490" y="3975605"/>
            <a:ext cx="4328802" cy="26860"/>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6FBECFC-D70E-40B6-BBE9-64B1EFF72164}"/>
              </a:ext>
            </a:extLst>
          </p:cNvPr>
          <p:cNvSpPr/>
          <p:nvPr/>
        </p:nvSpPr>
        <p:spPr>
          <a:xfrm>
            <a:off x="5885724" y="3669296"/>
            <a:ext cx="652766" cy="652766"/>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TextBox 31">
            <a:extLst>
              <a:ext uri="{FF2B5EF4-FFF2-40B4-BE49-F238E27FC236}">
                <a16:creationId xmlns:a16="http://schemas.microsoft.com/office/drawing/2014/main" id="{384DA8BF-A5B1-4A36-833F-3165BB8570C7}"/>
              </a:ext>
            </a:extLst>
          </p:cNvPr>
          <p:cNvSpPr txBox="1"/>
          <p:nvPr/>
        </p:nvSpPr>
        <p:spPr>
          <a:xfrm>
            <a:off x="5925453" y="3767614"/>
            <a:ext cx="566763" cy="461665"/>
          </a:xfrm>
          <a:prstGeom prst="rect">
            <a:avLst/>
          </a:prstGeom>
          <a:noFill/>
        </p:spPr>
        <p:txBody>
          <a:bodyPr wrap="square" lIns="108000" rIns="108000" rtlCol="0">
            <a:spAutoFit/>
          </a:bodyPr>
          <a:lstStyle/>
          <a:p>
            <a:pPr algn="ctr"/>
            <a:r>
              <a:rPr lang="en-US" altLang="ko-KR" sz="2400" b="1" dirty="0">
                <a:solidFill>
                  <a:schemeClr val="tx1">
                    <a:lumMod val="85000"/>
                    <a:lumOff val="15000"/>
                  </a:schemeClr>
                </a:solidFill>
                <a:cs typeface="Arial" pitchFamily="34" charset="0"/>
              </a:rPr>
              <a:t>03</a:t>
            </a:r>
            <a:endParaRPr lang="ko-KR" altLang="en-US" sz="2400" b="1" dirty="0">
              <a:solidFill>
                <a:schemeClr val="tx1">
                  <a:lumMod val="85000"/>
                  <a:lumOff val="15000"/>
                </a:schemeClr>
              </a:solidFill>
              <a:cs typeface="Arial" pitchFamily="34" charset="0"/>
            </a:endParaRPr>
          </a:p>
        </p:txBody>
      </p:sp>
      <p:grpSp>
        <p:nvGrpSpPr>
          <p:cNvPr id="37" name="Group 36">
            <a:extLst>
              <a:ext uri="{FF2B5EF4-FFF2-40B4-BE49-F238E27FC236}">
                <a16:creationId xmlns:a16="http://schemas.microsoft.com/office/drawing/2014/main" id="{CCC878EC-25BD-4655-9CC8-F05242106B18}"/>
              </a:ext>
            </a:extLst>
          </p:cNvPr>
          <p:cNvGrpSpPr/>
          <p:nvPr/>
        </p:nvGrpSpPr>
        <p:grpSpPr>
          <a:xfrm>
            <a:off x="6778276" y="5027016"/>
            <a:ext cx="3488745" cy="973864"/>
            <a:chOff x="1797648" y="951079"/>
            <a:chExt cx="3488745" cy="973864"/>
          </a:xfrm>
        </p:grpSpPr>
        <p:sp>
          <p:nvSpPr>
            <p:cNvPr id="41" name="TextBox 40">
              <a:extLst>
                <a:ext uri="{FF2B5EF4-FFF2-40B4-BE49-F238E27FC236}">
                  <a16:creationId xmlns:a16="http://schemas.microsoft.com/office/drawing/2014/main" id="{B6D3EDCC-FE4E-470F-B499-59956048BEAF}"/>
                </a:ext>
              </a:extLst>
            </p:cNvPr>
            <p:cNvSpPr txBox="1"/>
            <p:nvPr/>
          </p:nvSpPr>
          <p:spPr>
            <a:xfrm>
              <a:off x="1797648" y="951079"/>
              <a:ext cx="3488745" cy="369332"/>
            </a:xfrm>
            <a:prstGeom prst="rect">
              <a:avLst/>
            </a:prstGeom>
            <a:noFill/>
          </p:spPr>
          <p:txBody>
            <a:bodyPr wrap="square" lIns="108000" rIns="108000" rtlCol="0">
              <a:spAutoFit/>
            </a:bodyPr>
            <a:lstStyle/>
            <a:p>
              <a:r>
                <a:rPr lang="en-GB" altLang="ko-KR" b="1" dirty="0">
                  <a:solidFill>
                    <a:schemeClr val="tx1">
                      <a:lumMod val="85000"/>
                      <a:lumOff val="15000"/>
                    </a:schemeClr>
                  </a:solidFill>
                  <a:cs typeface="Arial" pitchFamily="34" charset="0"/>
                </a:rPr>
                <a:t>Who should I talk to?</a:t>
              </a:r>
              <a:endParaRPr lang="ko-KR" altLang="en-US" b="1" dirty="0">
                <a:solidFill>
                  <a:schemeClr val="tx1">
                    <a:lumMod val="85000"/>
                    <a:lumOff val="15000"/>
                  </a:schemeClr>
                </a:solidFill>
                <a:cs typeface="Arial" pitchFamily="34" charset="0"/>
              </a:endParaRPr>
            </a:p>
          </p:txBody>
        </p:sp>
        <p:sp>
          <p:nvSpPr>
            <p:cNvPr id="42" name="TextBox 41">
              <a:extLst>
                <a:ext uri="{FF2B5EF4-FFF2-40B4-BE49-F238E27FC236}">
                  <a16:creationId xmlns:a16="http://schemas.microsoft.com/office/drawing/2014/main" id="{9D7D7B99-90F2-4ED1-9A91-6B7DD677798A}"/>
                </a:ext>
              </a:extLst>
            </p:cNvPr>
            <p:cNvSpPr txBox="1"/>
            <p:nvPr/>
          </p:nvSpPr>
          <p:spPr>
            <a:xfrm>
              <a:off x="2147566" y="1463278"/>
              <a:ext cx="3119026" cy="461665"/>
            </a:xfrm>
            <a:prstGeom prst="rect">
              <a:avLst/>
            </a:prstGeom>
            <a:noFill/>
          </p:spPr>
          <p:txBody>
            <a:bodyPr wrap="square" rtlCol="0">
              <a:spAutoFit/>
            </a:bodyPr>
            <a:lstStyle/>
            <a:p>
              <a:pPr marL="228600" indent="-228600">
                <a:buFont typeface="Wingdings" panose="05000000000000000000" pitchFamily="2" charset="2"/>
                <a:buChar char="Ø"/>
              </a:pPr>
              <a:r>
                <a:rPr lang="en-US" altLang="ko-KR" sz="1200" dirty="0">
                  <a:solidFill>
                    <a:schemeClr val="tx1">
                      <a:lumMod val="85000"/>
                      <a:lumOff val="15000"/>
                    </a:schemeClr>
                  </a:solidFill>
                  <a:cs typeface="Arial" pitchFamily="34" charset="0"/>
                </a:rPr>
                <a:t>Belongs to the people who may be able to help you with solving your problem.</a:t>
              </a:r>
              <a:endParaRPr lang="ko-KR" altLang="en-US" sz="1200" dirty="0">
                <a:solidFill>
                  <a:schemeClr val="tx1">
                    <a:lumMod val="85000"/>
                    <a:lumOff val="15000"/>
                  </a:schemeClr>
                </a:solidFill>
                <a:cs typeface="Arial" pitchFamily="34" charset="0"/>
              </a:endParaRPr>
            </a:p>
          </p:txBody>
        </p:sp>
      </p:grpSp>
      <p:cxnSp>
        <p:nvCxnSpPr>
          <p:cNvPr id="38" name="Straight Connector 37">
            <a:extLst>
              <a:ext uri="{FF2B5EF4-FFF2-40B4-BE49-F238E27FC236}">
                <a16:creationId xmlns:a16="http://schemas.microsoft.com/office/drawing/2014/main" id="{81AA5AAD-9B43-46C8-AB76-BEEE714273CC}"/>
              </a:ext>
            </a:extLst>
          </p:cNvPr>
          <p:cNvCxnSpPr>
            <a:cxnSpLocks/>
          </p:cNvCxnSpPr>
          <p:nvPr/>
        </p:nvCxnSpPr>
        <p:spPr>
          <a:xfrm flipV="1">
            <a:off x="6538490" y="5411736"/>
            <a:ext cx="4328802" cy="26860"/>
          </a:xfrm>
          <a:prstGeom prst="line">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D728B6D-EA65-4A37-B4CA-FF4E86FBF028}"/>
              </a:ext>
            </a:extLst>
          </p:cNvPr>
          <p:cNvSpPr/>
          <p:nvPr/>
        </p:nvSpPr>
        <p:spPr>
          <a:xfrm>
            <a:off x="5885724" y="5105427"/>
            <a:ext cx="652766" cy="652766"/>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TextBox 39">
            <a:extLst>
              <a:ext uri="{FF2B5EF4-FFF2-40B4-BE49-F238E27FC236}">
                <a16:creationId xmlns:a16="http://schemas.microsoft.com/office/drawing/2014/main" id="{A371B31A-021B-496F-A7D6-AB46E97A51F7}"/>
              </a:ext>
            </a:extLst>
          </p:cNvPr>
          <p:cNvSpPr txBox="1"/>
          <p:nvPr/>
        </p:nvSpPr>
        <p:spPr>
          <a:xfrm>
            <a:off x="5925453" y="5203745"/>
            <a:ext cx="566763" cy="461665"/>
          </a:xfrm>
          <a:prstGeom prst="rect">
            <a:avLst/>
          </a:prstGeom>
          <a:noFill/>
        </p:spPr>
        <p:txBody>
          <a:bodyPr wrap="square" lIns="108000" rIns="108000" rtlCol="0">
            <a:spAutoFit/>
          </a:bodyPr>
          <a:lstStyle/>
          <a:p>
            <a:pPr algn="ctr"/>
            <a:r>
              <a:rPr lang="en-US" altLang="ko-KR" sz="2400" b="1" dirty="0">
                <a:solidFill>
                  <a:schemeClr val="tx1">
                    <a:lumMod val="85000"/>
                    <a:lumOff val="15000"/>
                  </a:schemeClr>
                </a:solidFill>
                <a:cs typeface="Arial" pitchFamily="34" charset="0"/>
              </a:rPr>
              <a:t>04</a:t>
            </a:r>
            <a:endParaRPr lang="ko-KR" altLang="en-US" sz="2400" b="1"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187481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35" y="217705"/>
            <a:ext cx="7868748" cy="10193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88" y="1411137"/>
            <a:ext cx="6652348" cy="5058936"/>
          </a:xfrm>
          <a:prstGeom prst="rect">
            <a:avLst/>
          </a:prstGeom>
        </p:spPr>
      </p:pic>
      <p:sp>
        <p:nvSpPr>
          <p:cNvPr id="5" name="Rectangle 4"/>
          <p:cNvSpPr/>
          <p:nvPr/>
        </p:nvSpPr>
        <p:spPr>
          <a:xfrm>
            <a:off x="7768806" y="999898"/>
            <a:ext cx="2685351" cy="5078313"/>
          </a:xfrm>
          <a:prstGeom prst="rect">
            <a:avLst/>
          </a:prstGeom>
        </p:spPr>
        <p:txBody>
          <a:bodyPr wrap="none">
            <a:spAutoFit/>
          </a:bodyPr>
          <a:lstStyle/>
          <a:p>
            <a:pPr marL="342900" indent="-342900">
              <a:lnSpc>
                <a:spcPct val="300000"/>
              </a:lnSpc>
              <a:buAutoNum type="arabicPeriod"/>
            </a:pPr>
            <a:r>
              <a:rPr lang="en-US" sz="3600" b="1" dirty="0">
                <a:solidFill>
                  <a:schemeClr val="accent4">
                    <a:lumMod val="75000"/>
                  </a:schemeClr>
                </a:solidFill>
                <a:latin typeface="Times New Roman" panose="02020603050405020304" pitchFamily="18" charset="0"/>
                <a:cs typeface="Times New Roman" panose="02020603050405020304" pitchFamily="18" charset="0"/>
              </a:rPr>
              <a:t>Zoom Out</a:t>
            </a:r>
          </a:p>
          <a:p>
            <a:pPr marL="342900" indent="-342900">
              <a:lnSpc>
                <a:spcPct val="300000"/>
              </a:lnSpc>
              <a:buFontTx/>
              <a:buAutoNum type="arabicPeriod"/>
            </a:pPr>
            <a:r>
              <a:rPr lang="en-US" sz="3600" b="1" dirty="0">
                <a:solidFill>
                  <a:schemeClr val="accent4">
                    <a:lumMod val="75000"/>
                  </a:schemeClr>
                </a:solidFill>
                <a:latin typeface="Times New Roman" panose="02020603050405020304" pitchFamily="18" charset="0"/>
                <a:cs typeface="Times New Roman" panose="02020603050405020304" pitchFamily="18" charset="0"/>
              </a:rPr>
              <a:t>Focus In</a:t>
            </a:r>
          </a:p>
          <a:p>
            <a:pPr marL="342900" indent="-342900">
              <a:lnSpc>
                <a:spcPct val="300000"/>
              </a:lnSpc>
              <a:buFontTx/>
              <a:buAutoNum type="arabicPeriod"/>
            </a:pPr>
            <a:r>
              <a:rPr lang="en-US" sz="3600" b="1" dirty="0">
                <a:solidFill>
                  <a:schemeClr val="accent4">
                    <a:lumMod val="75000"/>
                  </a:schemeClr>
                </a:solidFill>
                <a:latin typeface="Times New Roman" panose="02020603050405020304" pitchFamily="18" charset="0"/>
                <a:cs typeface="Times New Roman" panose="02020603050405020304" pitchFamily="18" charset="0"/>
              </a:rPr>
              <a:t>Disconnect</a:t>
            </a:r>
          </a:p>
        </p:txBody>
      </p:sp>
    </p:spTree>
    <p:extLst>
      <p:ext uri="{BB962C8B-B14F-4D97-AF65-F5344CB8AC3E}">
        <p14:creationId xmlns:p14="http://schemas.microsoft.com/office/powerpoint/2010/main" val="80382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1672"/>
            <a:ext cx="5666509" cy="707886"/>
          </a:xfrm>
          <a:prstGeom prst="rect">
            <a:avLst/>
          </a:prstGeom>
          <a:solidFill>
            <a:schemeClr val="bg1"/>
          </a:solidFill>
        </p:spPr>
        <p:txBody>
          <a:bodyPr wrap="square" rtlCol="0">
            <a:spAutoFit/>
          </a:bodyPr>
          <a:lstStyle/>
          <a:p>
            <a:r>
              <a:rPr lang="en-US" sz="4000" b="1" dirty="0">
                <a:solidFill>
                  <a:schemeClr val="accent4">
                    <a:lumMod val="75000"/>
                  </a:schemeClr>
                </a:solidFill>
                <a:latin typeface="Times New Roman" panose="02020603050405020304" pitchFamily="18" charset="0"/>
                <a:cs typeface="Times New Roman" panose="02020603050405020304" pitchFamily="18" charset="0"/>
              </a:rPr>
              <a:t>Think Outside the Box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4" y="1260764"/>
            <a:ext cx="3851563" cy="4779818"/>
          </a:xfrm>
          <a:prstGeom prst="rect">
            <a:avLst/>
          </a:prstGeom>
          <a:ln>
            <a:noFill/>
          </a:ln>
          <a:effectLst>
            <a:softEdge rad="112500"/>
          </a:effectLst>
        </p:spPr>
      </p:pic>
      <p:sp>
        <p:nvSpPr>
          <p:cNvPr id="4" name="TextBox 3"/>
          <p:cNvSpPr txBox="1"/>
          <p:nvPr/>
        </p:nvSpPr>
        <p:spPr>
          <a:xfrm>
            <a:off x="4835236" y="1260764"/>
            <a:ext cx="6608619" cy="5262979"/>
          </a:xfrm>
          <a:prstGeom prst="rect">
            <a:avLst/>
          </a:prstGeom>
          <a:noFill/>
        </p:spPr>
        <p:txBody>
          <a:bodyPr wrap="square" rtlCol="0">
            <a:spAutoFit/>
          </a:bodyPr>
          <a:lstStyle/>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When you face a problem, try to look at the problem as a guest not as an enemy, so that you can sit with it,</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There are NO problems in this world without solution,</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Give yourself enough TIME and SPACE to feel the problem and THINK of any steps for solution,</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Do not forget that, YOU ARE NOT YOUR PROBLEM, and your whole life is not equal to that one problem,</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DO not take problems PERSONALLY, sometimes people may project their insecurities to you.</a:t>
            </a:r>
          </a:p>
        </p:txBody>
      </p:sp>
    </p:spTree>
    <p:extLst>
      <p:ext uri="{BB962C8B-B14F-4D97-AF65-F5344CB8AC3E}">
        <p14:creationId xmlns:p14="http://schemas.microsoft.com/office/powerpoint/2010/main" val="42684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14917-16C3-4C3F-8709-7C3A4D7F3613}"/>
              </a:ext>
            </a:extLst>
          </p:cNvPr>
          <p:cNvSpPr/>
          <p:nvPr/>
        </p:nvSpPr>
        <p:spPr>
          <a:xfrm>
            <a:off x="0" y="5668246"/>
            <a:ext cx="12192000" cy="937310"/>
          </a:xfrm>
          <a:prstGeom prst="rect">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891FC3-715F-4E8E-84E5-3D38A17AE5AC}"/>
              </a:ext>
            </a:extLst>
          </p:cNvPr>
          <p:cNvSpPr txBox="1"/>
          <p:nvPr/>
        </p:nvSpPr>
        <p:spPr>
          <a:xfrm>
            <a:off x="460495" y="5844531"/>
            <a:ext cx="3336114"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CONCLUSION</a:t>
            </a:r>
            <a:endParaRPr lang="ko-KR" altLang="en-US" sz="3200" b="1" dirty="0">
              <a:solidFill>
                <a:schemeClr val="bg1"/>
              </a:solidFill>
              <a:cs typeface="Arial" pitchFamily="34" charset="0"/>
            </a:endParaRPr>
          </a:p>
        </p:txBody>
      </p:sp>
      <p:sp>
        <p:nvSpPr>
          <p:cNvPr id="10" name="Rectangle 9"/>
          <p:cNvSpPr/>
          <p:nvPr/>
        </p:nvSpPr>
        <p:spPr>
          <a:xfrm>
            <a:off x="6415535" y="1235517"/>
            <a:ext cx="5262980"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So, surely with </a:t>
            </a:r>
          </a:p>
          <a:p>
            <a:pPr algn="ctr"/>
            <a:r>
              <a:rPr lang="en-US" sz="5400" b="1" cap="none" spc="0" dirty="0">
                <a:ln/>
                <a:solidFill>
                  <a:schemeClr val="accent3"/>
                </a:solidFill>
                <a:effectLst/>
              </a:rPr>
              <a:t>hardship </a:t>
            </a:r>
          </a:p>
          <a:p>
            <a:pPr algn="ctr"/>
            <a:r>
              <a:rPr lang="en-US" sz="5400" b="1" cap="none" spc="0" dirty="0">
                <a:ln/>
                <a:solidFill>
                  <a:schemeClr val="accent3"/>
                </a:solidFill>
                <a:effectLst/>
              </a:rPr>
              <a:t>comes ease.</a:t>
            </a:r>
          </a:p>
        </p:txBody>
      </p:sp>
    </p:spTree>
    <p:extLst>
      <p:ext uri="{BB962C8B-B14F-4D97-AF65-F5344CB8AC3E}">
        <p14:creationId xmlns:p14="http://schemas.microsoft.com/office/powerpoint/2010/main" val="2774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923" y="0"/>
            <a:ext cx="279583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TASK </a:t>
            </a:r>
            <a:r>
              <a:rPr lang="en-US" sz="5400" b="1" cap="none" spc="0" dirty="0">
                <a:ln/>
                <a:solidFill>
                  <a:schemeClr val="accent4"/>
                </a:solidFill>
                <a:effectLst/>
                <a:sym typeface="Wingdings" panose="05000000000000000000" pitchFamily="2" charset="2"/>
              </a:rPr>
              <a:t></a:t>
            </a:r>
            <a:endParaRPr lang="en-US" sz="5400" b="1" cap="none" spc="0" dirty="0">
              <a:ln/>
              <a:solidFill>
                <a:schemeClr val="accent4"/>
              </a:solidFill>
              <a:effectLst/>
            </a:endParaRPr>
          </a:p>
        </p:txBody>
      </p:sp>
      <p:sp>
        <p:nvSpPr>
          <p:cNvPr id="4" name="Rectangle 3"/>
          <p:cNvSpPr/>
          <p:nvPr/>
        </p:nvSpPr>
        <p:spPr>
          <a:xfrm>
            <a:off x="4156365" y="1803600"/>
            <a:ext cx="7384472" cy="5016758"/>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Write down </a:t>
            </a:r>
            <a:r>
              <a:rPr lang="en-US" sz="4000" dirty="0">
                <a:solidFill>
                  <a:schemeClr val="accent1">
                    <a:lumMod val="75000"/>
                  </a:schemeClr>
                </a:solidFill>
                <a:latin typeface="Times New Roman" panose="02020603050405020304" pitchFamily="18" charset="0"/>
                <a:cs typeface="Times New Roman" panose="02020603050405020304" pitchFamily="18" charset="0"/>
              </a:rPr>
              <a:t>a problem </a:t>
            </a:r>
            <a:r>
              <a:rPr lang="en-US" sz="4000" dirty="0">
                <a:latin typeface="Times New Roman" panose="02020603050405020304" pitchFamily="18" charset="0"/>
                <a:cs typeface="Times New Roman" panose="02020603050405020304" pitchFamily="18" charset="0"/>
              </a:rPr>
              <a:t>with its details and find </a:t>
            </a:r>
            <a:r>
              <a:rPr lang="en-US" sz="4000" dirty="0">
                <a:solidFill>
                  <a:schemeClr val="accent1">
                    <a:lumMod val="75000"/>
                  </a:schemeClr>
                </a:solidFill>
                <a:latin typeface="Times New Roman" panose="02020603050405020304" pitchFamily="18" charset="0"/>
                <a:cs typeface="Times New Roman" panose="02020603050405020304" pitchFamily="18" charset="0"/>
              </a:rPr>
              <a:t>one</a:t>
            </a:r>
            <a:r>
              <a:rPr lang="en-US" sz="4000" dirty="0">
                <a:latin typeface="Times New Roman" panose="02020603050405020304" pitchFamily="18" charset="0"/>
                <a:cs typeface="Times New Roman" panose="02020603050405020304" pitchFamily="18" charset="0"/>
              </a:rPr>
              <a:t> to </a:t>
            </a:r>
            <a:r>
              <a:rPr lang="en-US" sz="4000" dirty="0">
                <a:solidFill>
                  <a:schemeClr val="accent1">
                    <a:lumMod val="75000"/>
                  </a:schemeClr>
                </a:solidFill>
                <a:latin typeface="Times New Roman" panose="02020603050405020304" pitchFamily="18" charset="0"/>
                <a:cs typeface="Times New Roman" panose="02020603050405020304" pitchFamily="18" charset="0"/>
              </a:rPr>
              <a:t>three solutions</a:t>
            </a:r>
            <a:r>
              <a:rPr lang="en-US" sz="4000" dirty="0">
                <a:latin typeface="Times New Roman" panose="02020603050405020304" pitchFamily="18" charset="0"/>
                <a:cs typeface="Times New Roman" panose="02020603050405020304" pitchFamily="18" charset="0"/>
              </a:rPr>
              <a:t> for it. Mention the </a:t>
            </a:r>
            <a:r>
              <a:rPr lang="en-US" sz="4000" dirty="0">
                <a:solidFill>
                  <a:schemeClr val="accent4">
                    <a:lumMod val="75000"/>
                  </a:schemeClr>
                </a:solidFill>
                <a:latin typeface="Times New Roman" panose="02020603050405020304" pitchFamily="18" charset="0"/>
                <a:cs typeface="Times New Roman" panose="02020603050405020304" pitchFamily="18" charset="0"/>
              </a:rPr>
              <a:t>timing</a:t>
            </a:r>
            <a:r>
              <a:rPr lang="en-US" sz="4000" dirty="0">
                <a:latin typeface="Times New Roman" panose="02020603050405020304" pitchFamily="18" charset="0"/>
                <a:cs typeface="Times New Roman" panose="02020603050405020304" pitchFamily="18" charset="0"/>
              </a:rPr>
              <a:t> of the solution. You may breakdown the problem according to the (</a:t>
            </a:r>
            <a:r>
              <a:rPr lang="en-US" sz="4000" dirty="0">
                <a:solidFill>
                  <a:srgbClr val="0070C0"/>
                </a:solidFill>
                <a:latin typeface="Times New Roman" panose="02020603050405020304" pitchFamily="18" charset="0"/>
                <a:cs typeface="Times New Roman" panose="02020603050405020304" pitchFamily="18" charset="0"/>
              </a:rPr>
              <a:t>4 Q.s technique</a:t>
            </a:r>
            <a:r>
              <a:rPr lang="en-US" sz="4000" dirty="0">
                <a:latin typeface="Times New Roman" panose="02020603050405020304" pitchFamily="18" charset="0"/>
                <a:cs typeface="Times New Roman" panose="02020603050405020304" pitchFamily="18" charset="0"/>
              </a:rPr>
              <a:t>).</a:t>
            </a:r>
          </a:p>
          <a:p>
            <a:pPr algn="just"/>
            <a:endParaRPr lang="en-US" sz="4000" dirty="0">
              <a:latin typeface="Times New Roman" panose="02020603050405020304" pitchFamily="18" charset="0"/>
              <a:cs typeface="Times New Roman" panose="02020603050405020304" pitchFamily="18" charset="0"/>
            </a:endParaRPr>
          </a:p>
          <a:p>
            <a:pPr algn="ctr"/>
            <a:r>
              <a:rPr lang="en-US" sz="3600" b="1" dirty="0">
                <a:solidFill>
                  <a:srgbClr val="C00000"/>
                </a:solidFill>
                <a:latin typeface="Times New Roman" panose="02020603050405020304" pitchFamily="18" charset="0"/>
                <a:cs typeface="Times New Roman" panose="02020603050405020304" pitchFamily="18" charset="0"/>
              </a:rPr>
              <a:t>Deadline: after 10 days</a:t>
            </a:r>
          </a:p>
        </p:txBody>
      </p:sp>
    </p:spTree>
    <p:extLst>
      <p:ext uri="{BB962C8B-B14F-4D97-AF65-F5344CB8AC3E}">
        <p14:creationId xmlns:p14="http://schemas.microsoft.com/office/powerpoint/2010/main" val="361276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21799" y="1589109"/>
            <a:ext cx="5563980" cy="3911145"/>
          </a:xfrm>
          <a:prstGeom prst="rect">
            <a:avLst/>
          </a:prstGeom>
        </p:spPr>
      </p:pic>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10" t="15556" r="2284" b="22626"/>
          <a:stretch/>
        </p:blipFill>
        <p:spPr>
          <a:xfrm>
            <a:off x="2394634" y="1011382"/>
            <a:ext cx="6860204" cy="468283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308" y="389658"/>
            <a:ext cx="2963141" cy="2963141"/>
          </a:xfrm>
          <a:prstGeom prst="rect">
            <a:avLst/>
          </a:prstGeom>
        </p:spPr>
      </p:pic>
    </p:spTree>
    <p:extLst>
      <p:ext uri="{BB962C8B-B14F-4D97-AF65-F5344CB8AC3E}">
        <p14:creationId xmlns:p14="http://schemas.microsoft.com/office/powerpoint/2010/main" val="9764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838" y="2405490"/>
            <a:ext cx="10681854" cy="3247492"/>
          </a:xfrm>
          <a:prstGeom prst="rect">
            <a:avLst/>
          </a:prstGeom>
          <a:noFill/>
        </p:spPr>
        <p:txBody>
          <a:bodyPr wrap="square" rtlCol="0">
            <a:spAutoFit/>
          </a:bodyPr>
          <a:lstStyle/>
          <a:p>
            <a:pPr>
              <a:lnSpc>
                <a:spcPct val="200000"/>
              </a:lnSpc>
            </a:pPr>
            <a:r>
              <a:rPr lang="en-US" sz="3600" dirty="0">
                <a:latin typeface="Times New Roman" panose="02020603050405020304" pitchFamily="18" charset="0"/>
                <a:cs typeface="Times New Roman" panose="02020603050405020304" pitchFamily="18" charset="0"/>
              </a:rPr>
              <a:t>I’m always LATE for my classes, what should I do?</a:t>
            </a:r>
          </a:p>
          <a:p>
            <a:pPr>
              <a:lnSpc>
                <a:spcPct val="200000"/>
              </a:lnSpc>
            </a:pPr>
            <a:r>
              <a:rPr lang="en-US" sz="3600" dirty="0">
                <a:latin typeface="Times New Roman" panose="02020603050405020304" pitchFamily="18" charset="0"/>
                <a:cs typeface="Times New Roman" panose="02020603050405020304" pitchFamily="18" charset="0"/>
              </a:rPr>
              <a:t>I don’t DRINK enough WATER, what can the reason be?</a:t>
            </a:r>
          </a:p>
          <a:p>
            <a:pPr>
              <a:lnSpc>
                <a:spcPct val="200000"/>
              </a:lnSpc>
            </a:pPr>
            <a:r>
              <a:rPr lang="en-US" sz="3600" dirty="0">
                <a:latin typeface="Times New Roman" panose="02020603050405020304" pitchFamily="18" charset="0"/>
                <a:cs typeface="Times New Roman" panose="02020603050405020304" pitchFamily="18" charset="0"/>
              </a:rPr>
              <a:t>I spent TOO MUCH MONEY, how can I manage this?</a:t>
            </a:r>
          </a:p>
        </p:txBody>
      </p:sp>
      <p:sp>
        <p:nvSpPr>
          <p:cNvPr id="3" name="TextBox 2"/>
          <p:cNvSpPr txBox="1"/>
          <p:nvPr/>
        </p:nvSpPr>
        <p:spPr>
          <a:xfrm>
            <a:off x="1413164" y="651164"/>
            <a:ext cx="8756072" cy="1754326"/>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What are the answers </a:t>
            </a:r>
            <a:br>
              <a:rPr lang="en-US" sz="5400" b="1" dirty="0">
                <a:solidFill>
                  <a:srgbClr val="00B050"/>
                </a:solidFill>
                <a:latin typeface="Times New Roman" panose="02020603050405020304" pitchFamily="18" charset="0"/>
                <a:cs typeface="Times New Roman" panose="02020603050405020304" pitchFamily="18" charset="0"/>
              </a:rPr>
            </a:br>
            <a:r>
              <a:rPr lang="en-US" sz="5400" b="1" dirty="0">
                <a:solidFill>
                  <a:srgbClr val="00B050"/>
                </a:solidFill>
                <a:latin typeface="Times New Roman" panose="02020603050405020304" pitchFamily="18" charset="0"/>
                <a:cs typeface="Times New Roman" panose="02020603050405020304" pitchFamily="18" charset="0"/>
              </a:rPr>
              <a:t>inside these questions?</a:t>
            </a:r>
          </a:p>
        </p:txBody>
      </p:sp>
    </p:spTree>
    <p:extLst>
      <p:ext uri="{BB962C8B-B14F-4D97-AF65-F5344CB8AC3E}">
        <p14:creationId xmlns:p14="http://schemas.microsoft.com/office/powerpoint/2010/main" val="17846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27" b="-1227"/>
          <a:stretch/>
        </p:blipFill>
        <p:spPr>
          <a:xfrm>
            <a:off x="512618" y="-450965"/>
            <a:ext cx="11319163" cy="7906403"/>
          </a:xfrm>
          <a:prstGeom prst="rect">
            <a:avLst/>
          </a:prstGeom>
        </p:spPr>
      </p:pic>
    </p:spTree>
    <p:extLst>
      <p:ext uri="{BB962C8B-B14F-4D97-AF65-F5344CB8AC3E}">
        <p14:creationId xmlns:p14="http://schemas.microsoft.com/office/powerpoint/2010/main" val="258989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45" y="193963"/>
            <a:ext cx="11748655"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What do you think a problem is?</a:t>
            </a:r>
          </a:p>
        </p:txBody>
      </p:sp>
      <p:sp>
        <p:nvSpPr>
          <p:cNvPr id="4" name="TextBox 3"/>
          <p:cNvSpPr txBox="1"/>
          <p:nvPr/>
        </p:nvSpPr>
        <p:spPr>
          <a:xfrm>
            <a:off x="6802582" y="1209626"/>
            <a:ext cx="4807528"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 matter or situation regarded as uncomfortable or harmful and needing to be dealt with and overcome.</a:t>
            </a:r>
          </a:p>
        </p:txBody>
      </p:sp>
      <p:sp>
        <p:nvSpPr>
          <p:cNvPr id="5" name="TextBox 4"/>
          <p:cNvSpPr txBox="1"/>
          <p:nvPr/>
        </p:nvSpPr>
        <p:spPr>
          <a:xfrm>
            <a:off x="720436" y="1316182"/>
            <a:ext cx="5652655" cy="5029200"/>
          </a:xfrm>
          <a:prstGeom prst="rect">
            <a:avLst/>
          </a:prstGeom>
          <a:noFill/>
        </p:spPr>
        <p:txBody>
          <a:bodyPr wrap="square" rtlCol="0">
            <a:spAutoFit/>
          </a:bodyPr>
          <a:lstStyle/>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44"/>
          <a:stretch/>
        </p:blipFill>
        <p:spPr>
          <a:xfrm>
            <a:off x="1034162" y="1484954"/>
            <a:ext cx="3764346" cy="3681354"/>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 y="5335080"/>
            <a:ext cx="4945981" cy="760920"/>
          </a:xfrm>
          <a:prstGeom prst="rect">
            <a:avLst/>
          </a:prstGeom>
          <a:ln>
            <a:noFill/>
          </a:ln>
          <a:effectLst>
            <a:softEdge rad="112500"/>
          </a:effectLst>
        </p:spPr>
      </p:pic>
      <p:sp>
        <p:nvSpPr>
          <p:cNvPr id="8" name="TextBox 7"/>
          <p:cNvSpPr txBox="1"/>
          <p:nvPr/>
        </p:nvSpPr>
        <p:spPr>
          <a:xfrm>
            <a:off x="5666417" y="5335080"/>
            <a:ext cx="6220784" cy="584775"/>
          </a:xfrm>
          <a:prstGeom prst="rect">
            <a:avLst/>
          </a:prstGeom>
          <a:solidFill>
            <a:schemeClr val="bg1"/>
          </a:solidFill>
        </p:spPr>
        <p:txBody>
          <a:bodyPr wrap="square" rtlCol="0">
            <a:spAutoFit/>
          </a:bodyPr>
          <a:lstStyle/>
          <a:p>
            <a:pPr algn="just"/>
            <a:r>
              <a:rPr lang="en-US" sz="3200" dirty="0">
                <a:solidFill>
                  <a:schemeClr val="accent4">
                    <a:lumMod val="50000"/>
                  </a:schemeClr>
                </a:solidFill>
                <a:latin typeface="Times New Roman" panose="02020603050405020304" pitchFamily="18" charset="0"/>
                <a:cs typeface="Times New Roman" panose="02020603050405020304" pitchFamily="18" charset="0"/>
              </a:rPr>
              <a:t>https://www.menti.com/alfgotzr8egi</a:t>
            </a:r>
          </a:p>
        </p:txBody>
      </p:sp>
    </p:spTree>
    <p:extLst>
      <p:ext uri="{BB962C8B-B14F-4D97-AF65-F5344CB8AC3E}">
        <p14:creationId xmlns:p14="http://schemas.microsoft.com/office/powerpoint/2010/main" val="10111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04A8F1-501D-4412-AC9C-292A9C3F9000}"/>
              </a:ext>
            </a:extLst>
          </p:cNvPr>
          <p:cNvSpPr txBox="1"/>
          <p:nvPr/>
        </p:nvSpPr>
        <p:spPr>
          <a:xfrm>
            <a:off x="557808" y="210544"/>
            <a:ext cx="4198426" cy="1015663"/>
          </a:xfrm>
          <a:prstGeom prst="rect">
            <a:avLst/>
          </a:prstGeom>
          <a:noFill/>
        </p:spPr>
        <p:txBody>
          <a:bodyPr wrap="square" rtlCol="0" anchor="ctr">
            <a:spAutoFit/>
          </a:bodyPr>
          <a:lstStyle/>
          <a:p>
            <a:pPr algn="dist"/>
            <a:r>
              <a:rPr lang="en-US" altLang="ko-KR" sz="6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Puzzle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95" y="1226206"/>
            <a:ext cx="5007595" cy="532699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01" y="320513"/>
            <a:ext cx="5821507" cy="5821507"/>
          </a:xfrm>
          <a:prstGeom prst="rect">
            <a:avLst/>
          </a:prstGeom>
        </p:spPr>
      </p:pic>
    </p:spTree>
    <p:extLst>
      <p:ext uri="{BB962C8B-B14F-4D97-AF65-F5344CB8AC3E}">
        <p14:creationId xmlns:p14="http://schemas.microsoft.com/office/powerpoint/2010/main" val="140433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7419" y="471054"/>
            <a:ext cx="10681854" cy="5078313"/>
          </a:xfrm>
          <a:prstGeom prst="rect">
            <a:avLst/>
          </a:prstGeom>
          <a:noFill/>
        </p:spPr>
        <p:txBody>
          <a:bodyPr wrap="square" rtlCol="0">
            <a:spAutoFit/>
          </a:bodyPr>
          <a:lstStyle/>
          <a:p>
            <a:pPr marL="914400" indent="-914400" algn="just">
              <a:lnSpc>
                <a:spcPct val="150000"/>
              </a:lnSpc>
              <a:buFont typeface="+mj-lt"/>
              <a:buAutoNum type="arabicPeriod"/>
            </a:pPr>
            <a:r>
              <a:rPr lang="en-US" sz="5400" dirty="0">
                <a:latin typeface="Times New Roman" panose="02020603050405020304" pitchFamily="18" charset="0"/>
                <a:cs typeface="Times New Roman" panose="02020603050405020304" pitchFamily="18" charset="0"/>
              </a:rPr>
              <a:t>What are the common problems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of the world nowadays?</a:t>
            </a:r>
          </a:p>
          <a:p>
            <a:pPr marL="914400" indent="-914400" algn="just">
              <a:lnSpc>
                <a:spcPct val="150000"/>
              </a:lnSpc>
              <a:buFont typeface="+mj-lt"/>
              <a:buAutoNum type="arabicPeriod"/>
            </a:pPr>
            <a:r>
              <a:rPr lang="en-US" sz="5400" dirty="0">
                <a:latin typeface="Times New Roman" panose="02020603050405020304" pitchFamily="18" charset="0"/>
                <a:cs typeface="Times New Roman" panose="02020603050405020304" pitchFamily="18" charset="0"/>
              </a:rPr>
              <a:t>Are there enough ways to solve those global problems? How?</a:t>
            </a:r>
          </a:p>
        </p:txBody>
      </p:sp>
    </p:spTree>
    <p:extLst>
      <p:ext uri="{BB962C8B-B14F-4D97-AF65-F5344CB8AC3E}">
        <p14:creationId xmlns:p14="http://schemas.microsoft.com/office/powerpoint/2010/main" val="192315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5F98A5C-C0D0-48EA-BD2F-A466F8EEA269}"/>
              </a:ext>
            </a:extLst>
          </p:cNvPr>
          <p:cNvSpPr txBox="1"/>
          <p:nvPr/>
        </p:nvSpPr>
        <p:spPr>
          <a:xfrm>
            <a:off x="235527" y="204600"/>
            <a:ext cx="8146471" cy="615553"/>
          </a:xfrm>
          <a:prstGeom prst="rect">
            <a:avLst/>
          </a:prstGeom>
          <a:solidFill>
            <a:schemeClr val="accent1">
              <a:lumMod val="60000"/>
              <a:lumOff val="40000"/>
            </a:schemeClr>
          </a:solidFill>
        </p:spPr>
        <p:txBody>
          <a:bodyPr wrap="square" lIns="36000" tIns="0" rIns="36000" bIns="0" rtlCol="0" anchor="ctr">
            <a:spAutoFit/>
          </a:bodyPr>
          <a:lstStyle/>
          <a:p>
            <a:pPr algn="ctr"/>
            <a:r>
              <a:rPr lang="en-US" altLang="ko-K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 Introduce Us to Ourselves</a:t>
            </a:r>
            <a:endParaRPr lang="ko-KR"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380" r="3380"/>
          <a:stretch/>
        </p:blipFill>
        <p:spPr>
          <a:xfrm>
            <a:off x="8870939" y="332509"/>
            <a:ext cx="2711461" cy="48629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Rectangle 25"/>
          <p:cNvSpPr/>
          <p:nvPr/>
        </p:nvSpPr>
        <p:spPr>
          <a:xfrm>
            <a:off x="415635" y="1152389"/>
            <a:ext cx="7827819" cy="4524315"/>
          </a:xfrm>
          <a:prstGeom prst="rect">
            <a:avLst/>
          </a:prstGeom>
          <a:solidFill>
            <a:schemeClr val="accent3">
              <a:lumMod val="60000"/>
              <a:lumOff val="40000"/>
            </a:schemeClr>
          </a:solidFill>
        </p:spPr>
        <p:txBody>
          <a:bodyPr wrap="square">
            <a:spAutoFit/>
          </a:bodyPr>
          <a:lstStyle/>
          <a:p>
            <a:r>
              <a:rPr lang="en-US" sz="3600" dirty="0">
                <a:latin typeface="Times New Roman" panose="02020603050405020304" pitchFamily="18" charset="0"/>
                <a:cs typeface="Times New Roman" panose="02020603050405020304" pitchFamily="18" charset="0"/>
              </a:rPr>
              <a:t>﻿﻿﻿</a:t>
            </a:r>
            <a:r>
              <a:rPr lang="en-US" sz="3600" b="1" dirty="0">
                <a:solidFill>
                  <a:schemeClr val="accent1">
                    <a:lumMod val="50000"/>
                  </a:schemeClr>
                </a:solidFill>
                <a:latin typeface="Times New Roman" panose="02020603050405020304" pitchFamily="18" charset="0"/>
                <a:cs typeface="Times New Roman" panose="02020603050405020304" pitchFamily="18" charset="0"/>
              </a:rPr>
              <a:t>5. The Quickest Way to Gain Leadership: Problem Solving</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Problems are </a:t>
            </a:r>
            <a:r>
              <a:rPr lang="en-US" sz="3600" dirty="0">
                <a:solidFill>
                  <a:schemeClr val="accent1">
                    <a:lumMod val="75000"/>
                  </a:schemeClr>
                </a:solidFill>
                <a:latin typeface="Times New Roman" panose="02020603050405020304" pitchFamily="18" charset="0"/>
                <a:cs typeface="Times New Roman" panose="02020603050405020304" pitchFamily="18" charset="0"/>
              </a:rPr>
              <a:t>what you deal with every day</a:t>
            </a:r>
            <a:r>
              <a:rPr lang="en-US" sz="3600" dirty="0">
                <a:latin typeface="Times New Roman" panose="02020603050405020304" pitchFamily="18" charset="0"/>
                <a:cs typeface="Times New Roman" panose="02020603050405020304" pitchFamily="18" charset="0"/>
              </a:rPr>
              <a:t>. Expecting anything other than that is being </a:t>
            </a:r>
            <a:r>
              <a:rPr lang="en-US" sz="3600" dirty="0">
                <a:solidFill>
                  <a:schemeClr val="accent1">
                    <a:lumMod val="75000"/>
                  </a:schemeClr>
                </a:solidFill>
                <a:latin typeface="Times New Roman" panose="02020603050405020304" pitchFamily="18" charset="0"/>
                <a:cs typeface="Times New Roman" panose="02020603050405020304" pitchFamily="18" charset="0"/>
              </a:rPr>
              <a:t>unrealistic</a:t>
            </a:r>
            <a:r>
              <a:rPr lang="en-US" sz="3600" dirty="0">
                <a:latin typeface="Times New Roman" panose="02020603050405020304" pitchFamily="18" charset="0"/>
                <a:cs typeface="Times New Roman" panose="02020603050405020304" pitchFamily="18" charset="0"/>
              </a:rPr>
              <a:t>. So if you’re a leader, don’t be surprised when problems arise and </a:t>
            </a:r>
            <a:r>
              <a:rPr lang="en-US" sz="3600" dirty="0">
                <a:solidFill>
                  <a:schemeClr val="accent1">
                    <a:lumMod val="75000"/>
                  </a:schemeClr>
                </a:solidFill>
                <a:latin typeface="Times New Roman" panose="02020603050405020304" pitchFamily="18" charset="0"/>
                <a:cs typeface="Times New Roman" panose="02020603050405020304" pitchFamily="18" charset="0"/>
              </a:rPr>
              <a:t>it’s your responsibility to solve</a:t>
            </a:r>
            <a:r>
              <a:rPr lang="en-US" sz="3600" dirty="0">
                <a:latin typeface="Times New Roman" panose="02020603050405020304" pitchFamily="18" charset="0"/>
                <a:cs typeface="Times New Roman" panose="02020603050405020304" pitchFamily="18" charset="0"/>
              </a:rPr>
              <a:t> them.</a:t>
            </a:r>
          </a:p>
        </p:txBody>
      </p:sp>
    </p:spTree>
    <p:extLst>
      <p:ext uri="{BB962C8B-B14F-4D97-AF65-F5344CB8AC3E}">
        <p14:creationId xmlns:p14="http://schemas.microsoft.com/office/powerpoint/2010/main" val="15851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327" y="471055"/>
            <a:ext cx="11055928" cy="6063198"/>
          </a:xfrm>
          <a:prstGeom prst="rect">
            <a:avLst/>
          </a:prstGeom>
          <a:noFill/>
        </p:spPr>
        <p:txBody>
          <a:bodyPr wrap="square" lIns="91440" tIns="45720" rIns="91440" bIns="45720" rtlCol="0" anchor="t">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A Case Study</a:t>
            </a:r>
          </a:p>
          <a:p>
            <a:pPr algn="just"/>
            <a:r>
              <a:rPr lang="en-US" sz="3200" dirty="0">
                <a:latin typeface="Times New Roman"/>
                <a:cs typeface="Times New Roman"/>
              </a:rPr>
              <a:t>You are a student in the faculty of Engineering. You have 6 courses in a semester and each one of them has too many lectures to be studied. You started the semester by procrastinating your studies for one week. Then you continued and you reached the exam with no studied course.</a:t>
            </a:r>
          </a:p>
          <a:p>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a:latin typeface="Times New Roman" panose="02020603050405020304" pitchFamily="18" charset="0"/>
                <a:cs typeface="Times New Roman" panose="02020603050405020304" pitchFamily="18" charset="0"/>
              </a:rPr>
              <a:t>What is the first step you should take to overcome this situation?</a:t>
            </a:r>
          </a:p>
          <a:p>
            <a:pPr marL="342900" indent="-342900">
              <a:buAutoNum type="arabicPeriod"/>
            </a:pPr>
            <a:r>
              <a:rPr lang="en-US" sz="3200" dirty="0">
                <a:latin typeface="Times New Roman" panose="02020603050405020304" pitchFamily="18" charset="0"/>
                <a:cs typeface="Times New Roman" panose="02020603050405020304" pitchFamily="18" charset="0"/>
              </a:rPr>
              <a:t>Which technique do you use to manage your time during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exam period?</a:t>
            </a:r>
          </a:p>
          <a:p>
            <a:pPr marL="342900" indent="-342900">
              <a:buAutoNum type="arabicPeriod"/>
            </a:pPr>
            <a:r>
              <a:rPr lang="en-US" sz="3200" dirty="0">
                <a:latin typeface="Times New Roman" panose="02020603050405020304" pitchFamily="18" charset="0"/>
                <a:cs typeface="Times New Roman" panose="02020603050405020304" pitchFamily="18" charset="0"/>
              </a:rPr>
              <a:t>Will you quit or continue? Why? </a:t>
            </a:r>
          </a:p>
        </p:txBody>
      </p:sp>
    </p:spTree>
    <p:extLst>
      <p:ext uri="{BB962C8B-B14F-4D97-AF65-F5344CB8AC3E}">
        <p14:creationId xmlns:p14="http://schemas.microsoft.com/office/powerpoint/2010/main" val="2734282123"/>
      </p:ext>
    </p:extLst>
  </p:cSld>
  <p:clrMapOvr>
    <a:masterClrMapping/>
  </p:clrMapOvr>
</p:sld>
</file>

<file path=ppt/theme/theme1.xml><?xml version="1.0" encoding="utf-8"?>
<a:theme xmlns:a="http://schemas.openxmlformats.org/drawingml/2006/main" name="Cover and End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EC40B530C8F541BFA14C249B5962E0" ma:contentTypeVersion="13" ma:contentTypeDescription="Create a new document." ma:contentTypeScope="" ma:versionID="f801de7f1c8279d16a3b9cc417787df1">
  <xsd:schema xmlns:xsd="http://www.w3.org/2001/XMLSchema" xmlns:xs="http://www.w3.org/2001/XMLSchema" xmlns:p="http://schemas.microsoft.com/office/2006/metadata/properties" xmlns:ns2="9fa894e2-f387-41dd-8858-2f4442f9a001" xmlns:ns3="06e2b806-de4b-4741-bec8-6916725c7abc" targetNamespace="http://schemas.microsoft.com/office/2006/metadata/properties" ma:root="true" ma:fieldsID="788e4ed1bc804b698a84cb2daaae5b53" ns2:_="" ns3:_="">
    <xsd:import namespace="9fa894e2-f387-41dd-8858-2f4442f9a001"/>
    <xsd:import namespace="06e2b806-de4b-4741-bec8-6916725c7a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894e2-f387-41dd-8858-2f4442f9a0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906f4e1-f956-4e74-9f8b-9729f605f547}" ma:internalName="TaxCatchAll" ma:showField="CatchAllData" ma:web="9fa894e2-f387-41dd-8858-2f4442f9a0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e2b806-de4b-4741-bec8-6916725c7a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7e901e-6825-420f-9292-770476413cc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a894e2-f387-41dd-8858-2f4442f9a001" xsi:nil="true"/>
    <lcf76f155ced4ddcb4097134ff3c332f xmlns="06e2b806-de4b-4741-bec8-6916725c7ab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76C82-7D55-4090-B8BA-F24E3E61A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894e2-f387-41dd-8858-2f4442f9a001"/>
    <ds:schemaRef ds:uri="06e2b806-de4b-4741-bec8-6916725c7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6CF89-6C9B-4284-A851-967D7A948FB9}">
  <ds:schemaRefs>
    <ds:schemaRef ds:uri="http://schemas.microsoft.com/office/2006/metadata/properties"/>
    <ds:schemaRef ds:uri="http://schemas.microsoft.com/office/infopath/2007/PartnerControls"/>
    <ds:schemaRef ds:uri="9fa894e2-f387-41dd-8858-2f4442f9a001"/>
    <ds:schemaRef ds:uri="06e2b806-de4b-4741-bec8-6916725c7abc"/>
  </ds:schemaRefs>
</ds:datastoreItem>
</file>

<file path=customXml/itemProps3.xml><?xml version="1.0" encoding="utf-8"?>
<ds:datastoreItem xmlns:ds="http://schemas.openxmlformats.org/officeDocument/2006/customXml" ds:itemID="{88743491-986A-4C49-8118-883B5825BE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3572</TotalTime>
  <Words>564</Words>
  <Application>Microsoft Office PowerPoint</Application>
  <PresentationFormat>Widescreen</PresentationFormat>
  <Paragraphs>64</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Ridhwan Tahir</cp:lastModifiedBy>
  <cp:revision>110</cp:revision>
  <dcterms:created xsi:type="dcterms:W3CDTF">2020-01-20T05:08:25Z</dcterms:created>
  <dcterms:modified xsi:type="dcterms:W3CDTF">2024-06-27T06:44:33Z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0x010100F2EC40B530C8F541BFA14C249B5962E0</vt:lpwstr>
  </property>
  <property fmtid="{D5CDD505-2E9C-101B-9397-08002B2CF9AE}" pid="3" name="MediaServiceImageTags">
    <vt:lpwstr/>
  </property>
</Properties>
</file>