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sldIdLst>
    <p:sldId id="256" r:id="rId2"/>
    <p:sldId id="298" r:id="rId3"/>
    <p:sldId id="257" r:id="rId4"/>
    <p:sldId id="258" r:id="rId5"/>
    <p:sldId id="262" r:id="rId6"/>
    <p:sldId id="263" r:id="rId7"/>
    <p:sldId id="264" r:id="rId8"/>
    <p:sldId id="261" r:id="rId9"/>
    <p:sldId id="266" r:id="rId10"/>
    <p:sldId id="265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4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7E2F74-9B43-44A6-AB8F-05B4648CCF09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37EF0D-29C7-4E5D-A520-21F6E3F72303}">
      <dgm:prSet custT="1"/>
      <dgm:spPr/>
      <dgm:t>
        <a:bodyPr/>
        <a:lstStyle/>
        <a:p>
          <a:r>
            <a:rPr lang="en-US" sz="1600" b="1" i="0" dirty="0">
              <a:solidFill>
                <a:schemeClr val="tx1"/>
              </a:solidFill>
              <a:latin typeface="Corbel" panose="020B0503020204020204" pitchFamily="34" charset="0"/>
            </a:rPr>
            <a:t>General Introduction</a:t>
          </a:r>
          <a:endParaRPr lang="en-US" sz="1600" b="1" dirty="0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C4C6C9C1-F949-4D8B-9A21-8B68F5C85B49}" type="parTrans" cxnId="{B091C8C4-E833-48DD-AECE-E8603F01AD02}">
      <dgm:prSet/>
      <dgm:spPr/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6EC8D107-72F2-45B2-8CBB-60C903EA435B}" type="sibTrans" cxnId="{B091C8C4-E833-48DD-AECE-E8603F01AD02}">
      <dgm:prSet custT="1"/>
      <dgm:spPr>
        <a:ln w="19050">
          <a:solidFill>
            <a:schemeClr val="tx1"/>
          </a:solidFill>
        </a:ln>
      </dgm:spPr>
      <dgm:t>
        <a:bodyPr/>
        <a:lstStyle/>
        <a:p>
          <a:endParaRPr lang="en-US" sz="1600" b="1" dirty="0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58F90C05-A5B7-4ADF-A5CE-C903DEE9FC2D}">
      <dgm:prSet custT="1"/>
      <dgm:spPr/>
      <dgm:t>
        <a:bodyPr/>
        <a:lstStyle/>
        <a:p>
          <a:r>
            <a:rPr lang="en-US" sz="1600" b="1">
              <a:solidFill>
                <a:schemeClr val="tx1"/>
              </a:solidFill>
              <a:latin typeface="Corbel" panose="020B0503020204020204" pitchFamily="34" charset="0"/>
            </a:rPr>
            <a:t>Nature of drug</a:t>
          </a:r>
        </a:p>
      </dgm:t>
    </dgm:pt>
    <dgm:pt modelId="{31FF4B17-3309-4D99-92EE-AE86F717B37E}" type="parTrans" cxnId="{5527FE12-3316-442E-9423-C140143C566F}">
      <dgm:prSet/>
      <dgm:spPr/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B6D196A3-4188-43F0-912B-40CFF3BB9564}" type="sibTrans" cxnId="{5527FE12-3316-442E-9423-C140143C566F}">
      <dgm:prSet custT="1"/>
      <dgm:spPr>
        <a:ln w="19050">
          <a:solidFill>
            <a:schemeClr val="tx1"/>
          </a:solidFill>
        </a:ln>
      </dgm:spPr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8CF8B3E3-10F2-48A4-83F7-67994C678C60}">
      <dgm:prSet custT="1"/>
      <dgm:spPr/>
      <dgm:t>
        <a:bodyPr/>
        <a:lstStyle/>
        <a:p>
          <a:r>
            <a:rPr lang="en-US" sz="1600" b="1">
              <a:solidFill>
                <a:schemeClr val="tx1"/>
              </a:solidFill>
              <a:latin typeface="Corbel" panose="020B0503020204020204" pitchFamily="34" charset="0"/>
            </a:rPr>
            <a:t>Drug discovery and development</a:t>
          </a:r>
        </a:p>
      </dgm:t>
    </dgm:pt>
    <dgm:pt modelId="{9595BD52-DB3D-4871-9693-B550235C25D6}" type="parTrans" cxnId="{4C0A2873-8518-46ED-B16B-99BA5FCEDB14}">
      <dgm:prSet/>
      <dgm:spPr/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7452CF0D-43D3-4BB9-A7FC-137279B7240D}" type="sibTrans" cxnId="{4C0A2873-8518-46ED-B16B-99BA5FCEDB14}">
      <dgm:prSet custT="1"/>
      <dgm:spPr>
        <a:ln w="19050"/>
      </dgm:spPr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81BA1A6F-A608-4059-8E94-20478F9BC0D4}">
      <dgm:prSet custT="1"/>
      <dgm:spPr/>
      <dgm:t>
        <a:bodyPr/>
        <a:lstStyle/>
        <a:p>
          <a:r>
            <a:rPr lang="en-US" sz="1600" b="1">
              <a:solidFill>
                <a:schemeClr val="tx1"/>
              </a:solidFill>
              <a:latin typeface="Corbel" panose="020B0503020204020204" pitchFamily="34" charset="0"/>
            </a:rPr>
            <a:t>Mechanisms of drug action</a:t>
          </a:r>
        </a:p>
      </dgm:t>
    </dgm:pt>
    <dgm:pt modelId="{BF3B2CB0-22FF-4D94-AC65-417BA373FF06}" type="parTrans" cxnId="{352ED466-C4BD-4651-8799-5112B5CF949B}">
      <dgm:prSet/>
      <dgm:spPr/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0C857BDD-6F3B-4CC9-AB54-0ACAD321F04E}" type="sibTrans" cxnId="{352ED466-C4BD-4651-8799-5112B5CF949B}">
      <dgm:prSet custT="1"/>
      <dgm:spPr>
        <a:ln w="19050">
          <a:solidFill>
            <a:schemeClr val="tx1"/>
          </a:solidFill>
        </a:ln>
      </dgm:spPr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75D4087C-0258-46D5-8C7E-361C8D2EC7A8}">
      <dgm:prSet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  <a:latin typeface="Corbel" panose="020B0503020204020204" pitchFamily="34" charset="0"/>
            </a:rPr>
            <a:t>Pharmacokinetics </a:t>
          </a:r>
        </a:p>
      </dgm:t>
    </dgm:pt>
    <dgm:pt modelId="{DBD241F7-30AF-44F2-B16C-92FC37F08297}" type="parTrans" cxnId="{F48B9BFC-0B51-4E93-AEB3-5441F5C58B8A}">
      <dgm:prSet/>
      <dgm:spPr/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7CC21850-CE40-45E5-8C4D-0E25912C6D3D}" type="sibTrans" cxnId="{F48B9BFC-0B51-4E93-AEB3-5441F5C58B8A}">
      <dgm:prSet custT="1"/>
      <dgm:spPr>
        <a:ln w="19050">
          <a:solidFill>
            <a:schemeClr val="tx1"/>
          </a:solidFill>
        </a:ln>
      </dgm:spPr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998D46ED-4E92-46F3-9651-400D33411C88}">
      <dgm:prSet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  <a:latin typeface="Corbel" panose="020B0503020204020204" pitchFamily="34" charset="0"/>
            </a:rPr>
            <a:t>Pharmacodynamics</a:t>
          </a:r>
        </a:p>
      </dgm:t>
    </dgm:pt>
    <dgm:pt modelId="{35B3F3B2-5F50-44A3-87C6-5031038A1AF2}" type="parTrans" cxnId="{11A774EE-95E8-4273-B45E-91D46F83BF3A}">
      <dgm:prSet/>
      <dgm:spPr/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D0019E33-CF27-4880-B6BF-0E05159EF550}" type="sibTrans" cxnId="{11A774EE-95E8-4273-B45E-91D46F83BF3A}">
      <dgm:prSet custT="1"/>
      <dgm:spPr>
        <a:ln w="19050">
          <a:solidFill>
            <a:schemeClr val="tx1"/>
          </a:solidFill>
        </a:ln>
      </dgm:spPr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A8A75DC7-20A6-4E53-B7E2-3A3CD61F5926}">
      <dgm:prSet custT="1"/>
      <dgm:spPr/>
      <dgm:t>
        <a:bodyPr/>
        <a:lstStyle/>
        <a:p>
          <a:r>
            <a:rPr lang="en-US" sz="1600" b="1">
              <a:solidFill>
                <a:schemeClr val="tx1"/>
              </a:solidFill>
              <a:latin typeface="Corbel" panose="020B0503020204020204" pitchFamily="34" charset="0"/>
            </a:rPr>
            <a:t>Pharmacogenomics</a:t>
          </a:r>
        </a:p>
      </dgm:t>
    </dgm:pt>
    <dgm:pt modelId="{4F0E189A-3378-438D-A4DD-5974104CD379}" type="parTrans" cxnId="{B65C6206-E911-4F7C-A45D-8A8136ED98EA}">
      <dgm:prSet/>
      <dgm:spPr/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44531C1F-85F3-4552-B678-99317F8CE8D8}" type="sibTrans" cxnId="{B65C6206-E911-4F7C-A45D-8A8136ED98EA}">
      <dgm:prSet custT="1"/>
      <dgm:spPr>
        <a:ln w="19050">
          <a:solidFill>
            <a:schemeClr val="tx1"/>
          </a:solidFill>
        </a:ln>
      </dgm:spPr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32E1A372-74FD-4E7C-96E4-99E3A2729234}">
      <dgm:prSet custT="1"/>
      <dgm:spPr/>
      <dgm:t>
        <a:bodyPr/>
        <a:lstStyle/>
        <a:p>
          <a:r>
            <a:rPr lang="en-US" sz="1600" b="1">
              <a:solidFill>
                <a:schemeClr val="tx1"/>
              </a:solidFill>
              <a:latin typeface="Corbel" panose="020B0503020204020204" pitchFamily="34" charset="0"/>
            </a:rPr>
            <a:t>Pharmacotherapy </a:t>
          </a:r>
        </a:p>
      </dgm:t>
    </dgm:pt>
    <dgm:pt modelId="{9432C485-2616-4CD6-BD2D-5A089155677C}" type="parTrans" cxnId="{E46019C9-781E-424B-A045-D61CFC6BD356}">
      <dgm:prSet/>
      <dgm:spPr/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DDBE662F-6DEB-49FF-83AF-F7522D63E423}" type="sibTrans" cxnId="{E46019C9-781E-424B-A045-D61CFC6BD356}">
      <dgm:prSet/>
      <dgm:spPr/>
      <dgm:t>
        <a:bodyPr/>
        <a:lstStyle/>
        <a:p>
          <a:endParaRPr lang="en-US" sz="1600" b="1">
            <a:solidFill>
              <a:schemeClr val="tx1"/>
            </a:solidFill>
            <a:latin typeface="Corbel" panose="020B0503020204020204" pitchFamily="34" charset="0"/>
          </a:endParaRPr>
        </a:p>
      </dgm:t>
    </dgm:pt>
    <dgm:pt modelId="{27A434FF-80B3-4E71-91B4-F15361A81E1A}" type="pres">
      <dgm:prSet presAssocID="{7B7E2F74-9B43-44A6-AB8F-05B4648CCF09}" presName="Name0" presStyleCnt="0">
        <dgm:presLayoutVars>
          <dgm:dir/>
          <dgm:resizeHandles val="exact"/>
        </dgm:presLayoutVars>
      </dgm:prSet>
      <dgm:spPr/>
    </dgm:pt>
    <dgm:pt modelId="{D8FFD7CF-CC14-4645-AEB3-CA45997197BA}" type="pres">
      <dgm:prSet presAssocID="{5937EF0D-29C7-4E5D-A520-21F6E3F72303}" presName="node" presStyleLbl="node1" presStyleIdx="0" presStyleCnt="8">
        <dgm:presLayoutVars>
          <dgm:bulletEnabled val="1"/>
        </dgm:presLayoutVars>
      </dgm:prSet>
      <dgm:spPr/>
    </dgm:pt>
    <dgm:pt modelId="{AE240EF7-CDC4-4857-868C-9293B30B61C7}" type="pres">
      <dgm:prSet presAssocID="{6EC8D107-72F2-45B2-8CBB-60C903EA435B}" presName="sibTrans" presStyleLbl="sibTrans1D1" presStyleIdx="0" presStyleCnt="7"/>
      <dgm:spPr/>
    </dgm:pt>
    <dgm:pt modelId="{B11E473F-232F-4FBE-9391-A01F94B8FE8A}" type="pres">
      <dgm:prSet presAssocID="{6EC8D107-72F2-45B2-8CBB-60C903EA435B}" presName="connectorText" presStyleLbl="sibTrans1D1" presStyleIdx="0" presStyleCnt="7"/>
      <dgm:spPr/>
    </dgm:pt>
    <dgm:pt modelId="{9BB42D66-BE5E-4C58-B63D-842639C34F95}" type="pres">
      <dgm:prSet presAssocID="{58F90C05-A5B7-4ADF-A5CE-C903DEE9FC2D}" presName="node" presStyleLbl="node1" presStyleIdx="1" presStyleCnt="8">
        <dgm:presLayoutVars>
          <dgm:bulletEnabled val="1"/>
        </dgm:presLayoutVars>
      </dgm:prSet>
      <dgm:spPr/>
    </dgm:pt>
    <dgm:pt modelId="{C02F4A32-6EFA-4625-A955-2F32F5C3783D}" type="pres">
      <dgm:prSet presAssocID="{B6D196A3-4188-43F0-912B-40CFF3BB9564}" presName="sibTrans" presStyleLbl="sibTrans1D1" presStyleIdx="1" presStyleCnt="7"/>
      <dgm:spPr/>
    </dgm:pt>
    <dgm:pt modelId="{90577A28-B6E3-43E1-9E3A-0CA91EC6C8DC}" type="pres">
      <dgm:prSet presAssocID="{B6D196A3-4188-43F0-912B-40CFF3BB9564}" presName="connectorText" presStyleLbl="sibTrans1D1" presStyleIdx="1" presStyleCnt="7"/>
      <dgm:spPr/>
    </dgm:pt>
    <dgm:pt modelId="{B857403D-AE7F-4895-8CDE-288A784D5B3A}" type="pres">
      <dgm:prSet presAssocID="{8CF8B3E3-10F2-48A4-83F7-67994C678C60}" presName="node" presStyleLbl="node1" presStyleIdx="2" presStyleCnt="8">
        <dgm:presLayoutVars>
          <dgm:bulletEnabled val="1"/>
        </dgm:presLayoutVars>
      </dgm:prSet>
      <dgm:spPr/>
    </dgm:pt>
    <dgm:pt modelId="{0659C184-BAD3-4FEB-883A-715900C05E8E}" type="pres">
      <dgm:prSet presAssocID="{7452CF0D-43D3-4BB9-A7FC-137279B7240D}" presName="sibTrans" presStyleLbl="sibTrans1D1" presStyleIdx="2" presStyleCnt="7"/>
      <dgm:spPr/>
    </dgm:pt>
    <dgm:pt modelId="{C5681788-0284-4045-A7A5-E6213BE29A55}" type="pres">
      <dgm:prSet presAssocID="{7452CF0D-43D3-4BB9-A7FC-137279B7240D}" presName="connectorText" presStyleLbl="sibTrans1D1" presStyleIdx="2" presStyleCnt="7"/>
      <dgm:spPr/>
    </dgm:pt>
    <dgm:pt modelId="{5519D90E-7F07-4265-8E22-1518DE0A8BF0}" type="pres">
      <dgm:prSet presAssocID="{81BA1A6F-A608-4059-8E94-20478F9BC0D4}" presName="node" presStyleLbl="node1" presStyleIdx="3" presStyleCnt="8">
        <dgm:presLayoutVars>
          <dgm:bulletEnabled val="1"/>
        </dgm:presLayoutVars>
      </dgm:prSet>
      <dgm:spPr/>
    </dgm:pt>
    <dgm:pt modelId="{F1CBCD44-FABE-40E2-A60D-C47371E51020}" type="pres">
      <dgm:prSet presAssocID="{0C857BDD-6F3B-4CC9-AB54-0ACAD321F04E}" presName="sibTrans" presStyleLbl="sibTrans1D1" presStyleIdx="3" presStyleCnt="7"/>
      <dgm:spPr/>
    </dgm:pt>
    <dgm:pt modelId="{92EC999A-6500-48AA-921E-DD72A97DE803}" type="pres">
      <dgm:prSet presAssocID="{0C857BDD-6F3B-4CC9-AB54-0ACAD321F04E}" presName="connectorText" presStyleLbl="sibTrans1D1" presStyleIdx="3" presStyleCnt="7"/>
      <dgm:spPr/>
    </dgm:pt>
    <dgm:pt modelId="{3E3BEE5C-D8AF-4A34-AE4C-A28916F4E2E1}" type="pres">
      <dgm:prSet presAssocID="{75D4087C-0258-46D5-8C7E-361C8D2EC7A8}" presName="node" presStyleLbl="node1" presStyleIdx="4" presStyleCnt="8">
        <dgm:presLayoutVars>
          <dgm:bulletEnabled val="1"/>
        </dgm:presLayoutVars>
      </dgm:prSet>
      <dgm:spPr/>
    </dgm:pt>
    <dgm:pt modelId="{8026C8D6-03CF-4BF5-889F-0568F22D6157}" type="pres">
      <dgm:prSet presAssocID="{7CC21850-CE40-45E5-8C4D-0E25912C6D3D}" presName="sibTrans" presStyleLbl="sibTrans1D1" presStyleIdx="4" presStyleCnt="7"/>
      <dgm:spPr/>
    </dgm:pt>
    <dgm:pt modelId="{FD66C3CB-2717-41EC-8855-3699373F11F5}" type="pres">
      <dgm:prSet presAssocID="{7CC21850-CE40-45E5-8C4D-0E25912C6D3D}" presName="connectorText" presStyleLbl="sibTrans1D1" presStyleIdx="4" presStyleCnt="7"/>
      <dgm:spPr/>
    </dgm:pt>
    <dgm:pt modelId="{2BCC4227-ACBE-4ECF-AE5A-98FCB81EAE56}" type="pres">
      <dgm:prSet presAssocID="{998D46ED-4E92-46F3-9651-400D33411C88}" presName="node" presStyleLbl="node1" presStyleIdx="5" presStyleCnt="8" custScaleX="114580" custScaleY="110857">
        <dgm:presLayoutVars>
          <dgm:bulletEnabled val="1"/>
        </dgm:presLayoutVars>
      </dgm:prSet>
      <dgm:spPr/>
    </dgm:pt>
    <dgm:pt modelId="{80FAEEC5-7569-40B2-8F43-1C76345D369C}" type="pres">
      <dgm:prSet presAssocID="{D0019E33-CF27-4880-B6BF-0E05159EF550}" presName="sibTrans" presStyleLbl="sibTrans1D1" presStyleIdx="5" presStyleCnt="7"/>
      <dgm:spPr/>
    </dgm:pt>
    <dgm:pt modelId="{88E9943A-5C29-4B4D-8E1E-63DEB9F6B838}" type="pres">
      <dgm:prSet presAssocID="{D0019E33-CF27-4880-B6BF-0E05159EF550}" presName="connectorText" presStyleLbl="sibTrans1D1" presStyleIdx="5" presStyleCnt="7"/>
      <dgm:spPr/>
    </dgm:pt>
    <dgm:pt modelId="{573E3028-023B-4B3F-870D-AC12232606B9}" type="pres">
      <dgm:prSet presAssocID="{A8A75DC7-20A6-4E53-B7E2-3A3CD61F5926}" presName="node" presStyleLbl="node1" presStyleIdx="6" presStyleCnt="8" custScaleX="134688" custScaleY="108032">
        <dgm:presLayoutVars>
          <dgm:bulletEnabled val="1"/>
        </dgm:presLayoutVars>
      </dgm:prSet>
      <dgm:spPr/>
    </dgm:pt>
    <dgm:pt modelId="{2E9FAF4E-C721-4018-A0BA-713C84DAA5CD}" type="pres">
      <dgm:prSet presAssocID="{44531C1F-85F3-4552-B678-99317F8CE8D8}" presName="sibTrans" presStyleLbl="sibTrans1D1" presStyleIdx="6" presStyleCnt="7"/>
      <dgm:spPr/>
    </dgm:pt>
    <dgm:pt modelId="{38C8DE4D-CF30-4904-8222-03618E6E7DB7}" type="pres">
      <dgm:prSet presAssocID="{44531C1F-85F3-4552-B678-99317F8CE8D8}" presName="connectorText" presStyleLbl="sibTrans1D1" presStyleIdx="6" presStyleCnt="7"/>
      <dgm:spPr/>
    </dgm:pt>
    <dgm:pt modelId="{F043CCF0-225D-42AB-B248-69CDD13ABDF3}" type="pres">
      <dgm:prSet presAssocID="{32E1A372-74FD-4E7C-96E4-99E3A2729234}" presName="node" presStyleLbl="node1" presStyleIdx="7" presStyleCnt="8" custScaleX="126547" custScaleY="104055">
        <dgm:presLayoutVars>
          <dgm:bulletEnabled val="1"/>
        </dgm:presLayoutVars>
      </dgm:prSet>
      <dgm:spPr/>
    </dgm:pt>
  </dgm:ptLst>
  <dgm:cxnLst>
    <dgm:cxn modelId="{0A30F902-B7DA-4BFD-9B61-E657AE9FD770}" type="presOf" srcId="{7CC21850-CE40-45E5-8C4D-0E25912C6D3D}" destId="{8026C8D6-03CF-4BF5-889F-0568F22D6157}" srcOrd="0" destOrd="0" presId="urn:microsoft.com/office/officeart/2016/7/layout/RepeatingBendingProcessNew"/>
    <dgm:cxn modelId="{EB49DC04-B7B6-4D98-83BD-BDBF966E44E6}" type="presOf" srcId="{81BA1A6F-A608-4059-8E94-20478F9BC0D4}" destId="{5519D90E-7F07-4265-8E22-1518DE0A8BF0}" srcOrd="0" destOrd="0" presId="urn:microsoft.com/office/officeart/2016/7/layout/RepeatingBendingProcessNew"/>
    <dgm:cxn modelId="{27F20D05-264A-4ABB-B2DC-E9025038A48B}" type="presOf" srcId="{5937EF0D-29C7-4E5D-A520-21F6E3F72303}" destId="{D8FFD7CF-CC14-4645-AEB3-CA45997197BA}" srcOrd="0" destOrd="0" presId="urn:microsoft.com/office/officeart/2016/7/layout/RepeatingBendingProcessNew"/>
    <dgm:cxn modelId="{B65C6206-E911-4F7C-A45D-8A8136ED98EA}" srcId="{7B7E2F74-9B43-44A6-AB8F-05B4648CCF09}" destId="{A8A75DC7-20A6-4E53-B7E2-3A3CD61F5926}" srcOrd="6" destOrd="0" parTransId="{4F0E189A-3378-438D-A4DD-5974104CD379}" sibTransId="{44531C1F-85F3-4552-B678-99317F8CE8D8}"/>
    <dgm:cxn modelId="{5527FE12-3316-442E-9423-C140143C566F}" srcId="{7B7E2F74-9B43-44A6-AB8F-05B4648CCF09}" destId="{58F90C05-A5B7-4ADF-A5CE-C903DEE9FC2D}" srcOrd="1" destOrd="0" parTransId="{31FF4B17-3309-4D99-92EE-AE86F717B37E}" sibTransId="{B6D196A3-4188-43F0-912B-40CFF3BB9564}"/>
    <dgm:cxn modelId="{C1B13915-FD0B-4648-BEEE-2FBB90A9C656}" type="presOf" srcId="{58F90C05-A5B7-4ADF-A5CE-C903DEE9FC2D}" destId="{9BB42D66-BE5E-4C58-B63D-842639C34F95}" srcOrd="0" destOrd="0" presId="urn:microsoft.com/office/officeart/2016/7/layout/RepeatingBendingProcessNew"/>
    <dgm:cxn modelId="{1203FB17-7037-441C-B1B3-3EB4D647D49A}" type="presOf" srcId="{8CF8B3E3-10F2-48A4-83F7-67994C678C60}" destId="{B857403D-AE7F-4895-8CDE-288A784D5B3A}" srcOrd="0" destOrd="0" presId="urn:microsoft.com/office/officeart/2016/7/layout/RepeatingBendingProcessNew"/>
    <dgm:cxn modelId="{F9F72D2D-FEC3-4917-9377-A65F11E00BB4}" type="presOf" srcId="{B6D196A3-4188-43F0-912B-40CFF3BB9564}" destId="{90577A28-B6E3-43E1-9E3A-0CA91EC6C8DC}" srcOrd="1" destOrd="0" presId="urn:microsoft.com/office/officeart/2016/7/layout/RepeatingBendingProcessNew"/>
    <dgm:cxn modelId="{F49A8A5B-4776-424D-A32E-9D0C1F2BB788}" type="presOf" srcId="{7452CF0D-43D3-4BB9-A7FC-137279B7240D}" destId="{0659C184-BAD3-4FEB-883A-715900C05E8E}" srcOrd="0" destOrd="0" presId="urn:microsoft.com/office/officeart/2016/7/layout/RepeatingBendingProcessNew"/>
    <dgm:cxn modelId="{A12C755F-6A50-4412-9108-56341769E0FC}" type="presOf" srcId="{6EC8D107-72F2-45B2-8CBB-60C903EA435B}" destId="{AE240EF7-CDC4-4857-868C-9293B30B61C7}" srcOrd="0" destOrd="0" presId="urn:microsoft.com/office/officeart/2016/7/layout/RepeatingBendingProcessNew"/>
    <dgm:cxn modelId="{C3210264-0411-4FE8-AFBA-38F91DECBEA4}" type="presOf" srcId="{998D46ED-4E92-46F3-9651-400D33411C88}" destId="{2BCC4227-ACBE-4ECF-AE5A-98FCB81EAE56}" srcOrd="0" destOrd="0" presId="urn:microsoft.com/office/officeart/2016/7/layout/RepeatingBendingProcessNew"/>
    <dgm:cxn modelId="{E90E5064-32F7-48AA-89E5-ABAD5F0BB9AB}" type="presOf" srcId="{A8A75DC7-20A6-4E53-B7E2-3A3CD61F5926}" destId="{573E3028-023B-4B3F-870D-AC12232606B9}" srcOrd="0" destOrd="0" presId="urn:microsoft.com/office/officeart/2016/7/layout/RepeatingBendingProcessNew"/>
    <dgm:cxn modelId="{352ED466-C4BD-4651-8799-5112B5CF949B}" srcId="{7B7E2F74-9B43-44A6-AB8F-05B4648CCF09}" destId="{81BA1A6F-A608-4059-8E94-20478F9BC0D4}" srcOrd="3" destOrd="0" parTransId="{BF3B2CB0-22FF-4D94-AC65-417BA373FF06}" sibTransId="{0C857BDD-6F3B-4CC9-AB54-0ACAD321F04E}"/>
    <dgm:cxn modelId="{7FFB3649-5EC0-478C-AD92-7195792BD1F9}" type="presOf" srcId="{7B7E2F74-9B43-44A6-AB8F-05B4648CCF09}" destId="{27A434FF-80B3-4E71-91B4-F15361A81E1A}" srcOrd="0" destOrd="0" presId="urn:microsoft.com/office/officeart/2016/7/layout/RepeatingBendingProcessNew"/>
    <dgm:cxn modelId="{79C1C14D-33C1-4243-B0C3-A60B208A1A09}" type="presOf" srcId="{D0019E33-CF27-4880-B6BF-0E05159EF550}" destId="{88E9943A-5C29-4B4D-8E1E-63DEB9F6B838}" srcOrd="1" destOrd="0" presId="urn:microsoft.com/office/officeart/2016/7/layout/RepeatingBendingProcessNew"/>
    <dgm:cxn modelId="{5082A74F-3BD8-41D9-A604-36A1E1A02970}" type="presOf" srcId="{44531C1F-85F3-4552-B678-99317F8CE8D8}" destId="{2E9FAF4E-C721-4018-A0BA-713C84DAA5CD}" srcOrd="0" destOrd="0" presId="urn:microsoft.com/office/officeart/2016/7/layout/RepeatingBendingProcessNew"/>
    <dgm:cxn modelId="{5F3C3C50-1E16-4827-B5FB-D0510C27E3AD}" type="presOf" srcId="{0C857BDD-6F3B-4CC9-AB54-0ACAD321F04E}" destId="{F1CBCD44-FABE-40E2-A60D-C47371E51020}" srcOrd="0" destOrd="0" presId="urn:microsoft.com/office/officeart/2016/7/layout/RepeatingBendingProcessNew"/>
    <dgm:cxn modelId="{4C0A2873-8518-46ED-B16B-99BA5FCEDB14}" srcId="{7B7E2F74-9B43-44A6-AB8F-05B4648CCF09}" destId="{8CF8B3E3-10F2-48A4-83F7-67994C678C60}" srcOrd="2" destOrd="0" parTransId="{9595BD52-DB3D-4871-9693-B550235C25D6}" sibTransId="{7452CF0D-43D3-4BB9-A7FC-137279B7240D}"/>
    <dgm:cxn modelId="{B4E8EF82-CB6C-45EE-9D77-29E27F659DB5}" type="presOf" srcId="{44531C1F-85F3-4552-B678-99317F8CE8D8}" destId="{38C8DE4D-CF30-4904-8222-03618E6E7DB7}" srcOrd="1" destOrd="0" presId="urn:microsoft.com/office/officeart/2016/7/layout/RepeatingBendingProcessNew"/>
    <dgm:cxn modelId="{B08A298A-14B8-462E-810A-444F7EA43F97}" type="presOf" srcId="{0C857BDD-6F3B-4CC9-AB54-0ACAD321F04E}" destId="{92EC999A-6500-48AA-921E-DD72A97DE803}" srcOrd="1" destOrd="0" presId="urn:microsoft.com/office/officeart/2016/7/layout/RepeatingBendingProcessNew"/>
    <dgm:cxn modelId="{04AA348F-BAB5-4D50-B64A-DD3D938F4FBD}" type="presOf" srcId="{B6D196A3-4188-43F0-912B-40CFF3BB9564}" destId="{C02F4A32-6EFA-4625-A955-2F32F5C3783D}" srcOrd="0" destOrd="0" presId="urn:microsoft.com/office/officeart/2016/7/layout/RepeatingBendingProcessNew"/>
    <dgm:cxn modelId="{E41D50B0-8A8F-45BD-B7E4-7440C9F07AE1}" type="presOf" srcId="{7452CF0D-43D3-4BB9-A7FC-137279B7240D}" destId="{C5681788-0284-4045-A7A5-E6213BE29A55}" srcOrd="1" destOrd="0" presId="urn:microsoft.com/office/officeart/2016/7/layout/RepeatingBendingProcessNew"/>
    <dgm:cxn modelId="{F09DB1B8-D034-4E87-A974-0EE6EE0C7B6F}" type="presOf" srcId="{6EC8D107-72F2-45B2-8CBB-60C903EA435B}" destId="{B11E473F-232F-4FBE-9391-A01F94B8FE8A}" srcOrd="1" destOrd="0" presId="urn:microsoft.com/office/officeart/2016/7/layout/RepeatingBendingProcessNew"/>
    <dgm:cxn modelId="{B091C8C4-E833-48DD-AECE-E8603F01AD02}" srcId="{7B7E2F74-9B43-44A6-AB8F-05B4648CCF09}" destId="{5937EF0D-29C7-4E5D-A520-21F6E3F72303}" srcOrd="0" destOrd="0" parTransId="{C4C6C9C1-F949-4D8B-9A21-8B68F5C85B49}" sibTransId="{6EC8D107-72F2-45B2-8CBB-60C903EA435B}"/>
    <dgm:cxn modelId="{E46019C9-781E-424B-A045-D61CFC6BD356}" srcId="{7B7E2F74-9B43-44A6-AB8F-05B4648CCF09}" destId="{32E1A372-74FD-4E7C-96E4-99E3A2729234}" srcOrd="7" destOrd="0" parTransId="{9432C485-2616-4CD6-BD2D-5A089155677C}" sibTransId="{DDBE662F-6DEB-49FF-83AF-F7522D63E423}"/>
    <dgm:cxn modelId="{B649ACD0-8438-45F2-8BD8-BCCBD9C768BC}" type="presOf" srcId="{75D4087C-0258-46D5-8C7E-361C8D2EC7A8}" destId="{3E3BEE5C-D8AF-4A34-AE4C-A28916F4E2E1}" srcOrd="0" destOrd="0" presId="urn:microsoft.com/office/officeart/2016/7/layout/RepeatingBendingProcessNew"/>
    <dgm:cxn modelId="{4DA1CBE3-6326-4A5D-858D-D1A7E0119ABA}" type="presOf" srcId="{D0019E33-CF27-4880-B6BF-0E05159EF550}" destId="{80FAEEC5-7569-40B2-8F43-1C76345D369C}" srcOrd="0" destOrd="0" presId="urn:microsoft.com/office/officeart/2016/7/layout/RepeatingBendingProcessNew"/>
    <dgm:cxn modelId="{11A774EE-95E8-4273-B45E-91D46F83BF3A}" srcId="{7B7E2F74-9B43-44A6-AB8F-05B4648CCF09}" destId="{998D46ED-4E92-46F3-9651-400D33411C88}" srcOrd="5" destOrd="0" parTransId="{35B3F3B2-5F50-44A3-87C6-5031038A1AF2}" sibTransId="{D0019E33-CF27-4880-B6BF-0E05159EF550}"/>
    <dgm:cxn modelId="{1226F5F2-A803-48C2-8A09-BF5FCAF79595}" type="presOf" srcId="{32E1A372-74FD-4E7C-96E4-99E3A2729234}" destId="{F043CCF0-225D-42AB-B248-69CDD13ABDF3}" srcOrd="0" destOrd="0" presId="urn:microsoft.com/office/officeart/2016/7/layout/RepeatingBendingProcessNew"/>
    <dgm:cxn modelId="{9E7ECDF9-0FAA-4076-8341-FAFA17456B7F}" type="presOf" srcId="{7CC21850-CE40-45E5-8C4D-0E25912C6D3D}" destId="{FD66C3CB-2717-41EC-8855-3699373F11F5}" srcOrd="1" destOrd="0" presId="urn:microsoft.com/office/officeart/2016/7/layout/RepeatingBendingProcessNew"/>
    <dgm:cxn modelId="{F48B9BFC-0B51-4E93-AEB3-5441F5C58B8A}" srcId="{7B7E2F74-9B43-44A6-AB8F-05B4648CCF09}" destId="{75D4087C-0258-46D5-8C7E-361C8D2EC7A8}" srcOrd="4" destOrd="0" parTransId="{DBD241F7-30AF-44F2-B16C-92FC37F08297}" sibTransId="{7CC21850-CE40-45E5-8C4D-0E25912C6D3D}"/>
    <dgm:cxn modelId="{5D23F58F-DDF6-4643-A747-D4A7C61DDBF8}" type="presParOf" srcId="{27A434FF-80B3-4E71-91B4-F15361A81E1A}" destId="{D8FFD7CF-CC14-4645-AEB3-CA45997197BA}" srcOrd="0" destOrd="0" presId="urn:microsoft.com/office/officeart/2016/7/layout/RepeatingBendingProcessNew"/>
    <dgm:cxn modelId="{5FFFA704-4E9A-4777-9AF0-3462996C9A65}" type="presParOf" srcId="{27A434FF-80B3-4E71-91B4-F15361A81E1A}" destId="{AE240EF7-CDC4-4857-868C-9293B30B61C7}" srcOrd="1" destOrd="0" presId="urn:microsoft.com/office/officeart/2016/7/layout/RepeatingBendingProcessNew"/>
    <dgm:cxn modelId="{54F396CE-8F33-4E9E-9A84-B5590C7E84ED}" type="presParOf" srcId="{AE240EF7-CDC4-4857-868C-9293B30B61C7}" destId="{B11E473F-232F-4FBE-9391-A01F94B8FE8A}" srcOrd="0" destOrd="0" presId="urn:microsoft.com/office/officeart/2016/7/layout/RepeatingBendingProcessNew"/>
    <dgm:cxn modelId="{D1C26741-4337-40CF-B528-FA7124DD1CD4}" type="presParOf" srcId="{27A434FF-80B3-4E71-91B4-F15361A81E1A}" destId="{9BB42D66-BE5E-4C58-B63D-842639C34F95}" srcOrd="2" destOrd="0" presId="urn:microsoft.com/office/officeart/2016/7/layout/RepeatingBendingProcessNew"/>
    <dgm:cxn modelId="{9ED0CDC0-5EA0-408D-9D7B-7913AE0CBCE7}" type="presParOf" srcId="{27A434FF-80B3-4E71-91B4-F15361A81E1A}" destId="{C02F4A32-6EFA-4625-A955-2F32F5C3783D}" srcOrd="3" destOrd="0" presId="urn:microsoft.com/office/officeart/2016/7/layout/RepeatingBendingProcessNew"/>
    <dgm:cxn modelId="{3D913947-B8A6-46EC-AFB6-1EBC6BA9DCA8}" type="presParOf" srcId="{C02F4A32-6EFA-4625-A955-2F32F5C3783D}" destId="{90577A28-B6E3-43E1-9E3A-0CA91EC6C8DC}" srcOrd="0" destOrd="0" presId="urn:microsoft.com/office/officeart/2016/7/layout/RepeatingBendingProcessNew"/>
    <dgm:cxn modelId="{6109A21B-B25C-4693-BFE6-2E320DD88532}" type="presParOf" srcId="{27A434FF-80B3-4E71-91B4-F15361A81E1A}" destId="{B857403D-AE7F-4895-8CDE-288A784D5B3A}" srcOrd="4" destOrd="0" presId="urn:microsoft.com/office/officeart/2016/7/layout/RepeatingBendingProcessNew"/>
    <dgm:cxn modelId="{EDFED228-CEDA-4EA6-AE96-2D5F54172A34}" type="presParOf" srcId="{27A434FF-80B3-4E71-91B4-F15361A81E1A}" destId="{0659C184-BAD3-4FEB-883A-715900C05E8E}" srcOrd="5" destOrd="0" presId="urn:microsoft.com/office/officeart/2016/7/layout/RepeatingBendingProcessNew"/>
    <dgm:cxn modelId="{603C811D-D279-4268-9879-6727865B994B}" type="presParOf" srcId="{0659C184-BAD3-4FEB-883A-715900C05E8E}" destId="{C5681788-0284-4045-A7A5-E6213BE29A55}" srcOrd="0" destOrd="0" presId="urn:microsoft.com/office/officeart/2016/7/layout/RepeatingBendingProcessNew"/>
    <dgm:cxn modelId="{0D2165AB-33F4-4C04-8DD3-DC2AF5FBB8C8}" type="presParOf" srcId="{27A434FF-80B3-4E71-91B4-F15361A81E1A}" destId="{5519D90E-7F07-4265-8E22-1518DE0A8BF0}" srcOrd="6" destOrd="0" presId="urn:microsoft.com/office/officeart/2016/7/layout/RepeatingBendingProcessNew"/>
    <dgm:cxn modelId="{D6315038-3026-4751-8D43-06E06E210B90}" type="presParOf" srcId="{27A434FF-80B3-4E71-91B4-F15361A81E1A}" destId="{F1CBCD44-FABE-40E2-A60D-C47371E51020}" srcOrd="7" destOrd="0" presId="urn:microsoft.com/office/officeart/2016/7/layout/RepeatingBendingProcessNew"/>
    <dgm:cxn modelId="{D25ABE85-9AEE-4FE7-8BC2-336A9241AE26}" type="presParOf" srcId="{F1CBCD44-FABE-40E2-A60D-C47371E51020}" destId="{92EC999A-6500-48AA-921E-DD72A97DE803}" srcOrd="0" destOrd="0" presId="urn:microsoft.com/office/officeart/2016/7/layout/RepeatingBendingProcessNew"/>
    <dgm:cxn modelId="{5BD824EA-92B3-4D63-B84F-B41158B1B7E0}" type="presParOf" srcId="{27A434FF-80B3-4E71-91B4-F15361A81E1A}" destId="{3E3BEE5C-D8AF-4A34-AE4C-A28916F4E2E1}" srcOrd="8" destOrd="0" presId="urn:microsoft.com/office/officeart/2016/7/layout/RepeatingBendingProcessNew"/>
    <dgm:cxn modelId="{88F805F8-F564-480F-BDE1-96A563EEC5D2}" type="presParOf" srcId="{27A434FF-80B3-4E71-91B4-F15361A81E1A}" destId="{8026C8D6-03CF-4BF5-889F-0568F22D6157}" srcOrd="9" destOrd="0" presId="urn:microsoft.com/office/officeart/2016/7/layout/RepeatingBendingProcessNew"/>
    <dgm:cxn modelId="{F39AA002-E486-48A9-8083-8F91E2F36891}" type="presParOf" srcId="{8026C8D6-03CF-4BF5-889F-0568F22D6157}" destId="{FD66C3CB-2717-41EC-8855-3699373F11F5}" srcOrd="0" destOrd="0" presId="urn:microsoft.com/office/officeart/2016/7/layout/RepeatingBendingProcessNew"/>
    <dgm:cxn modelId="{1DC20DB9-389F-45EC-B6B6-A724A76D2B0D}" type="presParOf" srcId="{27A434FF-80B3-4E71-91B4-F15361A81E1A}" destId="{2BCC4227-ACBE-4ECF-AE5A-98FCB81EAE56}" srcOrd="10" destOrd="0" presId="urn:microsoft.com/office/officeart/2016/7/layout/RepeatingBendingProcessNew"/>
    <dgm:cxn modelId="{731C15A0-F0B9-44CC-8BFB-2D0035EF8FD5}" type="presParOf" srcId="{27A434FF-80B3-4E71-91B4-F15361A81E1A}" destId="{80FAEEC5-7569-40B2-8F43-1C76345D369C}" srcOrd="11" destOrd="0" presId="urn:microsoft.com/office/officeart/2016/7/layout/RepeatingBendingProcessNew"/>
    <dgm:cxn modelId="{1D04F2D5-5EAD-4552-B66C-D697F4598DED}" type="presParOf" srcId="{80FAEEC5-7569-40B2-8F43-1C76345D369C}" destId="{88E9943A-5C29-4B4D-8E1E-63DEB9F6B838}" srcOrd="0" destOrd="0" presId="urn:microsoft.com/office/officeart/2016/7/layout/RepeatingBendingProcessNew"/>
    <dgm:cxn modelId="{426F1336-4FD9-4292-AA81-0A2D34BD5941}" type="presParOf" srcId="{27A434FF-80B3-4E71-91B4-F15361A81E1A}" destId="{573E3028-023B-4B3F-870D-AC12232606B9}" srcOrd="12" destOrd="0" presId="urn:microsoft.com/office/officeart/2016/7/layout/RepeatingBendingProcessNew"/>
    <dgm:cxn modelId="{0F87127A-1A8A-4606-A7E2-B781E1B263F8}" type="presParOf" srcId="{27A434FF-80B3-4E71-91B4-F15361A81E1A}" destId="{2E9FAF4E-C721-4018-A0BA-713C84DAA5CD}" srcOrd="13" destOrd="0" presId="urn:microsoft.com/office/officeart/2016/7/layout/RepeatingBendingProcessNew"/>
    <dgm:cxn modelId="{ABA657C6-20E6-4FB5-846E-2B8D08B93433}" type="presParOf" srcId="{2E9FAF4E-C721-4018-A0BA-713C84DAA5CD}" destId="{38C8DE4D-CF30-4904-8222-03618E6E7DB7}" srcOrd="0" destOrd="0" presId="urn:microsoft.com/office/officeart/2016/7/layout/RepeatingBendingProcessNew"/>
    <dgm:cxn modelId="{41658C20-FBD8-45C3-8A55-67EFEA0EC699}" type="presParOf" srcId="{27A434FF-80B3-4E71-91B4-F15361A81E1A}" destId="{F043CCF0-225D-42AB-B248-69CDD13ABDF3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5BAB8F-1EE1-4A0E-8E9A-6F1D0574DF0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E07491-B54B-4F77-910B-912CEF4774B3}">
      <dgm:prSet/>
      <dgm:spPr/>
      <dgm:t>
        <a:bodyPr/>
        <a:lstStyle/>
        <a:p>
          <a:r>
            <a:rPr lang="en-US" b="1" i="0" dirty="0"/>
            <a:t>Pharmacogenomics (PGx):</a:t>
          </a:r>
          <a:endParaRPr lang="en-US" dirty="0"/>
        </a:p>
      </dgm:t>
    </dgm:pt>
    <dgm:pt modelId="{7CE524AB-6C23-4728-A392-F10C1E7D7B9B}" type="parTrans" cxnId="{0B74DA37-B844-499D-AEBF-5D3D3DF64062}">
      <dgm:prSet/>
      <dgm:spPr/>
      <dgm:t>
        <a:bodyPr/>
        <a:lstStyle/>
        <a:p>
          <a:endParaRPr lang="en-US"/>
        </a:p>
      </dgm:t>
    </dgm:pt>
    <dgm:pt modelId="{E46442C3-4C7D-4E01-AC29-F6CA52C63A27}" type="sibTrans" cxnId="{0B74DA37-B844-499D-AEBF-5D3D3DF64062}">
      <dgm:prSet/>
      <dgm:spPr/>
      <dgm:t>
        <a:bodyPr/>
        <a:lstStyle/>
        <a:p>
          <a:endParaRPr lang="en-US"/>
        </a:p>
      </dgm:t>
    </dgm:pt>
    <dgm:pt modelId="{52D3B31F-1273-40C0-AD0A-C34D2CDB6B9F}">
      <dgm:prSet custT="1"/>
      <dgm:spPr/>
      <dgm:t>
        <a:bodyPr/>
        <a:lstStyle/>
        <a:p>
          <a:pPr algn="ctr"/>
          <a:r>
            <a:rPr lang="en-US" sz="1800" dirty="0"/>
            <a:t>I</a:t>
          </a:r>
          <a:r>
            <a:rPr lang="en-US" sz="1800" b="0" i="0" dirty="0"/>
            <a:t>s a field of research that studies how a person's genes affect how he or she responds to medications.</a:t>
          </a:r>
          <a:endParaRPr lang="en-US" sz="1800" dirty="0"/>
        </a:p>
      </dgm:t>
    </dgm:pt>
    <dgm:pt modelId="{43DB15A5-34D0-4A15-A7AA-A2858D510CC9}" type="parTrans" cxnId="{EAA6B429-6006-4BCC-B0A9-11D4EDE816D6}">
      <dgm:prSet/>
      <dgm:spPr/>
      <dgm:t>
        <a:bodyPr/>
        <a:lstStyle/>
        <a:p>
          <a:endParaRPr lang="en-US"/>
        </a:p>
      </dgm:t>
    </dgm:pt>
    <dgm:pt modelId="{C08D0F33-D36C-4C35-AA7A-136EECAE2A27}" type="sibTrans" cxnId="{EAA6B429-6006-4BCC-B0A9-11D4EDE816D6}">
      <dgm:prSet/>
      <dgm:spPr/>
      <dgm:t>
        <a:bodyPr/>
        <a:lstStyle/>
        <a:p>
          <a:endParaRPr lang="en-US"/>
        </a:p>
      </dgm:t>
    </dgm:pt>
    <dgm:pt modelId="{08527C4F-33A6-4517-BA3F-A01E5BAE8571}" type="pres">
      <dgm:prSet presAssocID="{BC5BAB8F-1EE1-4A0E-8E9A-6F1D0574DF0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8EF9F2D-BDCF-40F5-AC85-7CFB2E606437}" type="pres">
      <dgm:prSet presAssocID="{ADE07491-B54B-4F77-910B-912CEF4774B3}" presName="hierRoot1" presStyleCnt="0"/>
      <dgm:spPr/>
    </dgm:pt>
    <dgm:pt modelId="{806C9C5D-1C6E-46E3-853D-6A0488BEC1FB}" type="pres">
      <dgm:prSet presAssocID="{ADE07491-B54B-4F77-910B-912CEF4774B3}" presName="composite" presStyleCnt="0"/>
      <dgm:spPr/>
    </dgm:pt>
    <dgm:pt modelId="{1C149746-D866-4BFE-A2AF-D297EF8587A9}" type="pres">
      <dgm:prSet presAssocID="{ADE07491-B54B-4F77-910B-912CEF4774B3}" presName="background" presStyleLbl="node0" presStyleIdx="0" presStyleCnt="2"/>
      <dgm:spPr/>
    </dgm:pt>
    <dgm:pt modelId="{16A9CEE5-4666-40D8-BB6A-CDC007E72200}" type="pres">
      <dgm:prSet presAssocID="{ADE07491-B54B-4F77-910B-912CEF4774B3}" presName="text" presStyleLbl="fgAcc0" presStyleIdx="0" presStyleCnt="2" custLinFactNeighborX="-4267" custLinFactNeighborY="-61560">
        <dgm:presLayoutVars>
          <dgm:chPref val="3"/>
        </dgm:presLayoutVars>
      </dgm:prSet>
      <dgm:spPr/>
    </dgm:pt>
    <dgm:pt modelId="{E109BDFB-8FC9-423C-AAB4-F6B860164447}" type="pres">
      <dgm:prSet presAssocID="{ADE07491-B54B-4F77-910B-912CEF4774B3}" presName="hierChild2" presStyleCnt="0"/>
      <dgm:spPr/>
    </dgm:pt>
    <dgm:pt modelId="{B5C2BAAD-C32A-49A9-94C6-B77CB049307C}" type="pres">
      <dgm:prSet presAssocID="{52D3B31F-1273-40C0-AD0A-C34D2CDB6B9F}" presName="hierRoot1" presStyleCnt="0"/>
      <dgm:spPr/>
    </dgm:pt>
    <dgm:pt modelId="{22B5E032-3A66-4707-BFD8-1E7843095186}" type="pres">
      <dgm:prSet presAssocID="{52D3B31F-1273-40C0-AD0A-C34D2CDB6B9F}" presName="composite" presStyleCnt="0"/>
      <dgm:spPr/>
    </dgm:pt>
    <dgm:pt modelId="{670915E4-69D4-4768-8B57-1DF9D68663BB}" type="pres">
      <dgm:prSet presAssocID="{52D3B31F-1273-40C0-AD0A-C34D2CDB6B9F}" presName="background" presStyleLbl="node0" presStyleIdx="1" presStyleCnt="2"/>
      <dgm:spPr/>
    </dgm:pt>
    <dgm:pt modelId="{6D1A74B5-D1AA-4323-8558-D1C9B899FE40}" type="pres">
      <dgm:prSet presAssocID="{52D3B31F-1273-40C0-AD0A-C34D2CDB6B9F}" presName="text" presStyleLbl="fgAcc0" presStyleIdx="1" presStyleCnt="2" custScaleX="155773" custScaleY="244116">
        <dgm:presLayoutVars>
          <dgm:chPref val="3"/>
        </dgm:presLayoutVars>
      </dgm:prSet>
      <dgm:spPr/>
    </dgm:pt>
    <dgm:pt modelId="{F133A6DA-23E5-46E3-AAFE-4967B899F4DE}" type="pres">
      <dgm:prSet presAssocID="{52D3B31F-1273-40C0-AD0A-C34D2CDB6B9F}" presName="hierChild2" presStyleCnt="0"/>
      <dgm:spPr/>
    </dgm:pt>
  </dgm:ptLst>
  <dgm:cxnLst>
    <dgm:cxn modelId="{EAA6B429-6006-4BCC-B0A9-11D4EDE816D6}" srcId="{BC5BAB8F-1EE1-4A0E-8E9A-6F1D0574DF04}" destId="{52D3B31F-1273-40C0-AD0A-C34D2CDB6B9F}" srcOrd="1" destOrd="0" parTransId="{43DB15A5-34D0-4A15-A7AA-A2858D510CC9}" sibTransId="{C08D0F33-D36C-4C35-AA7A-136EECAE2A27}"/>
    <dgm:cxn modelId="{0B74DA37-B844-499D-AEBF-5D3D3DF64062}" srcId="{BC5BAB8F-1EE1-4A0E-8E9A-6F1D0574DF04}" destId="{ADE07491-B54B-4F77-910B-912CEF4774B3}" srcOrd="0" destOrd="0" parTransId="{7CE524AB-6C23-4728-A392-F10C1E7D7B9B}" sibTransId="{E46442C3-4C7D-4E01-AC29-F6CA52C63A27}"/>
    <dgm:cxn modelId="{B34A6A8F-09D3-492D-B825-FFC2EE1C8CC1}" type="presOf" srcId="{BC5BAB8F-1EE1-4A0E-8E9A-6F1D0574DF04}" destId="{08527C4F-33A6-4517-BA3F-A01E5BAE8571}" srcOrd="0" destOrd="0" presId="urn:microsoft.com/office/officeart/2005/8/layout/hierarchy1"/>
    <dgm:cxn modelId="{AC08A89C-F644-4ED7-9482-D5A70719D835}" type="presOf" srcId="{52D3B31F-1273-40C0-AD0A-C34D2CDB6B9F}" destId="{6D1A74B5-D1AA-4323-8558-D1C9B899FE40}" srcOrd="0" destOrd="0" presId="urn:microsoft.com/office/officeart/2005/8/layout/hierarchy1"/>
    <dgm:cxn modelId="{E1820DC4-86EC-4F64-A3AA-0F8EB8B48FE9}" type="presOf" srcId="{ADE07491-B54B-4F77-910B-912CEF4774B3}" destId="{16A9CEE5-4666-40D8-BB6A-CDC007E72200}" srcOrd="0" destOrd="0" presId="urn:microsoft.com/office/officeart/2005/8/layout/hierarchy1"/>
    <dgm:cxn modelId="{58048828-6912-41B8-8110-B913D36DA933}" type="presParOf" srcId="{08527C4F-33A6-4517-BA3F-A01E5BAE8571}" destId="{B8EF9F2D-BDCF-40F5-AC85-7CFB2E606437}" srcOrd="0" destOrd="0" presId="urn:microsoft.com/office/officeart/2005/8/layout/hierarchy1"/>
    <dgm:cxn modelId="{B03B2A81-7533-4843-A05E-EDB457918B71}" type="presParOf" srcId="{B8EF9F2D-BDCF-40F5-AC85-7CFB2E606437}" destId="{806C9C5D-1C6E-46E3-853D-6A0488BEC1FB}" srcOrd="0" destOrd="0" presId="urn:microsoft.com/office/officeart/2005/8/layout/hierarchy1"/>
    <dgm:cxn modelId="{CB4E9E72-0EA9-4F63-8C8B-2E9AC8989C8C}" type="presParOf" srcId="{806C9C5D-1C6E-46E3-853D-6A0488BEC1FB}" destId="{1C149746-D866-4BFE-A2AF-D297EF8587A9}" srcOrd="0" destOrd="0" presId="urn:microsoft.com/office/officeart/2005/8/layout/hierarchy1"/>
    <dgm:cxn modelId="{6E609F7F-0561-4ED1-812E-21D516E7E586}" type="presParOf" srcId="{806C9C5D-1C6E-46E3-853D-6A0488BEC1FB}" destId="{16A9CEE5-4666-40D8-BB6A-CDC007E72200}" srcOrd="1" destOrd="0" presId="urn:microsoft.com/office/officeart/2005/8/layout/hierarchy1"/>
    <dgm:cxn modelId="{F6C3DA56-8A9C-4194-B514-B077EC0EC74F}" type="presParOf" srcId="{B8EF9F2D-BDCF-40F5-AC85-7CFB2E606437}" destId="{E109BDFB-8FC9-423C-AAB4-F6B860164447}" srcOrd="1" destOrd="0" presId="urn:microsoft.com/office/officeart/2005/8/layout/hierarchy1"/>
    <dgm:cxn modelId="{992F90A6-D63C-4A75-AE98-E4963E6E1D9A}" type="presParOf" srcId="{08527C4F-33A6-4517-BA3F-A01E5BAE8571}" destId="{B5C2BAAD-C32A-49A9-94C6-B77CB049307C}" srcOrd="1" destOrd="0" presId="urn:microsoft.com/office/officeart/2005/8/layout/hierarchy1"/>
    <dgm:cxn modelId="{A344D03F-A23B-4060-AF25-F39673460430}" type="presParOf" srcId="{B5C2BAAD-C32A-49A9-94C6-B77CB049307C}" destId="{22B5E032-3A66-4707-BFD8-1E7843095186}" srcOrd="0" destOrd="0" presId="urn:microsoft.com/office/officeart/2005/8/layout/hierarchy1"/>
    <dgm:cxn modelId="{9A00551E-5E45-475F-BF20-EA73B3DF4BC8}" type="presParOf" srcId="{22B5E032-3A66-4707-BFD8-1E7843095186}" destId="{670915E4-69D4-4768-8B57-1DF9D68663BB}" srcOrd="0" destOrd="0" presId="urn:microsoft.com/office/officeart/2005/8/layout/hierarchy1"/>
    <dgm:cxn modelId="{B5F1EFC2-AB01-43AB-BB43-3869BCEDEE67}" type="presParOf" srcId="{22B5E032-3A66-4707-BFD8-1E7843095186}" destId="{6D1A74B5-D1AA-4323-8558-D1C9B899FE40}" srcOrd="1" destOrd="0" presId="urn:microsoft.com/office/officeart/2005/8/layout/hierarchy1"/>
    <dgm:cxn modelId="{6281C636-593C-4231-A44E-D3A47A781164}" type="presParOf" srcId="{B5C2BAAD-C32A-49A9-94C6-B77CB049307C}" destId="{F133A6DA-23E5-46E3-AAFE-4967B899F4D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240EF7-CDC4-4857-868C-9293B30B61C7}">
      <dsp:nvSpPr>
        <dsp:cNvPr id="0" name=""/>
        <dsp:cNvSpPr/>
      </dsp:nvSpPr>
      <dsp:spPr>
        <a:xfrm>
          <a:off x="1961740" y="491053"/>
          <a:ext cx="3790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9099" y="45720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solidFill>
              <a:schemeClr val="tx1"/>
            </a:solidFill>
            <a:latin typeface="Corbel" panose="020B0503020204020204" pitchFamily="34" charset="0"/>
          </a:endParaRPr>
        </a:p>
      </dsp:txBody>
      <dsp:txXfrm>
        <a:off x="2141047" y="534723"/>
        <a:ext cx="20484" cy="4100"/>
      </dsp:txXfrm>
    </dsp:sp>
    <dsp:sp modelId="{D8FFD7CF-CC14-4645-AEB3-CA45997197BA}">
      <dsp:nvSpPr>
        <dsp:cNvPr id="0" name=""/>
        <dsp:cNvSpPr/>
      </dsp:nvSpPr>
      <dsp:spPr>
        <a:xfrm>
          <a:off x="182238" y="2383"/>
          <a:ext cx="1781301" cy="10687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85" tIns="91621" rIns="87285" bIns="916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solidFill>
                <a:schemeClr val="tx1"/>
              </a:solidFill>
              <a:latin typeface="Corbel" panose="020B0503020204020204" pitchFamily="34" charset="0"/>
            </a:rPr>
            <a:t>General Introduction</a:t>
          </a:r>
          <a:endParaRPr lang="en-US" sz="1600" b="1" kern="1200" dirty="0">
            <a:solidFill>
              <a:schemeClr val="tx1"/>
            </a:solidFill>
            <a:latin typeface="Corbel" panose="020B0503020204020204" pitchFamily="34" charset="0"/>
          </a:endParaRPr>
        </a:p>
      </dsp:txBody>
      <dsp:txXfrm>
        <a:off x="182238" y="2383"/>
        <a:ext cx="1781301" cy="1068781"/>
      </dsp:txXfrm>
    </dsp:sp>
    <dsp:sp modelId="{C02F4A32-6EFA-4625-A955-2F32F5C3783D}">
      <dsp:nvSpPr>
        <dsp:cNvPr id="0" name=""/>
        <dsp:cNvSpPr/>
      </dsp:nvSpPr>
      <dsp:spPr>
        <a:xfrm>
          <a:off x="4152741" y="491053"/>
          <a:ext cx="3790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9099" y="45720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>
            <a:solidFill>
              <a:schemeClr val="tx1"/>
            </a:solidFill>
            <a:latin typeface="Corbel" panose="020B0503020204020204" pitchFamily="34" charset="0"/>
          </a:endParaRPr>
        </a:p>
      </dsp:txBody>
      <dsp:txXfrm>
        <a:off x="4332048" y="534723"/>
        <a:ext cx="20484" cy="4100"/>
      </dsp:txXfrm>
    </dsp:sp>
    <dsp:sp modelId="{9BB42D66-BE5E-4C58-B63D-842639C34F95}">
      <dsp:nvSpPr>
        <dsp:cNvPr id="0" name=""/>
        <dsp:cNvSpPr/>
      </dsp:nvSpPr>
      <dsp:spPr>
        <a:xfrm>
          <a:off x="2373239" y="2383"/>
          <a:ext cx="1781301" cy="10687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85" tIns="91621" rIns="87285" bIns="916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chemeClr val="tx1"/>
              </a:solidFill>
              <a:latin typeface="Corbel" panose="020B0503020204020204" pitchFamily="34" charset="0"/>
            </a:rPr>
            <a:t>Nature of drug</a:t>
          </a:r>
        </a:p>
      </dsp:txBody>
      <dsp:txXfrm>
        <a:off x="2373239" y="2383"/>
        <a:ext cx="1781301" cy="1068781"/>
      </dsp:txXfrm>
    </dsp:sp>
    <dsp:sp modelId="{0659C184-BAD3-4FEB-883A-715900C05E8E}">
      <dsp:nvSpPr>
        <dsp:cNvPr id="0" name=""/>
        <dsp:cNvSpPr/>
      </dsp:nvSpPr>
      <dsp:spPr>
        <a:xfrm>
          <a:off x="1072889" y="1069364"/>
          <a:ext cx="4382002" cy="437118"/>
        </a:xfrm>
        <a:custGeom>
          <a:avLst/>
          <a:gdLst/>
          <a:ahLst/>
          <a:cxnLst/>
          <a:rect l="0" t="0" r="0" b="0"/>
          <a:pathLst>
            <a:path>
              <a:moveTo>
                <a:pt x="4382002" y="0"/>
              </a:moveTo>
              <a:lnTo>
                <a:pt x="4382002" y="235659"/>
              </a:lnTo>
              <a:lnTo>
                <a:pt x="0" y="235659"/>
              </a:lnTo>
              <a:lnTo>
                <a:pt x="0" y="437118"/>
              </a:lnTo>
            </a:path>
          </a:pathLst>
        </a:custGeom>
        <a:noFill/>
        <a:ln w="1905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>
            <a:solidFill>
              <a:schemeClr val="tx1"/>
            </a:solidFill>
            <a:latin typeface="Corbel" panose="020B0503020204020204" pitchFamily="34" charset="0"/>
          </a:endParaRPr>
        </a:p>
      </dsp:txBody>
      <dsp:txXfrm>
        <a:off x="3153718" y="1285873"/>
        <a:ext cx="220344" cy="4100"/>
      </dsp:txXfrm>
    </dsp:sp>
    <dsp:sp modelId="{B857403D-AE7F-4895-8CDE-288A784D5B3A}">
      <dsp:nvSpPr>
        <dsp:cNvPr id="0" name=""/>
        <dsp:cNvSpPr/>
      </dsp:nvSpPr>
      <dsp:spPr>
        <a:xfrm>
          <a:off x="4564240" y="2383"/>
          <a:ext cx="1781301" cy="10687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85" tIns="91621" rIns="87285" bIns="916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chemeClr val="tx1"/>
              </a:solidFill>
              <a:latin typeface="Corbel" panose="020B0503020204020204" pitchFamily="34" charset="0"/>
            </a:rPr>
            <a:t>Drug discovery and development</a:t>
          </a:r>
        </a:p>
      </dsp:txBody>
      <dsp:txXfrm>
        <a:off x="4564240" y="2383"/>
        <a:ext cx="1781301" cy="1068781"/>
      </dsp:txXfrm>
    </dsp:sp>
    <dsp:sp modelId="{F1CBCD44-FABE-40E2-A60D-C47371E51020}">
      <dsp:nvSpPr>
        <dsp:cNvPr id="0" name=""/>
        <dsp:cNvSpPr/>
      </dsp:nvSpPr>
      <dsp:spPr>
        <a:xfrm>
          <a:off x="1961740" y="2027553"/>
          <a:ext cx="3790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9099" y="45720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>
            <a:solidFill>
              <a:schemeClr val="tx1"/>
            </a:solidFill>
            <a:latin typeface="Corbel" panose="020B0503020204020204" pitchFamily="34" charset="0"/>
          </a:endParaRPr>
        </a:p>
      </dsp:txBody>
      <dsp:txXfrm>
        <a:off x="2141047" y="2071222"/>
        <a:ext cx="20484" cy="4100"/>
      </dsp:txXfrm>
    </dsp:sp>
    <dsp:sp modelId="{5519D90E-7F07-4265-8E22-1518DE0A8BF0}">
      <dsp:nvSpPr>
        <dsp:cNvPr id="0" name=""/>
        <dsp:cNvSpPr/>
      </dsp:nvSpPr>
      <dsp:spPr>
        <a:xfrm>
          <a:off x="182238" y="1538882"/>
          <a:ext cx="1781301" cy="10687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85" tIns="91621" rIns="87285" bIns="916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chemeClr val="tx1"/>
              </a:solidFill>
              <a:latin typeface="Corbel" panose="020B0503020204020204" pitchFamily="34" charset="0"/>
            </a:rPr>
            <a:t>Mechanisms of drug action</a:t>
          </a:r>
        </a:p>
      </dsp:txBody>
      <dsp:txXfrm>
        <a:off x="182238" y="1538882"/>
        <a:ext cx="1781301" cy="1068781"/>
      </dsp:txXfrm>
    </dsp:sp>
    <dsp:sp modelId="{8026C8D6-03CF-4BF5-889F-0568F22D6157}">
      <dsp:nvSpPr>
        <dsp:cNvPr id="0" name=""/>
        <dsp:cNvSpPr/>
      </dsp:nvSpPr>
      <dsp:spPr>
        <a:xfrm>
          <a:off x="4152741" y="2027553"/>
          <a:ext cx="3790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9099" y="45720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>
            <a:solidFill>
              <a:schemeClr val="tx1"/>
            </a:solidFill>
            <a:latin typeface="Corbel" panose="020B0503020204020204" pitchFamily="34" charset="0"/>
          </a:endParaRPr>
        </a:p>
      </dsp:txBody>
      <dsp:txXfrm>
        <a:off x="4332048" y="2071222"/>
        <a:ext cx="20484" cy="4100"/>
      </dsp:txXfrm>
    </dsp:sp>
    <dsp:sp modelId="{3E3BEE5C-D8AF-4A34-AE4C-A28916F4E2E1}">
      <dsp:nvSpPr>
        <dsp:cNvPr id="0" name=""/>
        <dsp:cNvSpPr/>
      </dsp:nvSpPr>
      <dsp:spPr>
        <a:xfrm>
          <a:off x="2373239" y="1538882"/>
          <a:ext cx="1781301" cy="10687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85" tIns="91621" rIns="87285" bIns="916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  <a:latin typeface="Corbel" panose="020B0503020204020204" pitchFamily="34" charset="0"/>
            </a:rPr>
            <a:t>Pharmacokinetics </a:t>
          </a:r>
        </a:p>
      </dsp:txBody>
      <dsp:txXfrm>
        <a:off x="2373239" y="1538882"/>
        <a:ext cx="1781301" cy="1068781"/>
      </dsp:txXfrm>
    </dsp:sp>
    <dsp:sp modelId="{80FAEEC5-7569-40B2-8F43-1C76345D369C}">
      <dsp:nvSpPr>
        <dsp:cNvPr id="0" name=""/>
        <dsp:cNvSpPr/>
      </dsp:nvSpPr>
      <dsp:spPr>
        <a:xfrm>
          <a:off x="1381838" y="2663882"/>
          <a:ext cx="4202910" cy="379099"/>
        </a:xfrm>
        <a:custGeom>
          <a:avLst/>
          <a:gdLst/>
          <a:ahLst/>
          <a:cxnLst/>
          <a:rect l="0" t="0" r="0" b="0"/>
          <a:pathLst>
            <a:path>
              <a:moveTo>
                <a:pt x="4202910" y="0"/>
              </a:moveTo>
              <a:lnTo>
                <a:pt x="4202910" y="206649"/>
              </a:lnTo>
              <a:lnTo>
                <a:pt x="0" y="206649"/>
              </a:lnTo>
              <a:lnTo>
                <a:pt x="0" y="379099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>
            <a:solidFill>
              <a:schemeClr val="tx1"/>
            </a:solidFill>
            <a:latin typeface="Corbel" panose="020B0503020204020204" pitchFamily="34" charset="0"/>
          </a:endParaRPr>
        </a:p>
      </dsp:txBody>
      <dsp:txXfrm>
        <a:off x="3377722" y="2851381"/>
        <a:ext cx="211141" cy="4100"/>
      </dsp:txXfrm>
    </dsp:sp>
    <dsp:sp modelId="{2BCC4227-ACBE-4ECF-AE5A-98FCB81EAE56}">
      <dsp:nvSpPr>
        <dsp:cNvPr id="0" name=""/>
        <dsp:cNvSpPr/>
      </dsp:nvSpPr>
      <dsp:spPr>
        <a:xfrm>
          <a:off x="4564240" y="1480863"/>
          <a:ext cx="2041015" cy="11848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85" tIns="91621" rIns="87285" bIns="916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tx1"/>
              </a:solidFill>
              <a:latin typeface="Corbel" panose="020B0503020204020204" pitchFamily="34" charset="0"/>
            </a:rPr>
            <a:t>Pharmacodynamics</a:t>
          </a:r>
        </a:p>
      </dsp:txBody>
      <dsp:txXfrm>
        <a:off x="4564240" y="1480863"/>
        <a:ext cx="2041015" cy="1184818"/>
      </dsp:txXfrm>
    </dsp:sp>
    <dsp:sp modelId="{2E9FAF4E-C721-4018-A0BA-713C84DAA5CD}">
      <dsp:nvSpPr>
        <dsp:cNvPr id="0" name=""/>
        <dsp:cNvSpPr/>
      </dsp:nvSpPr>
      <dsp:spPr>
        <a:xfrm>
          <a:off x="2579638" y="3606974"/>
          <a:ext cx="37909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9099" y="45720"/>
              </a:lnTo>
            </a:path>
          </a:pathLst>
        </a:custGeom>
        <a:noFill/>
        <a:ln w="1905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>
            <a:solidFill>
              <a:schemeClr val="tx1"/>
            </a:solidFill>
            <a:latin typeface="Corbel" panose="020B0503020204020204" pitchFamily="34" charset="0"/>
          </a:endParaRPr>
        </a:p>
      </dsp:txBody>
      <dsp:txXfrm>
        <a:off x="2758945" y="3650644"/>
        <a:ext cx="20484" cy="4100"/>
      </dsp:txXfrm>
    </dsp:sp>
    <dsp:sp modelId="{573E3028-023B-4B3F-870D-AC12232606B9}">
      <dsp:nvSpPr>
        <dsp:cNvPr id="0" name=""/>
        <dsp:cNvSpPr/>
      </dsp:nvSpPr>
      <dsp:spPr>
        <a:xfrm>
          <a:off x="182238" y="3075382"/>
          <a:ext cx="2399199" cy="11546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85" tIns="91621" rIns="87285" bIns="916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chemeClr val="tx1"/>
              </a:solidFill>
              <a:latin typeface="Corbel" panose="020B0503020204020204" pitchFamily="34" charset="0"/>
            </a:rPr>
            <a:t>Pharmacogenomics</a:t>
          </a:r>
        </a:p>
      </dsp:txBody>
      <dsp:txXfrm>
        <a:off x="182238" y="3075382"/>
        <a:ext cx="2399199" cy="1154625"/>
      </dsp:txXfrm>
    </dsp:sp>
    <dsp:sp modelId="{F043CCF0-225D-42AB-B248-69CDD13ABDF3}">
      <dsp:nvSpPr>
        <dsp:cNvPr id="0" name=""/>
        <dsp:cNvSpPr/>
      </dsp:nvSpPr>
      <dsp:spPr>
        <a:xfrm>
          <a:off x="2991137" y="3096634"/>
          <a:ext cx="2254184" cy="11121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285" tIns="91621" rIns="87285" bIns="91621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chemeClr val="tx1"/>
              </a:solidFill>
              <a:latin typeface="Corbel" panose="020B0503020204020204" pitchFamily="34" charset="0"/>
            </a:rPr>
            <a:t>Pharmacotherapy </a:t>
          </a:r>
        </a:p>
      </dsp:txBody>
      <dsp:txXfrm>
        <a:off x="2991137" y="3096634"/>
        <a:ext cx="2254184" cy="1112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49746-D866-4BFE-A2AF-D297EF8587A9}">
      <dsp:nvSpPr>
        <dsp:cNvPr id="0" name=""/>
        <dsp:cNvSpPr/>
      </dsp:nvSpPr>
      <dsp:spPr>
        <a:xfrm>
          <a:off x="-65724" y="80601"/>
          <a:ext cx="1546958" cy="9823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A9CEE5-4666-40D8-BB6A-CDC007E72200}">
      <dsp:nvSpPr>
        <dsp:cNvPr id="0" name=""/>
        <dsp:cNvSpPr/>
      </dsp:nvSpPr>
      <dsp:spPr>
        <a:xfrm>
          <a:off x="106159" y="243891"/>
          <a:ext cx="1546958" cy="9823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0" kern="1200" dirty="0"/>
            <a:t>Pharmacogenomics (PGx):</a:t>
          </a:r>
          <a:endParaRPr lang="en-US" sz="1300" kern="1200" dirty="0"/>
        </a:p>
      </dsp:txBody>
      <dsp:txXfrm>
        <a:off x="134930" y="272662"/>
        <a:ext cx="1489416" cy="924776"/>
      </dsp:txXfrm>
    </dsp:sp>
    <dsp:sp modelId="{670915E4-69D4-4768-8B57-1DF9D68663BB}">
      <dsp:nvSpPr>
        <dsp:cNvPr id="0" name=""/>
        <dsp:cNvSpPr/>
      </dsp:nvSpPr>
      <dsp:spPr>
        <a:xfrm>
          <a:off x="1891010" y="685316"/>
          <a:ext cx="2409743" cy="2397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1A74B5-D1AA-4323-8558-D1C9B899FE40}">
      <dsp:nvSpPr>
        <dsp:cNvPr id="0" name=""/>
        <dsp:cNvSpPr/>
      </dsp:nvSpPr>
      <dsp:spPr>
        <a:xfrm>
          <a:off x="2062894" y="848606"/>
          <a:ext cx="2409743" cy="23979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</a:t>
          </a:r>
          <a:r>
            <a:rPr lang="en-US" sz="1800" b="0" i="0" kern="1200" dirty="0"/>
            <a:t>s a field of research that studies how a person's genes affect how he or she responds to medications.</a:t>
          </a:r>
          <a:endParaRPr lang="en-US" sz="1800" kern="1200" dirty="0"/>
        </a:p>
      </dsp:txBody>
      <dsp:txXfrm>
        <a:off x="2133129" y="918841"/>
        <a:ext cx="2269273" cy="2257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0D635-2920-4AB0-8F6D-976760662D0C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EF9CAD-0AE4-4D27-A8BE-46A828B50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86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F9CAD-0AE4-4D27-A8BE-46A828B50C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06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F9CAD-0AE4-4D27-A8BE-46A828B50C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81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F9CAD-0AE4-4D27-A8BE-46A828B50C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55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F9CAD-0AE4-4D27-A8BE-46A828B50C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672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F9CAD-0AE4-4D27-A8BE-46A828B50C7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87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F9CAD-0AE4-4D27-A8BE-46A828B50C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13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EF9CAD-0AE4-4D27-A8BE-46A828B50C7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4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8/25/2024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376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17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7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452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8/25/2024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8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8/25/2024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79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8/25/2024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63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8/25/2024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88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8/25/2024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2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668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8/25/2024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020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14" r:id="rId5"/>
    <p:sldLayoutId id="2147483720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0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image" Target="../media/image11.png"/><Relationship Id="rId4" Type="http://schemas.openxmlformats.org/officeDocument/2006/relationships/diagramData" Target="../diagrams/data2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2DC0967-ECFB-46A2-ADEB-01374F3D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007" y="0"/>
            <a:ext cx="12192001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33173E3-A708-4A63-AB1F-6729F5E53B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D98FDEF-0256-4AA6-B4F5-14FEE180D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ln w="6350" cap="sq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C1396-524A-62A2-8257-1B0D433BB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3249" y="1297576"/>
            <a:ext cx="5716338" cy="3042706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Corbel" panose="020B0503020204020204" pitchFamily="34" charset="0"/>
              </a:rPr>
              <a:t>General INTRODUCTION pharmacology and </a:t>
            </a:r>
            <a:r>
              <a:rPr lang="en-US" sz="3200">
                <a:solidFill>
                  <a:schemeClr val="tx1"/>
                </a:solidFill>
                <a:latin typeface="Corbel" panose="020B0503020204020204" pitchFamily="34" charset="0"/>
              </a:rPr>
              <a:t>clinical pharmacology</a:t>
            </a:r>
            <a:endParaRPr lang="en-US" sz="32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497D5C-E785-D72F-C8CC-FA44B04E5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3786" y="3919928"/>
            <a:ext cx="5355264" cy="116989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b="1" dirty="0"/>
              <a:t>Asst. Prof. Dr. Jaafaru Sani Mohammed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dirty="0"/>
              <a:t>Clinical Pharmacology, MA 411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 dirty="0"/>
              <a:t>Summer Semester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/>
              <a:t>Week 1-1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000"/>
              <a:t>14/08/2024 </a:t>
            </a:r>
            <a:endParaRPr lang="en-US" sz="20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ABEB269-2208-4181-9DDB-A5C2D189B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37" name="Straight Connector 28">
            <a:extLst>
              <a:ext uri="{FF2B5EF4-FFF2-40B4-BE49-F238E27FC236}">
                <a16:creationId xmlns:a16="http://schemas.microsoft.com/office/drawing/2014/main" id="{384CBE60-0977-4285-9BF5-9D8271989A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0">
            <a:extLst>
              <a:ext uri="{FF2B5EF4-FFF2-40B4-BE49-F238E27FC236}">
                <a16:creationId xmlns:a16="http://schemas.microsoft.com/office/drawing/2014/main" id="{1911CEBB-5C08-41C5-8954-C727FC875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2">
            <a:extLst>
              <a:ext uri="{FF2B5EF4-FFF2-40B4-BE49-F238E27FC236}">
                <a16:creationId xmlns:a16="http://schemas.microsoft.com/office/drawing/2014/main" id="{E56FA950-4DFC-4710-A30A-6E55033CA4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4C1ABB78-EF74-C7B7-918D-F0A3A94F1B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0984" y="1297576"/>
            <a:ext cx="3475263" cy="3412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34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78632963-757B-40C2-BB84-FC6107A54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EE0D13DB-D099-4541-888D-DE0186F1C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519" y="253548"/>
            <a:ext cx="5851795" cy="6384816"/>
          </a:xfrm>
          <a:prstGeom prst="rect">
            <a:avLst/>
          </a:prstGeom>
          <a:solidFill>
            <a:srgbClr val="FFFFFF"/>
          </a:solidFill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G"/>
          </a:p>
        </p:txBody>
      </p:sp>
      <p:pic>
        <p:nvPicPr>
          <p:cNvPr id="2050" name="Picture 2" descr="Six million euros for better pharmacotherapy for children and adolescents |  FAU Erlangen-Nürnberg">
            <a:extLst>
              <a:ext uri="{FF2B5EF4-FFF2-40B4-BE49-F238E27FC236}">
                <a16:creationId xmlns:a16="http://schemas.microsoft.com/office/drawing/2014/main" id="{632A3175-4D7A-2766-1116-E9FA6C3DCA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3" r="22322" b="1"/>
          <a:stretch/>
        </p:blipFill>
        <p:spPr bwMode="auto">
          <a:xfrm>
            <a:off x="424928" y="419292"/>
            <a:ext cx="5522976" cy="605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Rectangle 2058">
            <a:extLst>
              <a:ext uri="{FF2B5EF4-FFF2-40B4-BE49-F238E27FC236}">
                <a16:creationId xmlns:a16="http://schemas.microsoft.com/office/drawing/2014/main" id="{2853AE55-7E35-44B0-89F1-3F52B262A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39709" y="253548"/>
            <a:ext cx="561219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DBC4BE4D-4B50-4F51-9F85-4B5D60B02D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7542" y="407588"/>
            <a:ext cx="5299768" cy="6022878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93476-D9B1-4190-F924-399B8D8CB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137" y="2538919"/>
            <a:ext cx="4602152" cy="355780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dirty="0"/>
              <a:t>Pharmacotherapy (PT):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0" i="0" dirty="0">
                <a:effectLst/>
              </a:rPr>
              <a:t>The treatment of health conditions by using pharmaceutical products (drugs) as medication</a:t>
            </a:r>
            <a:endParaRPr lang="en-US" sz="2800" dirty="0"/>
          </a:p>
        </p:txBody>
      </p:sp>
      <p:pic>
        <p:nvPicPr>
          <p:cNvPr id="5" name="Picture 4" descr="A logo of a university&#10;&#10;Description automatically generated">
            <a:extLst>
              <a:ext uri="{FF2B5EF4-FFF2-40B4-BE49-F238E27FC236}">
                <a16:creationId xmlns:a16="http://schemas.microsoft.com/office/drawing/2014/main" id="{AC3B3951-521A-A867-D365-CF88DAAFF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9039" y="0"/>
            <a:ext cx="810257" cy="7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262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1" name="Rectangle 6150">
            <a:extLst>
              <a:ext uri="{FF2B5EF4-FFF2-40B4-BE49-F238E27FC236}">
                <a16:creationId xmlns:a16="http://schemas.microsoft.com/office/drawing/2014/main" id="{1E94681D-2A4C-4A8D-B9B5-31D440D03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3" name="Rectangle 6152">
            <a:extLst>
              <a:ext uri="{FF2B5EF4-FFF2-40B4-BE49-F238E27FC236}">
                <a16:creationId xmlns:a16="http://schemas.microsoft.com/office/drawing/2014/main" id="{4EC7E010-C712-408D-9787-0842AFC9F4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NG"/>
          </a:p>
        </p:txBody>
      </p: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0503FCEF-A9BA-4991-9220-E36615FB8B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G"/>
          </a:p>
        </p:txBody>
      </p:sp>
      <p:sp>
        <p:nvSpPr>
          <p:cNvPr id="6157" name="Rectangle 6156">
            <a:extLst>
              <a:ext uri="{FF2B5EF4-FFF2-40B4-BE49-F238E27FC236}">
                <a16:creationId xmlns:a16="http://schemas.microsoft.com/office/drawing/2014/main" id="{9664D085-C814-4D74-BCE0-2059F0DC0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157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3" name="Rectangle 6158">
            <a:extLst>
              <a:ext uri="{FF2B5EF4-FFF2-40B4-BE49-F238E27FC236}">
                <a16:creationId xmlns:a16="http://schemas.microsoft.com/office/drawing/2014/main" id="{DDA5539E-D8B4-4F5A-B46F-C304F5D7A8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Images Questions Comments">
            <a:extLst>
              <a:ext uri="{FF2B5EF4-FFF2-40B4-BE49-F238E27FC236}">
                <a16:creationId xmlns:a16="http://schemas.microsoft.com/office/drawing/2014/main" id="{D73D3A77-D321-3516-02F9-A3F90F514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1485" y="803063"/>
            <a:ext cx="7269029" cy="5251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of a university&#10;&#10;Description automatically generated">
            <a:extLst>
              <a:ext uri="{FF2B5EF4-FFF2-40B4-BE49-F238E27FC236}">
                <a16:creationId xmlns:a16="http://schemas.microsoft.com/office/drawing/2014/main" id="{0095EDAA-6538-1041-8D75-4D881BE55F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127" y="480060"/>
            <a:ext cx="817935" cy="803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492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port: Standardized Testing Debate Should Focus on Local School Districts">
            <a:extLst>
              <a:ext uri="{FF2B5EF4-FFF2-40B4-BE49-F238E27FC236}">
                <a16:creationId xmlns:a16="http://schemas.microsoft.com/office/drawing/2014/main" id="{9C145C03-E504-CA40-652F-CAB7FE1A99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92" r="15219"/>
          <a:stretch/>
        </p:blipFill>
        <p:spPr bwMode="auto">
          <a:xfrm>
            <a:off x="20" y="10"/>
            <a:ext cx="639264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0FCCF1-D425-B33B-6702-C6DE22073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44" y="469874"/>
            <a:ext cx="4472921" cy="647726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Corbel" panose="020B0503020204020204" pitchFamily="34" charset="0"/>
              </a:rPr>
              <a:t>Semester activities</a:t>
            </a:r>
            <a:endParaRPr lang="en-NG" sz="4000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F66E-AD9E-572D-21F1-4DAFF71A2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1743" y="1373158"/>
            <a:ext cx="4472922" cy="5194017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rbel" panose="020B0503020204020204" pitchFamily="34" charset="0"/>
              </a:rPr>
              <a:t>First Quiz – </a:t>
            </a:r>
            <a:r>
              <a:rPr lang="en-US" sz="2800" b="1" dirty="0">
                <a:latin typeface="Corbel" panose="020B0503020204020204" pitchFamily="34" charset="0"/>
              </a:rPr>
              <a:t>10%</a:t>
            </a:r>
          </a:p>
          <a:p>
            <a:endParaRPr lang="en-US" sz="2800" b="1" dirty="0">
              <a:latin typeface="Corbel" panose="020B0503020204020204" pitchFamily="34" charset="0"/>
            </a:endParaRPr>
          </a:p>
          <a:p>
            <a:r>
              <a:rPr lang="en-US" sz="2800" dirty="0">
                <a:latin typeface="Corbel" panose="020B0503020204020204" pitchFamily="34" charset="0"/>
              </a:rPr>
              <a:t>Second Quiz –</a:t>
            </a:r>
            <a:r>
              <a:rPr lang="en-US" sz="2800" b="1" dirty="0">
                <a:latin typeface="Corbel" panose="020B0503020204020204" pitchFamily="34" charset="0"/>
              </a:rPr>
              <a:t> 10%</a:t>
            </a:r>
          </a:p>
          <a:p>
            <a:endParaRPr lang="en-US" sz="2800" b="1" dirty="0">
              <a:latin typeface="Corbel" panose="020B0503020204020204" pitchFamily="34" charset="0"/>
            </a:endParaRPr>
          </a:p>
          <a:p>
            <a:r>
              <a:rPr lang="en-US" sz="2800" dirty="0">
                <a:latin typeface="Corbel" panose="020B0503020204020204" pitchFamily="34" charset="0"/>
              </a:rPr>
              <a:t>Assignment – </a:t>
            </a:r>
            <a:r>
              <a:rPr lang="en-US" sz="2800" b="1" dirty="0">
                <a:latin typeface="Corbel" panose="020B0503020204020204" pitchFamily="34" charset="0"/>
              </a:rPr>
              <a:t>5%</a:t>
            </a:r>
          </a:p>
          <a:p>
            <a:endParaRPr lang="en-US" sz="2800" b="1" dirty="0">
              <a:latin typeface="Corbel" panose="020B0503020204020204" pitchFamily="34" charset="0"/>
            </a:endParaRPr>
          </a:p>
          <a:p>
            <a:r>
              <a:rPr lang="en-US" sz="2800" dirty="0">
                <a:latin typeface="Corbel" panose="020B0503020204020204" pitchFamily="34" charset="0"/>
              </a:rPr>
              <a:t>Daily class activities – </a:t>
            </a:r>
            <a:r>
              <a:rPr lang="en-US" sz="2800" b="1" dirty="0">
                <a:latin typeface="Corbel" panose="020B0503020204020204" pitchFamily="34" charset="0"/>
              </a:rPr>
              <a:t>5%</a:t>
            </a:r>
          </a:p>
          <a:p>
            <a:endParaRPr lang="en-NG" sz="2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1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B6EE7E08-B389-43E5-B019-1B0A8ACB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How to Write an Outline in 5 Steps, with Examples | Grammarly">
            <a:extLst>
              <a:ext uri="{FF2B5EF4-FFF2-40B4-BE49-F238E27FC236}">
                <a16:creationId xmlns:a16="http://schemas.microsoft.com/office/drawing/2014/main" id="{E7848EB8-4BBA-50B9-4F93-79AD5A5DF5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13" r="26599" b="3"/>
          <a:stretch/>
        </p:blipFill>
        <p:spPr bwMode="auto">
          <a:xfrm>
            <a:off x="20" y="10"/>
            <a:ext cx="6392647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9" name="Rectangle 5128">
            <a:extLst>
              <a:ext uri="{FF2B5EF4-FFF2-40B4-BE49-F238E27FC236}">
                <a16:creationId xmlns:a16="http://schemas.microsoft.com/office/drawing/2014/main" id="{E60D94A5-8A09-4BAB-8F7C-69BC34C54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1" name="Rectangle 5130">
            <a:extLst>
              <a:ext uri="{FF2B5EF4-FFF2-40B4-BE49-F238E27FC236}">
                <a16:creationId xmlns:a16="http://schemas.microsoft.com/office/drawing/2014/main" id="{7A1AE32B-3A6E-4C5E-8FEB-73861B9A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19549C-3148-3191-BA73-F0E783C1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>
            <a:normAutofit/>
          </a:bodyPr>
          <a:lstStyle/>
          <a:p>
            <a:r>
              <a:rPr lang="en-US" sz="400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DF8E1-05B8-E528-AEFD-EBAA77479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orbel" panose="020B0503020204020204" pitchFamily="34" charset="0"/>
              </a:rPr>
              <a:t>General Introduction of the course.</a:t>
            </a:r>
          </a:p>
          <a:p>
            <a:endParaRPr lang="en-US" sz="2400" dirty="0">
              <a:latin typeface="Corbel" panose="020B0503020204020204" pitchFamily="34" charset="0"/>
            </a:endParaRPr>
          </a:p>
          <a:p>
            <a:r>
              <a:rPr lang="en-US" sz="2400" dirty="0">
                <a:latin typeface="Corbel" panose="020B0503020204020204" pitchFamily="34" charset="0"/>
              </a:rPr>
              <a:t>Topics to be covered in the course.</a:t>
            </a:r>
          </a:p>
          <a:p>
            <a:endParaRPr lang="en-US" sz="2400" dirty="0">
              <a:latin typeface="Corbel" panose="020B0503020204020204" pitchFamily="34" charset="0"/>
            </a:endParaRPr>
          </a:p>
          <a:p>
            <a:r>
              <a:rPr lang="en-US" sz="2400" dirty="0">
                <a:latin typeface="Corbel" panose="020B0503020204020204" pitchFamily="34" charset="0"/>
              </a:rPr>
              <a:t>Familiarization of terminologies.</a:t>
            </a:r>
          </a:p>
          <a:p>
            <a:endParaRPr lang="en-US" sz="2400" dirty="0">
              <a:latin typeface="Corbel" panose="020B0503020204020204" pitchFamily="34" charset="0"/>
            </a:endParaRPr>
          </a:p>
        </p:txBody>
      </p:sp>
      <p:pic>
        <p:nvPicPr>
          <p:cNvPr id="6" name="Picture 5" descr="A logo of a university&#10;&#10;Description automatically generated">
            <a:extLst>
              <a:ext uri="{FF2B5EF4-FFF2-40B4-BE49-F238E27FC236}">
                <a16:creationId xmlns:a16="http://schemas.microsoft.com/office/drawing/2014/main" id="{2BE31AD7-DBE4-F5CB-46A6-8889CF0CF4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7760" y="-822"/>
            <a:ext cx="904240" cy="887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30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9549C-3148-3191-BA73-F0E783C1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en-US" dirty="0"/>
              <a:t>Objectives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NG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G"/>
          </a:p>
        </p:txBody>
      </p:sp>
      <p:pic>
        <p:nvPicPr>
          <p:cNvPr id="4" name="Picture 2" descr="management objectives - | INVEST GAIN LTÉE | INVEST GAIN LTÉE">
            <a:extLst>
              <a:ext uri="{FF2B5EF4-FFF2-40B4-BE49-F238E27FC236}">
                <a16:creationId xmlns:a16="http://schemas.microsoft.com/office/drawing/2014/main" id="{AA3B740D-2352-A6EF-1119-CD9AD3EFE6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378" b="-2"/>
          <a:stretch/>
        </p:blipFill>
        <p:spPr bwMode="auto">
          <a:xfrm>
            <a:off x="1970670" y="1206900"/>
            <a:ext cx="2883610" cy="4462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DF8E1-05B8-E528-AEFD-EBAA77479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0216" y="2041079"/>
            <a:ext cx="4957554" cy="3496120"/>
          </a:xfrm>
        </p:spPr>
        <p:txBody>
          <a:bodyPr>
            <a:normAutofit lnSpcReduction="10000"/>
          </a:bodyPr>
          <a:lstStyle/>
          <a:p>
            <a:r>
              <a:rPr lang="en-US" sz="2400" b="0" i="0" u="none" strike="noStrike" dirty="0">
                <a:effectLst/>
                <a:latin typeface="Corbel" panose="020B0503020204020204" pitchFamily="34" charset="0"/>
              </a:rPr>
              <a:t>At the end of the lesson, the students should be able to:</a:t>
            </a:r>
          </a:p>
          <a:p>
            <a:r>
              <a:rPr lang="en-US" sz="2400" dirty="0">
                <a:latin typeface="Corbel" panose="020B0503020204020204" pitchFamily="34" charset="0"/>
              </a:rPr>
              <a:t>Understand what Clinical pharmacology is all about.</a:t>
            </a:r>
          </a:p>
          <a:p>
            <a:r>
              <a:rPr lang="en-US" sz="2400" dirty="0">
                <a:latin typeface="Corbel" panose="020B0503020204020204" pitchFamily="34" charset="0"/>
              </a:rPr>
              <a:t>Familiarized themselves with some common terminologies</a:t>
            </a:r>
          </a:p>
          <a:p>
            <a:r>
              <a:rPr lang="en-US" sz="2400" dirty="0">
                <a:latin typeface="Corbel" panose="020B0503020204020204" pitchFamily="34" charset="0"/>
              </a:rPr>
              <a:t>Ask and respond to questions pertaining to the lesson</a:t>
            </a:r>
          </a:p>
          <a:p>
            <a:endParaRPr lang="en-US" sz="2400" dirty="0">
              <a:latin typeface="Corbel" panose="020B0503020204020204" pitchFamily="34" charset="0"/>
            </a:endParaRPr>
          </a:p>
          <a:p>
            <a:endParaRPr lang="en-US" sz="2400" dirty="0">
              <a:latin typeface="Corbel" panose="020B0503020204020204" pitchFamily="34" charset="0"/>
            </a:endParaRPr>
          </a:p>
        </p:txBody>
      </p:sp>
      <p:pic>
        <p:nvPicPr>
          <p:cNvPr id="5" name="Picture 4" descr="A logo of a university&#10;&#10;Description automatically generated">
            <a:extLst>
              <a:ext uri="{FF2B5EF4-FFF2-40B4-BE49-F238E27FC236}">
                <a16:creationId xmlns:a16="http://schemas.microsoft.com/office/drawing/2014/main" id="{D60FA9A1-ECA4-1F34-858C-D658D749BB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7002" y="28340"/>
            <a:ext cx="693109" cy="680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36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US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1BCC8B9E-764F-AA90-B0C8-60E23FBDF3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3782032"/>
              </p:ext>
            </p:extLst>
          </p:nvPr>
        </p:nvGraphicFramePr>
        <p:xfrm>
          <a:off x="436880" y="1312805"/>
          <a:ext cx="6787495" cy="4232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 descr="A logo of a university&#10;&#10;Description automatically generated">
            <a:extLst>
              <a:ext uri="{FF2B5EF4-FFF2-40B4-BE49-F238E27FC236}">
                <a16:creationId xmlns:a16="http://schemas.microsoft.com/office/drawing/2014/main" id="{80815AF7-3FC3-D633-0C71-08D08B68829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3895" y="226665"/>
            <a:ext cx="1047750" cy="1028700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7895BA7-228E-8227-F5C2-FEE3883B4845}"/>
              </a:ext>
            </a:extLst>
          </p:cNvPr>
          <p:cNvSpPr txBox="1">
            <a:spLocks/>
          </p:cNvSpPr>
          <p:nvPr/>
        </p:nvSpPr>
        <p:spPr>
          <a:xfrm>
            <a:off x="7664303" y="3099938"/>
            <a:ext cx="4317385" cy="30446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orbel" panose="020B0503020204020204" pitchFamily="34" charset="0"/>
              </a:rPr>
              <a:t>Antipsychotic drugs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orbel" panose="020B0503020204020204" pitchFamily="34" charset="0"/>
              </a:rPr>
              <a:t>Antidepressant drugs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orbel" panose="020B0503020204020204" pitchFamily="34" charset="0"/>
              </a:rPr>
              <a:t>Antiepileptic drugs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orbel" panose="020B0503020204020204" pitchFamily="34" charset="0"/>
              </a:rPr>
              <a:t>Drugs for Parkinson’s disease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orbel" panose="020B0503020204020204" pitchFamily="34" charset="0"/>
              </a:rPr>
              <a:t>Narcotic analgesics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orbel" panose="020B0503020204020204" pitchFamily="34" charset="0"/>
              </a:rPr>
              <a:t>Drugs for gout disease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orbel" panose="020B0503020204020204" pitchFamily="34" charset="0"/>
              </a:rPr>
              <a:t>Drugs for rheumatoid arthritis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orbel" panose="020B0503020204020204" pitchFamily="34" charset="0"/>
              </a:rPr>
              <a:t>Antihypertensive drugs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n-US" sz="2400" dirty="0">
              <a:latin typeface="Corbel" panose="020B0503020204020204" pitchFamily="34" charset="0"/>
            </a:endParaRPr>
          </a:p>
          <a:p>
            <a:pPr marL="0" indent="0">
              <a:lnSpc>
                <a:spcPct val="170000"/>
              </a:lnSpc>
              <a:buFont typeface="Garamond" pitchFamily="18" charset="0"/>
              <a:buNone/>
            </a:pPr>
            <a:br>
              <a:rPr lang="en-US" sz="2400" dirty="0">
                <a:latin typeface="Corbel" panose="020B0503020204020204" pitchFamily="34" charset="0"/>
              </a:rPr>
            </a:br>
            <a:endParaRPr lang="en-US" sz="2400" dirty="0">
              <a:latin typeface="Corbel" panose="020B0503020204020204" pitchFamily="34" charset="0"/>
            </a:endParaRPr>
          </a:p>
          <a:p>
            <a:pPr marL="0" indent="0">
              <a:lnSpc>
                <a:spcPct val="170000"/>
              </a:lnSpc>
              <a:buFont typeface="Garamond" pitchFamily="18" charset="0"/>
              <a:buNone/>
            </a:pPr>
            <a:endParaRPr lang="en-US" sz="2400" dirty="0">
              <a:latin typeface="Corbel" panose="020B0503020204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FFBC0E-5662-5788-DA5A-5A2EC6951C10}"/>
              </a:ext>
            </a:extLst>
          </p:cNvPr>
          <p:cNvSpPr txBox="1"/>
          <p:nvPr/>
        </p:nvSpPr>
        <p:spPr>
          <a:xfrm>
            <a:off x="1234747" y="446570"/>
            <a:ext cx="6787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rbel" panose="020B0503020204020204" pitchFamily="34" charset="0"/>
              </a:rPr>
              <a:t>Topics to cover for the semester</a:t>
            </a:r>
            <a:endParaRPr lang="en-NG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910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84A9-B95C-E7E8-0A5E-FFF46CFA7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>
            <a:normAutofit/>
          </a:bodyPr>
          <a:lstStyle/>
          <a:p>
            <a:r>
              <a:rPr lang="en-US" sz="2800" b="1" i="0" u="none" strike="noStrike" dirty="0">
                <a:effectLst/>
                <a:latin typeface="Corbel" panose="020B0503020204020204" pitchFamily="34" charset="0"/>
              </a:rPr>
              <a:t>General Introduction and Terminologies</a:t>
            </a:r>
            <a:endParaRPr lang="en-US" sz="2800" b="1" dirty="0">
              <a:latin typeface="Corbel" panose="020B0503020204020204" pitchFamily="34" charset="0"/>
            </a:endParaRPr>
          </a:p>
        </p:txBody>
      </p:sp>
      <p:sp>
        <p:nvSpPr>
          <p:cNvPr id="4103" name="Rectangle 4102">
            <a:extLst>
              <a:ext uri="{FF2B5EF4-FFF2-40B4-BE49-F238E27FC236}">
                <a16:creationId xmlns:a16="http://schemas.microsoft.com/office/drawing/2014/main" id="{0BBB6B01-5B73-410C-B70E-8CF2FA470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8836" y="721224"/>
            <a:ext cx="5367164" cy="541555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n-NG"/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8712F587-12D0-435C-8E3F-F44C36EE71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5217" y="892220"/>
            <a:ext cx="5054517" cy="5097085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G"/>
          </a:p>
        </p:txBody>
      </p:sp>
      <p:pic>
        <p:nvPicPr>
          <p:cNvPr id="4098" name="Picture 2" descr="Career Scope &amp; Opportunities in Pharmacology – K.R. Mangalam ...">
            <a:extLst>
              <a:ext uri="{FF2B5EF4-FFF2-40B4-BE49-F238E27FC236}">
                <a16:creationId xmlns:a16="http://schemas.microsoft.com/office/drawing/2014/main" id="{492FE238-E7AD-B373-25BB-8E14A4826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5200" y="1591643"/>
            <a:ext cx="4876800" cy="370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93476-D9B1-4190-F924-399B8D8CB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2381" y="2133600"/>
            <a:ext cx="5284623" cy="3901439"/>
          </a:xfrm>
        </p:spPr>
        <p:txBody>
          <a:bodyPr>
            <a:normAutofit fontScale="92500" lnSpcReduction="10000"/>
          </a:bodyPr>
          <a:lstStyle/>
          <a:p>
            <a:pPr rtl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Corbel" panose="020B0503020204020204" pitchFamily="34" charset="0"/>
              </a:rPr>
              <a:t>Pharmacology</a:t>
            </a:r>
            <a:r>
              <a:rPr lang="en-US" sz="2400" b="0" i="0" dirty="0">
                <a:effectLst/>
                <a:latin typeface="Corbel" panose="020B0503020204020204" pitchFamily="34" charset="0"/>
              </a:rPr>
              <a:t> is the scientific study of the effects of drugs and chemicals </a:t>
            </a:r>
            <a:r>
              <a:rPr lang="en-US" sz="2400" b="1" i="0" dirty="0">
                <a:effectLst/>
                <a:latin typeface="Corbel" panose="020B0503020204020204" pitchFamily="34" charset="0"/>
              </a:rPr>
              <a:t>on living organisms</a:t>
            </a:r>
            <a:r>
              <a:rPr lang="en-US" sz="2400" b="1" dirty="0">
                <a:latin typeface="Corbel" panose="020B0503020204020204" pitchFamily="34" charset="0"/>
              </a:rPr>
              <a:t>.</a:t>
            </a:r>
          </a:p>
          <a:p>
            <a:pPr rtl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dirty="0">
              <a:latin typeface="Corbel" panose="020B0503020204020204" pitchFamily="34" charset="0"/>
            </a:endParaRPr>
          </a:p>
          <a:p>
            <a:pPr rtl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orbel" panose="020B0503020204020204" pitchFamily="34" charset="0"/>
              </a:rPr>
              <a:t>A </a:t>
            </a:r>
            <a:r>
              <a:rPr lang="en-US" sz="2400" b="1" i="0" dirty="0">
                <a:effectLst/>
                <a:latin typeface="Corbel" panose="020B0503020204020204" pitchFamily="34" charset="0"/>
              </a:rPr>
              <a:t>drug</a:t>
            </a:r>
            <a:r>
              <a:rPr lang="en-US" sz="2400" b="0" i="0" dirty="0">
                <a:effectLst/>
                <a:latin typeface="Corbel" panose="020B0503020204020204" pitchFamily="34" charset="0"/>
              </a:rPr>
              <a:t> can be broadly defined as any chemical substance, natural or synthetic, which affects a biological system.</a:t>
            </a:r>
          </a:p>
          <a:p>
            <a:pPr rtl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0" i="0" dirty="0">
              <a:effectLst/>
              <a:latin typeface="Corbel" panose="020B0503020204020204" pitchFamily="34" charset="0"/>
            </a:endParaRPr>
          </a:p>
          <a:p>
            <a:pPr rtl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i="0" dirty="0">
                <a:effectLst/>
                <a:latin typeface="Corbel" panose="020B0503020204020204" pitchFamily="34" charset="0"/>
              </a:rPr>
              <a:t>Clinical</a:t>
            </a:r>
            <a:r>
              <a:rPr lang="en-US" sz="2400" b="0" i="0" dirty="0">
                <a:effectLst/>
                <a:latin typeface="Corbel" panose="020B0503020204020204" pitchFamily="34" charset="0"/>
              </a:rPr>
              <a:t> pharmacology studies the effect of drugs </a:t>
            </a:r>
            <a:r>
              <a:rPr lang="en-US" sz="2400" b="1" i="0" dirty="0">
                <a:effectLst/>
                <a:latin typeface="Corbel" panose="020B0503020204020204" pitchFamily="34" charset="0"/>
              </a:rPr>
              <a:t>on humans.</a:t>
            </a:r>
          </a:p>
        </p:txBody>
      </p:sp>
      <p:pic>
        <p:nvPicPr>
          <p:cNvPr id="5" name="Picture 4" descr="A logo of a university&#10;&#10;Description automatically generated">
            <a:extLst>
              <a:ext uri="{FF2B5EF4-FFF2-40B4-BE49-F238E27FC236}">
                <a16:creationId xmlns:a16="http://schemas.microsoft.com/office/drawing/2014/main" id="{AC3B3951-521A-A867-D365-CF88DAAFF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3256" y="0"/>
            <a:ext cx="908743" cy="89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223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82E2A95-1A08-4118-83C6-B1CA5648E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8DC0EC7-60EA-4BD3-BC04-D547DE1B2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0122" y="413053"/>
            <a:ext cx="8212114" cy="6064596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G"/>
          </a:p>
        </p:txBody>
      </p:sp>
      <p:pic>
        <p:nvPicPr>
          <p:cNvPr id="4" name="Picture 3" descr="Absorption, distribution, metabolism and excretion of the biomaterials used  in Nanocarrier drug delivery systems - ScienceDirect">
            <a:extLst>
              <a:ext uri="{FF2B5EF4-FFF2-40B4-BE49-F238E27FC236}">
                <a16:creationId xmlns:a16="http://schemas.microsoft.com/office/drawing/2014/main" id="{B012859A-FAFA-A4A8-F86E-9A20296932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7719" y="1483360"/>
            <a:ext cx="7913079" cy="4114800"/>
          </a:xfrm>
          <a:prstGeom prst="rect">
            <a:avLst/>
          </a:prstGeom>
          <a:noFill/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FFEFC7E-85EE-4AC9-A351-FBEB13A1D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G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2511BB-FC4C-45F3-94EB-661D6806C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56699" y="413053"/>
            <a:ext cx="2616201" cy="606459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93476-D9B1-4190-F924-399B8D8CB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6699" y="2149813"/>
            <a:ext cx="2477581" cy="3854197"/>
          </a:xfrm>
        </p:spPr>
        <p:txBody>
          <a:bodyPr>
            <a:normAutofit/>
          </a:bodyPr>
          <a:lstStyle/>
          <a:p>
            <a:pPr rtl="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P</a:t>
            </a:r>
            <a:r>
              <a:rPr lang="en-US" sz="2000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orbel" panose="020B0503020204020204" pitchFamily="34" charset="0"/>
              </a:rPr>
              <a:t>harmacokinetics (PK): </a:t>
            </a:r>
          </a:p>
          <a:p>
            <a:pPr rtl="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orbel" panose="020B0503020204020204" pitchFamily="34" charset="0"/>
              </a:rPr>
              <a:t>The study of how the body interacts with administered substances (drugs) for the entire duration of exposure </a:t>
            </a:r>
          </a:p>
        </p:txBody>
      </p:sp>
      <p:pic>
        <p:nvPicPr>
          <p:cNvPr id="5" name="Picture 4" descr="A logo of a university&#10;&#10;Description automatically generated">
            <a:extLst>
              <a:ext uri="{FF2B5EF4-FFF2-40B4-BE49-F238E27FC236}">
                <a16:creationId xmlns:a16="http://schemas.microsoft.com/office/drawing/2014/main" id="{AC3B3951-521A-A867-D365-CF88DAAFF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433" y="0"/>
            <a:ext cx="1000567" cy="98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673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282E2A95-1A08-4118-83C6-B1CA5648E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2FFEFC7E-85EE-4AC9-A351-FBEB13A1D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5534" y="237744"/>
            <a:ext cx="2926080" cy="638251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NG"/>
          </a:p>
        </p:txBody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CB2511BB-FC4C-45F3-94EB-661D6806C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9100" y="413053"/>
            <a:ext cx="2616201" cy="6064596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93476-D9B1-4190-F924-399B8D8CB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099" y="2149813"/>
            <a:ext cx="2616201" cy="3854197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P</a:t>
            </a:r>
            <a:r>
              <a:rPr lang="en-US" sz="2000" b="1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orbel" panose="020B0503020204020204" pitchFamily="34" charset="0"/>
              </a:rPr>
              <a:t>harmacodynamics (PD):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</a:rPr>
              <a:t>T</a:t>
            </a:r>
            <a:r>
              <a:rPr lang="en-US" sz="2000" b="0" i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orbel" panose="020B0503020204020204" pitchFamily="34" charset="0"/>
              </a:rPr>
              <a:t>he study of a drug's molecular, biochemical, and physiologic effects or actions</a:t>
            </a:r>
          </a:p>
        </p:txBody>
      </p:sp>
      <p:sp>
        <p:nvSpPr>
          <p:cNvPr id="3085" name="Rectangle 3084">
            <a:extLst>
              <a:ext uri="{FF2B5EF4-FFF2-40B4-BE49-F238E27FC236}">
                <a16:creationId xmlns:a16="http://schemas.microsoft.com/office/drawing/2014/main" id="{68DC0EC7-60EA-4BD3-BC04-D547DE1B2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69764" y="413053"/>
            <a:ext cx="8212114" cy="6064596"/>
          </a:xfrm>
          <a:prstGeom prst="rect">
            <a:avLst/>
          </a:prstGeom>
          <a:noFill/>
          <a:ln w="6350" cap="sq" cmpd="sng" algn="ctr">
            <a:solidFill>
              <a:srgbClr val="404040"/>
            </a:solidFill>
            <a:prstDash val="solid"/>
            <a:miter lim="800000"/>
          </a:ln>
          <a:effectLst/>
        </p:spPr>
        <p:txBody>
          <a:bodyPr/>
          <a:lstStyle/>
          <a:p>
            <a:endParaRPr lang="en-NG"/>
          </a:p>
        </p:txBody>
      </p:sp>
      <p:pic>
        <p:nvPicPr>
          <p:cNvPr id="3074" name="Picture 2" descr="Pharmacodynamics: Drug-receptor interactions: Video | Osmosis">
            <a:extLst>
              <a:ext uri="{FF2B5EF4-FFF2-40B4-BE49-F238E27FC236}">
                <a16:creationId xmlns:a16="http://schemas.microsoft.com/office/drawing/2014/main" id="{BA08561E-16E4-685C-892A-39C051F54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69257" y="1362712"/>
            <a:ext cx="7865023" cy="44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logo of a university&#10;&#10;Description automatically generated">
            <a:extLst>
              <a:ext uri="{FF2B5EF4-FFF2-40B4-BE49-F238E27FC236}">
                <a16:creationId xmlns:a16="http://schemas.microsoft.com/office/drawing/2014/main" id="{AC3B3951-521A-A867-D365-CF88DAAFF8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155" y="32702"/>
            <a:ext cx="918845" cy="90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4695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E9EDDFA-8F05-462B-8D3E-5B9C4FBC73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harmacogenetics involves variations in drug response due to genetic makeup  | ZibdyHealth">
            <a:extLst>
              <a:ext uri="{FF2B5EF4-FFF2-40B4-BE49-F238E27FC236}">
                <a16:creationId xmlns:a16="http://schemas.microsoft.com/office/drawing/2014/main" id="{9EB0EA62-C0CD-8704-F88F-3D1ABDFFF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5826" y="985520"/>
            <a:ext cx="5925726" cy="451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143F9A23-3237-4ED6-A1E9-C0E6530E05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C63CD46D-4335-4BA4-842A-BF835A99CB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37" name="Content Placeholder 2">
            <a:extLst>
              <a:ext uri="{FF2B5EF4-FFF2-40B4-BE49-F238E27FC236}">
                <a16:creationId xmlns:a16="http://schemas.microsoft.com/office/drawing/2014/main" id="{71AA34FD-FC69-E599-EC4B-90623EDCBE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799135"/>
              </p:ext>
            </p:extLst>
          </p:nvPr>
        </p:nvGraphicFramePr>
        <p:xfrm>
          <a:off x="7064082" y="2103120"/>
          <a:ext cx="4472922" cy="393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Picture 4" descr="A logo of a university&#10;&#10;Description automatically generated">
            <a:extLst>
              <a:ext uri="{FF2B5EF4-FFF2-40B4-BE49-F238E27FC236}">
                <a16:creationId xmlns:a16="http://schemas.microsoft.com/office/drawing/2014/main" id="{AC3B3951-521A-A867-D365-CF88DAAFF8F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00857" y="97099"/>
            <a:ext cx="772908" cy="758855"/>
          </a:xfrm>
          <a:prstGeom prst="rect">
            <a:avLst/>
          </a:prstGeom>
        </p:spPr>
      </p:pic>
      <p:pic>
        <p:nvPicPr>
          <p:cNvPr id="4" name="Picture 3" descr="A white background with black and white clouds&#10;&#10;Description automatically generated">
            <a:extLst>
              <a:ext uri="{FF2B5EF4-FFF2-40B4-BE49-F238E27FC236}">
                <a16:creationId xmlns:a16="http://schemas.microsoft.com/office/drawing/2014/main" id="{AE679EE2-194D-6E7A-F0E8-1D0898936AD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96657" y="4997394"/>
            <a:ext cx="1204064" cy="50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232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8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96A9A9"/>
      </a:accent1>
      <a:accent2>
        <a:srgbClr val="CB58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D0690C"/>
      </a:hlink>
      <a:folHlink>
        <a:srgbClr val="9696A0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3732</TotalTime>
  <Words>291</Words>
  <Application>Microsoft Office PowerPoint</Application>
  <PresentationFormat>Widescreen</PresentationFormat>
  <Paragraphs>65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Century Schoolbook</vt:lpstr>
      <vt:lpstr>Corbel</vt:lpstr>
      <vt:lpstr>Courier New</vt:lpstr>
      <vt:lpstr>Franklin Gothic Book</vt:lpstr>
      <vt:lpstr>Garamond</vt:lpstr>
      <vt:lpstr>Wingdings</vt:lpstr>
      <vt:lpstr>SavonVTI</vt:lpstr>
      <vt:lpstr>General INTRODUCTION pharmacology and clinical pharmacology</vt:lpstr>
      <vt:lpstr>Semester activities</vt:lpstr>
      <vt:lpstr>Outline</vt:lpstr>
      <vt:lpstr>Objectives </vt:lpstr>
      <vt:lpstr>PowerPoint Presentation</vt:lpstr>
      <vt:lpstr>General Introduction and Terminologies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title</dc:title>
  <dc:creator>Samira Saeed</dc:creator>
  <cp:lastModifiedBy>Ja'afaru Sani Mohammed</cp:lastModifiedBy>
  <cp:revision>58</cp:revision>
  <dcterms:created xsi:type="dcterms:W3CDTF">2023-08-06T13:50:32Z</dcterms:created>
  <dcterms:modified xsi:type="dcterms:W3CDTF">2024-08-25T03:17:44Z</dcterms:modified>
</cp:coreProperties>
</file>