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56" r:id="rId2"/>
    <p:sldId id="298" r:id="rId3"/>
    <p:sldId id="257" r:id="rId4"/>
    <p:sldId id="258" r:id="rId5"/>
    <p:sldId id="263" r:id="rId6"/>
    <p:sldId id="268" r:id="rId7"/>
    <p:sldId id="304" r:id="rId8"/>
    <p:sldId id="270" r:id="rId9"/>
    <p:sldId id="303" r:id="rId10"/>
    <p:sldId id="271" r:id="rId11"/>
    <p:sldId id="302" r:id="rId12"/>
    <p:sldId id="269" r:id="rId13"/>
    <p:sldId id="301" r:id="rId14"/>
    <p:sldId id="272" r:id="rId15"/>
    <p:sldId id="300" r:id="rId16"/>
    <p:sldId id="267" r:id="rId17"/>
    <p:sldId id="299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83545A-2CA4-459F-A213-09AB414582E8}" v="17" dt="2023-10-07T18:25:5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'afaru Sani Mohammed" userId="56f45b65e612765b" providerId="LiveId" clId="{5D83545A-2CA4-459F-A213-09AB414582E8}"/>
    <pc:docChg chg="custSel addSld delSld modSld sldOrd">
      <pc:chgData name="Ja'afaru Sani Mohammed" userId="56f45b65e612765b" providerId="LiveId" clId="{5D83545A-2CA4-459F-A213-09AB414582E8}" dt="2023-10-07T19:07:59.066" v="58" actId="2696"/>
      <pc:docMkLst>
        <pc:docMk/>
      </pc:docMkLst>
      <pc:sldChg chg="modSp">
        <pc:chgData name="Ja'afaru Sani Mohammed" userId="56f45b65e612765b" providerId="LiveId" clId="{5D83545A-2CA4-459F-A213-09AB414582E8}" dt="2023-10-07T18:24:20.763" v="15" actId="20577"/>
        <pc:sldMkLst>
          <pc:docMk/>
          <pc:sldMk cId="824308298" sldId="257"/>
        </pc:sldMkLst>
        <pc:spChg chg="mod">
          <ac:chgData name="Ja'afaru Sani Mohammed" userId="56f45b65e612765b" providerId="LiveId" clId="{5D83545A-2CA4-459F-A213-09AB414582E8}" dt="2023-10-07T18:24:20.763" v="15" actId="20577"/>
          <ac:spMkLst>
            <pc:docMk/>
            <pc:sldMk cId="824308298" sldId="257"/>
            <ac:spMk id="2" creationId="{B219549C-3148-3191-BA73-F0E783C1FE96}"/>
          </ac:spMkLst>
        </pc:spChg>
      </pc:sldChg>
      <pc:sldChg chg="modSp mod">
        <pc:chgData name="Ja'afaru Sani Mohammed" userId="56f45b65e612765b" providerId="LiveId" clId="{5D83545A-2CA4-459F-A213-09AB414582E8}" dt="2023-10-07T18:28:12.072" v="55" actId="14100"/>
        <pc:sldMkLst>
          <pc:docMk/>
          <pc:sldMk cId="1429364596" sldId="258"/>
        </pc:sldMkLst>
        <pc:spChg chg="mod">
          <ac:chgData name="Ja'afaru Sani Mohammed" userId="56f45b65e612765b" providerId="LiveId" clId="{5D83545A-2CA4-459F-A213-09AB414582E8}" dt="2023-10-07T18:28:12.072" v="55" actId="14100"/>
          <ac:spMkLst>
            <pc:docMk/>
            <pc:sldMk cId="1429364596" sldId="258"/>
            <ac:spMk id="3" creationId="{853DF8E1-05B8-E528-AEFD-EBAA7747925E}"/>
          </ac:spMkLst>
        </pc:spChg>
      </pc:sldChg>
      <pc:sldChg chg="modSp mod">
        <pc:chgData name="Ja'afaru Sani Mohammed" userId="56f45b65e612765b" providerId="LiveId" clId="{5D83545A-2CA4-459F-A213-09AB414582E8}" dt="2023-10-07T18:45:31.327" v="56" actId="1076"/>
        <pc:sldMkLst>
          <pc:docMk/>
          <pc:sldMk cId="1675223495" sldId="263"/>
        </pc:sldMkLst>
        <pc:spChg chg="mod">
          <ac:chgData name="Ja'afaru Sani Mohammed" userId="56f45b65e612765b" providerId="LiveId" clId="{5D83545A-2CA4-459F-A213-09AB414582E8}" dt="2023-10-07T18:45:31.327" v="56" actId="1076"/>
          <ac:spMkLst>
            <pc:docMk/>
            <pc:sldMk cId="1675223495" sldId="263"/>
            <ac:spMk id="2" creationId="{6D0084A9-B95C-E7E8-0A5E-FFF46CFA70D2}"/>
          </ac:spMkLst>
        </pc:spChg>
      </pc:sldChg>
      <pc:sldChg chg="modSp mod">
        <pc:chgData name="Ja'afaru Sani Mohammed" userId="56f45b65e612765b" providerId="LiveId" clId="{5D83545A-2CA4-459F-A213-09AB414582E8}" dt="2023-10-07T18:46:01.527" v="57" actId="1076"/>
        <pc:sldMkLst>
          <pc:docMk/>
          <pc:sldMk cId="1285532130" sldId="271"/>
        </pc:sldMkLst>
        <pc:spChg chg="mod">
          <ac:chgData name="Ja'afaru Sani Mohammed" userId="56f45b65e612765b" providerId="LiveId" clId="{5D83545A-2CA4-459F-A213-09AB414582E8}" dt="2023-10-07T18:46:01.527" v="57" actId="1076"/>
          <ac:spMkLst>
            <pc:docMk/>
            <pc:sldMk cId="1285532130" sldId="271"/>
            <ac:spMk id="3" creationId="{BE2E71EC-518B-95BB-339C-B3C16C3FB4A2}"/>
          </ac:spMkLst>
        </pc:spChg>
      </pc:sldChg>
      <pc:sldChg chg="del">
        <pc:chgData name="Ja'afaru Sani Mohammed" userId="56f45b65e612765b" providerId="LiveId" clId="{5D83545A-2CA4-459F-A213-09AB414582E8}" dt="2023-10-07T19:07:59.066" v="58" actId="2696"/>
        <pc:sldMkLst>
          <pc:docMk/>
          <pc:sldMk cId="2379340040" sldId="273"/>
        </pc:sldMkLst>
      </pc:sldChg>
      <pc:sldChg chg="delSp modSp add mod ord setBg delDesignElem">
        <pc:chgData name="Ja'afaru Sani Mohammed" userId="56f45b65e612765b" providerId="LiveId" clId="{5D83545A-2CA4-459F-A213-09AB414582E8}" dt="2023-10-07T18:27:13.689" v="51" actId="20577"/>
        <pc:sldMkLst>
          <pc:docMk/>
          <pc:sldMk cId="269918141" sldId="298"/>
        </pc:sldMkLst>
        <pc:spChg chg="mod">
          <ac:chgData name="Ja'afaru Sani Mohammed" userId="56f45b65e612765b" providerId="LiveId" clId="{5D83545A-2CA4-459F-A213-09AB414582E8}" dt="2023-10-07T18:27:13.689" v="51" actId="20577"/>
          <ac:spMkLst>
            <pc:docMk/>
            <pc:sldMk cId="269918141" sldId="298"/>
            <ac:spMk id="3" creationId="{EF47F66E-AD9E-572D-21F1-4DAFF71A2EBC}"/>
          </ac:spMkLst>
        </pc:spChg>
        <pc:spChg chg="del">
          <ac:chgData name="Ja'afaru Sani Mohammed" userId="56f45b65e612765b" providerId="LiveId" clId="{5D83545A-2CA4-459F-A213-09AB414582E8}" dt="2023-10-07T18:25:58.585" v="17"/>
          <ac:spMkLst>
            <pc:docMk/>
            <pc:sldMk cId="269918141" sldId="298"/>
            <ac:spMk id="2055" creationId="{B6EE7E08-B389-43E5-B019-1B0A8ACBBD93}"/>
          </ac:spMkLst>
        </pc:spChg>
        <pc:spChg chg="del">
          <ac:chgData name="Ja'afaru Sani Mohammed" userId="56f45b65e612765b" providerId="LiveId" clId="{5D83545A-2CA4-459F-A213-09AB414582E8}" dt="2023-10-07T18:25:58.585" v="17"/>
          <ac:spMkLst>
            <pc:docMk/>
            <pc:sldMk cId="269918141" sldId="298"/>
            <ac:spMk id="2057" creationId="{E60D94A5-8A09-4BAB-8F7C-69BC34C54DDE}"/>
          </ac:spMkLst>
        </pc:spChg>
        <pc:spChg chg="del">
          <ac:chgData name="Ja'afaru Sani Mohammed" userId="56f45b65e612765b" providerId="LiveId" clId="{5D83545A-2CA4-459F-A213-09AB414582E8}" dt="2023-10-07T18:25:58.585" v="17"/>
          <ac:spMkLst>
            <pc:docMk/>
            <pc:sldMk cId="269918141" sldId="298"/>
            <ac:spMk id="2059" creationId="{7A1AE32B-3A6E-4C5E-8FEB-73861B9A26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Nature of drugs and its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dirty="0"/>
              <a:t>Asst. Prof. Dr. Jaafaru Sani Mohammed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Clinical Pharmacology, MA 411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Summer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/>
              <a:t>Week 1-2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14/08/2024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395B-1B02-F717-B11D-1785C1BF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539753"/>
            <a:ext cx="4957553" cy="7049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Size of drug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AFBA7-2A81-F70E-3F84-542157F6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539874"/>
            <a:ext cx="4414438" cy="3796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71EC-518B-95BB-339C-B3C16C3FB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39874"/>
            <a:ext cx="5801359" cy="499871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The molecular size of drugs varies from very small to very large but most of them MW between 100 and 1000.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To achieve a unique selective binding, a drug must be sufficient in shape, charge, and other properties (at least 100 MW). </a:t>
            </a:r>
          </a:p>
          <a:p>
            <a:endParaRPr lang="en-US" sz="2800" dirty="0">
              <a:latin typeface="Corbel" panose="020B0503020204020204" pitchFamily="34" charset="0"/>
            </a:endParaRPr>
          </a:p>
          <a:p>
            <a:endParaRPr lang="en-US" sz="2800" dirty="0">
              <a:latin typeface="Corbel" panose="020B0503020204020204" pitchFamily="34" charset="0"/>
            </a:endParaRPr>
          </a:p>
          <a:p>
            <a:endParaRPr lang="en-NG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3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395B-1B02-F717-B11D-1785C1BF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266" y="539753"/>
            <a:ext cx="4957553" cy="7049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AFBA7-2A81-F70E-3F84-542157F6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539874"/>
            <a:ext cx="4414438" cy="3796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E71EC-518B-95BB-339C-B3C16C3FB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38057"/>
            <a:ext cx="5801359" cy="499871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Drugs much larger than MW 1000 do not diffuse readily between compartments of the body.</a:t>
            </a:r>
          </a:p>
          <a:p>
            <a:endParaRPr lang="en-US" sz="3200" dirty="0">
              <a:latin typeface="Corbel" panose="020B0503020204020204" pitchFamily="34" charset="0"/>
            </a:endParaRPr>
          </a:p>
          <a:p>
            <a:r>
              <a:rPr lang="en-US" sz="3200" dirty="0">
                <a:latin typeface="Corbel" panose="020B0503020204020204" pitchFamily="34" charset="0"/>
              </a:rPr>
              <a:t>Large drugs (usually proteins) must often be administered directly into the compartment where they have their effect. </a:t>
            </a:r>
          </a:p>
          <a:p>
            <a:endParaRPr lang="en-US" sz="3200" dirty="0">
              <a:latin typeface="Corbel" panose="020B0503020204020204" pitchFamily="34" charset="0"/>
            </a:endParaRPr>
          </a:p>
          <a:p>
            <a:endParaRPr lang="en-US" sz="3200" dirty="0">
              <a:latin typeface="Corbel" panose="020B0503020204020204" pitchFamily="34" charset="0"/>
            </a:endParaRPr>
          </a:p>
          <a:p>
            <a:endParaRPr lang="en-NG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C6759-A345-AA6F-0FFF-A63A6EF7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4" y="1462971"/>
            <a:ext cx="5367165" cy="3944866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67F3A-EE48-E7B9-FCFE-2C472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474" y="642594"/>
            <a:ext cx="4861526" cy="8203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rbel" panose="020B0503020204020204" pitchFamily="34" charset="0"/>
              </a:rPr>
              <a:t>Drug Reactivity &amp; Receptor Bonds</a:t>
            </a:r>
            <a:endParaRPr lang="en-NG" sz="32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A23-7A89-5F30-C4B5-6C45FE51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7442" y="2244335"/>
            <a:ext cx="4861526" cy="43228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Drugs interact with receptors by means of chemical forces (covalent, electrostatic, and hydrophobic). </a:t>
            </a:r>
          </a:p>
          <a:p>
            <a:endParaRPr lang="en-US" sz="3200" dirty="0">
              <a:latin typeface="Corbel" panose="020B0503020204020204" pitchFamily="34" charset="0"/>
            </a:endParaRPr>
          </a:p>
          <a:p>
            <a:endParaRPr lang="en-NG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6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C6759-A345-AA6F-0FFF-A63A6EF7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54" y="1462971"/>
            <a:ext cx="5367165" cy="3944866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67F3A-EE48-E7B9-FCFE-2C472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474" y="642594"/>
            <a:ext cx="4861526" cy="8203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Corbel" panose="020B0503020204020204" pitchFamily="34" charset="0"/>
              </a:rPr>
              <a:t>Cont.</a:t>
            </a:r>
            <a:endParaRPr lang="en-NG" sz="3200" b="1" dirty="0">
              <a:solidFill>
                <a:srgbClr val="FFFF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A23-7A89-5F30-C4B5-6C45FE51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474" y="2293860"/>
            <a:ext cx="4861526" cy="43228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Thus, the covalent bond formed between the acetyl group of acetylsalicylic acid (aspirin) and cyclooxygenase in platelets, is not readily broken.</a:t>
            </a:r>
          </a:p>
          <a:p>
            <a:endParaRPr lang="en-NG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2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EC89-CD3B-D20C-104B-DF9F8C3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295" y="976939"/>
            <a:ext cx="2838870" cy="6846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Drug shape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Drug-Receptor Interaction - Remix education">
            <a:extLst>
              <a:ext uri="{FF2B5EF4-FFF2-40B4-BE49-F238E27FC236}">
                <a16:creationId xmlns:a16="http://schemas.microsoft.com/office/drawing/2014/main" id="{AEAA1871-CD26-6C46-385C-0047E366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975" y="1899479"/>
            <a:ext cx="4824885" cy="30825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41C4-00D7-CB8D-4B7B-BC2A46AF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10" y="2155724"/>
            <a:ext cx="4957554" cy="349612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rbel" panose="020B0503020204020204" pitchFamily="34" charset="0"/>
              </a:rPr>
              <a:t>The shape of a drug molecule must be appropriate enough to permit binding to its receptor site. </a:t>
            </a:r>
          </a:p>
          <a:p>
            <a:endParaRPr lang="en-US" sz="4000" dirty="0">
              <a:latin typeface="Corbel" panose="020B0503020204020204" pitchFamily="34" charset="0"/>
            </a:endParaRPr>
          </a:p>
          <a:p>
            <a:endParaRPr lang="en-US" sz="4000" dirty="0">
              <a:latin typeface="Corbel" panose="020B0503020204020204" pitchFamily="34" charset="0"/>
            </a:endParaRPr>
          </a:p>
          <a:p>
            <a:endParaRPr lang="en-NG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EC89-CD3B-D20C-104B-DF9F8C3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011" y="892220"/>
            <a:ext cx="2838870" cy="68461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Drug-Receptor Interaction - Remix education">
            <a:extLst>
              <a:ext uri="{FF2B5EF4-FFF2-40B4-BE49-F238E27FC236}">
                <a16:creationId xmlns:a16="http://schemas.microsoft.com/office/drawing/2014/main" id="{AEAA1871-CD26-6C46-385C-0047E366E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9975" y="1899479"/>
            <a:ext cx="4824885" cy="30825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41C4-00D7-CB8D-4B7B-BC2A46AF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610" y="2493185"/>
            <a:ext cx="4957554" cy="349612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Optimally, the drug’s shape is complementary to that of the receptor site in the same way that a key is complementary to a lock.</a:t>
            </a:r>
          </a:p>
          <a:p>
            <a:endParaRPr lang="en-US" sz="3200" dirty="0">
              <a:latin typeface="Corbel" panose="020B0503020204020204" pitchFamily="34" charset="0"/>
            </a:endParaRPr>
          </a:p>
          <a:p>
            <a:endParaRPr lang="en-NG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0A64-76B8-6CF4-4400-E19FA884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90194"/>
            <a:ext cx="3058160" cy="60708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Summary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01A0-3577-A672-BD0C-1B420BAD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270000"/>
            <a:ext cx="10556240" cy="48158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Pharmacology is referred to as the study of substances that interact with living systems through chemical processes.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r>
              <a:rPr lang="en-US" sz="3600" dirty="0">
                <a:latin typeface="Corbel" panose="020B0503020204020204" pitchFamily="34" charset="0"/>
              </a:rPr>
              <a:t>Drug molecule interacts as an </a:t>
            </a:r>
            <a:r>
              <a:rPr lang="en-US" sz="3600" b="1" dirty="0">
                <a:latin typeface="Corbel" panose="020B0503020204020204" pitchFamily="34" charset="0"/>
              </a:rPr>
              <a:t>agonist</a:t>
            </a:r>
            <a:r>
              <a:rPr lang="en-US" sz="3600" dirty="0">
                <a:latin typeface="Corbel" panose="020B0503020204020204" pitchFamily="34" charset="0"/>
              </a:rPr>
              <a:t> or </a:t>
            </a:r>
            <a:r>
              <a:rPr lang="en-US" sz="3600" b="1" dirty="0">
                <a:solidFill>
                  <a:srgbClr val="FF0000"/>
                </a:solidFill>
                <a:latin typeface="Corbel" panose="020B0503020204020204" pitchFamily="34" charset="0"/>
              </a:rPr>
              <a:t>antagonist</a:t>
            </a:r>
            <a:r>
              <a:rPr lang="en-US" sz="3600" dirty="0">
                <a:latin typeface="Corbel" panose="020B0503020204020204" pitchFamily="34" charset="0"/>
              </a:rPr>
              <a:t> with a specific target molecule that regulates biological function.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endParaRPr lang="en-US" sz="3600" dirty="0">
              <a:latin typeface="Corbel" panose="020B0503020204020204" pitchFamily="34" charset="0"/>
            </a:endParaRPr>
          </a:p>
          <a:p>
            <a:endParaRPr lang="en-NG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40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0A64-76B8-6CF4-4400-E19FA884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90194"/>
            <a:ext cx="3058160" cy="60708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01A0-3577-A672-BD0C-1B420BAD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270000"/>
            <a:ext cx="10556240" cy="481584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Size, charge, shape, and atomic composition entail the about drug’s interaction with other molecules chemically.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r>
              <a:rPr lang="en-US" sz="3600" dirty="0">
                <a:latin typeface="Corbel" panose="020B0503020204020204" pitchFamily="34" charset="0"/>
              </a:rPr>
              <a:t>Covalent, electrostatic, and hydrophobic forces are the major chemical bonds for drug interaction with its molecules.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endParaRPr lang="en-NG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5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Rectangle 615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s Questions Comments">
            <a:extLst>
              <a:ext uri="{FF2B5EF4-FFF2-40B4-BE49-F238E27FC236}">
                <a16:creationId xmlns:a16="http://schemas.microsoft.com/office/drawing/2014/main" id="{D73D3A77-D321-3516-02F9-A3F90F514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1485" y="803063"/>
            <a:ext cx="7269029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0095EDAA-6538-1041-8D75-4D881BE5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27" y="480060"/>
            <a:ext cx="817935" cy="8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port: Standardized Testing Debate Should Focus on Local School Districts">
            <a:extLst>
              <a:ext uri="{FF2B5EF4-FFF2-40B4-BE49-F238E27FC236}">
                <a16:creationId xmlns:a16="http://schemas.microsoft.com/office/drawing/2014/main" id="{9C145C03-E504-CA40-652F-CAB7FE1A9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r="15219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FCCF1-D425-B33B-6702-C6DE2207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744" y="469874"/>
            <a:ext cx="4472921" cy="64772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rbel" panose="020B0503020204020204" pitchFamily="34" charset="0"/>
              </a:rPr>
              <a:t>Semester activities</a:t>
            </a:r>
            <a:endParaRPr lang="en-NG" sz="4000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F66E-AD9E-572D-21F1-4DAFF71A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743" y="1373158"/>
            <a:ext cx="4472922" cy="519401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First Quiz – </a:t>
            </a:r>
            <a:r>
              <a:rPr lang="en-US" sz="2800" b="1" dirty="0">
                <a:latin typeface="Corbel" panose="020B0503020204020204" pitchFamily="34" charset="0"/>
              </a:rPr>
              <a:t>10%</a:t>
            </a:r>
          </a:p>
          <a:p>
            <a:endParaRPr lang="en-US" sz="2800" b="1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Second Quiz –</a:t>
            </a:r>
            <a:r>
              <a:rPr lang="en-US" sz="2800" b="1" dirty="0">
                <a:latin typeface="Corbel" panose="020B0503020204020204" pitchFamily="34" charset="0"/>
              </a:rPr>
              <a:t> 10%</a:t>
            </a:r>
          </a:p>
          <a:p>
            <a:endParaRPr lang="en-US" sz="2800" b="1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Assignment – </a:t>
            </a:r>
            <a:r>
              <a:rPr lang="en-US" sz="2800" b="1" dirty="0">
                <a:latin typeface="Corbel" panose="020B0503020204020204" pitchFamily="34" charset="0"/>
              </a:rPr>
              <a:t>5%</a:t>
            </a:r>
          </a:p>
          <a:p>
            <a:endParaRPr lang="en-US" sz="2800" b="1" dirty="0">
              <a:latin typeface="Corbel" panose="020B0503020204020204" pitchFamily="34" charset="0"/>
            </a:endParaRPr>
          </a:p>
          <a:p>
            <a:r>
              <a:rPr lang="en-US" sz="2800" dirty="0">
                <a:latin typeface="Corbel" panose="020B0503020204020204" pitchFamily="34" charset="0"/>
              </a:rPr>
              <a:t>Daily class activities – </a:t>
            </a:r>
            <a:r>
              <a:rPr lang="en-US" sz="2800" b="1" dirty="0">
                <a:latin typeface="Corbel" panose="020B0503020204020204" pitchFamily="34" charset="0"/>
              </a:rPr>
              <a:t>5%</a:t>
            </a:r>
          </a:p>
          <a:p>
            <a:endParaRPr lang="en-NG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Write an Outline in 5 Steps, with Examples | Grammarly">
            <a:extLst>
              <a:ext uri="{FF2B5EF4-FFF2-40B4-BE49-F238E27FC236}">
                <a16:creationId xmlns:a16="http://schemas.microsoft.com/office/drawing/2014/main" id="{E7848EB8-4BBA-50B9-4F93-79AD5A5DF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6599" b="3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200" b="1">
                <a:latin typeface="Corbel" panose="020B0503020204020204" pitchFamily="34" charset="0"/>
              </a:rPr>
              <a:t>Outlines</a:t>
            </a:r>
            <a:endParaRPr lang="en-US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1" y="2103120"/>
            <a:ext cx="4723229" cy="393192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Introduction of the topic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Nature and size of drugs.</a:t>
            </a:r>
          </a:p>
          <a:p>
            <a:endParaRPr lang="en-US" sz="2400" dirty="0">
              <a:latin typeface="Corbel" panose="020B0503020204020204" pitchFamily="34" charset="0"/>
            </a:endParaRPr>
          </a:p>
          <a:p>
            <a:r>
              <a:rPr lang="en-US" sz="2400" dirty="0">
                <a:latin typeface="Corbel" panose="020B0503020204020204" pitchFamily="34" charset="0"/>
              </a:rPr>
              <a:t>Major mechanisms of  drug action.</a:t>
            </a: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-822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1" y="727628"/>
            <a:ext cx="3072550" cy="5931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Objectives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management objectives - | INVEST GAIN LTÉE | INVEST GAIN LTÉE">
            <a:extLst>
              <a:ext uri="{FF2B5EF4-FFF2-40B4-BE49-F238E27FC236}">
                <a16:creationId xmlns:a16="http://schemas.microsoft.com/office/drawing/2014/main" id="{AA3B740D-2352-A6EF-1119-CD9AD3EF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8" b="-2"/>
          <a:stretch/>
        </p:blipFill>
        <p:spPr bwMode="auto">
          <a:xfrm>
            <a:off x="1970670" y="1206900"/>
            <a:ext cx="2883610" cy="446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394" y="1534162"/>
            <a:ext cx="5563726" cy="4216397"/>
          </a:xfrm>
        </p:spPr>
        <p:txBody>
          <a:bodyPr>
            <a:normAutofit/>
          </a:bodyPr>
          <a:lstStyle/>
          <a:p>
            <a:r>
              <a:rPr lang="en-US" sz="2400" b="1" i="0" u="none" strike="noStrike" dirty="0">
                <a:effectLst/>
                <a:latin typeface="Corbel" panose="020B0503020204020204" pitchFamily="34" charset="0"/>
              </a:rPr>
              <a:t>At the end of the lesson, the students should be able to:</a:t>
            </a:r>
          </a:p>
          <a:p>
            <a:r>
              <a:rPr lang="en-US" sz="2400" b="0" i="0" u="none" strike="noStrike" dirty="0">
                <a:effectLst/>
                <a:latin typeface="Corbel" panose="020B0503020204020204" pitchFamily="34" charset="0"/>
              </a:rPr>
              <a:t>The </a:t>
            </a: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definition and meaning of some terminology in clinical pharmacology.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The nature of drugs in terms of shapes and sizes that influence their reactivity with receptors.</a:t>
            </a:r>
          </a:p>
          <a:p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The importance of definite reactivity of drugs based on their physical nature</a:t>
            </a:r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84A9-B95C-E7E8-0A5E-FFF46CF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186" y="892220"/>
            <a:ext cx="4957553" cy="674453"/>
          </a:xfrm>
        </p:spPr>
        <p:txBody>
          <a:bodyPr>
            <a:normAutofit/>
          </a:bodyPr>
          <a:lstStyle/>
          <a:p>
            <a:r>
              <a:rPr lang="en-US" sz="2800" b="1" i="0" u="none" strike="noStrike" dirty="0">
                <a:effectLst/>
                <a:latin typeface="Corbel" panose="020B0503020204020204" pitchFamily="34" charset="0"/>
              </a:rPr>
              <a:t>Introduction</a:t>
            </a:r>
            <a:endParaRPr lang="en-US" sz="2800" b="1" dirty="0">
              <a:latin typeface="Corbel" panose="020B0503020204020204" pitchFamily="34" charset="0"/>
            </a:endParaRPr>
          </a:p>
        </p:txBody>
      </p:sp>
      <p:sp>
        <p:nvSpPr>
          <p:cNvPr id="4103" name="Rectangle 4102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098" name="Picture 2" descr="Career Scope &amp; Opportunities in Pharmacology – K.R. Mangalam ...">
            <a:extLst>
              <a:ext uri="{FF2B5EF4-FFF2-40B4-BE49-F238E27FC236}">
                <a16:creationId xmlns:a16="http://schemas.microsoft.com/office/drawing/2014/main" id="{492FE238-E7AD-B373-25BB-8E14A4826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591643"/>
            <a:ext cx="4876800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3476-D9B1-4190-F924-399B8D8CB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81" y="1757680"/>
            <a:ext cx="5367164" cy="4277359"/>
          </a:xfrm>
        </p:spPr>
        <p:txBody>
          <a:bodyPr>
            <a:normAutofit fontScale="92500"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orbel" panose="020B0503020204020204" pitchFamily="34" charset="0"/>
              </a:rPr>
              <a:t>Pharmacology</a:t>
            </a:r>
            <a:r>
              <a:rPr lang="en-US" sz="2400" b="0" i="0" dirty="0">
                <a:effectLst/>
                <a:latin typeface="Corbel" panose="020B0503020204020204" pitchFamily="34" charset="0"/>
              </a:rPr>
              <a:t> is the scientific study of the effects of drugs and chemicals </a:t>
            </a:r>
            <a:r>
              <a:rPr lang="en-US" sz="2400" b="1" i="0" dirty="0">
                <a:effectLst/>
                <a:latin typeface="Corbel" panose="020B0503020204020204" pitchFamily="34" charset="0"/>
              </a:rPr>
              <a:t>on living organisms</a:t>
            </a:r>
            <a:r>
              <a:rPr lang="en-US" sz="2400" b="1" dirty="0">
                <a:latin typeface="Corbel" panose="020B0503020204020204" pitchFamily="34" charset="0"/>
              </a:rPr>
              <a:t>.</a:t>
            </a:r>
          </a:p>
          <a:p>
            <a:pPr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Corbel" panose="020B0503020204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Corbel" panose="020B0503020204020204" pitchFamily="34" charset="0"/>
              </a:rPr>
              <a:t>A </a:t>
            </a:r>
            <a:r>
              <a:rPr lang="en-US" sz="2400" b="1" i="0" dirty="0">
                <a:effectLst/>
                <a:latin typeface="Corbel" panose="020B0503020204020204" pitchFamily="34" charset="0"/>
              </a:rPr>
              <a:t>drug</a:t>
            </a:r>
            <a:r>
              <a:rPr lang="en-US" sz="2400" b="0" i="0" dirty="0">
                <a:effectLst/>
                <a:latin typeface="Corbel" panose="020B0503020204020204" pitchFamily="34" charset="0"/>
              </a:rPr>
              <a:t> can be broadly defined as any chemical substance, natural or synthetic, which affects a biological system.</a:t>
            </a:r>
          </a:p>
          <a:p>
            <a:pPr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Corbel" panose="020B050302020402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>
                <a:effectLst/>
                <a:latin typeface="Corbel" panose="020B0503020204020204" pitchFamily="34" charset="0"/>
              </a:rPr>
              <a:t>Clinical</a:t>
            </a:r>
            <a:r>
              <a:rPr lang="en-US" sz="2400" b="0" i="0" dirty="0">
                <a:effectLst/>
                <a:latin typeface="Corbel" panose="020B0503020204020204" pitchFamily="34" charset="0"/>
              </a:rPr>
              <a:t> pharmacology studies the effect of drugs </a:t>
            </a:r>
            <a:r>
              <a:rPr lang="en-US" sz="2400" b="1" i="0" dirty="0">
                <a:effectLst/>
                <a:latin typeface="Corbel" panose="020B0503020204020204" pitchFamily="34" charset="0"/>
              </a:rPr>
              <a:t>on humans.</a:t>
            </a: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AC3B3951-521A-A867-D365-CF88DAAFF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256" y="0"/>
            <a:ext cx="908743" cy="8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3EAF-5BD4-7B75-A3F3-E8F537A4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7049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Nature of drugs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E1363C9A-570C-66A1-54AF-E22A1AFD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217" y="1545275"/>
            <a:ext cx="5054517" cy="3790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E808-2E93-B1FF-B44A-29A84929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229" y="1984238"/>
            <a:ext cx="4957554" cy="3496120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orbel" panose="020B0503020204020204" pitchFamily="34" charset="0"/>
              </a:rPr>
              <a:t>A In most cases, the drug molecule interacts as an </a:t>
            </a:r>
            <a:r>
              <a:rPr lang="en-US" sz="3200" b="1" dirty="0">
                <a:latin typeface="Corbel" panose="020B0503020204020204" pitchFamily="34" charset="0"/>
              </a:rPr>
              <a:t>agonist</a:t>
            </a:r>
            <a:r>
              <a:rPr lang="en-US" sz="3200" dirty="0">
                <a:latin typeface="Corbel" panose="020B0503020204020204" pitchFamily="34" charset="0"/>
              </a:rPr>
              <a:t> or </a:t>
            </a:r>
            <a:r>
              <a:rPr lang="en-US" sz="3200" b="1" dirty="0">
                <a:latin typeface="Corbel" panose="020B0503020204020204" pitchFamily="34" charset="0"/>
              </a:rPr>
              <a:t>antagonist</a:t>
            </a:r>
            <a:r>
              <a:rPr lang="en-US" sz="3200" dirty="0">
                <a:latin typeface="Corbel" panose="020B0503020204020204" pitchFamily="34" charset="0"/>
              </a:rPr>
              <a:t> with a specific target molecule (receptor) that plays a regulatory role biologically.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latin typeface="Corbel" panose="020B0503020204020204" pitchFamily="34" charset="0"/>
            </a:endParaRPr>
          </a:p>
          <a:p>
            <a:pPr marL="0" indent="0" algn="just">
              <a:buNone/>
            </a:pPr>
            <a:endParaRPr lang="en-US" sz="3200" dirty="0">
              <a:latin typeface="Corbel" panose="020B0503020204020204" pitchFamily="34" charset="0"/>
            </a:endParaRPr>
          </a:p>
          <a:p>
            <a:pPr algn="just"/>
            <a:endParaRPr lang="en-NG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3EAF-5BD4-7B75-A3F3-E8F537A4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11" y="1114489"/>
            <a:ext cx="4957553" cy="70493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E1363C9A-570C-66A1-54AF-E22A1AFDD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217" y="1545275"/>
            <a:ext cx="5054517" cy="3790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E808-2E93-B1FF-B44A-29A849291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81" y="2353514"/>
            <a:ext cx="4957554" cy="3496120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orbel" panose="020B0503020204020204" pitchFamily="34" charset="0"/>
              </a:rPr>
              <a:t> Antagonist drugs may interact directly with other drugs, whereas a few drugs interact almost exclusively with water molecules. </a:t>
            </a:r>
          </a:p>
          <a:p>
            <a:pPr marL="0" indent="0" algn="just">
              <a:buNone/>
            </a:pPr>
            <a:endParaRPr lang="en-US" sz="3200" dirty="0">
              <a:latin typeface="Corbel" panose="020B0503020204020204" pitchFamily="34" charset="0"/>
            </a:endParaRPr>
          </a:p>
          <a:p>
            <a:pPr algn="just"/>
            <a:endParaRPr lang="en-NG" sz="3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7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8FC7-3E75-6965-6A3B-F41E7569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892529"/>
            <a:ext cx="6281928" cy="678207"/>
          </a:xfrm>
        </p:spPr>
        <p:txBody>
          <a:bodyPr>
            <a:norm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Physical nature of drug</a:t>
            </a:r>
            <a:endParaRPr lang="en-NG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916B-F84B-184A-CFF3-CBD9F55D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08480"/>
            <a:ext cx="6898640" cy="451104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orbel" panose="020B0503020204020204" pitchFamily="34" charset="0"/>
              </a:rPr>
              <a:t>A drug must have the appropriate size, charge, shape, and atomic composition to interact chemically. </a:t>
            </a:r>
          </a:p>
          <a:p>
            <a:pPr marL="0" indent="0">
              <a:buNone/>
            </a:pPr>
            <a:endParaRPr lang="en-US" sz="3200" dirty="0">
              <a:latin typeface="Corbel" panose="020B0503020204020204" pitchFamily="34" charset="0"/>
            </a:endParaRPr>
          </a:p>
          <a:p>
            <a:r>
              <a:rPr lang="en-US" sz="3200" dirty="0">
                <a:latin typeface="Corbel" panose="020B0503020204020204" pitchFamily="34" charset="0"/>
              </a:rPr>
              <a:t>A drug is administered at a location distant from its intended site of action (to be transported).</a:t>
            </a:r>
          </a:p>
          <a:p>
            <a:endParaRPr lang="en-US" sz="3200" dirty="0">
              <a:latin typeface="Corbel" panose="020B0503020204020204" pitchFamily="34" charset="0"/>
            </a:endParaRPr>
          </a:p>
          <a:p>
            <a:endParaRPr lang="en-US" sz="3200" dirty="0">
              <a:latin typeface="Corbel" panose="020B0503020204020204" pitchFamily="34" charset="0"/>
            </a:endParaRPr>
          </a:p>
          <a:p>
            <a:endParaRPr lang="en-NG" sz="32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AE648-B160-EC9C-A8F2-2FF7F3895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9" r="36016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58FC7-3E75-6965-6A3B-F41E7569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892529"/>
            <a:ext cx="6281928" cy="678207"/>
          </a:xfrm>
        </p:spPr>
        <p:txBody>
          <a:bodyPr>
            <a:normAutofit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Cont.</a:t>
            </a:r>
            <a:endParaRPr lang="en-NG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E916B-F84B-184A-CFF3-CBD9F55D9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1808480"/>
            <a:ext cx="7258250" cy="451104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rbel" panose="020B0503020204020204" pitchFamily="34" charset="0"/>
              </a:rPr>
              <a:t>A drug should act for an appropriate duration (be inactivated or excreted).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r>
              <a:rPr lang="en-US" sz="3600" dirty="0">
                <a:latin typeface="Corbel" panose="020B0503020204020204" pitchFamily="34" charset="0"/>
              </a:rPr>
              <a:t>Drugs may be solid, liquid, or gaseous (determines the best route).</a:t>
            </a:r>
          </a:p>
          <a:p>
            <a:endParaRPr lang="en-US" sz="3600" dirty="0">
              <a:latin typeface="Corbel" panose="020B0503020204020204" pitchFamily="34" charset="0"/>
            </a:endParaRPr>
          </a:p>
          <a:p>
            <a:endParaRPr lang="en-US" sz="3600" dirty="0">
              <a:latin typeface="Corbel" panose="020B0503020204020204" pitchFamily="34" charset="0"/>
            </a:endParaRPr>
          </a:p>
          <a:p>
            <a:endParaRPr lang="en-NG" sz="3600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AE648-B160-EC9C-A8F2-2FF7F3895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9" r="36016"/>
          <a:stretch/>
        </p:blipFill>
        <p:spPr>
          <a:xfrm>
            <a:off x="7837371" y="237744"/>
            <a:ext cx="4124416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561</Words>
  <Application>Microsoft Office PowerPoint</Application>
  <PresentationFormat>Widescreen</PresentationFormat>
  <Paragraphs>76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Schoolbook</vt:lpstr>
      <vt:lpstr>Corbel</vt:lpstr>
      <vt:lpstr>Courier New</vt:lpstr>
      <vt:lpstr>Franklin Gothic Book</vt:lpstr>
      <vt:lpstr>Garamond</vt:lpstr>
      <vt:lpstr>Wingdings</vt:lpstr>
      <vt:lpstr>SavonVTI</vt:lpstr>
      <vt:lpstr>Nature of drugs and its action</vt:lpstr>
      <vt:lpstr>Semester activities</vt:lpstr>
      <vt:lpstr>Outlines</vt:lpstr>
      <vt:lpstr>Objectives </vt:lpstr>
      <vt:lpstr>Introduction</vt:lpstr>
      <vt:lpstr>Nature of drugs</vt:lpstr>
      <vt:lpstr>Cont.</vt:lpstr>
      <vt:lpstr>Physical nature of drug</vt:lpstr>
      <vt:lpstr>Cont.</vt:lpstr>
      <vt:lpstr>Size of drug</vt:lpstr>
      <vt:lpstr>Cont.</vt:lpstr>
      <vt:lpstr>Drug Reactivity &amp; Receptor Bonds</vt:lpstr>
      <vt:lpstr>Cont.</vt:lpstr>
      <vt:lpstr>Drug shape</vt:lpstr>
      <vt:lpstr>Cont.</vt:lpstr>
      <vt:lpstr>Summary</vt:lpstr>
      <vt:lpstr>Cont.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Ja'afaru Sani Mohammed</cp:lastModifiedBy>
  <cp:revision>89</cp:revision>
  <dcterms:created xsi:type="dcterms:W3CDTF">2023-08-06T13:50:32Z</dcterms:created>
  <dcterms:modified xsi:type="dcterms:W3CDTF">2024-08-25T03:18:01Z</dcterms:modified>
</cp:coreProperties>
</file>