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256" r:id="rId2"/>
    <p:sldId id="257" r:id="rId3"/>
    <p:sldId id="258" r:id="rId4"/>
    <p:sldId id="273" r:id="rId5"/>
    <p:sldId id="274" r:id="rId6"/>
    <p:sldId id="278" r:id="rId7"/>
    <p:sldId id="275" r:id="rId8"/>
    <p:sldId id="276" r:id="rId9"/>
    <p:sldId id="277" r:id="rId10"/>
    <p:sldId id="281" r:id="rId11"/>
    <p:sldId id="280" r:id="rId12"/>
    <p:sldId id="282" r:id="rId13"/>
    <p:sldId id="283" r:id="rId14"/>
    <p:sldId id="284" r:id="rId15"/>
    <p:sldId id="286" r:id="rId16"/>
    <p:sldId id="285" r:id="rId17"/>
    <p:sldId id="287" r:id="rId18"/>
    <p:sldId id="290" r:id="rId19"/>
    <p:sldId id="289" r:id="rId20"/>
    <p:sldId id="279" r:id="rId21"/>
    <p:sldId id="267" r:id="rId22"/>
    <p:sldId id="291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3545A-2CA4-459F-A213-09AB414582E8}" v="17" dt="2023-10-07T18:25:58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8" cy="30427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Drug Principles and mechanisms of 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dirty="0"/>
              <a:t>Asst. Prof. Dr. Jaafaru Sani Mohammed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Clinical Pharmacology (MA 411)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Summer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/>
              <a:t>Week 2-1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22/08/2024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 render of cells">
            <a:extLst>
              <a:ext uri="{FF2B5EF4-FFF2-40B4-BE49-F238E27FC236}">
                <a16:creationId xmlns:a16="http://schemas.microsoft.com/office/drawing/2014/main" id="{4EC2C16F-DE2A-E765-B1B8-097EEF743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4" r="9091" b="2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9A82D-A3C3-A71E-821B-2C475AD4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7"/>
            <a:ext cx="4602152" cy="37981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Cytotoxic action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77F9-9BB4-5EA4-1A59-5CA7107C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360979"/>
            <a:ext cx="5125936" cy="508943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Cytotoxic action refers to the process of</a:t>
            </a:r>
            <a:r>
              <a:rPr lang="en-US" sz="2400" b="1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producing harmful effect(s) by a drug against only the affected cell(s), not the normal cell.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This is seen in </a:t>
            </a:r>
            <a:r>
              <a:rPr lang="en-US" sz="2400" b="1" dirty="0">
                <a:latin typeface="Corbel" panose="020B0503020204020204" pitchFamily="34" charset="0"/>
              </a:rPr>
              <a:t>cancer therapy, </a:t>
            </a:r>
            <a:r>
              <a:rPr lang="en-US" sz="2400" dirty="0">
                <a:latin typeface="Corbel" panose="020B0503020204020204" pitchFamily="34" charset="0"/>
              </a:rPr>
              <a:t>where the drug shows its significant effect on the cancerous cell only and most other cells are unaffected or have minimal effect.</a:t>
            </a: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629FCB40-D1D5-447E-FD88-7AE8C42CE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6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60FE2E-00B8-35B5-6ECD-700B7C92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585430"/>
            <a:ext cx="6909386" cy="367924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E59B8-11D2-DD21-703F-E84E960E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9"/>
            <a:ext cx="3238829" cy="12424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1400" cap="all" spc="-100" dirty="0"/>
              <a:t>Drug mechanism of action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197D00-EF7E-81EF-C22E-AE963106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500" y="3094234"/>
            <a:ext cx="3238829" cy="149681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spc="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Broadly, mechanism of drug action can be categorized as the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CDB5016F-D1BF-7CB3-6284-6DB1A5DE4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2C365-35A3-31EC-4FFA-D56088CA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87" y="4538132"/>
            <a:ext cx="2509503" cy="1592044"/>
          </a:xfrm>
        </p:spPr>
        <p:txBody>
          <a:bodyPr>
            <a:norm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Physical action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9F29-14A6-4F5A-0499-EE853BA3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3" y="931333"/>
            <a:ext cx="10822923" cy="286939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Physical is </a:t>
            </a:r>
            <a:r>
              <a:rPr lang="en-US" sz="2400" dirty="0">
                <a:latin typeface="Corbel" panose="020B0503020204020204" pitchFamily="34" charset="0"/>
              </a:rPr>
              <a:t>determined by the</a:t>
            </a:r>
            <a:r>
              <a:rPr lang="en-US" sz="2400" b="1" dirty="0">
                <a:latin typeface="Corbel" panose="020B0503020204020204" pitchFamily="34" charset="0"/>
              </a:rPr>
              <a:t> physical property of the drug.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2400" dirty="0"/>
              <a:t>Mechanism of </a:t>
            </a:r>
            <a:r>
              <a:rPr lang="en-US" sz="2400" dirty="0">
                <a:latin typeface="Corbel" panose="020B0503020204020204" pitchFamily="34" charset="0"/>
              </a:rPr>
              <a:t>action of </a:t>
            </a:r>
            <a:r>
              <a:rPr lang="en-US" sz="2400" b="1" dirty="0">
                <a:latin typeface="Corbel" panose="020B0503020204020204" pitchFamily="34" charset="0"/>
              </a:rPr>
              <a:t>Bulk Laxatives such as </a:t>
            </a:r>
            <a:r>
              <a:rPr lang="en-US" sz="2400" dirty="0">
                <a:latin typeface="Corbel" panose="020B0503020204020204" pitchFamily="34" charset="0"/>
              </a:rPr>
              <a:t>polysaccharides.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It forms a hardy mass in the intestine by absorbing water around it and blocking the lumen which creates pressure with consequent smooth peristalsis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endParaRPr lang="en-NG" sz="24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68AF3B-C7A8-76D1-6F09-46DD8B2B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58" y="4063117"/>
            <a:ext cx="6459555" cy="2067059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27B58C3-221D-0B19-5EC4-7A28CFF7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4B09D-87F3-6EE9-E638-7B506D63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68" y="5051948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cap="all" spc="-100" dirty="0"/>
              <a:t>Chemical action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AA510D-F37B-9447-B17F-61DCABCBA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098" y="1732840"/>
            <a:ext cx="10640312" cy="3537905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A43764A2-A4EC-6593-6AE3-D20DF5343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sequence of steps&#10;&#10;Description automatically generated with medium confidence">
            <a:extLst>
              <a:ext uri="{FF2B5EF4-FFF2-40B4-BE49-F238E27FC236}">
                <a16:creationId xmlns:a16="http://schemas.microsoft.com/office/drawing/2014/main" id="{2B0D205A-8051-1677-54D5-68371CA83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5" y="1328394"/>
            <a:ext cx="6216474" cy="39319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F43B1-35D6-3433-13AD-092A1674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3" y="642594"/>
            <a:ext cx="3898558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Enzymatic reaction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6D7F-B527-C29C-231A-756AFE539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960" y="1466657"/>
            <a:ext cx="4618044" cy="456838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Enzymes are proteins that speed up of chemical reactions without taking part and can be recovered.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All reactions in living system are carried out with the help is </a:t>
            </a:r>
            <a:r>
              <a:rPr lang="en-US" sz="2400" b="1" dirty="0">
                <a:latin typeface="Corbel" panose="020B0503020204020204" pitchFamily="34" charset="0"/>
              </a:rPr>
              <a:t>enzymes.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2400" b="1" dirty="0">
                <a:latin typeface="Corbel" panose="020B0503020204020204" pitchFamily="34" charset="0"/>
              </a:rPr>
              <a:t>Drugs </a:t>
            </a:r>
            <a:r>
              <a:rPr lang="en-US" sz="2400" dirty="0">
                <a:latin typeface="Corbel" panose="020B0503020204020204" pitchFamily="34" charset="0"/>
              </a:rPr>
              <a:t>form complexes with enzymes and influence the rate of enzymatic activity. 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9C4232DD-ADB1-44FE-D555-DFDE92EF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35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9AA5-80F6-F9E1-143D-ED2F1767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206240" cy="6172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Sub-Types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C7F3-51AA-5742-AF52-DDBC8140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503680"/>
            <a:ext cx="10668000" cy="4711726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Enzyme stimulation</a:t>
            </a:r>
          </a:p>
          <a:p>
            <a:r>
              <a:rPr lang="en-US" sz="2400" dirty="0">
                <a:latin typeface="Corbel" panose="020B0503020204020204" pitchFamily="34" charset="0"/>
              </a:rPr>
              <a:t>Stimulation of enzyme increases the affinity of the substrate to an enzyme.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Many endogenous mediators and modulators get stimulated by enzymes.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Pyridoxine increases decarboxylase activity.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Adrenalin stimulates Adenylyl cyclase.</a:t>
            </a:r>
          </a:p>
          <a:p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3272CD9F-A586-7069-B251-0A26E7438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6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9E87-FDC4-3FCC-8A15-882FAE9E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1264"/>
            <a:ext cx="10058400" cy="887984"/>
          </a:xfrm>
        </p:spPr>
        <p:txBody>
          <a:bodyPr>
            <a:normAutofit/>
          </a:bodyPr>
          <a:lstStyle/>
          <a:p>
            <a:r>
              <a:rPr lang="en-US" sz="3200" b="1" dirty="0"/>
              <a:t>Cont.</a:t>
            </a:r>
            <a:endParaRPr lang="en-NG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B7DCB-D00F-613C-B37C-5A66F75D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37920"/>
            <a:ext cx="10058400" cy="481482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Enzyme inhibition:</a:t>
            </a:r>
          </a:p>
          <a:p>
            <a:r>
              <a:rPr lang="en-US" sz="2400" dirty="0">
                <a:latin typeface="Corbel" panose="020B0503020204020204" pitchFamily="34" charset="0"/>
              </a:rPr>
              <a:t>Inhibition of enzymes is a more common mechanism of drug action as compared to enzyme stimulation.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Sub-type</a:t>
            </a:r>
          </a:p>
          <a:p>
            <a:r>
              <a:rPr lang="en-US" sz="2400" b="1" dirty="0">
                <a:latin typeface="Corbel" panose="020B0503020204020204" pitchFamily="34" charset="0"/>
              </a:rPr>
              <a:t>Non-Specific Inhibition: </a:t>
            </a:r>
            <a:r>
              <a:rPr lang="en-US" sz="2400" dirty="0">
                <a:latin typeface="Corbel" panose="020B0503020204020204" pitchFamily="34" charset="0"/>
              </a:rPr>
              <a:t>As the name implies </a:t>
            </a:r>
            <a:r>
              <a:rPr lang="en-US" sz="2400" b="1" dirty="0">
                <a:latin typeface="Corbel" panose="020B0503020204020204" pitchFamily="34" charset="0"/>
              </a:rPr>
              <a:t>alcohols as drugs </a:t>
            </a:r>
            <a:r>
              <a:rPr lang="en-US" sz="2400" dirty="0">
                <a:latin typeface="Corbel" panose="020B0503020204020204" pitchFamily="34" charset="0"/>
              </a:rPr>
              <a:t>denature the tertiary/quaternary structure of the enzyme, thus affecting its function negatively</a:t>
            </a:r>
            <a:r>
              <a:rPr lang="en-US" sz="2400" b="1" dirty="0">
                <a:latin typeface="Corbel" panose="020B0503020204020204" pitchFamily="34" charset="0"/>
              </a:rPr>
              <a:t>.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2400" b="1" dirty="0">
                <a:latin typeface="Corbel" panose="020B0503020204020204" pitchFamily="34" charset="0"/>
              </a:rPr>
              <a:t>Specific inhibition</a:t>
            </a:r>
            <a:r>
              <a:rPr lang="en-US" sz="2400" dirty="0">
                <a:latin typeface="Corbel" panose="020B0503020204020204" pitchFamily="34" charset="0"/>
              </a:rPr>
              <a:t>: As the name implies, the drug affects a specific enzyme and denatures it. Thus, affecting its function negatively. </a:t>
            </a:r>
          </a:p>
          <a:p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66C03E5-1C05-2FCC-2319-93A31AC01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D77AC-D0E1-7C44-1A12-4BE902F9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4204759"/>
            <a:ext cx="3329150" cy="192541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Division of specific inhibition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815C-5FAD-215D-09CA-3DB5F627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632" y="727824"/>
            <a:ext cx="10514736" cy="293116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Competitive type </a:t>
            </a:r>
          </a:p>
          <a:p>
            <a:r>
              <a:rPr lang="en-US" sz="2400" dirty="0">
                <a:latin typeface="Corbel" panose="020B0503020204020204" pitchFamily="34" charset="0"/>
              </a:rPr>
              <a:t>Competitive inhibition: The drug competes with the normal substrate and binds to the catalytic site. E.g. Neostigmine competes with Ach to cholinesterase. 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Non-competitive inhibition: The inhibitor reacts with the enzyme on the </a:t>
            </a:r>
            <a:r>
              <a:rPr lang="en-US" sz="2400" b="1" dirty="0">
                <a:latin typeface="Corbel" panose="020B0503020204020204" pitchFamily="34" charset="0"/>
              </a:rPr>
              <a:t>allosteric site</a:t>
            </a:r>
            <a:r>
              <a:rPr lang="en-US" sz="2400" dirty="0">
                <a:latin typeface="Corbel" panose="020B0503020204020204" pitchFamily="34" charset="0"/>
              </a:rPr>
              <a:t> to prevent substrate binding on the catalytic site. 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D48DE-5836-5F07-0AAB-A8F986B1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61" y="3982720"/>
            <a:ext cx="7738586" cy="2147456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EF21072-9CCB-3F79-68E9-CA2F69BEF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55C4C3-4E88-D442-CE15-CC0E25733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432" y="643467"/>
            <a:ext cx="9363136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F5066BEF-9CC9-6072-A469-767528B7A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09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6" descr="Untitled">
            <a:extLst>
              <a:ext uri="{FF2B5EF4-FFF2-40B4-BE49-F238E27FC236}">
                <a16:creationId xmlns:a16="http://schemas.microsoft.com/office/drawing/2014/main" id="{5A11C64C-6362-EBF9-7741-95C99F3CC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477"/>
          <a:stretch/>
        </p:blipFill>
        <p:spPr bwMode="auto">
          <a:xfrm>
            <a:off x="424928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A7AB7-3540-3C1A-45B6-BFE6B6CD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79" y="419292"/>
            <a:ext cx="4602152" cy="9453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Through Receptors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C282A-4D3E-9A11-DC27-F292FD73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542" y="1452429"/>
            <a:ext cx="4960747" cy="464429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Receptors are </a:t>
            </a:r>
            <a:r>
              <a:rPr lang="en-US" sz="2400" b="1" dirty="0">
                <a:latin typeface="Corbel" panose="020B0503020204020204" pitchFamily="34" charset="0"/>
              </a:rPr>
              <a:t>macromolecules</a:t>
            </a:r>
            <a:r>
              <a:rPr lang="en-US" sz="2400" dirty="0">
                <a:latin typeface="Corbel" panose="020B0503020204020204" pitchFamily="34" charset="0"/>
              </a:rPr>
              <a:t> that provide a specific site for drug binding to elicit biological action.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Outer surface, transverse, or Inner surface.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Generally, receptors provide binding sites for substances or chemical molecules to carry out further functions.</a:t>
            </a:r>
          </a:p>
          <a:p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98666679-5855-2EB0-DD10-5C128FFA0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Write an Outline in 5 Steps, with Examples | Grammarly">
            <a:extLst>
              <a:ext uri="{FF2B5EF4-FFF2-40B4-BE49-F238E27FC236}">
                <a16:creationId xmlns:a16="http://schemas.microsoft.com/office/drawing/2014/main" id="{E7848EB8-4BBA-50B9-4F93-79AD5A5DF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r="26599" b="3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761" y="1727200"/>
            <a:ext cx="4206239" cy="43789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Introduction</a:t>
            </a:r>
          </a:p>
          <a:p>
            <a:pPr marL="0" indent="0">
              <a:buNone/>
            </a:pPr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Principle of drug action and underlying elements.</a:t>
            </a:r>
          </a:p>
          <a:p>
            <a:pPr marL="0" indent="0">
              <a:buNone/>
            </a:pPr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Summary</a:t>
            </a:r>
          </a:p>
          <a:p>
            <a:pPr marL="0" indent="0">
              <a:buNone/>
            </a:pPr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Take home messages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03DE5-516B-D931-A2D9-98790376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69" y="1127543"/>
            <a:ext cx="7402461" cy="5310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129559-7119-48F6-9FDF-B78C2EB491A7}"/>
              </a:ext>
            </a:extLst>
          </p:cNvPr>
          <p:cNvSpPr txBox="1">
            <a:spLocks/>
          </p:cNvSpPr>
          <p:nvPr/>
        </p:nvSpPr>
        <p:spPr>
          <a:xfrm>
            <a:off x="2541180" y="419622"/>
            <a:ext cx="7109637" cy="59427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dirty="0">
                <a:solidFill>
                  <a:srgbClr val="FF0000"/>
                </a:solidFill>
                <a:latin typeface="Corbel" panose="020B0503020204020204" pitchFamily="34" charset="0"/>
              </a:rPr>
              <a:t>Summary of Drug’s Principle of Action</a:t>
            </a:r>
            <a:endParaRPr lang="en-NG" sz="3200" b="1" kern="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36655D2F-B222-EC2D-362B-E9FB3CCD6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0A64-76B8-6CF4-4400-E19FA884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90194"/>
            <a:ext cx="3058160" cy="60708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Summary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01A0-3577-A672-BD0C-1B420BAD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270000"/>
            <a:ext cx="10474960" cy="5097806"/>
          </a:xfrm>
        </p:spPr>
        <p:txBody>
          <a:bodyPr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Corbel" panose="020B0503020204020204" pitchFamily="34" charset="0"/>
              </a:rPr>
              <a:t>Stimulation, Depression, Irritation, Replacement, and Cytotoxic action are the principles of drug action. 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2400" dirty="0">
              <a:latin typeface="Corbel" panose="020B05030202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400" dirty="0">
                <a:latin typeface="Corbel" panose="020B0503020204020204" pitchFamily="34" charset="0"/>
              </a:rPr>
              <a:t>The physical and chemically mediated actions are classical forms of drug action. However, they are upgraded to a universal standard.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2400" dirty="0">
              <a:latin typeface="Corbel" panose="020B05030202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400" dirty="0">
                <a:latin typeface="Corbel" panose="020B0503020204020204" pitchFamily="34" charset="0"/>
              </a:rPr>
              <a:t>The enzyme and receptor-mediated drugs are preferred for their better and more efficient actions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2400" dirty="0">
              <a:latin typeface="Corbel" panose="020B05030202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400" dirty="0">
                <a:latin typeface="Corbel" panose="020B0503020204020204" pitchFamily="34" charset="0"/>
              </a:rPr>
              <a:t>Majority of drugs act through the </a:t>
            </a:r>
            <a:r>
              <a:rPr lang="en-US" sz="2400" b="1" dirty="0">
                <a:latin typeface="Corbel" panose="020B0503020204020204" pitchFamily="34" charset="0"/>
              </a:rPr>
              <a:t>receptor-mediated response</a:t>
            </a:r>
            <a:r>
              <a:rPr lang="en-US" sz="2400" dirty="0">
                <a:latin typeface="Corbel" panose="020B0503020204020204" pitchFamily="34" charset="0"/>
              </a:rPr>
              <a:t>. 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  <a:p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6F196D9-03C2-575B-77DB-D2D3ACE6C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3C20-322A-94D1-D869-2A1578BE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6484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Take home message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6517-A057-6766-8113-19C86E21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638274"/>
            <a:ext cx="11724640" cy="3525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State the principle of drug action and mention the underlying elements of the principle.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Mention one internal molecule/drug that acts as a stimulant in the body.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What is the function of Barbiturates on nerve cells in the body?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Cytotoxic drugs are drugs that affect all cells in the body. True/False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Enumerate the major mechanisms of drug 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Enumerate the possible locations of drug-receptor molecules on the cell membrane.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orbel" panose="020B0503020204020204" pitchFamily="34" charset="0"/>
            </a:endParaRPr>
          </a:p>
          <a:p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DCFD768-B725-385C-5A76-AC0F7107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3" name="Rectangle 615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s Questions Comments">
            <a:extLst>
              <a:ext uri="{FF2B5EF4-FFF2-40B4-BE49-F238E27FC236}">
                <a16:creationId xmlns:a16="http://schemas.microsoft.com/office/drawing/2014/main" id="{D73D3A77-D321-3516-02F9-A3F90F514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1485" y="803063"/>
            <a:ext cx="7269029" cy="52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095EDAA-6538-1041-8D75-4D881BE55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27" y="480060"/>
            <a:ext cx="817935" cy="8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1" y="727628"/>
            <a:ext cx="3072550" cy="5931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Objectives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2" descr="management objectives - | INVEST GAIN LTÉE | INVEST GAIN LTÉE">
            <a:extLst>
              <a:ext uri="{FF2B5EF4-FFF2-40B4-BE49-F238E27FC236}">
                <a16:creationId xmlns:a16="http://schemas.microsoft.com/office/drawing/2014/main" id="{AA3B740D-2352-A6EF-1119-CD9AD3EFE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8" b="-2"/>
          <a:stretch/>
        </p:blipFill>
        <p:spPr bwMode="auto">
          <a:xfrm>
            <a:off x="1970670" y="1206900"/>
            <a:ext cx="2883610" cy="44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394" y="1534162"/>
            <a:ext cx="5563726" cy="4216397"/>
          </a:xfrm>
        </p:spPr>
        <p:txBody>
          <a:bodyPr>
            <a:normAutofit lnSpcReduction="10000"/>
          </a:bodyPr>
          <a:lstStyle/>
          <a:p>
            <a:r>
              <a:rPr lang="en-US" sz="2400" b="1" i="0" u="none" strike="noStrike" dirty="0">
                <a:effectLst/>
                <a:latin typeface="Corbel" panose="020B0503020204020204" pitchFamily="34" charset="0"/>
              </a:rPr>
              <a:t>At the end of the lesson, the students should be able to understand:</a:t>
            </a:r>
          </a:p>
          <a:p>
            <a:r>
              <a:rPr lang="en-US" sz="2400" b="0" i="0" u="none" strike="noStrike" dirty="0">
                <a:effectLst/>
                <a:latin typeface="Corbel" panose="020B0503020204020204" pitchFamily="34" charset="0"/>
              </a:rPr>
              <a:t>The basic principles of drug action</a:t>
            </a: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.</a:t>
            </a:r>
          </a:p>
          <a:p>
            <a:endParaRPr lang="en-US" sz="2400" kern="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  <a:p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Types of mechanisms through which drugs act.</a:t>
            </a:r>
          </a:p>
          <a:p>
            <a:endParaRPr lang="en-US" sz="2400" kern="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  <a:p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Differences between classic and modern mechanisms of drug actions.</a:t>
            </a:r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lymers | Free Full-Text | Recent Reports on Polysaccharide-Based  Materials for Drug Delivery">
            <a:extLst>
              <a:ext uri="{FF2B5EF4-FFF2-40B4-BE49-F238E27FC236}">
                <a16:creationId xmlns:a16="http://schemas.microsoft.com/office/drawing/2014/main" id="{0D377140-E4DB-1C17-8D27-E1713AF9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67" y="919742"/>
            <a:ext cx="6292811" cy="501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162C7-E26D-B5B4-C009-8F380B42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872" y="393365"/>
            <a:ext cx="4472921" cy="50548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Introduction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9417D-DAC7-65F6-3878-8A5538D4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993" y="1075089"/>
            <a:ext cx="4899318" cy="364964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Drug action is regarded as </a:t>
            </a:r>
            <a:r>
              <a:rPr lang="en-US" sz="2400" b="1" dirty="0">
                <a:latin typeface="Corbel" panose="020B0503020204020204" pitchFamily="34" charset="0"/>
              </a:rPr>
              <a:t>biochemical reactions through which the drug produces its effects on the target site.</a:t>
            </a:r>
          </a:p>
          <a:p>
            <a:endParaRPr lang="en-US" sz="2400" b="1" dirty="0">
              <a:latin typeface="Corbel" panose="020B0503020204020204" pitchFamily="34" charset="0"/>
            </a:endParaRPr>
          </a:p>
          <a:p>
            <a:r>
              <a:rPr lang="en-US" sz="2400" b="1" dirty="0">
                <a:latin typeface="Corbel" panose="020B0503020204020204" pitchFamily="34" charset="0"/>
              </a:rPr>
              <a:t>The first </a:t>
            </a:r>
            <a:r>
              <a:rPr lang="en-US" sz="2400" dirty="0">
                <a:latin typeface="Corbel" panose="020B0503020204020204" pitchFamily="34" charset="0"/>
              </a:rPr>
              <a:t>requirement for drug action is </a:t>
            </a:r>
            <a:r>
              <a:rPr lang="en-US" sz="2400" b="1" dirty="0">
                <a:latin typeface="Corbel" panose="020B0503020204020204" pitchFamily="34" charset="0"/>
              </a:rPr>
              <a:t>drug delivery</a:t>
            </a:r>
            <a:r>
              <a:rPr lang="en-US" sz="2400" dirty="0">
                <a:latin typeface="Corbel" panose="020B0503020204020204" pitchFamily="34" charset="0"/>
              </a:rPr>
              <a:t> to the site of action.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Drugs are delivered to their site of action through the body’s circulatory system.</a:t>
            </a:r>
          </a:p>
          <a:p>
            <a:r>
              <a:rPr lang="en-US" sz="2400" dirty="0">
                <a:latin typeface="Corbel" panose="020B0503020204020204" pitchFamily="34" charset="0"/>
              </a:rPr>
              <a:t> </a:t>
            </a:r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A68888C-6DD7-D3B7-B56C-02E567EC0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harmacodynamics, Site of action, Types of sites of action, Principle of drug  action, Mechanism of drug action - mimprovement - mimprovement.com">
            <a:extLst>
              <a:ext uri="{FF2B5EF4-FFF2-40B4-BE49-F238E27FC236}">
                <a16:creationId xmlns:a16="http://schemas.microsoft.com/office/drawing/2014/main" id="{4B25B6C0-08E7-6274-CFE5-4C62054A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68" y="1769023"/>
            <a:ext cx="6216770" cy="37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AF04A-DDDA-058E-1265-7870BE9A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643928"/>
          </a:xfrm>
        </p:spPr>
        <p:txBody>
          <a:bodyPr>
            <a:normAutofit/>
          </a:bodyPr>
          <a:lstStyle/>
          <a:p>
            <a:r>
              <a:rPr lang="en-US" sz="4400" b="1">
                <a:latin typeface="Corbel" panose="020B0503020204020204" pitchFamily="34" charset="0"/>
                <a:cs typeface="Aldhabi" panose="020F0502020204030204" pitchFamily="2" charset="-78"/>
              </a:rPr>
              <a:t>Principles of drug action</a:t>
            </a:r>
            <a:endParaRPr lang="en-NG" sz="4400" b="1">
              <a:latin typeface="Corbel" panose="020B0503020204020204" pitchFamily="34" charset="0"/>
              <a:cs typeface="Aldhabi" panose="020F0502020204030204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3161-007B-B68E-3E8E-01DD4699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385390"/>
            <a:ext cx="4472922" cy="3649649"/>
          </a:xfrm>
        </p:spPr>
        <p:txBody>
          <a:bodyPr>
            <a:norm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The principle states that newly administered drug (except genetic-based drugs) does not trigger a new action on the target site or on any cell, tissue, organ, or organ system.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</a:rPr>
              <a:t>The administered drug, however, changes the pace or speed of ongoing activity.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</a:rPr>
              <a:t>The principles of drug action include </a:t>
            </a:r>
            <a:r>
              <a:rPr lang="en-US" b="1" dirty="0">
                <a:latin typeface="Corbel" panose="020B0503020204020204" pitchFamily="34" charset="0"/>
              </a:rPr>
              <a:t>Stimulation, Depression, Irritation, Replacement, and Cytotoxic action.</a:t>
            </a:r>
            <a:r>
              <a:rPr lang="en-US" dirty="0">
                <a:latin typeface="Corbel" panose="020B0503020204020204" pitchFamily="34" charset="0"/>
              </a:rPr>
              <a:t> </a:t>
            </a:r>
            <a:endParaRPr lang="en-NG" dirty="0">
              <a:latin typeface="Corbel" panose="020B05030202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87EB25-038E-3FD0-B5CC-604084B8E054}"/>
              </a:ext>
            </a:extLst>
          </p:cNvPr>
          <p:cNvSpPr/>
          <p:nvPr/>
        </p:nvSpPr>
        <p:spPr>
          <a:xfrm>
            <a:off x="579120" y="3220720"/>
            <a:ext cx="2956560" cy="95504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8B149-03EA-8510-0381-AC3329657812}"/>
              </a:ext>
            </a:extLst>
          </p:cNvPr>
          <p:cNvSpPr txBox="1"/>
          <p:nvPr/>
        </p:nvSpPr>
        <p:spPr>
          <a:xfrm>
            <a:off x="521906" y="3411138"/>
            <a:ext cx="307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Principles elements of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drug action</a:t>
            </a:r>
            <a:endParaRPr lang="en-NG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572AE61B-DB79-6EF9-CDC7-CC3B4C047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Rectangle 3122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4" name="Rectangle 3123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3110" name="Rectangle 3109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76EBA-5088-3465-CF8C-F377AEE8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04697" y="2672008"/>
            <a:ext cx="4094482" cy="6402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Stimulation</a:t>
            </a:r>
            <a:endParaRPr lang="en-NG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10FB-0496-6675-2E08-EF891D11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96" y="585582"/>
            <a:ext cx="10274408" cy="256401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Administered drug selectively enhances the activity of the specialized cell. </a:t>
            </a:r>
            <a:r>
              <a:rPr lang="en-US" sz="2400" b="1" dirty="0">
                <a:latin typeface="Corbel" panose="020B0503020204020204" pitchFamily="34" charset="0"/>
              </a:rPr>
              <a:t>E.g.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</a:rPr>
              <a:t>Adrenaline </a:t>
            </a:r>
            <a:r>
              <a:rPr lang="en-US" sz="2400" dirty="0">
                <a:latin typeface="Corbel" panose="020B0503020204020204" pitchFamily="34" charset="0"/>
              </a:rPr>
              <a:t>selectively enhances the activity of the </a:t>
            </a:r>
            <a:r>
              <a:rPr lang="en-US" sz="2400" b="1" dirty="0">
                <a:latin typeface="Corbel" panose="020B0503020204020204" pitchFamily="34" charset="0"/>
              </a:rPr>
              <a:t>heart</a:t>
            </a:r>
            <a:r>
              <a:rPr lang="en-US" sz="2400" dirty="0">
                <a:latin typeface="Corbel" panose="020B050302020402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Corbel" panose="020B0503020204020204" pitchFamily="34" charset="0"/>
              </a:rPr>
              <a:t>Pilocarpine</a:t>
            </a:r>
            <a:r>
              <a:rPr lang="en-US" sz="2400" dirty="0">
                <a:latin typeface="Corbel" panose="020B0503020204020204" pitchFamily="34" charset="0"/>
              </a:rPr>
              <a:t> enhances the activity of </a:t>
            </a:r>
            <a:r>
              <a:rPr lang="en-US" sz="2400" b="1" dirty="0">
                <a:latin typeface="Corbel" panose="020B0503020204020204" pitchFamily="34" charset="0"/>
              </a:rPr>
              <a:t>salivary glands</a:t>
            </a:r>
            <a:r>
              <a:rPr lang="en-US" sz="2400" dirty="0">
                <a:latin typeface="Corbel" panose="020B0503020204020204" pitchFamily="34" charset="0"/>
              </a:rPr>
              <a:t>.</a:t>
            </a:r>
          </a:p>
          <a:p>
            <a:r>
              <a:rPr lang="en-US" sz="2400" dirty="0">
                <a:latin typeface="Corbel" panose="020B0503020204020204" pitchFamily="34" charset="0"/>
              </a:rPr>
              <a:t>Excess stimulation turns to depression </a:t>
            </a:r>
            <a:r>
              <a:rPr lang="en-US" sz="2400" b="1" dirty="0">
                <a:latin typeface="Corbel" panose="020B0503020204020204" pitchFamily="34" charset="0"/>
              </a:rPr>
              <a:t>(Picrotoxin- CNS stimulant- Convulsion- coma- death).</a:t>
            </a:r>
            <a:r>
              <a:rPr lang="en-US" sz="2400" dirty="0">
                <a:latin typeface="Corbel" panose="020B0503020204020204" pitchFamily="34" charset="0"/>
              </a:rPr>
              <a:t> The </a:t>
            </a:r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3074" name="Picture 2" descr="Heart Rate | BioNinja">
            <a:extLst>
              <a:ext uri="{FF2B5EF4-FFF2-40B4-BE49-F238E27FC236}">
                <a16:creationId xmlns:a16="http://schemas.microsoft.com/office/drawing/2014/main" id="{A5318A86-D911-B6DE-C06F-83217C8F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315" y="3149600"/>
            <a:ext cx="9853146" cy="29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24D1AB10-7CE5-D748-4084-D9B85611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7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41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Anticonvulsants and anxiolytics: Barbiturates: Video | Osmosis">
            <a:extLst>
              <a:ext uri="{FF2B5EF4-FFF2-40B4-BE49-F238E27FC236}">
                <a16:creationId xmlns:a16="http://schemas.microsoft.com/office/drawing/2014/main" id="{D880A64F-EC42-640A-7989-13817E1E2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r="9998" b="-1"/>
          <a:stretch/>
        </p:blipFill>
        <p:spPr bwMode="auto">
          <a:xfrm>
            <a:off x="140879" y="1056640"/>
            <a:ext cx="6355489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Rectangle 41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3E71F-98A5-F22B-45E2-20569C01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6680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Depression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A1479-ED07-E422-92B1-7153CB46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744" y="1559869"/>
            <a:ext cx="4472922" cy="393192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Depression is the opposite of Stimulation.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 When a drug is administered it selectively decreases the activity of the specialized cell. E.g.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Quinidine depresses the heart cells.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Barbiturates depress the CNS cells and produce sedative and hypnotic effects.</a:t>
            </a:r>
            <a:endParaRPr lang="en-NG" sz="20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9F33C28-581C-3F5B-0C7A-EC4F8405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4FC2F-5599-B269-24AA-EDAB5B55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292127"/>
          </a:xfrm>
        </p:spPr>
        <p:txBody>
          <a:bodyPr>
            <a:noAutofit/>
          </a:bodyPr>
          <a:lstStyle/>
          <a:p>
            <a:r>
              <a:rPr lang="en-US" sz="3200" b="1">
                <a:latin typeface="Corbel" panose="020B0503020204020204" pitchFamily="34" charset="0"/>
              </a:rPr>
              <a:t>Irritation</a:t>
            </a:r>
            <a:endParaRPr lang="en-NG" sz="3200" b="1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D5A5E-D2D3-59F1-33F2-875921C5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59" y="1202408"/>
            <a:ext cx="7219749" cy="352503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Irritation is an unwanted noxious effect, undesirable to the human body.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The non-selective and noxious effect occurs on non-specialized cells such as</a:t>
            </a:r>
            <a:r>
              <a:rPr lang="en-US" sz="2400" b="1" dirty="0">
                <a:latin typeface="Corbel" panose="020B0503020204020204" pitchFamily="34" charset="0"/>
              </a:rPr>
              <a:t> epithelial cells and connective tissue.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Irritation may be mild or sometimes severe. E.g. 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Production of bitterness that increases salivary and gastric secretions.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However, Counter-irritants produce increased blood flow to the site. </a:t>
            </a:r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820011D2-932E-CB68-C87C-09DD7F565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68" r="24944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D5B874AC-8CC9-D620-2D6F-CAD200829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D6E15-6B4B-03D8-9D49-F13CE10D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45468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Replacement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0AD8D-472C-8621-5211-7DDCF6FD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52" y="1234440"/>
            <a:ext cx="7285606" cy="524865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Replacement signified utilization of other substitutes in place of the actual molecules.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This refers to the use of natural substances such as metabolites and hormones in the deficiency state of the actual drug. E.g.: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Use of L-dopa</a:t>
            </a:r>
            <a:r>
              <a:rPr lang="en-US" sz="2000" b="1" dirty="0">
                <a:latin typeface="Corbel" panose="020B0503020204020204" pitchFamily="34" charset="0"/>
              </a:rPr>
              <a:t> in place of dopamine</a:t>
            </a:r>
            <a:r>
              <a:rPr lang="en-US" sz="2000" dirty="0">
                <a:latin typeface="Corbel" panose="020B0503020204020204" pitchFamily="34" charset="0"/>
              </a:rPr>
              <a:t> </a:t>
            </a:r>
            <a:r>
              <a:rPr lang="en-US" sz="2000" b="1" dirty="0">
                <a:latin typeface="Corbel" panose="020B0503020204020204" pitchFamily="34" charset="0"/>
              </a:rPr>
              <a:t>during Parkinsonism.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Use of synthetic </a:t>
            </a:r>
            <a:r>
              <a:rPr lang="en-US" sz="2000" b="1" dirty="0">
                <a:latin typeface="Corbel" panose="020B0503020204020204" pitchFamily="34" charset="0"/>
              </a:rPr>
              <a:t>insulin in diabetes mellitus.</a:t>
            </a:r>
          </a:p>
          <a:p>
            <a:pPr marL="0" indent="0">
              <a:buNone/>
            </a:pPr>
            <a:r>
              <a:rPr lang="en-US" sz="2000" dirty="0">
                <a:latin typeface="Corbel" panose="020B0503020204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Iron </a:t>
            </a:r>
            <a:r>
              <a:rPr lang="en-US" sz="2000" b="1" dirty="0">
                <a:latin typeface="Corbel" panose="020B0503020204020204" pitchFamily="34" charset="0"/>
              </a:rPr>
              <a:t>supplement in iron deficient anemia.</a:t>
            </a:r>
            <a:endParaRPr lang="en-NG" sz="20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Chemical formulae are written on paper">
            <a:extLst>
              <a:ext uri="{FF2B5EF4-FFF2-40B4-BE49-F238E27FC236}">
                <a16:creationId xmlns:a16="http://schemas.microsoft.com/office/drawing/2014/main" id="{9DC4C836-140D-4604-BC43-F7CD90EF7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92" r="34159" b="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7986C87D-06F0-5D05-D133-42605BFB1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0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9576</TotalTime>
  <Words>965</Words>
  <Application>Microsoft Office PowerPoint</Application>
  <PresentationFormat>Widescreen</PresentationFormat>
  <Paragraphs>138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Schoolbook</vt:lpstr>
      <vt:lpstr>Corbel</vt:lpstr>
      <vt:lpstr>Franklin Gothic Book</vt:lpstr>
      <vt:lpstr>Garamond</vt:lpstr>
      <vt:lpstr>Wingdings</vt:lpstr>
      <vt:lpstr>SavonVTI</vt:lpstr>
      <vt:lpstr>Drug Principles and mechanisms of Actions</vt:lpstr>
      <vt:lpstr>Outlines</vt:lpstr>
      <vt:lpstr>Objectives </vt:lpstr>
      <vt:lpstr>Introduction</vt:lpstr>
      <vt:lpstr>Principles of drug action</vt:lpstr>
      <vt:lpstr>Stimulation</vt:lpstr>
      <vt:lpstr>Depression</vt:lpstr>
      <vt:lpstr>Irritation</vt:lpstr>
      <vt:lpstr>Replacement</vt:lpstr>
      <vt:lpstr>Cytotoxic action</vt:lpstr>
      <vt:lpstr>Drug mechanism of action</vt:lpstr>
      <vt:lpstr>Physical action</vt:lpstr>
      <vt:lpstr>Chemical action</vt:lpstr>
      <vt:lpstr>Enzymatic reaction</vt:lpstr>
      <vt:lpstr>Sub-Types</vt:lpstr>
      <vt:lpstr>Cont.</vt:lpstr>
      <vt:lpstr>Division of specific inhibition</vt:lpstr>
      <vt:lpstr>PowerPoint Presentation</vt:lpstr>
      <vt:lpstr>Through Receptors</vt:lpstr>
      <vt:lpstr>PowerPoint Presentation</vt:lpstr>
      <vt:lpstr>Summary</vt:lpstr>
      <vt:lpstr>Take home message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Ja'afaru Sani Mohammed</cp:lastModifiedBy>
  <cp:revision>144</cp:revision>
  <dcterms:created xsi:type="dcterms:W3CDTF">2023-08-06T13:50:32Z</dcterms:created>
  <dcterms:modified xsi:type="dcterms:W3CDTF">2024-08-25T03:18:15Z</dcterms:modified>
</cp:coreProperties>
</file>