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9"/>
  </p:notesMasterIdLst>
  <p:sldIdLst>
    <p:sldId id="256" r:id="rId2"/>
    <p:sldId id="257" r:id="rId3"/>
    <p:sldId id="258" r:id="rId4"/>
    <p:sldId id="314" r:id="rId5"/>
    <p:sldId id="315" r:id="rId6"/>
    <p:sldId id="316" r:id="rId7"/>
    <p:sldId id="317" r:id="rId8"/>
    <p:sldId id="318" r:id="rId9"/>
    <p:sldId id="319" r:id="rId10"/>
    <p:sldId id="321" r:id="rId11"/>
    <p:sldId id="322" r:id="rId12"/>
    <p:sldId id="331" r:id="rId13"/>
    <p:sldId id="323" r:id="rId14"/>
    <p:sldId id="326" r:id="rId15"/>
    <p:sldId id="327" r:id="rId16"/>
    <p:sldId id="328" r:id="rId17"/>
    <p:sldId id="2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E67A9D-E363-4C24-91DD-130E2220A25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DDA14F3A-2717-4596-900D-71547C92B2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G" sz="2400" dirty="0">
              <a:solidFill>
                <a:schemeClr val="tx1"/>
              </a:solidFill>
              <a:latin typeface="Corbel" panose="020B0503020204020204" pitchFamily="34" charset="0"/>
            </a:rPr>
            <a:t>After a drug enters the systemic circulation, it is distributed to the body’s tissues.</a:t>
          </a:r>
          <a:endParaRPr lang="en-US" sz="2400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5B8B80F1-3719-43AC-AB2D-EB9D18464604}" type="parTrans" cxnId="{6D411820-85C5-4CCE-8655-E395F8D281D9}">
      <dgm:prSet/>
      <dgm:spPr/>
      <dgm:t>
        <a:bodyPr/>
        <a:lstStyle/>
        <a:p>
          <a:endParaRPr lang="en-US"/>
        </a:p>
      </dgm:t>
    </dgm:pt>
    <dgm:pt modelId="{C7CAC7ED-5585-4D57-BFAD-5EF010867A65}" type="sibTrans" cxnId="{6D411820-85C5-4CCE-8655-E395F8D281D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4E2B259-66E2-4F22-8746-902275140DF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G" sz="2000" dirty="0">
              <a:solidFill>
                <a:schemeClr val="tx1"/>
              </a:solidFill>
              <a:latin typeface="Corbel" panose="020B0503020204020204" pitchFamily="34" charset="0"/>
            </a:rPr>
            <a:t>Distribution is generally uneven because of differences in blood perfusion, tissue binding (</a:t>
          </a:r>
          <a:r>
            <a:rPr lang="en-NG" sz="2000" dirty="0" err="1">
              <a:solidFill>
                <a:schemeClr val="tx1"/>
              </a:solidFill>
              <a:latin typeface="Corbel" panose="020B0503020204020204" pitchFamily="34" charset="0"/>
            </a:rPr>
            <a:t>eg</a:t>
          </a:r>
          <a:r>
            <a:rPr lang="en-NG" sz="2000" dirty="0">
              <a:solidFill>
                <a:schemeClr val="tx1"/>
              </a:solidFill>
              <a:latin typeface="Corbel" panose="020B0503020204020204" pitchFamily="34" charset="0"/>
            </a:rPr>
            <a:t>, because of lipid content), regional pH, and permeability of cell membranes.</a:t>
          </a:r>
          <a:endParaRPr lang="en-US" sz="2000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FFA4716C-B4AE-4B1C-8322-276BB41CA7A4}" type="parTrans" cxnId="{A2DE5303-C451-4656-BCBE-020DF536CCAA}">
      <dgm:prSet/>
      <dgm:spPr/>
      <dgm:t>
        <a:bodyPr/>
        <a:lstStyle/>
        <a:p>
          <a:endParaRPr lang="en-US"/>
        </a:p>
      </dgm:t>
    </dgm:pt>
    <dgm:pt modelId="{071C5F0E-BC72-4246-9D2A-00AE9380E5A2}" type="sibTrans" cxnId="{A2DE5303-C451-4656-BCBE-020DF536CCA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126BBD7-D913-4720-910C-7BDE92DF4F2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G" sz="2000" dirty="0">
              <a:solidFill>
                <a:schemeClr val="tx1"/>
              </a:solidFill>
              <a:latin typeface="Corbel" panose="020B0503020204020204" pitchFamily="34" charset="0"/>
            </a:rPr>
            <a:t>The entry rate of a drug into a tissue depends on the rate of blood flow to the tissue, tissue mass, and partition characteristics between blood and tissue.</a:t>
          </a:r>
          <a:endParaRPr lang="en-US" sz="2000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A6C824BE-6389-4DE5-804C-A45E339381D2}" type="parTrans" cxnId="{5B02009A-C9A8-4169-B254-2BC9286E0823}">
      <dgm:prSet/>
      <dgm:spPr/>
      <dgm:t>
        <a:bodyPr/>
        <a:lstStyle/>
        <a:p>
          <a:endParaRPr lang="en-US"/>
        </a:p>
      </dgm:t>
    </dgm:pt>
    <dgm:pt modelId="{14251C25-35F8-4383-AF38-09D599929855}" type="sibTrans" cxnId="{5B02009A-C9A8-4169-B254-2BC9286E082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F23134B-D0C4-4A5F-A1B3-ED9617BF635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NG" sz="2000" dirty="0">
              <a:solidFill>
                <a:schemeClr val="tx1"/>
              </a:solidFill>
              <a:latin typeface="Corbel" panose="020B0503020204020204" pitchFamily="34" charset="0"/>
            </a:rPr>
            <a:t>Distribution equilibrium (when entry and exit rates are the same) between blood and tissue is reached more rapidly in richly vascularized areas, unless diffusion across cell membranes is the rate-limiting step. </a:t>
          </a:r>
          <a:endParaRPr lang="en-US" sz="2000" dirty="0">
            <a:solidFill>
              <a:schemeClr val="tx1"/>
            </a:solidFill>
            <a:latin typeface="Corbel" panose="020B0503020204020204" pitchFamily="34" charset="0"/>
          </a:endParaRPr>
        </a:p>
      </dgm:t>
    </dgm:pt>
    <dgm:pt modelId="{FFC0C050-865D-4A06-ACCF-1C0E6B195144}" type="parTrans" cxnId="{E5FF9E88-3BD3-4F2D-90A1-0A1737B493B8}">
      <dgm:prSet/>
      <dgm:spPr/>
      <dgm:t>
        <a:bodyPr/>
        <a:lstStyle/>
        <a:p>
          <a:endParaRPr lang="en-US"/>
        </a:p>
      </dgm:t>
    </dgm:pt>
    <dgm:pt modelId="{49A19AEF-C162-4506-8998-B70715837C21}" type="sibTrans" cxnId="{E5FF9E88-3BD3-4F2D-90A1-0A1737B493B8}">
      <dgm:prSet/>
      <dgm:spPr/>
      <dgm:t>
        <a:bodyPr/>
        <a:lstStyle/>
        <a:p>
          <a:endParaRPr lang="en-US"/>
        </a:p>
      </dgm:t>
    </dgm:pt>
    <dgm:pt modelId="{4D372DC5-1249-4714-AF8F-5BD61B687C5F}" type="pres">
      <dgm:prSet presAssocID="{87E67A9D-E363-4C24-91DD-130E2220A254}" presName="root" presStyleCnt="0">
        <dgm:presLayoutVars>
          <dgm:dir/>
          <dgm:resizeHandles val="exact"/>
        </dgm:presLayoutVars>
      </dgm:prSet>
      <dgm:spPr/>
    </dgm:pt>
    <dgm:pt modelId="{DCE71B0F-5EEE-4788-BE8F-5E6207912B0F}" type="pres">
      <dgm:prSet presAssocID="{87E67A9D-E363-4C24-91DD-130E2220A254}" presName="container" presStyleCnt="0">
        <dgm:presLayoutVars>
          <dgm:dir/>
          <dgm:resizeHandles val="exact"/>
        </dgm:presLayoutVars>
      </dgm:prSet>
      <dgm:spPr/>
    </dgm:pt>
    <dgm:pt modelId="{206C87F4-50A8-40A0-AB15-214597FC1785}" type="pres">
      <dgm:prSet presAssocID="{DDA14F3A-2717-4596-900D-71547C92B2D4}" presName="compNode" presStyleCnt="0"/>
      <dgm:spPr/>
    </dgm:pt>
    <dgm:pt modelId="{F6E28B1F-F831-4971-8C16-E86C49856E4D}" type="pres">
      <dgm:prSet presAssocID="{DDA14F3A-2717-4596-900D-71547C92B2D4}" presName="iconBgRect" presStyleLbl="bgShp" presStyleIdx="0" presStyleCnt="4"/>
      <dgm:spPr>
        <a:solidFill>
          <a:schemeClr val="accent2">
            <a:lumMod val="75000"/>
          </a:schemeClr>
        </a:solidFill>
      </dgm:spPr>
    </dgm:pt>
    <dgm:pt modelId="{B8AC9671-3785-422B-A447-8145EC4A5F77}" type="pres">
      <dgm:prSet presAssocID="{DDA14F3A-2717-4596-900D-71547C92B2D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44729E36-ACA2-4865-BA20-47A5EC8D50F1}" type="pres">
      <dgm:prSet presAssocID="{DDA14F3A-2717-4596-900D-71547C92B2D4}" presName="spaceRect" presStyleCnt="0"/>
      <dgm:spPr/>
    </dgm:pt>
    <dgm:pt modelId="{48C89D61-CBCA-4F5C-B5B7-0F6560CF27C9}" type="pres">
      <dgm:prSet presAssocID="{DDA14F3A-2717-4596-900D-71547C92B2D4}" presName="textRect" presStyleLbl="revTx" presStyleIdx="0" presStyleCnt="4">
        <dgm:presLayoutVars>
          <dgm:chMax val="1"/>
          <dgm:chPref val="1"/>
        </dgm:presLayoutVars>
      </dgm:prSet>
      <dgm:spPr/>
    </dgm:pt>
    <dgm:pt modelId="{0966EFB7-678A-4DF0-8760-26FDBA9F2631}" type="pres">
      <dgm:prSet presAssocID="{C7CAC7ED-5585-4D57-BFAD-5EF010867A65}" presName="sibTrans" presStyleLbl="sibTrans2D1" presStyleIdx="0" presStyleCnt="0"/>
      <dgm:spPr/>
    </dgm:pt>
    <dgm:pt modelId="{E9AD6613-E9B9-4F69-9D06-AB338317EE4D}" type="pres">
      <dgm:prSet presAssocID="{F4E2B259-66E2-4F22-8746-902275140DF9}" presName="compNode" presStyleCnt="0"/>
      <dgm:spPr/>
    </dgm:pt>
    <dgm:pt modelId="{008E5AE9-3876-4066-A7FC-ABF65A7D2FA6}" type="pres">
      <dgm:prSet presAssocID="{F4E2B259-66E2-4F22-8746-902275140DF9}" presName="iconBgRect" presStyleLbl="bgShp" presStyleIdx="1" presStyleCnt="4"/>
      <dgm:spPr>
        <a:solidFill>
          <a:schemeClr val="accent3">
            <a:lumMod val="50000"/>
          </a:schemeClr>
        </a:solidFill>
      </dgm:spPr>
    </dgm:pt>
    <dgm:pt modelId="{CC88638B-07E6-4D25-90B6-6508EF82B180}" type="pres">
      <dgm:prSet presAssocID="{F4E2B259-66E2-4F22-8746-902275140DF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V"/>
        </a:ext>
      </dgm:extLst>
    </dgm:pt>
    <dgm:pt modelId="{505986C0-936E-4049-89BE-AE69E54F8051}" type="pres">
      <dgm:prSet presAssocID="{F4E2B259-66E2-4F22-8746-902275140DF9}" presName="spaceRect" presStyleCnt="0"/>
      <dgm:spPr/>
    </dgm:pt>
    <dgm:pt modelId="{112973BF-D419-49C7-A951-93D2929B8102}" type="pres">
      <dgm:prSet presAssocID="{F4E2B259-66E2-4F22-8746-902275140DF9}" presName="textRect" presStyleLbl="revTx" presStyleIdx="1" presStyleCnt="4" custScaleY="133100">
        <dgm:presLayoutVars>
          <dgm:chMax val="1"/>
          <dgm:chPref val="1"/>
        </dgm:presLayoutVars>
      </dgm:prSet>
      <dgm:spPr/>
    </dgm:pt>
    <dgm:pt modelId="{A0A9C045-3F7B-459C-B90B-F9F3E31F5FBE}" type="pres">
      <dgm:prSet presAssocID="{071C5F0E-BC72-4246-9D2A-00AE9380E5A2}" presName="sibTrans" presStyleLbl="sibTrans2D1" presStyleIdx="0" presStyleCnt="0"/>
      <dgm:spPr/>
    </dgm:pt>
    <dgm:pt modelId="{C39862FD-5E9E-4C62-BC2A-3223FB461F72}" type="pres">
      <dgm:prSet presAssocID="{3126BBD7-D913-4720-910C-7BDE92DF4F22}" presName="compNode" presStyleCnt="0"/>
      <dgm:spPr/>
    </dgm:pt>
    <dgm:pt modelId="{F0AE82F1-BEBE-4211-B655-3E071F56DB3F}" type="pres">
      <dgm:prSet presAssocID="{3126BBD7-D913-4720-910C-7BDE92DF4F22}" presName="iconBgRect" presStyleLbl="bgShp" presStyleIdx="2" presStyleCnt="4"/>
      <dgm:spPr>
        <a:solidFill>
          <a:schemeClr val="accent2">
            <a:lumMod val="50000"/>
          </a:schemeClr>
        </a:solidFill>
      </dgm:spPr>
    </dgm:pt>
    <dgm:pt modelId="{439BE272-D21E-4B1F-BBD2-C40D790E3DB5}" type="pres">
      <dgm:prSet presAssocID="{3126BBD7-D913-4720-910C-7BDE92DF4F2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idney"/>
        </a:ext>
      </dgm:extLst>
    </dgm:pt>
    <dgm:pt modelId="{25862CE5-0813-4DE9-B37E-E95881CDBF80}" type="pres">
      <dgm:prSet presAssocID="{3126BBD7-D913-4720-910C-7BDE92DF4F22}" presName="spaceRect" presStyleCnt="0"/>
      <dgm:spPr/>
    </dgm:pt>
    <dgm:pt modelId="{9C8233F4-4F8D-4FA9-9C14-B062AD25E377}" type="pres">
      <dgm:prSet presAssocID="{3126BBD7-D913-4720-910C-7BDE92DF4F22}" presName="textRect" presStyleLbl="revTx" presStyleIdx="2" presStyleCnt="4">
        <dgm:presLayoutVars>
          <dgm:chMax val="1"/>
          <dgm:chPref val="1"/>
        </dgm:presLayoutVars>
      </dgm:prSet>
      <dgm:spPr/>
    </dgm:pt>
    <dgm:pt modelId="{042E1DE6-FC99-4D30-BBE4-88373C768187}" type="pres">
      <dgm:prSet presAssocID="{14251C25-35F8-4383-AF38-09D599929855}" presName="sibTrans" presStyleLbl="sibTrans2D1" presStyleIdx="0" presStyleCnt="0"/>
      <dgm:spPr/>
    </dgm:pt>
    <dgm:pt modelId="{2A7F8533-BBD9-40CF-89CE-E0B024A335FE}" type="pres">
      <dgm:prSet presAssocID="{4F23134B-D0C4-4A5F-A1B3-ED9617BF635A}" presName="compNode" presStyleCnt="0"/>
      <dgm:spPr/>
    </dgm:pt>
    <dgm:pt modelId="{FEF9C8DF-DBBD-4918-B44E-34521CF60953}" type="pres">
      <dgm:prSet presAssocID="{4F23134B-D0C4-4A5F-A1B3-ED9617BF635A}" presName="iconBgRect" presStyleLbl="bgShp" presStyleIdx="3" presStyleCnt="4"/>
      <dgm:spPr>
        <a:solidFill>
          <a:schemeClr val="accent4">
            <a:lumMod val="75000"/>
          </a:schemeClr>
        </a:solidFill>
      </dgm:spPr>
    </dgm:pt>
    <dgm:pt modelId="{2CF34E02-E1CB-4FFD-B24C-CFAF483AAE93}" type="pres">
      <dgm:prSet presAssocID="{4F23134B-D0C4-4A5F-A1B3-ED9617BF635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Organ"/>
        </a:ext>
      </dgm:extLst>
    </dgm:pt>
    <dgm:pt modelId="{614E5DA2-2F1F-429D-B9B6-D60EA0E8EDE3}" type="pres">
      <dgm:prSet presAssocID="{4F23134B-D0C4-4A5F-A1B3-ED9617BF635A}" presName="spaceRect" presStyleCnt="0"/>
      <dgm:spPr/>
    </dgm:pt>
    <dgm:pt modelId="{83BCC5D9-081D-4ACE-B4E0-A5280023CAD4}" type="pres">
      <dgm:prSet presAssocID="{4F23134B-D0C4-4A5F-A1B3-ED9617BF635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2DE5303-C451-4656-BCBE-020DF536CCAA}" srcId="{87E67A9D-E363-4C24-91DD-130E2220A254}" destId="{F4E2B259-66E2-4F22-8746-902275140DF9}" srcOrd="1" destOrd="0" parTransId="{FFA4716C-B4AE-4B1C-8322-276BB41CA7A4}" sibTransId="{071C5F0E-BC72-4246-9D2A-00AE9380E5A2}"/>
    <dgm:cxn modelId="{6D411820-85C5-4CCE-8655-E395F8D281D9}" srcId="{87E67A9D-E363-4C24-91DD-130E2220A254}" destId="{DDA14F3A-2717-4596-900D-71547C92B2D4}" srcOrd="0" destOrd="0" parTransId="{5B8B80F1-3719-43AC-AB2D-EB9D18464604}" sibTransId="{C7CAC7ED-5585-4D57-BFAD-5EF010867A65}"/>
    <dgm:cxn modelId="{54456539-A8AA-4893-8E86-1C4E2D1DB919}" type="presOf" srcId="{4F23134B-D0C4-4A5F-A1B3-ED9617BF635A}" destId="{83BCC5D9-081D-4ACE-B4E0-A5280023CAD4}" srcOrd="0" destOrd="0" presId="urn:microsoft.com/office/officeart/2018/2/layout/IconCircleList"/>
    <dgm:cxn modelId="{35F76A3E-E058-468B-92BC-D7628F0C3AFC}" type="presOf" srcId="{071C5F0E-BC72-4246-9D2A-00AE9380E5A2}" destId="{A0A9C045-3F7B-459C-B90B-F9F3E31F5FBE}" srcOrd="0" destOrd="0" presId="urn:microsoft.com/office/officeart/2018/2/layout/IconCircleList"/>
    <dgm:cxn modelId="{E0E65760-EB40-4EFB-A0D6-8CF4838F2F2A}" type="presOf" srcId="{C7CAC7ED-5585-4D57-BFAD-5EF010867A65}" destId="{0966EFB7-678A-4DF0-8760-26FDBA9F2631}" srcOrd="0" destOrd="0" presId="urn:microsoft.com/office/officeart/2018/2/layout/IconCircleList"/>
    <dgm:cxn modelId="{6983CA61-0611-4E40-AEF0-DDC95F7E01F6}" type="presOf" srcId="{87E67A9D-E363-4C24-91DD-130E2220A254}" destId="{4D372DC5-1249-4714-AF8F-5BD61B687C5F}" srcOrd="0" destOrd="0" presId="urn:microsoft.com/office/officeart/2018/2/layout/IconCircleList"/>
    <dgm:cxn modelId="{F5065F69-5C46-4E82-8C28-AE9DF6E86AFC}" type="presOf" srcId="{F4E2B259-66E2-4F22-8746-902275140DF9}" destId="{112973BF-D419-49C7-A951-93D2929B8102}" srcOrd="0" destOrd="0" presId="urn:microsoft.com/office/officeart/2018/2/layout/IconCircleList"/>
    <dgm:cxn modelId="{591E6677-85D8-4E1F-9347-3F8146DC523A}" type="presOf" srcId="{DDA14F3A-2717-4596-900D-71547C92B2D4}" destId="{48C89D61-CBCA-4F5C-B5B7-0F6560CF27C9}" srcOrd="0" destOrd="0" presId="urn:microsoft.com/office/officeart/2018/2/layout/IconCircleList"/>
    <dgm:cxn modelId="{9B949D83-6E89-4AD8-A425-519BA24C8108}" type="presOf" srcId="{3126BBD7-D913-4720-910C-7BDE92DF4F22}" destId="{9C8233F4-4F8D-4FA9-9C14-B062AD25E377}" srcOrd="0" destOrd="0" presId="urn:microsoft.com/office/officeart/2018/2/layout/IconCircleList"/>
    <dgm:cxn modelId="{E5FF9E88-3BD3-4F2D-90A1-0A1737B493B8}" srcId="{87E67A9D-E363-4C24-91DD-130E2220A254}" destId="{4F23134B-D0C4-4A5F-A1B3-ED9617BF635A}" srcOrd="3" destOrd="0" parTransId="{FFC0C050-865D-4A06-ACCF-1C0E6B195144}" sibTransId="{49A19AEF-C162-4506-8998-B70715837C21}"/>
    <dgm:cxn modelId="{5B02009A-C9A8-4169-B254-2BC9286E0823}" srcId="{87E67A9D-E363-4C24-91DD-130E2220A254}" destId="{3126BBD7-D913-4720-910C-7BDE92DF4F22}" srcOrd="2" destOrd="0" parTransId="{A6C824BE-6389-4DE5-804C-A45E339381D2}" sibTransId="{14251C25-35F8-4383-AF38-09D599929855}"/>
    <dgm:cxn modelId="{040134B7-6821-4B00-8703-00C611CF9E86}" type="presOf" srcId="{14251C25-35F8-4383-AF38-09D599929855}" destId="{042E1DE6-FC99-4D30-BBE4-88373C768187}" srcOrd="0" destOrd="0" presId="urn:microsoft.com/office/officeart/2018/2/layout/IconCircleList"/>
    <dgm:cxn modelId="{30C0A2C7-5642-4500-9456-5703C932C42F}" type="presParOf" srcId="{4D372DC5-1249-4714-AF8F-5BD61B687C5F}" destId="{DCE71B0F-5EEE-4788-BE8F-5E6207912B0F}" srcOrd="0" destOrd="0" presId="urn:microsoft.com/office/officeart/2018/2/layout/IconCircleList"/>
    <dgm:cxn modelId="{B84603D9-DAE9-430B-9987-C4AEC105CDB8}" type="presParOf" srcId="{DCE71B0F-5EEE-4788-BE8F-5E6207912B0F}" destId="{206C87F4-50A8-40A0-AB15-214597FC1785}" srcOrd="0" destOrd="0" presId="urn:microsoft.com/office/officeart/2018/2/layout/IconCircleList"/>
    <dgm:cxn modelId="{421CB14B-A31B-4E9B-BB0F-57C3A47AC87B}" type="presParOf" srcId="{206C87F4-50A8-40A0-AB15-214597FC1785}" destId="{F6E28B1F-F831-4971-8C16-E86C49856E4D}" srcOrd="0" destOrd="0" presId="urn:microsoft.com/office/officeart/2018/2/layout/IconCircleList"/>
    <dgm:cxn modelId="{8B67F831-B416-4D11-9478-5396BC55BF6C}" type="presParOf" srcId="{206C87F4-50A8-40A0-AB15-214597FC1785}" destId="{B8AC9671-3785-422B-A447-8145EC4A5F77}" srcOrd="1" destOrd="0" presId="urn:microsoft.com/office/officeart/2018/2/layout/IconCircleList"/>
    <dgm:cxn modelId="{C1805462-DFB7-4278-BD4A-1100958E4120}" type="presParOf" srcId="{206C87F4-50A8-40A0-AB15-214597FC1785}" destId="{44729E36-ACA2-4865-BA20-47A5EC8D50F1}" srcOrd="2" destOrd="0" presId="urn:microsoft.com/office/officeart/2018/2/layout/IconCircleList"/>
    <dgm:cxn modelId="{D3413144-A9CD-455D-A3DE-50A24576B4C4}" type="presParOf" srcId="{206C87F4-50A8-40A0-AB15-214597FC1785}" destId="{48C89D61-CBCA-4F5C-B5B7-0F6560CF27C9}" srcOrd="3" destOrd="0" presId="urn:microsoft.com/office/officeart/2018/2/layout/IconCircleList"/>
    <dgm:cxn modelId="{743878C2-54E8-4292-B53B-00EFB71D6956}" type="presParOf" srcId="{DCE71B0F-5EEE-4788-BE8F-5E6207912B0F}" destId="{0966EFB7-678A-4DF0-8760-26FDBA9F2631}" srcOrd="1" destOrd="0" presId="urn:microsoft.com/office/officeart/2018/2/layout/IconCircleList"/>
    <dgm:cxn modelId="{C4717F7C-13F7-490E-83D0-007FE488DE83}" type="presParOf" srcId="{DCE71B0F-5EEE-4788-BE8F-5E6207912B0F}" destId="{E9AD6613-E9B9-4F69-9D06-AB338317EE4D}" srcOrd="2" destOrd="0" presId="urn:microsoft.com/office/officeart/2018/2/layout/IconCircleList"/>
    <dgm:cxn modelId="{3CAF1766-10D1-48A3-A79B-25E72BE8FB41}" type="presParOf" srcId="{E9AD6613-E9B9-4F69-9D06-AB338317EE4D}" destId="{008E5AE9-3876-4066-A7FC-ABF65A7D2FA6}" srcOrd="0" destOrd="0" presId="urn:microsoft.com/office/officeart/2018/2/layout/IconCircleList"/>
    <dgm:cxn modelId="{AEFCA70B-2079-450E-8E68-950BB0A9219F}" type="presParOf" srcId="{E9AD6613-E9B9-4F69-9D06-AB338317EE4D}" destId="{CC88638B-07E6-4D25-90B6-6508EF82B180}" srcOrd="1" destOrd="0" presId="urn:microsoft.com/office/officeart/2018/2/layout/IconCircleList"/>
    <dgm:cxn modelId="{AB0305EA-33F6-4494-AEB9-0C24C7C196B5}" type="presParOf" srcId="{E9AD6613-E9B9-4F69-9D06-AB338317EE4D}" destId="{505986C0-936E-4049-89BE-AE69E54F8051}" srcOrd="2" destOrd="0" presId="urn:microsoft.com/office/officeart/2018/2/layout/IconCircleList"/>
    <dgm:cxn modelId="{A80CE002-DCF7-4E54-85A6-4DE4911EDA9C}" type="presParOf" srcId="{E9AD6613-E9B9-4F69-9D06-AB338317EE4D}" destId="{112973BF-D419-49C7-A951-93D2929B8102}" srcOrd="3" destOrd="0" presId="urn:microsoft.com/office/officeart/2018/2/layout/IconCircleList"/>
    <dgm:cxn modelId="{D505F5B0-D65A-4E69-81F4-79B5A0A64464}" type="presParOf" srcId="{DCE71B0F-5EEE-4788-BE8F-5E6207912B0F}" destId="{A0A9C045-3F7B-459C-B90B-F9F3E31F5FBE}" srcOrd="3" destOrd="0" presId="urn:microsoft.com/office/officeart/2018/2/layout/IconCircleList"/>
    <dgm:cxn modelId="{3D1E0306-EC9A-4EEC-9250-3971AB2A8D43}" type="presParOf" srcId="{DCE71B0F-5EEE-4788-BE8F-5E6207912B0F}" destId="{C39862FD-5E9E-4C62-BC2A-3223FB461F72}" srcOrd="4" destOrd="0" presId="urn:microsoft.com/office/officeart/2018/2/layout/IconCircleList"/>
    <dgm:cxn modelId="{A235AF1E-E22E-4F71-9DA4-098A19AB4FB1}" type="presParOf" srcId="{C39862FD-5E9E-4C62-BC2A-3223FB461F72}" destId="{F0AE82F1-BEBE-4211-B655-3E071F56DB3F}" srcOrd="0" destOrd="0" presId="urn:microsoft.com/office/officeart/2018/2/layout/IconCircleList"/>
    <dgm:cxn modelId="{026444A9-5244-453B-8EA9-63E20E7926D4}" type="presParOf" srcId="{C39862FD-5E9E-4C62-BC2A-3223FB461F72}" destId="{439BE272-D21E-4B1F-BBD2-C40D790E3DB5}" srcOrd="1" destOrd="0" presId="urn:microsoft.com/office/officeart/2018/2/layout/IconCircleList"/>
    <dgm:cxn modelId="{75C2C82C-2F04-440E-9C4A-AD1831E6A464}" type="presParOf" srcId="{C39862FD-5E9E-4C62-BC2A-3223FB461F72}" destId="{25862CE5-0813-4DE9-B37E-E95881CDBF80}" srcOrd="2" destOrd="0" presId="urn:microsoft.com/office/officeart/2018/2/layout/IconCircleList"/>
    <dgm:cxn modelId="{8978366F-FD02-47CB-923F-DC848AE186DA}" type="presParOf" srcId="{C39862FD-5E9E-4C62-BC2A-3223FB461F72}" destId="{9C8233F4-4F8D-4FA9-9C14-B062AD25E377}" srcOrd="3" destOrd="0" presId="urn:microsoft.com/office/officeart/2018/2/layout/IconCircleList"/>
    <dgm:cxn modelId="{E6D5BD32-AAB3-4D8C-8B69-D85D3CEAC5EE}" type="presParOf" srcId="{DCE71B0F-5EEE-4788-BE8F-5E6207912B0F}" destId="{042E1DE6-FC99-4D30-BBE4-88373C768187}" srcOrd="5" destOrd="0" presId="urn:microsoft.com/office/officeart/2018/2/layout/IconCircleList"/>
    <dgm:cxn modelId="{FCFD4C65-D830-41EB-9F97-EA3A51DA5709}" type="presParOf" srcId="{DCE71B0F-5EEE-4788-BE8F-5E6207912B0F}" destId="{2A7F8533-BBD9-40CF-89CE-E0B024A335FE}" srcOrd="6" destOrd="0" presId="urn:microsoft.com/office/officeart/2018/2/layout/IconCircleList"/>
    <dgm:cxn modelId="{2E9DE0FB-F6D3-4A5F-9869-82AE3C1F3491}" type="presParOf" srcId="{2A7F8533-BBD9-40CF-89CE-E0B024A335FE}" destId="{FEF9C8DF-DBBD-4918-B44E-34521CF60953}" srcOrd="0" destOrd="0" presId="urn:microsoft.com/office/officeart/2018/2/layout/IconCircleList"/>
    <dgm:cxn modelId="{8BA052B5-E45E-48E9-9EB1-D358C1FDBDC5}" type="presParOf" srcId="{2A7F8533-BBD9-40CF-89CE-E0B024A335FE}" destId="{2CF34E02-E1CB-4FFD-B24C-CFAF483AAE93}" srcOrd="1" destOrd="0" presId="urn:microsoft.com/office/officeart/2018/2/layout/IconCircleList"/>
    <dgm:cxn modelId="{6A2C3D40-BFF0-49B2-933C-B1D925CE7F89}" type="presParOf" srcId="{2A7F8533-BBD9-40CF-89CE-E0B024A335FE}" destId="{614E5DA2-2F1F-429D-B9B6-D60EA0E8EDE3}" srcOrd="2" destOrd="0" presId="urn:microsoft.com/office/officeart/2018/2/layout/IconCircleList"/>
    <dgm:cxn modelId="{7F0C8844-5F22-490E-922D-1A604BE463F9}" type="presParOf" srcId="{2A7F8533-BBD9-40CF-89CE-E0B024A335FE}" destId="{83BCC5D9-081D-4ACE-B4E0-A5280023CAD4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28B1F-F831-4971-8C16-E86C49856E4D}">
      <dsp:nvSpPr>
        <dsp:cNvPr id="0" name=""/>
        <dsp:cNvSpPr/>
      </dsp:nvSpPr>
      <dsp:spPr>
        <a:xfrm>
          <a:off x="284677" y="853006"/>
          <a:ext cx="1373253" cy="1373253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AC9671-3785-422B-A447-8145EC4A5F77}">
      <dsp:nvSpPr>
        <dsp:cNvPr id="0" name=""/>
        <dsp:cNvSpPr/>
      </dsp:nvSpPr>
      <dsp:spPr>
        <a:xfrm>
          <a:off x="573060" y="1141389"/>
          <a:ext cx="796486" cy="7964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C89D61-CBCA-4F5C-B5B7-0F6560CF27C9}">
      <dsp:nvSpPr>
        <dsp:cNvPr id="0" name=""/>
        <dsp:cNvSpPr/>
      </dsp:nvSpPr>
      <dsp:spPr>
        <a:xfrm>
          <a:off x="1952199" y="853006"/>
          <a:ext cx="3236953" cy="1373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G" sz="2400" kern="1200" dirty="0">
              <a:solidFill>
                <a:schemeClr val="tx1"/>
              </a:solidFill>
              <a:latin typeface="Corbel" panose="020B0503020204020204" pitchFamily="34" charset="0"/>
            </a:rPr>
            <a:t>After a drug enters the systemic circulation, it is distributed to the body’s tissues.</a:t>
          </a:r>
          <a:endParaRPr lang="en-US" sz="2400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1952199" y="853006"/>
        <a:ext cx="3236953" cy="1373253"/>
      </dsp:txXfrm>
    </dsp:sp>
    <dsp:sp modelId="{008E5AE9-3876-4066-A7FC-ABF65A7D2FA6}">
      <dsp:nvSpPr>
        <dsp:cNvPr id="0" name=""/>
        <dsp:cNvSpPr/>
      </dsp:nvSpPr>
      <dsp:spPr>
        <a:xfrm>
          <a:off x="5753167" y="853006"/>
          <a:ext cx="1373253" cy="1373253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88638B-07E6-4D25-90B6-6508EF82B180}">
      <dsp:nvSpPr>
        <dsp:cNvPr id="0" name=""/>
        <dsp:cNvSpPr/>
      </dsp:nvSpPr>
      <dsp:spPr>
        <a:xfrm>
          <a:off x="6041550" y="1141389"/>
          <a:ext cx="796486" cy="7964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2973BF-D419-49C7-A951-93D2929B8102}">
      <dsp:nvSpPr>
        <dsp:cNvPr id="0" name=""/>
        <dsp:cNvSpPr/>
      </dsp:nvSpPr>
      <dsp:spPr>
        <a:xfrm>
          <a:off x="7420688" y="625732"/>
          <a:ext cx="3236953" cy="18277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G" sz="2000" kern="1200" dirty="0">
              <a:solidFill>
                <a:schemeClr val="tx1"/>
              </a:solidFill>
              <a:latin typeface="Corbel" panose="020B0503020204020204" pitchFamily="34" charset="0"/>
            </a:rPr>
            <a:t>Distribution is generally uneven because of differences in blood perfusion, tissue binding (</a:t>
          </a:r>
          <a:r>
            <a:rPr lang="en-NG" sz="2000" kern="1200" dirty="0" err="1">
              <a:solidFill>
                <a:schemeClr val="tx1"/>
              </a:solidFill>
              <a:latin typeface="Corbel" panose="020B0503020204020204" pitchFamily="34" charset="0"/>
            </a:rPr>
            <a:t>eg</a:t>
          </a:r>
          <a:r>
            <a:rPr lang="en-NG" sz="2000" kern="1200" dirty="0">
              <a:solidFill>
                <a:schemeClr val="tx1"/>
              </a:solidFill>
              <a:latin typeface="Corbel" panose="020B0503020204020204" pitchFamily="34" charset="0"/>
            </a:rPr>
            <a:t>, because of lipid content), regional pH, and permeability of cell membranes.</a:t>
          </a:r>
          <a:endParaRPr lang="en-US" sz="2000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7420688" y="625732"/>
        <a:ext cx="3236953" cy="1827799"/>
      </dsp:txXfrm>
    </dsp:sp>
    <dsp:sp modelId="{F0AE82F1-BEBE-4211-B655-3E071F56DB3F}">
      <dsp:nvSpPr>
        <dsp:cNvPr id="0" name=""/>
        <dsp:cNvSpPr/>
      </dsp:nvSpPr>
      <dsp:spPr>
        <a:xfrm>
          <a:off x="284677" y="3365494"/>
          <a:ext cx="1373253" cy="1373253"/>
        </a:xfrm>
        <a:prstGeom prst="ellipse">
          <a:avLst/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9BE272-D21E-4B1F-BBD2-C40D790E3DB5}">
      <dsp:nvSpPr>
        <dsp:cNvPr id="0" name=""/>
        <dsp:cNvSpPr/>
      </dsp:nvSpPr>
      <dsp:spPr>
        <a:xfrm>
          <a:off x="573060" y="3653877"/>
          <a:ext cx="796486" cy="7964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233F4-4F8D-4FA9-9C14-B062AD25E377}">
      <dsp:nvSpPr>
        <dsp:cNvPr id="0" name=""/>
        <dsp:cNvSpPr/>
      </dsp:nvSpPr>
      <dsp:spPr>
        <a:xfrm>
          <a:off x="1952199" y="3365494"/>
          <a:ext cx="3236953" cy="1373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G" sz="2000" kern="1200" dirty="0">
              <a:solidFill>
                <a:schemeClr val="tx1"/>
              </a:solidFill>
              <a:latin typeface="Corbel" panose="020B0503020204020204" pitchFamily="34" charset="0"/>
            </a:rPr>
            <a:t>The entry rate of a drug into a tissue depends on the rate of blood flow to the tissue, tissue mass, and partition characteristics between blood and tissue.</a:t>
          </a:r>
          <a:endParaRPr lang="en-US" sz="2000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1952199" y="3365494"/>
        <a:ext cx="3236953" cy="1373253"/>
      </dsp:txXfrm>
    </dsp:sp>
    <dsp:sp modelId="{FEF9C8DF-DBBD-4918-B44E-34521CF60953}">
      <dsp:nvSpPr>
        <dsp:cNvPr id="0" name=""/>
        <dsp:cNvSpPr/>
      </dsp:nvSpPr>
      <dsp:spPr>
        <a:xfrm>
          <a:off x="5753167" y="3365494"/>
          <a:ext cx="1373253" cy="1373253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F34E02-E1CB-4FFD-B24C-CFAF483AAE93}">
      <dsp:nvSpPr>
        <dsp:cNvPr id="0" name=""/>
        <dsp:cNvSpPr/>
      </dsp:nvSpPr>
      <dsp:spPr>
        <a:xfrm>
          <a:off x="6041550" y="3653877"/>
          <a:ext cx="796486" cy="7964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BCC5D9-081D-4ACE-B4E0-A5280023CAD4}">
      <dsp:nvSpPr>
        <dsp:cNvPr id="0" name=""/>
        <dsp:cNvSpPr/>
      </dsp:nvSpPr>
      <dsp:spPr>
        <a:xfrm>
          <a:off x="7420688" y="3365494"/>
          <a:ext cx="3236953" cy="13732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G" sz="2000" kern="1200" dirty="0">
              <a:solidFill>
                <a:schemeClr val="tx1"/>
              </a:solidFill>
              <a:latin typeface="Corbel" panose="020B0503020204020204" pitchFamily="34" charset="0"/>
            </a:rPr>
            <a:t>Distribution equilibrium (when entry and exit rates are the same) between blood and tissue is reached more rapidly in richly vascularized areas, unless diffusion across cell membranes is the rate-limiting step. </a:t>
          </a:r>
          <a:endParaRPr lang="en-US" sz="2000" kern="1200" dirty="0">
            <a:solidFill>
              <a:schemeClr val="tx1"/>
            </a:solidFill>
            <a:latin typeface="Corbel" panose="020B0503020204020204" pitchFamily="34" charset="0"/>
          </a:endParaRPr>
        </a:p>
      </dsp:txBody>
      <dsp:txXfrm>
        <a:off x="7420688" y="3365494"/>
        <a:ext cx="3236953" cy="1373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0D635-2920-4AB0-8F6D-976760662D0C}" type="datetimeFigureOut">
              <a:rPr lang="en-US" smtClean="0"/>
              <a:t>8/25/2024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F9CAD-0AE4-4D27-A8BE-46A828B50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86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F9CAD-0AE4-4D27-A8BE-46A828B50C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06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8/25/2024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7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31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60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72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8/25/2024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5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8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8/25/2024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7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8/25/2024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6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8/25/2024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88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8/25/2024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2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8/25/2024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68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2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20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2DC0967-ECFB-46A2-ADEB-01374F3D3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007" y="0"/>
            <a:ext cx="12192001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3173E3-A708-4A63-AB1F-6729F5E53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US"/>
          </a:p>
        </p:txBody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D98FDEF-0256-4AA6-B4F5-14FEE180D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6738" y="621793"/>
            <a:ext cx="10954512" cy="5614416"/>
          </a:xfrm>
          <a:prstGeom prst="rect">
            <a:avLst/>
          </a:prstGeom>
          <a:ln w="6350" cap="sq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3C1396-524A-62A2-8257-1B0D433BB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3249" y="1297576"/>
            <a:ext cx="5716338" cy="304270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orbel" panose="020B0503020204020204" pitchFamily="34" charset="0"/>
              </a:rPr>
              <a:t>Pharmacokinetics</a:t>
            </a:r>
            <a:br>
              <a:rPr lang="en-US" sz="3200" b="1" dirty="0">
                <a:solidFill>
                  <a:schemeClr val="tx1"/>
                </a:solidFill>
                <a:latin typeface="Corbel" panose="020B0503020204020204" pitchFamily="34" charset="0"/>
              </a:rPr>
            </a:br>
            <a:r>
              <a:rPr lang="en-US" sz="3200" b="1" dirty="0">
                <a:solidFill>
                  <a:schemeClr val="tx1"/>
                </a:solidFill>
                <a:latin typeface="Corbel" panose="020B0503020204020204" pitchFamily="34" charset="0"/>
              </a:rPr>
              <a:t>(drug DISTRIBUTION)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97D5C-E785-D72F-C8CC-FA44B04E57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3786" y="3919928"/>
            <a:ext cx="5355264" cy="11698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b="1" dirty="0"/>
              <a:t>Asst. Prof. Dr. Jaafaru Sani Mohammed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Clinical Pharmacology (MA 411)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Summer Semester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/>
              <a:t>Week 3-1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/>
              <a:t>29/08/2024 </a:t>
            </a:r>
            <a:endParaRPr lang="en-US" sz="20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ABEB269-2208-4181-9DDB-A5C2D189B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51298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7" name="Straight Connector 28">
            <a:extLst>
              <a:ext uri="{FF2B5EF4-FFF2-40B4-BE49-F238E27FC236}">
                <a16:creationId xmlns:a16="http://schemas.microsoft.com/office/drawing/2014/main" id="{384CBE60-0977-4285-9BF5-9D8271989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1911CEBB-5C08-41C5-8954-C727FC875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238" y="446823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2">
            <a:extLst>
              <a:ext uri="{FF2B5EF4-FFF2-40B4-BE49-F238E27FC236}">
                <a16:creationId xmlns:a16="http://schemas.microsoft.com/office/drawing/2014/main" id="{E56FA950-4DFC-4710-A30A-6E55033CA4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5598" y="1092118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4C1ABB78-EF74-C7B7-918D-F0A3A94F1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84" y="1297576"/>
            <a:ext cx="3475263" cy="341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34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78632963-757B-40C2-BB84-FC6107A54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EE0D13DB-D099-4541-888D-DE0186F1C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0519" y="253548"/>
            <a:ext cx="5851795" cy="6384816"/>
          </a:xfrm>
          <a:prstGeom prst="rect">
            <a:avLst/>
          </a:prstGeom>
          <a:solidFill>
            <a:srgbClr val="FFFFFF"/>
          </a:solidFill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pic>
        <p:nvPicPr>
          <p:cNvPr id="5122" name="Picture 2" descr="Pharmaceutics | Free Full-Text | Emerging Albumin-Binding Anticancer Drugs  for Tumor-Targeted Drug Delivery: Current Understandings and Clinical  Translation">
            <a:extLst>
              <a:ext uri="{FF2B5EF4-FFF2-40B4-BE49-F238E27FC236}">
                <a16:creationId xmlns:a16="http://schemas.microsoft.com/office/drawing/2014/main" id="{73E66F92-8107-77FA-63BB-7B151B975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6" b="6800"/>
          <a:stretch/>
        </p:blipFill>
        <p:spPr bwMode="auto">
          <a:xfrm>
            <a:off x="424928" y="419292"/>
            <a:ext cx="5522976" cy="605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1" name="Rectangle 5130">
            <a:extLst>
              <a:ext uri="{FF2B5EF4-FFF2-40B4-BE49-F238E27FC236}">
                <a16:creationId xmlns:a16="http://schemas.microsoft.com/office/drawing/2014/main" id="{2853AE55-7E35-44B0-89F1-3F52B262A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09" y="253548"/>
            <a:ext cx="561219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3" name="Rectangle 5132">
            <a:extLst>
              <a:ext uri="{FF2B5EF4-FFF2-40B4-BE49-F238E27FC236}">
                <a16:creationId xmlns:a16="http://schemas.microsoft.com/office/drawing/2014/main" id="{DBC4BE4D-4B50-4F51-9F85-4B5D60B02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7542" y="407588"/>
            <a:ext cx="5299768" cy="6022878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9AC62-6ADE-CCF3-9069-069F252C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6137" y="727627"/>
            <a:ext cx="4602152" cy="379813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Cont.</a:t>
            </a:r>
            <a:endParaRPr lang="en-NG" sz="3200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852A7-C2B7-B1F8-FDB5-3253D2044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7542" y="1360989"/>
            <a:ext cx="5165978" cy="4948372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NG" sz="2000" b="1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Acidic drugs </a:t>
            </a:r>
            <a:r>
              <a:rPr lang="en-NG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are usually bound more extensively </a:t>
            </a:r>
            <a:r>
              <a:rPr lang="en-NG" sz="2000" b="1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to albumin</a:t>
            </a:r>
            <a:r>
              <a:rPr lang="en-NG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; </a:t>
            </a:r>
            <a:r>
              <a:rPr lang="en-NG" sz="2000" b="1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basic drugs </a:t>
            </a:r>
            <a:r>
              <a:rPr lang="en-NG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are usually bound more extensively </a:t>
            </a:r>
            <a:r>
              <a:rPr lang="en-NG" sz="2000" b="1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to</a:t>
            </a:r>
            <a:r>
              <a:rPr lang="en-NG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en-NG" sz="2000" b="1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alpha-1 acid glycoprotein, lipoproteins, or both.</a:t>
            </a:r>
            <a:endParaRPr lang="en-US" sz="2000" b="1" spc="1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NG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Only unbound drug is available for passive diffusion to extravascular or tissue sites where the pharmacologic effects of the drug occur. </a:t>
            </a:r>
            <a:endParaRPr lang="en-US" sz="2000" spc="1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Thus</a:t>
            </a:r>
            <a:r>
              <a:rPr lang="en-NG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, the unbound drug concentration in systemic circulation typically determines drug concentration at the active site and thus </a:t>
            </a:r>
            <a:r>
              <a:rPr lang="en-NG" sz="2000" b="1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efficacy</a:t>
            </a:r>
            <a:r>
              <a:rPr lang="en-US" sz="2000" b="1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of the drug</a:t>
            </a:r>
            <a:r>
              <a:rPr lang="en-NG" sz="2000" b="1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.</a:t>
            </a:r>
            <a:endParaRPr lang="en-NG" sz="2000" b="1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3E966139-D7A8-D0E0-D5E1-AE499BC49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0"/>
            <a:ext cx="904240" cy="8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88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olourful pills stacked to make a bar graph">
            <a:extLst>
              <a:ext uri="{FF2B5EF4-FFF2-40B4-BE49-F238E27FC236}">
                <a16:creationId xmlns:a16="http://schemas.microsoft.com/office/drawing/2014/main" id="{004AEA05-838F-A0B8-8CCD-404353A572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96" r="8419" b="-1"/>
          <a:stretch/>
        </p:blipFill>
        <p:spPr>
          <a:xfrm>
            <a:off x="20" y="10"/>
            <a:ext cx="639264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9AC62-6ADE-CCF3-9069-069F252C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9760" y="642594"/>
            <a:ext cx="4567243" cy="353086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Cont.</a:t>
            </a:r>
            <a:endParaRPr lang="en-NG" sz="3200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852A7-C2B7-B1F8-FDB5-3253D2044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9100" y="1341120"/>
            <a:ext cx="4767904" cy="5087792"/>
          </a:xfrm>
        </p:spPr>
        <p:txBody>
          <a:bodyPr>
            <a:normAutofit/>
          </a:bodyPr>
          <a:lstStyle/>
          <a:p>
            <a:r>
              <a:rPr lang="en-NG" sz="18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At high drug conc</a:t>
            </a:r>
            <a:r>
              <a:rPr lang="en-US" sz="18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.</a:t>
            </a:r>
            <a:r>
              <a:rPr lang="en-NG" sz="18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, the amount of bound drug approaches an upper limit determined by the number of available binding sites. </a:t>
            </a:r>
            <a:r>
              <a:rPr lang="en-US" sz="18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The saturation</a:t>
            </a:r>
            <a:r>
              <a:rPr lang="en-NG" sz="18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of binding sites is the basis of displacement interactions among drugs.</a:t>
            </a:r>
            <a:endParaRPr lang="en-US" sz="1800" spc="1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endParaRPr lang="en-NG" sz="18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NG" sz="18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Drugs bind to many substances other than proteins</a:t>
            </a:r>
            <a:r>
              <a:rPr lang="en-US" sz="18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and it is</a:t>
            </a:r>
            <a:r>
              <a:rPr lang="en-NG" sz="18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usually occurs when </a:t>
            </a:r>
            <a:r>
              <a:rPr lang="en-US" sz="18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drug is associates</a:t>
            </a:r>
            <a:r>
              <a:rPr lang="en-NG" sz="18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with a macromolecule in an aqueous environment when a drug is partitioned into body fat. Because fat is poorly </a:t>
            </a:r>
            <a:r>
              <a:rPr lang="en-NG" sz="1800" b="1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perfused</a:t>
            </a:r>
            <a:r>
              <a:rPr lang="en-NG" sz="18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, </a:t>
            </a:r>
            <a:r>
              <a:rPr lang="en-US" sz="18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the </a:t>
            </a:r>
            <a:r>
              <a:rPr lang="en-NG" sz="18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equilibration time is long, especially if the drug is highly lipophilic.</a:t>
            </a:r>
            <a:endParaRPr lang="en-NG" sz="18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08B90C1B-FDF2-8E08-A97B-0031AACBFD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0"/>
            <a:ext cx="904240" cy="8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755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7E010-C712-408D-9787-0842AFC9F4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503FCEF-A9BA-4991-9220-E36615FB8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664D085-C814-4D74-BCE0-2059F0DC0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39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DA5539E-D8B4-4F5A-B46F-C304F5D7A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FACTORS AFFECTING PROTEIN DRUG BINDING.">
            <a:extLst>
              <a:ext uri="{FF2B5EF4-FFF2-40B4-BE49-F238E27FC236}">
                <a16:creationId xmlns:a16="http://schemas.microsoft.com/office/drawing/2014/main" id="{18183AD1-EB92-1FF3-CE30-48D54CBDFF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6883" y="803063"/>
            <a:ext cx="8238234" cy="525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47AF544A-CBAE-2A01-43D8-002812AE7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0"/>
            <a:ext cx="904240" cy="8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65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4E9EDDFA-8F05-462B-8D3E-5B9C4FBC7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ntroduction_to_pharmacokinetics [TUSOM | Pharmwiki]">
            <a:extLst>
              <a:ext uri="{FF2B5EF4-FFF2-40B4-BE49-F238E27FC236}">
                <a16:creationId xmlns:a16="http://schemas.microsoft.com/office/drawing/2014/main" id="{1C3E7277-42A2-62F3-E1E0-ED076303B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145" y="751840"/>
            <a:ext cx="6524937" cy="489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Rectangle 6152">
            <a:extLst>
              <a:ext uri="{FF2B5EF4-FFF2-40B4-BE49-F238E27FC236}">
                <a16:creationId xmlns:a16="http://schemas.microsoft.com/office/drawing/2014/main" id="{143F9A23-3237-4ED6-A1E9-C0E6530E0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C63CD46D-4335-4BA4-842A-BF835A99CB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852A7-C2B7-B1F8-FDB5-3253D2044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1151" y="558800"/>
            <a:ext cx="4836160" cy="545592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NG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Accumulation of drugs in tissues or body compartments can prolong drug action because the tissues release the accumulated drug as plasma drug conc</a:t>
            </a:r>
            <a:r>
              <a:rPr lang="en-US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.</a:t>
            </a:r>
            <a:r>
              <a:rPr lang="en-NG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decreases. </a:t>
            </a:r>
            <a:r>
              <a:rPr lang="en-US" sz="2000" spc="10" dirty="0">
                <a:latin typeface="Corbel" panose="020B0503020204020204" pitchFamily="34" charset="0"/>
                <a:ea typeface="Times New Roman" panose="02020603050405020304" pitchFamily="18" charset="0"/>
              </a:rPr>
              <a:t>E.g.</a:t>
            </a:r>
            <a:r>
              <a:rPr lang="en-NG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thiopental is highly lipid soluble, rapidly enters the brain after a single IV injection</a:t>
            </a:r>
            <a:r>
              <a:rPr lang="en-US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NG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Some drugs accumulate within cells because they bind with proteins, phospholipids, or nucleic acids. </a:t>
            </a:r>
            <a:r>
              <a:rPr lang="en-US" sz="2000" spc="10" dirty="0">
                <a:latin typeface="Corbel" panose="020B0503020204020204" pitchFamily="34" charset="0"/>
                <a:ea typeface="Times New Roman" panose="02020603050405020304" pitchFamily="18" charset="0"/>
              </a:rPr>
              <a:t>E.g.</a:t>
            </a:r>
            <a:r>
              <a:rPr lang="en-NG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 chloroquine conc</a:t>
            </a:r>
            <a:r>
              <a:rPr lang="en-US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.</a:t>
            </a:r>
            <a:r>
              <a:rPr lang="en-NG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in white blood cells and liver cells can be thousands of times higher than those in plasma. Drug in cells is in equilibrium with </a:t>
            </a:r>
            <a:r>
              <a:rPr lang="en-US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the </a:t>
            </a:r>
            <a:r>
              <a:rPr lang="en-NG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drug in plasma and moves into plasma as the drug is eliminated from the body.</a:t>
            </a:r>
            <a:endParaRPr lang="en-US" sz="2000" spc="1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sz="2000" spc="10" dirty="0"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sz="2000" spc="10" dirty="0"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9" name="Picture 8" descr="A logo of a university&#10;&#10;Description automatically generated">
            <a:extLst>
              <a:ext uri="{FF2B5EF4-FFF2-40B4-BE49-F238E27FC236}">
                <a16:creationId xmlns:a16="http://schemas.microsoft.com/office/drawing/2014/main" id="{051201F1-93C5-E6DB-335B-2177D7031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0"/>
            <a:ext cx="904240" cy="8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451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pic>
        <p:nvPicPr>
          <p:cNvPr id="4" name="Picture 2" descr="Blood Brain Barrier | Blood Brain Barrier - Structure &amp; Function | Blood  CSF barrier - YouTube">
            <a:extLst>
              <a:ext uri="{FF2B5EF4-FFF2-40B4-BE49-F238E27FC236}">
                <a16:creationId xmlns:a16="http://schemas.microsoft.com/office/drawing/2014/main" id="{CA419F0D-3F43-64DB-A9FA-4C95F9437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0136" y="2196522"/>
            <a:ext cx="5090060" cy="286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59A0F-020F-8E66-D019-572A1A15E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3460" y="721224"/>
            <a:ext cx="5289704" cy="48158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spc="1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Drugs reach the central nervous system (CNS) via brain capillaries and cerebrospinal fluid (CSF). </a:t>
            </a:r>
          </a:p>
          <a:p>
            <a:pPr>
              <a:lnSpc>
                <a:spcPct val="100000"/>
              </a:lnSpc>
            </a:pPr>
            <a:endParaRPr lang="en-US" sz="2000" spc="10" dirty="0"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spc="1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Although the brain receives about one-sixth of cardiac output, drug penetration is restricted because of the brain’s permeability characteristics. </a:t>
            </a:r>
          </a:p>
          <a:p>
            <a:pPr>
              <a:lnSpc>
                <a:spcPct val="100000"/>
              </a:lnSpc>
            </a:pPr>
            <a:endParaRPr lang="en-US" sz="2000" spc="10" dirty="0"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spc="1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Although some lipid-soluble drugs (</a:t>
            </a:r>
            <a:r>
              <a:rPr lang="en-US" sz="2000" spc="10" dirty="0" err="1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eg</a:t>
            </a:r>
            <a:r>
              <a:rPr lang="en-US" sz="2000" spc="1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, thiopental) enter the brain readily, polar compounds do not. </a:t>
            </a:r>
          </a:p>
          <a:p>
            <a:pPr>
              <a:lnSpc>
                <a:spcPct val="100000"/>
              </a:lnSpc>
            </a:pPr>
            <a:endParaRPr lang="en-US" sz="2000" spc="10" dirty="0"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spc="10" dirty="0"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The reason is the blood-brain barrier, which consists of the endothelium of brain capillaries and the astrocytic sheath.</a:t>
            </a:r>
            <a:endParaRPr lang="en-NG" sz="20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en-NG" sz="2000" dirty="0"/>
          </a:p>
        </p:txBody>
      </p:sp>
      <p:pic>
        <p:nvPicPr>
          <p:cNvPr id="7" name="Picture 6" descr="A logo of a university&#10;&#10;Description automatically generated">
            <a:extLst>
              <a:ext uri="{FF2B5EF4-FFF2-40B4-BE49-F238E27FC236}">
                <a16:creationId xmlns:a16="http://schemas.microsoft.com/office/drawing/2014/main" id="{D7C87DD8-2FB8-EDCB-3E84-5833967FA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0"/>
            <a:ext cx="904240" cy="8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08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3CD26-80A2-B836-798B-D2AFB54C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420453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Cont.</a:t>
            </a:r>
            <a:endParaRPr lang="en-NG" sz="32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pic>
        <p:nvPicPr>
          <p:cNvPr id="4" name="Picture 2" descr="How Pathogens Penetrate the Blood-Brain Barrier">
            <a:extLst>
              <a:ext uri="{FF2B5EF4-FFF2-40B4-BE49-F238E27FC236}">
                <a16:creationId xmlns:a16="http://schemas.microsoft.com/office/drawing/2014/main" id="{52B9C471-E647-A5C4-0994-847155016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455" y="1798321"/>
            <a:ext cx="4862705" cy="300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59A0F-020F-8E66-D019-572A1A15E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52381" y="1371737"/>
            <a:ext cx="5284623" cy="4765039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NG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The endothelial cells of brain capillaries </a:t>
            </a:r>
            <a:r>
              <a:rPr lang="en-US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(</a:t>
            </a:r>
            <a:r>
              <a:rPr lang="en-NG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appear</a:t>
            </a:r>
            <a:r>
              <a:rPr lang="en-US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ed</a:t>
            </a:r>
            <a:r>
              <a:rPr lang="en-NG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to be more tightly than </a:t>
            </a:r>
            <a:r>
              <a:rPr lang="en-US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other</a:t>
            </a:r>
            <a:r>
              <a:rPr lang="en-NG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capillaries</a:t>
            </a:r>
            <a:r>
              <a:rPr lang="en-US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)</a:t>
            </a:r>
            <a:r>
              <a:rPr lang="en-NG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slow</a:t>
            </a:r>
            <a:r>
              <a:rPr lang="en-US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or stop </a:t>
            </a:r>
            <a:r>
              <a:rPr lang="en-NG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the diffusion of water-soluble drugs. </a:t>
            </a:r>
            <a:endParaRPr lang="en-US" sz="2000" spc="1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NG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The astrocytic sheath</a:t>
            </a:r>
            <a:r>
              <a:rPr lang="en-US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of BBB</a:t>
            </a:r>
            <a:r>
              <a:rPr lang="en-NG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consists of a layer of glial connective tissue cells (astrocytes) close to the basement membrane of the capillary endothelium. </a:t>
            </a:r>
            <a:endParaRPr lang="en-US" sz="2000" spc="1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NG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With aging, the </a:t>
            </a:r>
            <a:r>
              <a:rPr lang="en-US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BBB</a:t>
            </a:r>
            <a:r>
              <a:rPr lang="en-NG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become less effective, allowing increased passage of compounds into the brain.</a:t>
            </a:r>
            <a:endParaRPr lang="en-NG" sz="20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B811D22A-4584-9A47-A220-70E36EDAA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0"/>
            <a:ext cx="904240" cy="8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19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665003-5B93-4A19-9549-739B2EFD3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19386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C543A8-3AE5-4FAA-B94E-BE588D1AB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833" y="643464"/>
            <a:ext cx="3969458" cy="557107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  <p:txBody>
          <a:bodyPr/>
          <a:lstStyle/>
          <a:p>
            <a:endParaRPr lang="en-NG"/>
          </a:p>
        </p:txBody>
      </p:sp>
      <p:pic>
        <p:nvPicPr>
          <p:cNvPr id="4" name="Picture 2" descr="The blood-brain barrier: Physiology and strategies for drug delivery -  ScienceDirect">
            <a:extLst>
              <a:ext uri="{FF2B5EF4-FFF2-40B4-BE49-F238E27FC236}">
                <a16:creationId xmlns:a16="http://schemas.microsoft.com/office/drawing/2014/main" id="{5C8344F5-975C-99E9-58F8-88AB85A4C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9" r="44845"/>
          <a:stretch/>
        </p:blipFill>
        <p:spPr bwMode="auto">
          <a:xfrm>
            <a:off x="813906" y="809244"/>
            <a:ext cx="3639312" cy="523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596D7B5-9420-4F03-A37C-7ED97D1E5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58001" y="255102"/>
            <a:ext cx="6705400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FFB398-DF5E-4361-A724-EE10E91B1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22592" y="393365"/>
            <a:ext cx="6364719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3CD26-80A2-B836-798B-D2AFB54C5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873" y="642148"/>
            <a:ext cx="5447250" cy="489640"/>
          </a:xfrm>
        </p:spPr>
        <p:txBody>
          <a:bodyPr>
            <a:noAutofit/>
          </a:bodyPr>
          <a:lstStyle/>
          <a:p>
            <a:r>
              <a:rPr lang="en-US" sz="3200" b="1" dirty="0"/>
              <a:t>Cont.</a:t>
            </a:r>
            <a:endParaRPr lang="en-NG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59A0F-020F-8E66-D019-572A1A15E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8480" y="1380571"/>
            <a:ext cx="6004559" cy="49287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NG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Drugs may enter ventricular CSF directly via the choroid plexus, then passively diffuse into brain tissue from CSF. </a:t>
            </a:r>
            <a:endParaRPr lang="en-US" sz="2000" spc="1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NG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Also in the choroid plexus, acid</a:t>
            </a:r>
            <a:r>
              <a:rPr lang="en-US" sz="2000" spc="10" dirty="0" err="1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ic</a:t>
            </a:r>
            <a:r>
              <a:rPr lang="en-US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drugs like </a:t>
            </a:r>
            <a:r>
              <a:rPr lang="en-NG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penicillin) are actively transported from CSF to blood.</a:t>
            </a:r>
            <a:endParaRPr lang="en-NG" sz="20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NG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The drug penetration rate into CSF, similar to other tissue cells, is determined mainly by</a:t>
            </a:r>
            <a:r>
              <a:rPr lang="en-US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  <a:ea typeface="Times New Roman" panose="02020603050405020304" pitchFamily="18" charset="0"/>
              </a:rPr>
              <a:t>T</a:t>
            </a:r>
            <a:r>
              <a:rPr lang="en-NG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he extent of protein binding </a:t>
            </a:r>
            <a:endParaRPr lang="en-US" sz="20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orbel" panose="020B0503020204020204" pitchFamily="34" charset="0"/>
                <a:ea typeface="Times New Roman" panose="02020603050405020304" pitchFamily="18" charset="0"/>
              </a:rPr>
              <a:t>D</a:t>
            </a:r>
            <a:r>
              <a:rPr lang="en-NG" sz="2000" dirty="0" err="1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egree</a:t>
            </a:r>
            <a:r>
              <a:rPr lang="en-NG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of ionization, and </a:t>
            </a:r>
            <a:endParaRPr lang="en-US" sz="20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NG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lipid-water partition coefficient of the drug. </a:t>
            </a:r>
            <a:endParaRPr lang="en-US" sz="20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2000" dirty="0"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149A504A-E6B4-4189-B3CA-47CF78499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0"/>
            <a:ext cx="904240" cy="8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38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68" name="Rectangle 6167">
            <a:extLst>
              <a:ext uri="{FF2B5EF4-FFF2-40B4-BE49-F238E27FC236}">
                <a16:creationId xmlns:a16="http://schemas.microsoft.com/office/drawing/2014/main" id="{1E94681D-2A4C-4A8D-B9B5-31D440D03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0" name="Rectangle 6169">
            <a:extLst>
              <a:ext uri="{FF2B5EF4-FFF2-40B4-BE49-F238E27FC236}">
                <a16:creationId xmlns:a16="http://schemas.microsoft.com/office/drawing/2014/main" id="{239EC50A-248F-46D1-97CD-65A2766F7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6172" name="Rectangle 6171">
            <a:extLst>
              <a:ext uri="{FF2B5EF4-FFF2-40B4-BE49-F238E27FC236}">
                <a16:creationId xmlns:a16="http://schemas.microsoft.com/office/drawing/2014/main" id="{B4C843F0-96F8-4DFC-93E8-E3533F2238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pic>
        <p:nvPicPr>
          <p:cNvPr id="6146" name="Picture 2" descr="Images Questions Comments">
            <a:extLst>
              <a:ext uri="{FF2B5EF4-FFF2-40B4-BE49-F238E27FC236}">
                <a16:creationId xmlns:a16="http://schemas.microsoft.com/office/drawing/2014/main" id="{D73D3A77-D321-3516-02F9-A3F90F5149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1" r="1" b="17252"/>
          <a:stretch/>
        </p:blipFill>
        <p:spPr bwMode="auto">
          <a:xfrm>
            <a:off x="643467" y="643467"/>
            <a:ext cx="10905066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492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B6EE7E08-B389-43E5-B019-1B0A8ACBB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ow to Write an Outline in 5 Steps, with Examples | Grammarly">
            <a:extLst>
              <a:ext uri="{FF2B5EF4-FFF2-40B4-BE49-F238E27FC236}">
                <a16:creationId xmlns:a16="http://schemas.microsoft.com/office/drawing/2014/main" id="{E7848EB8-4BBA-50B9-4F93-79AD5A5DF5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3" r="26599" b="3"/>
          <a:stretch/>
        </p:blipFill>
        <p:spPr bwMode="auto">
          <a:xfrm>
            <a:off x="20" y="10"/>
            <a:ext cx="63926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Rectangle 5128">
            <a:extLst>
              <a:ext uri="{FF2B5EF4-FFF2-40B4-BE49-F238E27FC236}">
                <a16:creationId xmlns:a16="http://schemas.microsoft.com/office/drawing/2014/main" id="{E60D94A5-8A09-4BAB-8F7C-69BC34C54D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21267" y="255102"/>
            <a:ext cx="5342133" cy="6361598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7A1AE32B-3A6E-4C5E-8FEB-73861B9A2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9100" y="393365"/>
            <a:ext cx="5018211" cy="6035547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4082" y="642594"/>
            <a:ext cx="4472921" cy="13716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Outlines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9761" y="1727200"/>
            <a:ext cx="4472921" cy="437896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orbel" panose="020B0503020204020204" pitchFamily="34" charset="0"/>
              </a:rPr>
              <a:t>Objectives</a:t>
            </a:r>
          </a:p>
          <a:p>
            <a:r>
              <a:rPr lang="en-US" sz="2400" dirty="0">
                <a:latin typeface="Corbel" panose="020B0503020204020204" pitchFamily="34" charset="0"/>
              </a:rPr>
              <a:t>Introduction</a:t>
            </a:r>
          </a:p>
          <a:p>
            <a:r>
              <a:rPr lang="en-US" sz="2400" dirty="0">
                <a:latin typeface="Corbel" panose="020B0503020204020204" pitchFamily="34" charset="0"/>
              </a:rPr>
              <a:t>Distribution to tissues</a:t>
            </a:r>
          </a:p>
          <a:p>
            <a:r>
              <a:rPr lang="en-US" sz="2400" dirty="0">
                <a:latin typeface="Corbel" panose="020B0503020204020204" pitchFamily="34" charset="0"/>
              </a:rPr>
              <a:t>Volume of distribution</a:t>
            </a:r>
          </a:p>
          <a:p>
            <a:r>
              <a:rPr lang="en-US" sz="2400" dirty="0">
                <a:latin typeface="Corbel" panose="020B0503020204020204" pitchFamily="34" charset="0"/>
              </a:rPr>
              <a:t>Drug binding</a:t>
            </a:r>
          </a:p>
          <a:p>
            <a:r>
              <a:rPr lang="en-US" sz="2400" dirty="0">
                <a:latin typeface="Corbel" panose="020B0503020204020204" pitchFamily="34" charset="0"/>
              </a:rPr>
              <a:t>Drug accumulation in tissues</a:t>
            </a:r>
          </a:p>
          <a:p>
            <a:r>
              <a:rPr lang="en-US" sz="2400" dirty="0">
                <a:latin typeface="Corbel" panose="020B0503020204020204" pitchFamily="34" charset="0"/>
              </a:rPr>
              <a:t>Blood brain barrier </a:t>
            </a:r>
          </a:p>
          <a:p>
            <a:r>
              <a:rPr lang="en-US" sz="2400" dirty="0">
                <a:latin typeface="Corbel" panose="020B0503020204020204" pitchFamily="34" charset="0"/>
              </a:rPr>
              <a:t>Summary</a:t>
            </a:r>
          </a:p>
          <a:p>
            <a:pPr marL="0" indent="0">
              <a:buNone/>
            </a:pPr>
            <a:endParaRPr lang="en-US" sz="2400" dirty="0">
              <a:latin typeface="Corbel" panose="020B0503020204020204" pitchFamily="34" charset="0"/>
            </a:endParaRPr>
          </a:p>
          <a:p>
            <a:endParaRPr lang="en-US" sz="2400" dirty="0">
              <a:latin typeface="Corbel" panose="020B0503020204020204" pitchFamily="34" charset="0"/>
            </a:endParaRPr>
          </a:p>
          <a:p>
            <a:endParaRPr lang="en-US" sz="2400" dirty="0">
              <a:latin typeface="Corbel" panose="020B0503020204020204" pitchFamily="34" charset="0"/>
            </a:endParaRPr>
          </a:p>
        </p:txBody>
      </p:sp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2BE31AD7-DBE4-F5CB-46A6-8889CF0CF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0"/>
            <a:ext cx="904240" cy="8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0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9549C-3148-3191-BA73-F0E783C1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2381" y="595633"/>
            <a:ext cx="3072550" cy="593174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Objectives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pic>
        <p:nvPicPr>
          <p:cNvPr id="4" name="Picture 2" descr="management objectives - | INVEST GAIN LTÉE | INVEST GAIN LTÉE">
            <a:extLst>
              <a:ext uri="{FF2B5EF4-FFF2-40B4-BE49-F238E27FC236}">
                <a16:creationId xmlns:a16="http://schemas.microsoft.com/office/drawing/2014/main" id="{AA3B740D-2352-A6EF-1119-CD9AD3EFE6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378" b="-2"/>
          <a:stretch/>
        </p:blipFill>
        <p:spPr bwMode="auto">
          <a:xfrm>
            <a:off x="1351280" y="-733967"/>
            <a:ext cx="4439919" cy="687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DF8E1-05B8-E528-AEFD-EBAA77479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452868"/>
            <a:ext cx="5719993" cy="4683908"/>
          </a:xfrm>
        </p:spPr>
        <p:txBody>
          <a:bodyPr>
            <a:normAutofit fontScale="77500" lnSpcReduction="20000"/>
          </a:bodyPr>
          <a:lstStyle/>
          <a:p>
            <a:r>
              <a:rPr lang="en-US" sz="2400" b="1" i="0" u="none" strike="noStrike" dirty="0">
                <a:effectLst/>
                <a:latin typeface="Corbel" panose="020B0503020204020204" pitchFamily="34" charset="0"/>
              </a:rPr>
              <a:t>At the end of the lesson, the students should be able to understand:</a:t>
            </a:r>
          </a:p>
          <a:p>
            <a:endParaRPr lang="en-US" sz="2400" b="1" i="0" u="none" strike="noStrike" dirty="0">
              <a:effectLst/>
              <a:latin typeface="Corbel" panose="020B0503020204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  <a:latin typeface="Corbel" panose="020B0503020204020204" pitchFamily="34" charset="0"/>
              </a:rPr>
              <a:t>Key role of drug distribution for effective pharmacological action.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ysClr val="windowText" lastClr="000000"/>
              </a:solidFill>
              <a:latin typeface="Corbel" panose="020B0503020204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  <a:latin typeface="Corbel" panose="020B0503020204020204" pitchFamily="34" charset="0"/>
              </a:rPr>
              <a:t>The importance of volume of distribution in pharmacokinetics.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ysClr val="windowText" lastClr="000000"/>
              </a:solidFill>
              <a:latin typeface="Corbel" panose="020B0503020204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  <a:latin typeface="Corbel" panose="020B0503020204020204" pitchFamily="34" charset="0"/>
              </a:rPr>
              <a:t> The effect of drug-protein binding in drug distribution.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ysClr val="windowText" lastClr="000000"/>
              </a:solidFill>
              <a:latin typeface="Corbel" panose="020B050302020402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kern="0" dirty="0">
                <a:solidFill>
                  <a:sysClr val="windowText" lastClr="000000"/>
                </a:solidFill>
                <a:latin typeface="Corbel" panose="020B0503020204020204" pitchFamily="34" charset="0"/>
              </a:rPr>
              <a:t> How blood brain barrier (BBB) regulates the entry of drugs and other molecules into the brain cells.</a:t>
            </a:r>
          </a:p>
          <a:p>
            <a:endParaRPr lang="en-US" sz="2400" dirty="0">
              <a:latin typeface="Corbel" panose="020B0503020204020204" pitchFamily="34" charset="0"/>
            </a:endParaRPr>
          </a:p>
        </p:txBody>
      </p:sp>
      <p:pic>
        <p:nvPicPr>
          <p:cNvPr id="5" name="Picture 4" descr="A logo of a university&#10;&#10;Description automatically generated">
            <a:extLst>
              <a:ext uri="{FF2B5EF4-FFF2-40B4-BE49-F238E27FC236}">
                <a16:creationId xmlns:a16="http://schemas.microsoft.com/office/drawing/2014/main" id="{D60FA9A1-ECA4-1F34-858C-D658D749B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7002" y="28340"/>
            <a:ext cx="693109" cy="68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6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282E2A95-1A08-4118-83C6-B1CA5648E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2FFEFC7E-85EE-4AC9-A351-FBEB13A1D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34" y="237744"/>
            <a:ext cx="2926080" cy="638251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G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CB2511BB-FC4C-45F3-94EB-661D6806C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9100" y="413053"/>
            <a:ext cx="2616201" cy="6064596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7956A0-79E8-02E0-B235-A72FFBAA5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20" y="612843"/>
            <a:ext cx="2312480" cy="1499738"/>
          </a:xfrm>
        </p:spPr>
        <p:txBody>
          <a:bodyPr anchor="b">
            <a:normAutofit/>
          </a:bodyPr>
          <a:lstStyle/>
          <a:p>
            <a:r>
              <a:rPr lang="en-US" sz="2800" b="1" dirty="0">
                <a:latin typeface="Corbel" panose="020B0503020204020204" pitchFamily="34" charset="0"/>
              </a:rPr>
              <a:t>Introduction</a:t>
            </a:r>
            <a:endParaRPr lang="en-NG" sz="2800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19ACD-46AD-4DFE-9D69-01547A388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20" y="2682240"/>
            <a:ext cx="2312479" cy="332177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Corbel" panose="020B0503020204020204" pitchFamily="34" charset="0"/>
              </a:rPr>
              <a:t>Drug distribution refers to the movement of a drug to and from the blood and various tissues of the body</a:t>
            </a:r>
          </a:p>
          <a:p>
            <a:endParaRPr lang="en-NG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68DC0EC7-60EA-4BD3-BC04-D547DE1B2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9764" y="413053"/>
            <a:ext cx="8212114" cy="6064596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pic>
        <p:nvPicPr>
          <p:cNvPr id="1026" name="Picture 2" descr="3: Pharmacokinetics - Distribution Flashcards | Quizlet">
            <a:extLst>
              <a:ext uri="{FF2B5EF4-FFF2-40B4-BE49-F238E27FC236}">
                <a16:creationId xmlns:a16="http://schemas.microsoft.com/office/drawing/2014/main" id="{70573809-0678-E256-FD2F-01FFE8E060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2726" y="914400"/>
            <a:ext cx="8066190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C33F2B7B-A8B1-C5E2-BEE6-AC3ABD14E1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0"/>
            <a:ext cx="904240" cy="8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531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EB72A9B-FD82-4F09-BF1E-D39311D3A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D39B371-6E4E-4070-AB4E-4D788405A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G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937DAED-8BFE-4563-BB45-B5E554D70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463064-2FF6-81CB-FA0F-873597FE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36324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Corbel" panose="020B0503020204020204" pitchFamily="34" charset="0"/>
              </a:rPr>
              <a:t>Distribution To Tissues</a:t>
            </a:r>
            <a:endParaRPr lang="en-NG" sz="3200" b="1" dirty="0">
              <a:latin typeface="Corbel" panose="020B0503020204020204" pitchFamily="34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E9D92CD-43ED-E1D3-82B2-8AC5D1F8E0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2417972"/>
              </p:ext>
            </p:extLst>
          </p:nvPr>
        </p:nvGraphicFramePr>
        <p:xfrm>
          <a:off x="741680" y="1005840"/>
          <a:ext cx="10942320" cy="536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D6EA1454-0FAF-177E-9935-9247201268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0"/>
            <a:ext cx="904240" cy="8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F979A-106C-04AF-D4F7-844AE59E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59714"/>
            <a:ext cx="10058400" cy="74932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Corbel" panose="020B0503020204020204" pitchFamily="34" charset="0"/>
              </a:rPr>
              <a:t>Cont.</a:t>
            </a:r>
            <a:endParaRPr lang="en-NG" sz="3200" b="1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004C5-5887-6094-22EE-B8B9ABCD5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376680"/>
            <a:ext cx="11125200" cy="4104640"/>
          </a:xfrm>
        </p:spPr>
        <p:txBody>
          <a:bodyPr>
            <a:noAutofit/>
          </a:bodyPr>
          <a:lstStyle/>
          <a:p>
            <a:pPr algn="just">
              <a:buFont typeface="Courier New" panose="02070309020205020404" pitchFamily="49" charset="0"/>
              <a:buChar char="o"/>
            </a:pPr>
            <a:r>
              <a:rPr lang="en-NG" sz="2400" spc="1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The apparent </a:t>
            </a:r>
            <a:r>
              <a:rPr lang="en-US" sz="2400" spc="1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Volume of Distribution </a:t>
            </a:r>
            <a:r>
              <a:rPr lang="en-NG" sz="2400" spc="1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is the theoretical volume of fluid into which the total drug administered would have to be diluted to produce the concentration in plasma. </a:t>
            </a:r>
            <a:endParaRPr lang="en-US" sz="2400" spc="10" dirty="0">
              <a:solidFill>
                <a:srgbClr val="000000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spc="1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E.g.</a:t>
            </a:r>
            <a:r>
              <a:rPr lang="en-NG" sz="2400" spc="1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if 1000 mg of a drug is given </a:t>
            </a:r>
            <a:r>
              <a:rPr lang="en-US" sz="2400" spc="1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and </a:t>
            </a:r>
            <a:r>
              <a:rPr lang="en-NG" sz="2400" spc="1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the subsequent plasma conc</a:t>
            </a:r>
            <a:r>
              <a:rPr lang="en-US" sz="2400" spc="1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.</a:t>
            </a:r>
            <a:r>
              <a:rPr lang="en-NG" sz="2400" spc="1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is 10 mg/L</a:t>
            </a:r>
            <a:r>
              <a:rPr lang="en-US" sz="2400" spc="1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, that</a:t>
            </a:r>
            <a:r>
              <a:rPr lang="en-NG" sz="2400" spc="1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1000 mg seems to be distributed in 100 L</a:t>
            </a:r>
            <a:r>
              <a:rPr lang="en-US" sz="2400" spc="1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en-US" sz="2400" spc="10" dirty="0">
              <a:solidFill>
                <a:srgbClr val="000000"/>
              </a:solidFill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spc="1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Mathematically:</a:t>
            </a:r>
            <a:r>
              <a:rPr lang="en-NG" sz="2400" spc="1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endParaRPr lang="en-US" sz="2400" spc="10" dirty="0">
              <a:solidFill>
                <a:srgbClr val="000000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spc="1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</a:t>
            </a:r>
            <a:r>
              <a:rPr lang="en-NG" sz="2400" spc="1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ose/volume = concentration</a:t>
            </a:r>
            <a:r>
              <a:rPr lang="en-US" sz="2400" spc="1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NG" sz="2400" spc="1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1000 mg/</a:t>
            </a:r>
            <a:r>
              <a:rPr lang="en-US" sz="2400" i="1" spc="1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x</a:t>
            </a:r>
            <a:r>
              <a:rPr lang="en-NG" sz="2400" spc="1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 L = 10 mg/L </a:t>
            </a:r>
            <a:endParaRPr lang="en-US" sz="2400" spc="10" dirty="0">
              <a:solidFill>
                <a:srgbClr val="000000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400" spc="1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T</a:t>
            </a:r>
            <a:r>
              <a:rPr lang="en-NG" sz="2400" spc="10" dirty="0" err="1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herefore</a:t>
            </a:r>
            <a:r>
              <a:rPr lang="en-NG" sz="2400" spc="1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, </a:t>
            </a:r>
            <a:r>
              <a:rPr lang="en-NG" sz="2400" i="1" spc="1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x</a:t>
            </a:r>
            <a:r>
              <a:rPr lang="en-NG" sz="2400" spc="1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= 1000 mg/10 mg/L = 100 L.</a:t>
            </a:r>
            <a:endParaRPr lang="en-US" sz="2400" spc="10" dirty="0">
              <a:solidFill>
                <a:srgbClr val="000000"/>
              </a:solidFill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01471C47-C451-258F-D652-3443304E32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0"/>
            <a:ext cx="904240" cy="8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81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AB068-378D-0E13-930C-64276D32C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4957553" cy="70493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Volume of Distribution</a:t>
            </a:r>
            <a:endParaRPr lang="en-NG" sz="3200" b="1" dirty="0">
              <a:latin typeface="Corbel" panose="020B0503020204020204" pitchFamily="34" charset="0"/>
            </a:endParaRPr>
          </a:p>
        </p:txBody>
      </p:sp>
      <p:sp>
        <p:nvSpPr>
          <p:cNvPr id="2055" name="Rectangle 2054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pic>
        <p:nvPicPr>
          <p:cNvPr id="2050" name="Picture 2" descr="Compartmental model and the volume of distribution of the central... |  Download Scientific Diagram">
            <a:extLst>
              <a:ext uri="{FF2B5EF4-FFF2-40B4-BE49-F238E27FC236}">
                <a16:creationId xmlns:a16="http://schemas.microsoft.com/office/drawing/2014/main" id="{9BD1F170-2C1F-7A7D-A697-707609E37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256" y="1810258"/>
            <a:ext cx="4414438" cy="32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2161E-9924-C180-274E-7EF682926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15440"/>
            <a:ext cx="5615760" cy="485648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NG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V</a:t>
            </a:r>
            <a:r>
              <a:rPr lang="en-US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</a:t>
            </a:r>
            <a:r>
              <a:rPr lang="en-NG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has nothing to do with the actual volume of the body or its fluid compartments</a:t>
            </a:r>
            <a:r>
              <a:rPr lang="en-US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orbel" panose="020B0503020204020204" pitchFamily="34" charset="0"/>
                <a:ea typeface="Times New Roman" panose="02020603050405020304" pitchFamily="18" charset="0"/>
              </a:rPr>
              <a:t>It rather involves</a:t>
            </a:r>
            <a:r>
              <a:rPr lang="en-NG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the distribution of the drug within the body. </a:t>
            </a:r>
            <a:endParaRPr lang="en-US" sz="20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NG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For a drug that is highly tissue-bound, very little drug remains in circulation; thus, plasma conc</a:t>
            </a:r>
            <a:r>
              <a:rPr lang="en-US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.</a:t>
            </a:r>
            <a:r>
              <a:rPr lang="en-NG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is low and </a:t>
            </a:r>
            <a:r>
              <a:rPr lang="en-US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the VD </a:t>
            </a:r>
            <a:r>
              <a:rPr lang="en-NG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is high.</a:t>
            </a:r>
            <a:endParaRPr lang="en-US" sz="20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NG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Drugs that remain in circulation tend to have a low </a:t>
            </a:r>
            <a:r>
              <a:rPr lang="en-US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VD</a:t>
            </a:r>
            <a:r>
              <a:rPr lang="en-NG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endParaRPr lang="en-NG" sz="2000" dirty="0"/>
          </a:p>
        </p:txBody>
      </p:sp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CED4265E-4311-7920-C121-A7FA22009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0"/>
            <a:ext cx="904240" cy="8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32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64DE4-01C1-4B81-50EB-893212ABC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577174"/>
            <a:ext cx="4957553" cy="491573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Cont.</a:t>
            </a:r>
            <a:endParaRPr lang="en-NG" sz="3200" b="1" dirty="0">
              <a:latin typeface="Corbel" panose="020B0503020204020204" pitchFamily="34" charset="0"/>
            </a:endParaRPr>
          </a:p>
        </p:txBody>
      </p:sp>
      <p:sp>
        <p:nvSpPr>
          <p:cNvPr id="3079" name="Rectangle 3078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NG"/>
          </a:p>
        </p:txBody>
      </p:sp>
      <p:sp>
        <p:nvSpPr>
          <p:cNvPr id="3081" name="Rectangle 3080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ED279-2C54-ADC5-73C3-B986859E6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7281" y="1068748"/>
            <a:ext cx="5527040" cy="50680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VD </a:t>
            </a:r>
            <a:r>
              <a:rPr lang="en-NG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provides a reference for the plasma conc</a:t>
            </a:r>
            <a:r>
              <a:rPr lang="en-US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.</a:t>
            </a:r>
            <a:r>
              <a:rPr lang="en-NG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expected for a given dose but provides little information about the specific pattern of distribution. </a:t>
            </a:r>
            <a:endParaRPr lang="en-US" sz="2000" spc="1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NG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Each drug is uniquely distributed in the body. Some distribute mostly into fat, others remain in </a:t>
            </a:r>
            <a:r>
              <a:rPr lang="en-US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ECF</a:t>
            </a:r>
            <a:r>
              <a:rPr lang="en-NG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, </a:t>
            </a:r>
            <a:r>
              <a:rPr lang="en-US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&amp;</a:t>
            </a:r>
            <a:r>
              <a:rPr lang="en-NG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some</a:t>
            </a:r>
            <a:r>
              <a:rPr lang="en-NG" sz="20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bound extensively to specific tissues.</a:t>
            </a:r>
            <a:endParaRPr lang="en-US" sz="2000" spc="1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NG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Many acidic drugs (e</a:t>
            </a:r>
            <a:r>
              <a:rPr lang="en-US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.</a:t>
            </a:r>
            <a:r>
              <a:rPr lang="en-NG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g</a:t>
            </a:r>
            <a:r>
              <a:rPr lang="en-US" sz="2000" dirty="0">
                <a:latin typeface="Corbel" panose="020B0503020204020204" pitchFamily="34" charset="0"/>
                <a:ea typeface="Times New Roman" panose="02020603050405020304" pitchFamily="18" charset="0"/>
              </a:rPr>
              <a:t>.</a:t>
            </a:r>
            <a:r>
              <a:rPr lang="en-NG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 warfarin, aspirin) are highly protein-bound and thus have a small apparent </a:t>
            </a:r>
            <a:r>
              <a:rPr lang="en-US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VD</a:t>
            </a:r>
            <a:r>
              <a:rPr lang="en-NG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NG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Many basic drugs (</a:t>
            </a:r>
            <a:r>
              <a:rPr lang="en-NG" sz="2000" dirty="0" err="1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eg</a:t>
            </a:r>
            <a:r>
              <a:rPr lang="en-NG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, amphetamine) are extensively taken up by tissues and thus have an apparent </a:t>
            </a:r>
            <a:r>
              <a:rPr lang="en-US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VD</a:t>
            </a:r>
            <a:r>
              <a:rPr lang="en-NG" sz="200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larger than the volume of the entire body.</a:t>
            </a:r>
          </a:p>
          <a:p>
            <a:pPr>
              <a:lnSpc>
                <a:spcPct val="100000"/>
              </a:lnSpc>
            </a:pPr>
            <a:endParaRPr lang="en-NG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56D62B-1165-CD31-D25C-A0EE4AEBB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80" y="2022442"/>
            <a:ext cx="4858157" cy="2701958"/>
          </a:xfrm>
          <a:prstGeom prst="rect">
            <a:avLst/>
          </a:prstGeom>
        </p:spPr>
      </p:pic>
      <p:pic>
        <p:nvPicPr>
          <p:cNvPr id="6" name="Picture 5" descr="A logo of a university&#10;&#10;Description automatically generated">
            <a:extLst>
              <a:ext uri="{FF2B5EF4-FFF2-40B4-BE49-F238E27FC236}">
                <a16:creationId xmlns:a16="http://schemas.microsoft.com/office/drawing/2014/main" id="{00BA75D6-7C1F-C872-A6EC-9A4F9B441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0"/>
            <a:ext cx="904240" cy="8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91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0" name="Rectangle 4109">
            <a:extLst>
              <a:ext uri="{FF2B5EF4-FFF2-40B4-BE49-F238E27FC236}">
                <a16:creationId xmlns:a16="http://schemas.microsoft.com/office/drawing/2014/main" id="{84A3A5EB-931E-46DE-A692-6731DB988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2" name="Rectangle 4111">
            <a:extLst>
              <a:ext uri="{FF2B5EF4-FFF2-40B4-BE49-F238E27FC236}">
                <a16:creationId xmlns:a16="http://schemas.microsoft.com/office/drawing/2014/main" id="{2358634F-705D-44E4-9FBF-A406E2F9A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G"/>
          </a:p>
        </p:txBody>
      </p:sp>
      <p:sp>
        <p:nvSpPr>
          <p:cNvPr id="4114" name="Rectangle 4113">
            <a:extLst>
              <a:ext uri="{FF2B5EF4-FFF2-40B4-BE49-F238E27FC236}">
                <a16:creationId xmlns:a16="http://schemas.microsoft.com/office/drawing/2014/main" id="{6FCFE1E3-A09C-4196-A99F-B7C3014E9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N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A9AC62-6ADE-CCF3-9069-069F252C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2641600" cy="651446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Corbel" panose="020B0503020204020204" pitchFamily="34" charset="0"/>
              </a:rPr>
              <a:t>Binding</a:t>
            </a:r>
            <a:endParaRPr lang="en-NG" sz="3200" b="1" dirty="0">
              <a:latin typeface="Corbel" panose="020B05030202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7852A7-C2B7-B1F8-FDB5-3253D2044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246" y="1561730"/>
            <a:ext cx="6999021" cy="447331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NG" sz="24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The extent of drug distribution into tissues depends on the degree of plasma protein and tissue binding. </a:t>
            </a:r>
            <a:endParaRPr lang="en-US" sz="2400" spc="1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NG" sz="24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In the bloodstream, drugs are transported partly in solution as free (unbound) drug and partly reversibly bound to blood components (</a:t>
            </a:r>
            <a:r>
              <a:rPr lang="en-NG" sz="2400" spc="10" dirty="0" err="1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eg</a:t>
            </a:r>
            <a:r>
              <a:rPr lang="en-NG" sz="24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, plasma proteins, blood cells).</a:t>
            </a:r>
            <a:endParaRPr lang="en-US" sz="2400" spc="1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400" spc="10" dirty="0">
                <a:latin typeface="Corbel" panose="020B0503020204020204" pitchFamily="34" charset="0"/>
                <a:ea typeface="Times New Roman" panose="02020603050405020304" pitchFamily="18" charset="0"/>
              </a:rPr>
              <a:t>T</a:t>
            </a:r>
            <a:r>
              <a:rPr lang="en-NG" sz="24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he </a:t>
            </a:r>
            <a:r>
              <a:rPr lang="en-US" sz="24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most important </a:t>
            </a:r>
            <a:r>
              <a:rPr lang="en-NG" sz="2400" spc="10" dirty="0"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plasma proteins that interact with drugs are albumin, alpha-1 acid glycoprotein, and lipoproteins. </a:t>
            </a:r>
            <a:endParaRPr lang="en-US" sz="2400" spc="1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1200"/>
              </a:spcAft>
              <a:buNone/>
            </a:pPr>
            <a:endParaRPr lang="en-US" sz="2400" spc="10" dirty="0"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endParaRPr lang="en-US" sz="2400" spc="1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endParaRPr lang="en-NG" sz="2400" dirty="0"/>
          </a:p>
        </p:txBody>
      </p:sp>
      <p:pic>
        <p:nvPicPr>
          <p:cNvPr id="4098" name="Picture 2" descr="Distribution: The Second Stage of Pharmacokinetics">
            <a:extLst>
              <a:ext uri="{FF2B5EF4-FFF2-40B4-BE49-F238E27FC236}">
                <a16:creationId xmlns:a16="http://schemas.microsoft.com/office/drawing/2014/main" id="{D5B8FD34-D788-B314-7BCD-5023E7204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89428" y="2570481"/>
            <a:ext cx="3949326" cy="263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logo of a university&#10;&#10;Description automatically generated">
            <a:extLst>
              <a:ext uri="{FF2B5EF4-FFF2-40B4-BE49-F238E27FC236}">
                <a16:creationId xmlns:a16="http://schemas.microsoft.com/office/drawing/2014/main" id="{863B0A35-D47B-E41D-C853-C477BA1A1A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760" y="0"/>
            <a:ext cx="904240" cy="88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703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11451</TotalTime>
  <Words>1111</Words>
  <Application>Microsoft Office PowerPoint</Application>
  <PresentationFormat>Widescreen</PresentationFormat>
  <Paragraphs>85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Century Schoolbook</vt:lpstr>
      <vt:lpstr>Corbel</vt:lpstr>
      <vt:lpstr>Courier New</vt:lpstr>
      <vt:lpstr>Franklin Gothic Book</vt:lpstr>
      <vt:lpstr>Garamond</vt:lpstr>
      <vt:lpstr>Wingdings</vt:lpstr>
      <vt:lpstr>SavonVTI</vt:lpstr>
      <vt:lpstr>Pharmacokinetics (drug DISTRIBUTION)</vt:lpstr>
      <vt:lpstr>Outlines</vt:lpstr>
      <vt:lpstr>Objectives </vt:lpstr>
      <vt:lpstr>Introduction</vt:lpstr>
      <vt:lpstr>Distribution To Tissues</vt:lpstr>
      <vt:lpstr>Cont.</vt:lpstr>
      <vt:lpstr>Volume of Distribution</vt:lpstr>
      <vt:lpstr>Cont.</vt:lpstr>
      <vt:lpstr>Binding</vt:lpstr>
      <vt:lpstr>Cont.</vt:lpstr>
      <vt:lpstr>Cont.</vt:lpstr>
      <vt:lpstr>PowerPoint Presentation</vt:lpstr>
      <vt:lpstr>PowerPoint Presentation</vt:lpstr>
      <vt:lpstr>PowerPoint Presentation</vt:lpstr>
      <vt:lpstr>Cont.</vt:lpstr>
      <vt:lpstr>Cont.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title</dc:title>
  <dc:creator>Samira Saeed</dc:creator>
  <cp:lastModifiedBy>Ja'afaru Sani Mohammed</cp:lastModifiedBy>
  <cp:revision>185</cp:revision>
  <dcterms:created xsi:type="dcterms:W3CDTF">2023-08-06T13:50:32Z</dcterms:created>
  <dcterms:modified xsi:type="dcterms:W3CDTF">2024-08-25T03:19:20Z</dcterms:modified>
</cp:coreProperties>
</file>