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6" r:id="rId1"/>
  </p:sldMasterIdLst>
  <p:notesMasterIdLst>
    <p:notesMasterId r:id="rId24"/>
  </p:notesMasterIdLst>
  <p:sldIdLst>
    <p:sldId id="256" r:id="rId2"/>
    <p:sldId id="257" r:id="rId3"/>
    <p:sldId id="258" r:id="rId4"/>
    <p:sldId id="350" r:id="rId5"/>
    <p:sldId id="351" r:id="rId6"/>
    <p:sldId id="352" r:id="rId7"/>
    <p:sldId id="357" r:id="rId8"/>
    <p:sldId id="358" r:id="rId9"/>
    <p:sldId id="353" r:id="rId10"/>
    <p:sldId id="354" r:id="rId11"/>
    <p:sldId id="355" r:id="rId12"/>
    <p:sldId id="356" r:id="rId13"/>
    <p:sldId id="359" r:id="rId14"/>
    <p:sldId id="372" r:id="rId15"/>
    <p:sldId id="360" r:id="rId16"/>
    <p:sldId id="361" r:id="rId17"/>
    <p:sldId id="373" r:id="rId18"/>
    <p:sldId id="363" r:id="rId19"/>
    <p:sldId id="374" r:id="rId20"/>
    <p:sldId id="364" r:id="rId21"/>
    <p:sldId id="365" r:id="rId22"/>
    <p:sldId id="349" r:id="rId23"/>
  </p:sldIdLst>
  <p:sldSz cx="13004800" cy="9753600"/>
  <p:notesSz cx="6858000" cy="9144000"/>
  <p:embeddedFontLst>
    <p:embeddedFont>
      <p:font typeface="Century Schoolbook" panose="02040604050505020304" pitchFamily="18" charset="0"/>
      <p:regular r:id="rId25"/>
      <p:bold r:id="rId26"/>
      <p:italic r:id="rId27"/>
      <p:boldItalic r:id="rId28"/>
    </p:embeddedFont>
    <p:embeddedFont>
      <p:font typeface="Franklin Gothic Book" panose="020B0503020102020204" pitchFamily="34" charset="0"/>
      <p:regular r:id="rId29"/>
      <p:italic r:id="rId30"/>
    </p:embeddedFont>
    <p:embeddedFont>
      <p:font typeface="Garamond" panose="02020404030301010803" pitchFamily="18" charset="0"/>
      <p:regular r:id="rId31"/>
      <p:bold r:id="rId32"/>
      <p:italic r:id="rId33"/>
    </p:embeddedFont>
    <p:embeddedFont>
      <p:font typeface="Merriweather Sans" pitchFamily="2"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2" d="100"/>
          <a:sy n="102" d="100"/>
        </p:scale>
        <p:origin x="9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1562505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10" name="Rectangle 9"/>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478272" y="1802994"/>
            <a:ext cx="2048256" cy="1040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600192" y="1802994"/>
            <a:ext cx="1804416" cy="875995"/>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737710" y="3192647"/>
            <a:ext cx="9529382" cy="3466286"/>
          </a:xfrm>
        </p:spPr>
        <p:txBody>
          <a:bodyPr tIns="45720" bIns="45720" anchor="ctr">
            <a:normAutofit/>
          </a:bodyPr>
          <a:lstStyle>
            <a:lvl1pPr algn="ctr">
              <a:lnSpc>
                <a:spcPct val="83000"/>
              </a:lnSpc>
              <a:defRPr lang="en-US" sz="7254" b="0"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37708" y="6658934"/>
            <a:ext cx="9532636" cy="650241"/>
          </a:xfrm>
        </p:spPr>
        <p:txBody>
          <a:bodyPr>
            <a:normAutofit/>
          </a:bodyPr>
          <a:lstStyle>
            <a:lvl1pPr marL="0" indent="0" algn="ctr">
              <a:spcBef>
                <a:spcPts val="0"/>
              </a:spcBef>
              <a:buNone/>
              <a:defRPr sz="1920" spc="85" baseline="0">
                <a:solidFill>
                  <a:schemeClr val="tx1">
                    <a:lumMod val="95000"/>
                    <a:lumOff val="5000"/>
                  </a:schemeClr>
                </a:solidFill>
              </a:defRPr>
            </a:lvl1pPr>
            <a:lvl2pPr marL="487695" indent="0" algn="ctr">
              <a:buNone/>
              <a:defRPr sz="1707"/>
            </a:lvl2pPr>
            <a:lvl3pPr marL="975390" indent="0" algn="ctr">
              <a:buNone/>
              <a:defRPr sz="1707"/>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20" name="Date Placeholder 19"/>
          <p:cNvSpPr>
            <a:spLocks noGrp="1"/>
          </p:cNvSpPr>
          <p:nvPr>
            <p:ph type="dt" sz="half" idx="10"/>
          </p:nvPr>
        </p:nvSpPr>
        <p:spPr>
          <a:xfrm>
            <a:off x="5673344" y="1907564"/>
            <a:ext cx="1658112" cy="690554"/>
          </a:xfrm>
        </p:spPr>
        <p:txBody>
          <a:bodyPr/>
          <a:lstStyle>
            <a:lvl1pPr algn="ctr">
              <a:defRPr sz="1387" spc="0" baseline="0">
                <a:solidFill>
                  <a:srgbClr val="FFFFFF"/>
                </a:solidFill>
                <a:latin typeface="+mn-lt"/>
              </a:defRPr>
            </a:lvl1pPr>
          </a:lstStyle>
          <a:p>
            <a:fld id="{EA0C0817-A112-4847-8014-A94B7D2A4EA3}" type="datetime1">
              <a:rPr lang="en-US" smtClean="0"/>
              <a:t>8/23/2024</a:t>
            </a:fld>
            <a:endParaRPr lang="en-US" dirty="0"/>
          </a:p>
        </p:txBody>
      </p:sp>
      <p:sp>
        <p:nvSpPr>
          <p:cNvPr id="21" name="Footer Placeholder 20"/>
          <p:cNvSpPr>
            <a:spLocks noGrp="1"/>
          </p:cNvSpPr>
          <p:nvPr>
            <p:ph type="ftr" sz="quarter" idx="11"/>
          </p:nvPr>
        </p:nvSpPr>
        <p:spPr>
          <a:xfrm>
            <a:off x="1737707" y="7363425"/>
            <a:ext cx="6112315" cy="32512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9180715" y="7363425"/>
            <a:ext cx="2086379"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0172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2790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1040" y="1083733"/>
            <a:ext cx="2519680" cy="7477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0" y="1083733"/>
            <a:ext cx="8615680" cy="7477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9766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5477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23" name="Rectangle 22"/>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478272" y="1802994"/>
            <a:ext cx="2048256" cy="1040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37767" y="3235791"/>
            <a:ext cx="9529267" cy="3423140"/>
          </a:xfrm>
        </p:spPr>
        <p:txBody>
          <a:bodyPr anchor="ctr">
            <a:normAutofit/>
          </a:bodyPr>
          <a:lstStyle>
            <a:lvl1pPr algn="ctr">
              <a:lnSpc>
                <a:spcPct val="83000"/>
              </a:lnSpc>
              <a:defRPr lang="en-US" sz="7254"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600192" y="1802994"/>
            <a:ext cx="1804416" cy="875995"/>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737766" y="6658933"/>
            <a:ext cx="9535770" cy="650240"/>
          </a:xfrm>
        </p:spPr>
        <p:txBody>
          <a:bodyPr anchor="t">
            <a:normAutofit/>
          </a:bodyPr>
          <a:lstStyle>
            <a:lvl1pPr marL="0" indent="0" algn="ctr">
              <a:buNone/>
              <a:tabLst>
                <a:tab pos="2809328" algn="l"/>
              </a:tabLst>
              <a:defRPr sz="1920">
                <a:solidFill>
                  <a:schemeClr val="tx1">
                    <a:lumMod val="95000"/>
                    <a:lumOff val="5000"/>
                  </a:schemeClr>
                </a:solidFill>
                <a:effectLst/>
              </a:defRPr>
            </a:lvl1pPr>
            <a:lvl2pPr marL="487695" indent="0">
              <a:buNone/>
              <a:defRPr sz="1707">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673344" y="1912182"/>
            <a:ext cx="1658112" cy="709377"/>
          </a:xfrm>
        </p:spPr>
        <p:txBody>
          <a:bodyPr/>
          <a:lstStyle>
            <a:lvl1pPr algn="ctr">
              <a:defRPr lang="en-US" sz="1387" kern="1200" spc="0" baseline="0">
                <a:solidFill>
                  <a:srgbClr val="FFFFFF"/>
                </a:solidFill>
                <a:latin typeface="+mn-lt"/>
                <a:ea typeface="+mn-ea"/>
                <a:cs typeface="+mn-cs"/>
              </a:defRPr>
            </a:lvl1pPr>
          </a:lstStyle>
          <a:p>
            <a:fld id="{D9C646AA-F36E-4540-911D-FFFC0A0EF24A}" type="datetime1">
              <a:rPr lang="en-US" smtClean="0"/>
              <a:t>8/23/2024</a:t>
            </a:fld>
            <a:endParaRPr lang="en-US" dirty="0"/>
          </a:p>
        </p:txBody>
      </p:sp>
      <p:sp>
        <p:nvSpPr>
          <p:cNvPr id="5" name="Footer Placeholder 4"/>
          <p:cNvSpPr>
            <a:spLocks noGrp="1"/>
          </p:cNvSpPr>
          <p:nvPr>
            <p:ph type="ftr" sz="quarter" idx="11"/>
          </p:nvPr>
        </p:nvSpPr>
        <p:spPr>
          <a:xfrm>
            <a:off x="1737768" y="7363425"/>
            <a:ext cx="6037476" cy="32512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9178138" y="7363425"/>
            <a:ext cx="2088895"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6744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7920"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92544"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4044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1171" y="2950164"/>
            <a:ext cx="4974336" cy="910336"/>
          </a:xfrm>
        </p:spPr>
        <p:txBody>
          <a:bodyPr anchor="ctr">
            <a:normAutofit/>
          </a:bodyPr>
          <a:lstStyle>
            <a:lvl1pPr marL="0" indent="0" algn="l">
              <a:spcBef>
                <a:spcPts val="0"/>
              </a:spcBef>
              <a:buNone/>
              <a:defRPr sz="2027" b="1" i="0">
                <a:solidFill>
                  <a:schemeClr val="tx1"/>
                </a:solidFill>
                <a:latin typeface="+mn-lt"/>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4" name="Content Placeholder 3"/>
          <p:cNvSpPr>
            <a:spLocks noGrp="1"/>
          </p:cNvSpPr>
          <p:nvPr>
            <p:ph sz="half" idx="2"/>
          </p:nvPr>
        </p:nvSpPr>
        <p:spPr>
          <a:xfrm>
            <a:off x="1141171" y="3971517"/>
            <a:ext cx="4974336" cy="4499662"/>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9293" y="2950164"/>
            <a:ext cx="4974336" cy="910336"/>
          </a:xfrm>
        </p:spPr>
        <p:txBody>
          <a:bodyPr anchor="ctr">
            <a:normAutofit/>
          </a:bodyPr>
          <a:lstStyle>
            <a:lvl1pPr marL="0" indent="0" algn="l">
              <a:spcBef>
                <a:spcPts val="0"/>
              </a:spcBef>
              <a:buNone/>
              <a:defRPr sz="2027" b="1">
                <a:solidFill>
                  <a:schemeClr val="tx1"/>
                </a:solidFill>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6" name="Content Placeholder 5"/>
          <p:cNvSpPr>
            <a:spLocks noGrp="1"/>
          </p:cNvSpPr>
          <p:nvPr>
            <p:ph sz="quarter" idx="4"/>
          </p:nvPr>
        </p:nvSpPr>
        <p:spPr>
          <a:xfrm>
            <a:off x="6889293" y="3971515"/>
            <a:ext cx="4974336" cy="4500635"/>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984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179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291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22080" y="863846"/>
            <a:ext cx="3372761" cy="2340864"/>
          </a:xfrm>
        </p:spPr>
        <p:txBody>
          <a:bodyPr anchor="b">
            <a:normAutofit/>
          </a:bodyPr>
          <a:lstStyle>
            <a:lvl1pPr algn="l" defTabSz="975390" rtl="0" eaLnBrk="1" latinLnBrk="0" hangingPunct="1">
              <a:lnSpc>
                <a:spcPct val="100000"/>
              </a:lnSpc>
              <a:spcBef>
                <a:spcPct val="0"/>
              </a:spcBef>
              <a:buNone/>
              <a:defRPr lang="en-US" sz="3413"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31520" y="866987"/>
            <a:ext cx="7315200" cy="7586133"/>
          </a:xfrm>
        </p:spPr>
        <p:txBody>
          <a:bodyPr/>
          <a:lstStyle>
            <a:lvl1pPr>
              <a:defRPr sz="2027"/>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22080" y="3323449"/>
            <a:ext cx="3372761" cy="5129671"/>
          </a:xfrm>
        </p:spPr>
        <p:txBody>
          <a:bodyPr>
            <a:normAutofit/>
          </a:bodyPr>
          <a:lstStyle>
            <a:lvl1pPr marL="0" indent="0">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8" name="Date Placeholder 7"/>
          <p:cNvSpPr>
            <a:spLocks noGrp="1"/>
          </p:cNvSpPr>
          <p:nvPr>
            <p:ph type="dt" sz="half" idx="10"/>
          </p:nvPr>
        </p:nvSpPr>
        <p:spPr>
          <a:xfrm>
            <a:off x="5960533" y="8583168"/>
            <a:ext cx="2086187" cy="520192"/>
          </a:xfrm>
        </p:spPr>
        <p:txBody>
          <a:bodyPr/>
          <a:lstStyle>
            <a:lvl1pPr>
              <a:defRPr>
                <a:solidFill>
                  <a:schemeClr val="tx1">
                    <a:lumMod val="85000"/>
                    <a:lumOff val="15000"/>
                  </a:schemeClr>
                </a:solidFill>
              </a:defRPr>
            </a:lvl1pPr>
          </a:lstStyle>
          <a:p>
            <a:fld id="{7E8D12A6-918A-48BD-8CB9-CA713993B0EA}" type="datetime1">
              <a:rPr lang="en-US" smtClean="0"/>
              <a:t>8/23/2024</a:t>
            </a:fld>
            <a:endParaRPr lang="en-US"/>
          </a:p>
        </p:txBody>
      </p:sp>
      <p:sp>
        <p:nvSpPr>
          <p:cNvPr id="9" name="Footer Placeholder 8"/>
          <p:cNvSpPr>
            <a:spLocks noGrp="1"/>
          </p:cNvSpPr>
          <p:nvPr>
            <p:ph type="ftr" sz="quarter" idx="11"/>
          </p:nvPr>
        </p:nvSpPr>
        <p:spPr>
          <a:xfrm>
            <a:off x="731521" y="8583168"/>
            <a:ext cx="4890347" cy="520192"/>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1089844" y="8583168"/>
            <a:ext cx="1304997" cy="520192"/>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940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43840" y="338125"/>
            <a:ext cx="8209281" cy="9077350"/>
          </a:xfrm>
          <a:solidFill>
            <a:schemeClr val="accent1">
              <a:lumMod val="60000"/>
              <a:lumOff val="40000"/>
            </a:schemeClr>
          </a:solidFill>
          <a:ln>
            <a:noFill/>
          </a:ln>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5" name="Date Placeholder 4"/>
          <p:cNvSpPr>
            <a:spLocks noGrp="1"/>
          </p:cNvSpPr>
          <p:nvPr>
            <p:ph type="dt" sz="half" idx="10"/>
          </p:nvPr>
        </p:nvSpPr>
        <p:spPr>
          <a:xfrm>
            <a:off x="6039827" y="8583168"/>
            <a:ext cx="2210094" cy="520192"/>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8/23/2024</a:t>
            </a:fld>
            <a:endParaRPr lang="en-US" dirty="0"/>
          </a:p>
        </p:txBody>
      </p:sp>
      <p:sp>
        <p:nvSpPr>
          <p:cNvPr id="6" name="Footer Placeholder 5"/>
          <p:cNvSpPr>
            <a:spLocks noGrp="1"/>
          </p:cNvSpPr>
          <p:nvPr>
            <p:ph type="ftr" sz="quarter" idx="11"/>
          </p:nvPr>
        </p:nvSpPr>
        <p:spPr>
          <a:xfrm>
            <a:off x="653491" y="8583168"/>
            <a:ext cx="4893869" cy="520192"/>
          </a:xfrm>
        </p:spPr>
        <p:txBody>
          <a:bodyPr/>
          <a:lstStyle>
            <a:lvl1pPr marL="0" algn="r" defTabSz="975390" rtl="0" eaLnBrk="1" latinLnBrk="0" hangingPunct="1">
              <a:defRPr lang="en-US" sz="1067"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1089843" y="8583168"/>
            <a:ext cx="1306982" cy="520192"/>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42400" y="858317"/>
            <a:ext cx="3354426" cy="2340864"/>
          </a:xfrm>
        </p:spPr>
        <p:txBody>
          <a:bodyPr anchor="b">
            <a:noAutofit/>
          </a:bodyPr>
          <a:lstStyle>
            <a:lvl1pPr algn="l">
              <a:lnSpc>
                <a:spcPct val="100000"/>
              </a:lnSpc>
              <a:defRPr sz="3413"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9042400" y="3394253"/>
            <a:ext cx="3354426" cy="4993843"/>
          </a:xfrm>
        </p:spPr>
        <p:txBody>
          <a:bodyPr>
            <a:normAutofit/>
          </a:bodyPr>
          <a:lstStyle>
            <a:lvl1pPr marL="0" indent="0" algn="l">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Tree>
    <p:extLst>
      <p:ext uri="{BB962C8B-B14F-4D97-AF65-F5344CB8AC3E}">
        <p14:creationId xmlns:p14="http://schemas.microsoft.com/office/powerpoint/2010/main" val="359163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7" name="Rectangle 6"/>
          <p:cNvSpPr/>
          <p:nvPr/>
        </p:nvSpPr>
        <p:spPr>
          <a:xfrm>
            <a:off x="250343" y="338125"/>
            <a:ext cx="12504115" cy="907735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96647" y="533197"/>
            <a:ext cx="12211507" cy="8687206"/>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137920" y="913911"/>
            <a:ext cx="10728960" cy="1950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37920" y="2991104"/>
            <a:ext cx="10728960" cy="5475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40581" y="8583168"/>
            <a:ext cx="3085915"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F6FA2B21-3FCD-4721-B95C-427943F61125}" type="datetime1">
              <a:rPr lang="en-US" smtClean="0"/>
              <a:t>8/23/2024</a:t>
            </a:fld>
            <a:endParaRPr lang="en-US"/>
          </a:p>
        </p:txBody>
      </p:sp>
      <p:sp>
        <p:nvSpPr>
          <p:cNvPr id="5" name="Footer Placeholder 4"/>
          <p:cNvSpPr>
            <a:spLocks noGrp="1"/>
          </p:cNvSpPr>
          <p:nvPr>
            <p:ph type="ftr" sz="quarter" idx="3"/>
          </p:nvPr>
        </p:nvSpPr>
        <p:spPr>
          <a:xfrm>
            <a:off x="1137920" y="8583168"/>
            <a:ext cx="6204373" cy="520192"/>
          </a:xfrm>
          <a:prstGeom prst="rect">
            <a:avLst/>
          </a:prstGeom>
        </p:spPr>
        <p:txBody>
          <a:bodyPr vert="horz" lIns="91440" tIns="45720" rIns="91440" bIns="45720" rtlCol="0" anchor="b"/>
          <a:lstStyle>
            <a:lvl1pPr algn="l">
              <a:defRPr sz="1067">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972800" y="8583168"/>
            <a:ext cx="894080"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639439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defTabSz="975390"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p:titleStyle>
    <p:bodyStyle>
      <a:lvl1pPr marL="195078" indent="-195078" algn="l" defTabSz="975390" rtl="0" eaLnBrk="1" latinLnBrk="0" hangingPunct="1">
        <a:lnSpc>
          <a:spcPct val="110000"/>
        </a:lnSpc>
        <a:spcBef>
          <a:spcPts val="960"/>
        </a:spcBef>
        <a:spcAft>
          <a:spcPts val="0"/>
        </a:spcAft>
        <a:buClr>
          <a:schemeClr val="tx1">
            <a:lumMod val="85000"/>
            <a:lumOff val="15000"/>
          </a:schemeClr>
        </a:buClr>
        <a:buFont typeface="Garamond" pitchFamily="18" charset="0"/>
        <a:buChar char="◦"/>
        <a:defRPr sz="1600" kern="1200">
          <a:solidFill>
            <a:schemeClr val="tx1"/>
          </a:solidFill>
          <a:latin typeface="+mn-lt"/>
          <a:ea typeface="+mn-ea"/>
          <a:cs typeface="+mn-cs"/>
        </a:defRPr>
      </a:lvl1pPr>
      <a:lvl2pPr marL="487695"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387" kern="1200">
          <a:solidFill>
            <a:schemeClr val="tx1"/>
          </a:solidFill>
          <a:latin typeface="+mn-lt"/>
          <a:ea typeface="+mn-ea"/>
          <a:cs typeface="+mn-cs"/>
        </a:defRPr>
      </a:lvl2pPr>
      <a:lvl3pPr marL="780312"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3pPr>
      <a:lvl4pPr marL="1072930"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4pPr>
      <a:lvl5pPr marL="1365547"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5pPr>
      <a:lvl6pPr marL="170672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6pPr>
      <a:lvl7pPr marL="202673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7pPr>
      <a:lvl8pPr marL="234674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8pPr>
      <a:lvl9pPr marL="266675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0" y="1219200"/>
            <a:ext cx="13004801" cy="731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03" y="1706881"/>
            <a:ext cx="12033716" cy="633984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975390"/>
            <a:endParaRPr lang="en-US" sz="192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854" y="1882446"/>
            <a:ext cx="11684813" cy="5988710"/>
          </a:xfrm>
          <a:prstGeom prst="rect">
            <a:avLst/>
          </a:prstGeom>
          <a:ln w="6350" cap="sq" cmpd="sng" algn="ctr">
            <a:solidFill>
              <a:schemeClr val="tx1"/>
            </a:solidFill>
            <a:prstDash val="solid"/>
            <a:miter lim="800000"/>
          </a:ln>
          <a:effectLst/>
        </p:spPr>
        <p:txBody>
          <a:bodyPr/>
          <a:lstStyle/>
          <a:p>
            <a:pPr defTabSz="975390"/>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3346277" y="1981769"/>
            <a:ext cx="8907195" cy="3245553"/>
          </a:xfrm>
        </p:spPr>
        <p:txBody>
          <a:bodyPr>
            <a:normAutofit/>
          </a:bodyPr>
          <a:lstStyle/>
          <a:p>
            <a:pPr>
              <a:lnSpc>
                <a:spcPct val="150000"/>
              </a:lnSpc>
            </a:pPr>
            <a:r>
              <a:rPr lang="en-US" sz="3200" b="1" dirty="0">
                <a:solidFill>
                  <a:schemeClr val="tx1"/>
                </a:solidFill>
              </a:rPr>
              <a:t>Isolation of genomic and plasmid </a:t>
            </a:r>
            <a:r>
              <a:rPr lang="en-US" sz="3200" b="1" dirty="0" err="1">
                <a:solidFill>
                  <a:schemeClr val="tx1"/>
                </a:solidFill>
              </a:rPr>
              <a:t>dna</a:t>
            </a:r>
            <a:r>
              <a:rPr lang="en-US" sz="3200" b="1" dirty="0">
                <a:solidFill>
                  <a:schemeClr val="tx1"/>
                </a:solidFill>
              </a:rPr>
              <a:t> from bacteria</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602019" y="4928964"/>
            <a:ext cx="7012968" cy="1247886"/>
          </a:xfrm>
        </p:spPr>
        <p:txBody>
          <a:bodyPr>
            <a:noAutofit/>
          </a:bodyPr>
          <a:lstStyle/>
          <a:p>
            <a:pPr>
              <a:lnSpc>
                <a:spcPct val="100000"/>
              </a:lnSpc>
              <a:spcAft>
                <a:spcPts val="640"/>
              </a:spcAft>
            </a:pPr>
            <a:r>
              <a:rPr lang="en-US" sz="2800" b="1" dirty="0"/>
              <a:t>Dr. Salah </a:t>
            </a:r>
            <a:r>
              <a:rPr lang="en-US" sz="2800" b="1" dirty="0" err="1"/>
              <a:t>Tofik</a:t>
            </a:r>
            <a:r>
              <a:rPr lang="en-US" sz="2800" b="1" dirty="0"/>
              <a:t> Balaky</a:t>
            </a:r>
          </a:p>
          <a:p>
            <a:pPr>
              <a:lnSpc>
                <a:spcPct val="100000"/>
              </a:lnSpc>
              <a:spcAft>
                <a:spcPts val="640"/>
              </a:spcAft>
            </a:pPr>
            <a:r>
              <a:rPr lang="en-US" sz="2800" b="1"/>
              <a:t>Miss Amna</a:t>
            </a:r>
            <a:endParaRPr lang="en-US" sz="2800" b="1" dirty="0"/>
          </a:p>
          <a:p>
            <a:pPr>
              <a:lnSpc>
                <a:spcPct val="100000"/>
              </a:lnSpc>
              <a:spcAft>
                <a:spcPts val="640"/>
              </a:spcAft>
            </a:pPr>
            <a:r>
              <a:rPr lang="en-US" sz="2800" b="1" dirty="0"/>
              <a:t>Course: Molecular Biotechnology</a:t>
            </a:r>
          </a:p>
          <a:p>
            <a:pPr>
              <a:lnSpc>
                <a:spcPct val="100000"/>
              </a:lnSpc>
              <a:spcAft>
                <a:spcPts val="640"/>
              </a:spcAft>
            </a:pPr>
            <a:r>
              <a:rPr lang="en-US" sz="2800" b="1" dirty="0"/>
              <a:t> MA Code408 </a:t>
            </a:r>
          </a:p>
          <a:p>
            <a:pPr>
              <a:lnSpc>
                <a:spcPct val="100000"/>
              </a:lnSpc>
              <a:spcAft>
                <a:spcPts val="640"/>
              </a:spcAft>
            </a:pPr>
            <a:r>
              <a:rPr lang="en-US" sz="2800" b="1" dirty="0"/>
              <a:t>Summer school: Week 1</a:t>
            </a:r>
          </a:p>
          <a:p>
            <a:pPr>
              <a:lnSpc>
                <a:spcPct val="100000"/>
              </a:lnSpc>
              <a:spcAft>
                <a:spcPts val="640"/>
              </a:spcAft>
            </a:pPr>
            <a:r>
              <a:rPr lang="en-US" sz="2800" b="1" dirty="0"/>
              <a:t>Date 18/ 8/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18" y="1695812"/>
            <a:ext cx="2048256" cy="78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975390"/>
            <a:endParaRPr lang="en-US" sz="192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61054"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2384126"/>
            <a:ext cx="1804416"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720622" y="2603281"/>
            <a:ext cx="2451204" cy="2406637"/>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940442"/>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Procedure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Grow a 5 ml bacterial culture and centrifuge (6000 rpm for 10 min) 1.5 ml of culture for 2 min a compact pellet is formed.</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Discard the supernatant and resuspend the pellet in 567 µl TE buffer.</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Add 30 µl of 10% SDS and 3 µl of 20 mg/ ml proteinase-K, mix thoroughly, and incubate for 1 h at 37°C.</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 Add 100 µl of 5 M NaCl and mix thoroughly. If NaCl concentration is &lt;0.5 M, the nucleic acid may also precipitate.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Add 80 µl of NaCl solution and mix thoroughly. </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 Add 1 volume (0.7–0.8 ml) of 24:1 chloroform/isoamyl alcohol, mix thoroughly, and centrifuge at 6000 rpm for 4–5 min. Transfer supernatant to a fresh tube.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7. To the supernatant, add 1 volume of 25:24:1 phenol/chloroform/isoamyl alcohol, extract thoroughly, and centrifuge at 6000 rpm for 5 min. Transfer supernatant to a fresh tube.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8. To the supernatant, add 0.6 volume isopropanol and mix gently until a stringy white DNA precipitation. Centrifuge at 10,000 rpm for 10 min briefly at room temperature, discard supernatant, and add 100 µl of 70% ethanol to pellet.</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9. Centrifuge this mixture for 5 min at room temperature, and dry the pellet by complete evaporation of ethanol.</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10. Resuspend this dry pellet in 50 µl TE buffer to yield DNA. Typical yield is 5–20 µg DNA/ml starting culture (108–109 cells/ml).</a:t>
            </a:r>
          </a:p>
        </p:txBody>
      </p:sp>
    </p:spTree>
    <p:extLst>
      <p:ext uri="{BB962C8B-B14F-4D97-AF65-F5344CB8AC3E}">
        <p14:creationId xmlns:p14="http://schemas.microsoft.com/office/powerpoint/2010/main" val="680246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520782" y="1630250"/>
            <a:ext cx="11822905" cy="56248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Principle of</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B292B6D-5331-9A72-4D72-7A5DF1AF8003}"/>
              </a:ext>
            </a:extLst>
          </p:cNvPr>
          <p:cNvPicPr>
            <a:picLocks noChangeAspect="1"/>
          </p:cNvPicPr>
          <p:nvPr/>
        </p:nvPicPr>
        <p:blipFill>
          <a:blip r:embed="rId3"/>
          <a:stretch>
            <a:fillRect/>
          </a:stretch>
        </p:blipFill>
        <p:spPr>
          <a:xfrm>
            <a:off x="1403314" y="2392286"/>
            <a:ext cx="9663234" cy="5677150"/>
          </a:xfrm>
          <a:prstGeom prst="rect">
            <a:avLst/>
          </a:prstGeom>
        </p:spPr>
      </p:pic>
    </p:spTree>
    <p:extLst>
      <p:ext uri="{BB962C8B-B14F-4D97-AF65-F5344CB8AC3E}">
        <p14:creationId xmlns:p14="http://schemas.microsoft.com/office/powerpoint/2010/main" val="27012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Isolation of Plasmid DNA from bacteria</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Plasmids used in genetic engineering are called as vectors, which are commonly used to multiply or express a particular gene. Plasmids can be introduced to bacterial cell by transformation, as bacteria divide rapidly they can be used as factories to generate DNA fragments in large numbers. Plasmids are the DNA molecules that are distinct from chromosome of bacterial cell and are capable of inherited stably without linking to the bacterial chromosome. </a:t>
            </a:r>
          </a:p>
          <a:p>
            <a:pPr marL="0" marR="0" lvl="0" indent="0" algn="just" defTabSz="975390" rtl="0" eaLnBrk="1" fontAlgn="auto" latinLnBrk="0" hangingPunct="1">
              <a:lnSpc>
                <a:spcPct val="150000"/>
              </a:lnSpc>
              <a:spcBef>
                <a:spcPts val="250"/>
              </a:spcBef>
              <a:spcAft>
                <a:spcPts val="25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037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Principle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Plasmids need to be isolated from the bacteria to purify a specific sequence to use as vectors in molecular cloning. There are various methods and commercial kits available nowadays for the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isolation of pure and desired conformation of plasmid DNA, irrespective of their copy numbers, i.e. high or low.</a:t>
            </a:r>
          </a:p>
        </p:txBody>
      </p:sp>
    </p:spTree>
    <p:extLst>
      <p:ext uri="{BB962C8B-B14F-4D97-AF65-F5344CB8AC3E}">
        <p14:creationId xmlns:p14="http://schemas.microsoft.com/office/powerpoint/2010/main" val="83792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Principle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 plasmid DNA is highly sensitive to mechanical stress, shearing forces such as vigorous mixing or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vortexing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should be avoided after cell lysis. In this context, all the mixing steps should</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be carried out by careful inversion of the tubes several times rather than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vortexing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942096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Main challenges in plasmid DNA isolation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trickiest stage of plasmid isolation is the lysis of bacteria, as both </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incomplete lysis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total dissolution of the cell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may result in reduced yield of plasmid DNA. As simple lysis of the cell generates huge amount of genomic DNA from bacteria of high-molecular weight, they can be separated from the plasmid DNA by high-speed centrifugation along with other cell debris.</a:t>
            </a:r>
          </a:p>
        </p:txBody>
      </p:sp>
    </p:spTree>
    <p:extLst>
      <p:ext uri="{BB962C8B-B14F-4D97-AF65-F5344CB8AC3E}">
        <p14:creationId xmlns:p14="http://schemas.microsoft.com/office/powerpoint/2010/main" val="1141086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800" b="1" dirty="0">
                <a:solidFill>
                  <a:prstClr val="black"/>
                </a:solidFill>
                <a:latin typeface="Arial" panose="020B0604020202020204" pitchFamily="34" charset="0"/>
                <a:ea typeface="Arial"/>
                <a:cs typeface="Arial" panose="020B0604020202020204" pitchFamily="34" charset="0"/>
                <a:sym typeface="Arial"/>
              </a:rPr>
              <a:t>Methods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most popular method of isolating plasmid DNA is the use of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Birnboim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and Doly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This technique takes the advantage of the narrow range of pH difference (12.0–12.5), which denatures linear DNA but not covalently closed circular DNA. Thus, on lysozyme digestion cell wall of bacteria weakens and the cellular macromolecules come out of the cell due to the treatment of SDS and sodium hydroxide. </a:t>
            </a:r>
          </a:p>
        </p:txBody>
      </p:sp>
    </p:spTree>
    <p:extLst>
      <p:ext uri="{BB962C8B-B14F-4D97-AF65-F5344CB8AC3E}">
        <p14:creationId xmlns:p14="http://schemas.microsoft.com/office/powerpoint/2010/main" val="420683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Methods</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Chromosomal DNA remains in high-molecular weight form but becomes denatured. When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neutralised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with acidic medium, the chromosomal DNA renatures and aggregates to form an insoluble network. Additionally, high concentration of sodium acetate precipitates protein-SDS complexes and high-molecular weight RNA. As the pH of the alkaline denaturation is carefully controlled, the covalently closed circular form of plasmid DNA molecules still remain in their native form in the solution while other contaminating macromolecules coprecipitate. Thus, the precipitate can be removed by centrifugation to concentrate plasmid by ethanol precipitation. If necessary, plasmids can be purified further by gel filtration.</a:t>
            </a:r>
          </a:p>
        </p:txBody>
      </p:sp>
    </p:spTree>
    <p:extLst>
      <p:ext uri="{BB962C8B-B14F-4D97-AF65-F5344CB8AC3E}">
        <p14:creationId xmlns:p14="http://schemas.microsoft.com/office/powerpoint/2010/main" val="3432743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1630805" y="1530166"/>
            <a:ext cx="9475502" cy="662568"/>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Materials and their role in plasmid DNA isolation</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pic>
        <p:nvPicPr>
          <p:cNvPr id="3" name="Picture 2">
            <a:extLst>
              <a:ext uri="{FF2B5EF4-FFF2-40B4-BE49-F238E27FC236}">
                <a16:creationId xmlns:a16="http://schemas.microsoft.com/office/drawing/2014/main" id="{00AE87B2-DFBD-C07F-A724-C6593E193E02}"/>
              </a:ext>
            </a:extLst>
          </p:cNvPr>
          <p:cNvPicPr>
            <a:picLocks noChangeAspect="1"/>
          </p:cNvPicPr>
          <p:nvPr/>
        </p:nvPicPr>
        <p:blipFill>
          <a:blip r:embed="rId3"/>
          <a:stretch>
            <a:fillRect/>
          </a:stretch>
        </p:blipFill>
        <p:spPr>
          <a:xfrm>
            <a:off x="1662056" y="2509528"/>
            <a:ext cx="9444251" cy="5533742"/>
          </a:xfrm>
          <a:prstGeom prst="rect">
            <a:avLst/>
          </a:prstGeom>
        </p:spPr>
      </p:pic>
    </p:spTree>
    <p:extLst>
      <p:ext uri="{BB962C8B-B14F-4D97-AF65-F5344CB8AC3E}">
        <p14:creationId xmlns:p14="http://schemas.microsoft.com/office/powerpoint/2010/main" val="2086232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307692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Reagents Required and Their Role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Luria–Bertani Broth.</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Tris EDTA Buffer.</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Glucose: During isolation of plasmid DNA, glucose is added in the lysis buffer to increase the osmotic</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pressure outside the cells. Glucose maintains osmolarity and prevents the buffer from bursting the cells. Additionally, glucose is used to make the solution isotonic.</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Ethylenedinitrilo</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Tetra-acetic Acid</a:t>
            </a:r>
          </a:p>
        </p:txBody>
      </p:sp>
    </p:spTree>
    <p:extLst>
      <p:ext uri="{BB962C8B-B14F-4D97-AF65-F5344CB8AC3E}">
        <p14:creationId xmlns:p14="http://schemas.microsoft.com/office/powerpoint/2010/main" val="273412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defTabSz="975390"/>
            <a:endParaRPr lang="en-US" sz="1920">
              <a:solidFill>
                <a:prstClr val="black"/>
              </a:solidFill>
              <a:latin typeface="Franklin Gothic Book" panose="02020404030301010803"/>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900754" y="1867730"/>
            <a:ext cx="11605644" cy="4134273"/>
          </a:xfrm>
          <a:prstGeom prst="rect">
            <a:avLst/>
          </a:prstGeom>
          <a:noFill/>
          <a:ln>
            <a:noFill/>
          </a:ln>
        </p:spPr>
        <p:txBody>
          <a:bodyPr spcFirstLastPara="1" wrap="square" lIns="54166" tIns="54166" rIns="54166" bIns="54166"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33076" indent="0" defTabSz="1040449">
              <a:lnSpc>
                <a:spcPct val="150000"/>
              </a:lnSpc>
              <a:spcBef>
                <a:spcPts val="0"/>
              </a:spcBef>
              <a:buClr>
                <a:srgbClr val="0485D1"/>
              </a:buClr>
              <a:buSzPts val="3255"/>
              <a:buNone/>
            </a:pPr>
            <a:r>
              <a:rPr lang="en-US" sz="3200" b="1" dirty="0">
                <a:solidFill>
                  <a:prstClr val="black"/>
                </a:solidFill>
                <a:latin typeface="Arial" panose="020B0604020202020204" pitchFamily="34" charset="0"/>
                <a:ea typeface="Arial"/>
                <a:cs typeface="Arial" panose="020B0604020202020204" pitchFamily="34" charset="0"/>
                <a:sym typeface="Arial"/>
              </a:rPr>
              <a:t>Isolation of Genomic DNA from </a:t>
            </a:r>
            <a:r>
              <a:rPr lang="en-US" sz="3200" b="1" i="1" dirty="0">
                <a:solidFill>
                  <a:prstClr val="black"/>
                </a:solidFill>
                <a:latin typeface="Arial" panose="020B0604020202020204" pitchFamily="34" charset="0"/>
                <a:ea typeface="Arial"/>
                <a:cs typeface="Arial" panose="020B0604020202020204" pitchFamily="34" charset="0"/>
                <a:sym typeface="Arial"/>
              </a:rPr>
              <a:t>E. coli</a:t>
            </a:r>
          </a:p>
          <a:p>
            <a:pPr marL="33076" indent="0" defTabSz="1040449">
              <a:lnSpc>
                <a:spcPct val="150000"/>
              </a:lnSpc>
              <a:spcBef>
                <a:spcPts val="0"/>
              </a:spcBef>
              <a:buClr>
                <a:srgbClr val="0485D1"/>
              </a:buClr>
              <a:buSzPts val="3255"/>
              <a:buNone/>
            </a:pPr>
            <a:r>
              <a:rPr lang="en-US" sz="3200" dirty="0">
                <a:solidFill>
                  <a:prstClr val="black"/>
                </a:solidFill>
                <a:latin typeface="Arial" panose="020B0604020202020204" pitchFamily="34" charset="0"/>
                <a:ea typeface="Arial"/>
                <a:cs typeface="Arial" panose="020B0604020202020204" pitchFamily="34" charset="0"/>
                <a:sym typeface="Arial"/>
              </a:rPr>
              <a:t>The isolation and purification of DNA from cells is one of the most common prerequisites in many techniques of Molecular Biotechnology applications.</a:t>
            </a:r>
          </a:p>
        </p:txBody>
      </p:sp>
    </p:spTree>
    <p:extLst>
      <p:ext uri="{BB962C8B-B14F-4D97-AF65-F5344CB8AC3E}">
        <p14:creationId xmlns:p14="http://schemas.microsoft.com/office/powerpoint/2010/main" val="824308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Reagents Required and Their Role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Sodium Hydroxide: Sodium hydroxide is used to separate bacterial chromosomal DNA from plasmid DNA (circular).</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 Potassium Acetate: Potassium acetate is used to selectively precipitate the chromosomal DNA and other cellular debris away from the desired ds plasmid DNA.</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7. Glacial Acetic Acid: It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neutralises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the alkaline conditions in the solution that have been developed by addition of NaOH to solution, which helps in the rapid renaturation of the plasmid DNA.</a:t>
            </a:r>
          </a:p>
        </p:txBody>
      </p:sp>
    </p:spTree>
    <p:extLst>
      <p:ext uri="{BB962C8B-B14F-4D97-AF65-F5344CB8AC3E}">
        <p14:creationId xmlns:p14="http://schemas.microsoft.com/office/powerpoint/2010/main" val="264527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20866" y="2817612"/>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Procedure</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1200" dirty="0">
                <a:solidFill>
                  <a:prstClr val="black"/>
                </a:solidFill>
                <a:latin typeface="Arial" panose="020B0604020202020204" pitchFamily="34" charset="0"/>
                <a:ea typeface="Arial"/>
                <a:cs typeface="Arial" panose="020B0604020202020204" pitchFamily="34" charset="0"/>
                <a:sym typeface="Arial"/>
              </a:rPr>
              <a:t>1</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Inoculate a single bacterial colony into 5 ml of LB broth medium and incubate the tube at 37 °C for 24 h with 180 rpm shaking.</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1200" dirty="0">
                <a:solidFill>
                  <a:prstClr val="black"/>
                </a:solidFill>
                <a:latin typeface="Arial" panose="020B0604020202020204" pitchFamily="34" charset="0"/>
                <a:ea typeface="Arial"/>
                <a:cs typeface="Arial" panose="020B0604020202020204" pitchFamily="34" charset="0"/>
                <a:sym typeface="Arial"/>
              </a:rPr>
              <a:t>2</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Collect the bacterial cell pellet from the grown culture by centrifugation at 6000 rpm for 5 min at room temperature.</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3.  </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Discard the supernatant and resuspend the cell pellets with 600 µl of autoclaved TE buffer, again centrifuge at 6000 rpm for 5 min at room temperature and collect the cell.</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4</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Resuspend the cell pellet with 1 ml of </a:t>
            </a:r>
            <a:r>
              <a:rPr kumimoji="0" lang="en-US" sz="12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icecold</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Solution I. Pipette up and down to completely resuspend the cell pellet.</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5</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Add 200 µl of Solution II to the suspension. Mix thoroughly by repeated gentle inversion. Avoid </a:t>
            </a:r>
            <a:r>
              <a:rPr kumimoji="0" lang="en-US" sz="12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vortexing</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6</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Add 1.5 ml ice-cold Solution III to the cell lysate. Do not vortex.</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7</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Look for the development of a white precipitate.</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8</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Centrifuge at 12,000 rpm for 30 min at 4°C.</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9</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Transfer the supernatant to a fresh tube.</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10</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Add 2.5 volume of isopropanol to precipitate the plasmid DNA. Mix thoroughly by repeated inversion without </a:t>
            </a:r>
            <a:r>
              <a:rPr kumimoji="0" lang="en-US" sz="12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vortexing</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11. Centrifuge at 12,000 rpm for 30 min at 4°C.</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12. Discard the supernatant to collect the pellet.</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13. Rinse the pellet with ice-cold 70% ethanol followed by air drying for approximately 10 min to evaporate ethanol.</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14. Add 50 µl of TE buffer to dissolve the pellet.</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15. Add 2 µl of RNase (10 mg/ml) and incubate for 20 min at room temperature to remove RNA contamination.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16. Store the tube at −20°C till further use.</a:t>
            </a:r>
          </a:p>
        </p:txBody>
      </p:sp>
    </p:spTree>
    <p:extLst>
      <p:ext uri="{BB962C8B-B14F-4D97-AF65-F5344CB8AC3E}">
        <p14:creationId xmlns:p14="http://schemas.microsoft.com/office/powerpoint/2010/main" val="4172115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603868"/>
            <a:ext cx="11822905" cy="3489174"/>
          </a:xfrm>
          <a:prstGeom prst="rect">
            <a:avLst/>
          </a:prstGeom>
          <a:noFill/>
          <a:ln>
            <a:noFill/>
          </a:ln>
        </p:spPr>
        <p:txBody>
          <a:bodyPr spcFirstLastPara="1" wrap="square" lIns="42334" tIns="42334" rIns="42334" bIns="42334" anchor="ctr" anchorCtr="0">
            <a:noAutofit/>
          </a:bodyPr>
          <a:lstStyle/>
          <a:p>
            <a:pPr marL="0" marR="0" lvl="0" indent="0" algn="ctr" defTabSz="975390" rtl="0" eaLnBrk="1" fontAlgn="auto" latinLnBrk="0" hangingPunct="1">
              <a:lnSpc>
                <a:spcPct val="20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Next Lecture </a:t>
            </a:r>
          </a:p>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RNA</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Extraction Methods</a:t>
            </a:r>
          </a:p>
        </p:txBody>
      </p:sp>
    </p:spTree>
    <p:extLst>
      <p:ext uri="{BB962C8B-B14F-4D97-AF65-F5344CB8AC3E}">
        <p14:creationId xmlns:p14="http://schemas.microsoft.com/office/powerpoint/2010/main" val="165659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defTabSz="975390"/>
            <a:endParaRPr lang="en-US" sz="1920">
              <a:solidFill>
                <a:prstClr val="black"/>
              </a:solidFill>
              <a:latin typeface="Franklin Gothic Book" panose="02020404030301010803"/>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algn="just" defTabSz="975390">
              <a:lnSpc>
                <a:spcPct val="150000"/>
              </a:lnSpc>
              <a:spcBef>
                <a:spcPts val="250"/>
              </a:spcBef>
              <a:spcAft>
                <a:spcPts val="250"/>
              </a:spcAft>
            </a:pPr>
            <a:r>
              <a:rPr lang="en-US" sz="3200" b="1" dirty="0">
                <a:solidFill>
                  <a:prstClr val="black"/>
                </a:solidFill>
                <a:latin typeface="Arial" panose="020B0604020202020204" pitchFamily="34" charset="0"/>
                <a:ea typeface="Arial"/>
                <a:cs typeface="Arial" panose="020B0604020202020204" pitchFamily="34" charset="0"/>
                <a:sym typeface="Arial"/>
              </a:rPr>
              <a:t>Principle of DNA isolation</a:t>
            </a:r>
          </a:p>
          <a:p>
            <a:pPr algn="just" defTabSz="975390">
              <a:lnSpc>
                <a:spcPct val="150000"/>
              </a:lnSpc>
              <a:spcBef>
                <a:spcPts val="250"/>
              </a:spcBef>
              <a:spcAft>
                <a:spcPts val="250"/>
              </a:spcAft>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rPr>
              <a:t>Many different techniques are available for isolating genomic DNA from bacterial cells; however, all follow the common steps</a:t>
            </a: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 od DNA isolation from bacterial cells.</a:t>
            </a:r>
          </a:p>
          <a:p>
            <a:pPr algn="just" defTabSz="975390">
              <a:lnSpc>
                <a:spcPct val="150000"/>
              </a:lnSpc>
              <a:spcBef>
                <a:spcPts val="250"/>
              </a:spcBef>
              <a:spcAft>
                <a:spcPts val="250"/>
              </a:spcAft>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1. lysis of cell.</a:t>
            </a:r>
          </a:p>
          <a:p>
            <a:pPr algn="just" defTabSz="975390">
              <a:lnSpc>
                <a:spcPct val="150000"/>
              </a:lnSpc>
              <a:spcBef>
                <a:spcPts val="250"/>
              </a:spcBef>
              <a:spcAft>
                <a:spcPts val="250"/>
              </a:spcAft>
            </a:pPr>
            <a:r>
              <a:rPr lang="en-US" sz="320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2. Removal of proteins, carbohydrates, RNA etc.</a:t>
            </a:r>
          </a:p>
          <a:p>
            <a:pPr algn="just" defTabSz="975390">
              <a:lnSpc>
                <a:spcPct val="150000"/>
              </a:lnSpc>
              <a:spcBef>
                <a:spcPts val="250"/>
              </a:spcBef>
              <a:spcAft>
                <a:spcPts val="250"/>
              </a:spcAft>
            </a:pP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936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Cell lyses</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Cell walls and membrane disruptions usually are accomplished with an appropriate combination of enzymes to digest the cell wall (usually lysozyme) and detergents. to disrupt membranes. Most common ionic detergent used in this step is Sodium Dodecyl Sulphate (SDS).</a:t>
            </a:r>
          </a:p>
        </p:txBody>
      </p:sp>
    </p:spTree>
    <p:extLst>
      <p:ext uri="{BB962C8B-B14F-4D97-AF65-F5344CB8AC3E}">
        <p14:creationId xmlns:p14="http://schemas.microsoft.com/office/powerpoint/2010/main" val="3793996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Removing RNA and proteins</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RNA</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is usually degraded by the addition of DNase free RNase. The resulting oligoribonucleotides are separated from the high-molecular weight DNA on the basis of their higher solubility in nonpolar solvents (usually alcohol/water).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Proteins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are subjected to chemical denaturation and/or enzymatic degradation by addition of proteinase-K. The most common technique of protein removal involves denaturation and extraction into organic phase viz. phenol and chloroform</a:t>
            </a:r>
          </a:p>
        </p:txBody>
      </p:sp>
    </p:spTree>
    <p:extLst>
      <p:ext uri="{BB962C8B-B14F-4D97-AF65-F5344CB8AC3E}">
        <p14:creationId xmlns:p14="http://schemas.microsoft.com/office/powerpoint/2010/main" val="83582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Reagents Required for DNA isolation from E. coli and Their Role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1. Luria–Bertani Broth to grow E. coli.</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2. Tris EDTA Buffer, As a major constituent of Tris EDTA (TE) buffer, Tris acts as a common pH buffer to control pH, while EDTA chelates cations like Mg2+. Thus, TE buffer is helpful to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sym typeface="Arial"/>
              </a:rPr>
              <a:t>solubilise</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 DNA and protect it from degradation.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3. Sodium Dodecyl Sulphate (SDS), SDS is a strong anionic detergent that can </a:t>
            </a:r>
            <a:r>
              <a:rPr kumimoji="0" lang="en-US" sz="24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solubilise</a:t>
            </a: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the membrane proteins and lipids. This will help the cell membranes to break down and expose the chromosomes to release DNA.</a:t>
            </a:r>
          </a:p>
        </p:txBody>
      </p:sp>
    </p:spTree>
    <p:extLst>
      <p:ext uri="{BB962C8B-B14F-4D97-AF65-F5344CB8AC3E}">
        <p14:creationId xmlns:p14="http://schemas.microsoft.com/office/powerpoint/2010/main" val="107178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3035977"/>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Reagents Required for DNA isolation from E. coli and Their Role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4. Proteinase-K, which has 2 main functions: </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A/ It degrades most types of protein impurities to get a quality DNA product. </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B/ It is responsible for the inactivation of nucleases, thus preventing damage of isolated DNA.</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5. NaCl Solution. NaCl provides Na+ ions that block negative charge of phosphates of DNA. Negatively charged phosphate in DNA causes molecules to repel each other. The Na+ ions form an ionic bond with the negatively charged phosphates; thus,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neutralise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the negative charges and allowing the DNA molecules to come together.</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6.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Cetyl</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Trimethyl Ammonium Bromide ((CTAB) is a detergent that helps lyse the cell membrane. </a:t>
            </a:r>
          </a:p>
        </p:txBody>
      </p:sp>
    </p:spTree>
    <p:extLst>
      <p:ext uri="{BB962C8B-B14F-4D97-AF65-F5344CB8AC3E}">
        <p14:creationId xmlns:p14="http://schemas.microsoft.com/office/powerpoint/2010/main" val="93346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703880"/>
            <a:ext cx="11822905" cy="3489174"/>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Reagents Required for DNA isolation from E. coli and Their Role</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7. Phenol: Chloroform: Isoamyl Alcohol: This is a method of liquid–liquid extraction. It separates mixtures of molecules based on differential solubility of the individual molecules in two different immiscible liquids. </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8. Isopropanol: DNA is highly insoluble in isopropanol, and hence, isopropanol dissolves in water to form a solution that causes the DNA in the solution to aggregate and precipitate.</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797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1994194"/>
            <a:ext cx="11822905" cy="630723"/>
          </a:xfrm>
          <a:prstGeom prst="rect">
            <a:avLst/>
          </a:prstGeom>
          <a:noFill/>
          <a:ln>
            <a:noFill/>
          </a:ln>
        </p:spPr>
        <p:txBody>
          <a:bodyPr spcFirstLastPara="1" wrap="square" lIns="42334" tIns="42334" rIns="42334" bIns="42334" anchor="ctr" anchorCtr="0">
            <a:noAutofit/>
          </a:bodyPr>
          <a:lstStyle/>
          <a:p>
            <a:pPr marL="0" marR="0" lvl="0" indent="0" algn="ctr" defTabSz="975390" rtl="0" eaLnBrk="1" fontAlgn="auto" latinLnBrk="0" hangingPunct="1">
              <a:lnSpc>
                <a:spcPct val="150000"/>
              </a:lnSpc>
              <a:spcBef>
                <a:spcPts val="250"/>
              </a:spcBef>
              <a:spcAft>
                <a:spcPts val="25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A schematic presentation of genomic DNA isolation from bacterial cell</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D96286F-DB6C-C19E-5C36-B64063CE12D1}"/>
              </a:ext>
            </a:extLst>
          </p:cNvPr>
          <p:cNvPicPr>
            <a:picLocks noChangeAspect="1"/>
          </p:cNvPicPr>
          <p:nvPr/>
        </p:nvPicPr>
        <p:blipFill>
          <a:blip r:embed="rId3"/>
          <a:stretch>
            <a:fillRect/>
          </a:stretch>
        </p:blipFill>
        <p:spPr>
          <a:xfrm>
            <a:off x="1299994" y="3091916"/>
            <a:ext cx="11022852" cy="4667489"/>
          </a:xfrm>
          <a:prstGeom prst="rect">
            <a:avLst/>
          </a:prstGeom>
        </p:spPr>
      </p:pic>
    </p:spTree>
    <p:extLst>
      <p:ext uri="{BB962C8B-B14F-4D97-AF65-F5344CB8AC3E}">
        <p14:creationId xmlns:p14="http://schemas.microsoft.com/office/powerpoint/2010/main" val="2992410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540</TotalTime>
  <Words>1793</Words>
  <Application>Microsoft Office PowerPoint</Application>
  <PresentationFormat>Custom</PresentationFormat>
  <Paragraphs>88</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Garamond</vt:lpstr>
      <vt:lpstr>Merriweather Sans</vt:lpstr>
      <vt:lpstr>Century Schoolbook</vt:lpstr>
      <vt:lpstr>Franklin Gothic Book</vt:lpstr>
      <vt:lpstr>Arial</vt:lpstr>
      <vt:lpstr>SavonVTI</vt:lpstr>
      <vt:lpstr>Isolation of genomic and plasmid dna from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54</cp:revision>
  <dcterms:modified xsi:type="dcterms:W3CDTF">2024-08-23T19:56:25Z</dcterms:modified>
</cp:coreProperties>
</file>