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86" r:id="rId1"/>
  </p:sldMasterIdLst>
  <p:notesMasterIdLst>
    <p:notesMasterId r:id="rId20"/>
  </p:notesMasterIdLst>
  <p:sldIdLst>
    <p:sldId id="256" r:id="rId2"/>
    <p:sldId id="257" r:id="rId3"/>
    <p:sldId id="258" r:id="rId4"/>
    <p:sldId id="406" r:id="rId5"/>
    <p:sldId id="407" r:id="rId6"/>
    <p:sldId id="408" r:id="rId7"/>
    <p:sldId id="409" r:id="rId8"/>
    <p:sldId id="410" r:id="rId9"/>
    <p:sldId id="411" r:id="rId10"/>
    <p:sldId id="412" r:id="rId11"/>
    <p:sldId id="413" r:id="rId12"/>
    <p:sldId id="414" r:id="rId13"/>
    <p:sldId id="415" r:id="rId14"/>
    <p:sldId id="416" r:id="rId15"/>
    <p:sldId id="418" r:id="rId16"/>
    <p:sldId id="417" r:id="rId17"/>
    <p:sldId id="419" r:id="rId18"/>
    <p:sldId id="349" r:id="rId19"/>
  </p:sldIdLst>
  <p:sldSz cx="13004800" cy="9753600"/>
  <p:notesSz cx="6858000" cy="9144000"/>
  <p:embeddedFontLst>
    <p:embeddedFont>
      <p:font typeface="Century Schoolbook" panose="02040604050505020304" pitchFamily="18" charset="0"/>
      <p:regular r:id="rId21"/>
      <p:bold r:id="rId22"/>
      <p:italic r:id="rId23"/>
      <p:boldItalic r:id="rId24"/>
    </p:embeddedFont>
    <p:embeddedFont>
      <p:font typeface="Franklin Gothic Book" panose="020B0503020102020204" pitchFamily="34" charset="0"/>
      <p:regular r:id="rId25"/>
      <p:italic r:id="rId26"/>
    </p:embeddedFont>
    <p:embeddedFont>
      <p:font typeface="Garamond" panose="02020404030301010803" pitchFamily="18" charset="0"/>
      <p:regular r:id="rId27"/>
      <p:bold r:id="rId28"/>
      <p:italic r:id="rId29"/>
    </p:embeddedFont>
    <p:embeddedFont>
      <p:font typeface="Merriweather Sans" pitchFamily="2" charset="0"/>
      <p:regular r:id="rId30"/>
      <p:bold r:id="rId31"/>
      <p:italic r:id="rId32"/>
      <p:boldItalic r:id="rId3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02" d="100"/>
          <a:sy n="102" d="100"/>
        </p:scale>
        <p:origin x="96"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font" Target="fonts/font12.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font" Target="fonts/font10.fntdata"/><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 name="Shape 4"/>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1pPr>
            <a:lvl2pPr marL="914400" marR="0" lvl="1"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2pPr>
            <a:lvl3pPr marL="1371600" marR="0" lvl="2"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3pPr>
            <a:lvl4pPr marL="1828800" marR="0" lvl="3"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4pPr>
            <a:lvl5pPr marL="2286000" marR="0" lvl="4"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5pPr>
            <a:lvl6pPr marL="2743200" marR="0" lvl="5"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6pPr>
            <a:lvl7pPr marL="3200400" marR="0" lvl="6"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7pPr>
            <a:lvl8pPr marL="3657600" marR="0" lvl="7"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8pPr>
            <a:lvl9pPr marL="4114800" marR="0" lvl="8"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9pPr>
          </a:lstStyle>
          <a:p>
            <a:endParaRPr/>
          </a:p>
        </p:txBody>
      </p:sp>
    </p:spTree>
    <p:extLst>
      <p:ext uri="{BB962C8B-B14F-4D97-AF65-F5344CB8AC3E}">
        <p14:creationId xmlns:p14="http://schemas.microsoft.com/office/powerpoint/2010/main" val="15625055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EF9CAD-0AE4-4D27-A8BE-46A828B50C7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30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3004800" cy="97536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useBgFill="1">
        <p:nvSpPr>
          <p:cNvPr id="10" name="Rectangle 9"/>
          <p:cNvSpPr/>
          <p:nvPr/>
        </p:nvSpPr>
        <p:spPr>
          <a:xfrm>
            <a:off x="1395062" y="1802994"/>
            <a:ext cx="10214679" cy="6126862"/>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544321" y="2007630"/>
            <a:ext cx="9916160" cy="573834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478272" y="1802994"/>
            <a:ext cx="2048256" cy="10403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600192" y="1802994"/>
            <a:ext cx="1804416" cy="875995"/>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737710" y="3192647"/>
            <a:ext cx="9529382" cy="3466286"/>
          </a:xfrm>
        </p:spPr>
        <p:txBody>
          <a:bodyPr tIns="45720" bIns="45720" anchor="ctr">
            <a:normAutofit/>
          </a:bodyPr>
          <a:lstStyle>
            <a:lvl1pPr algn="ctr">
              <a:lnSpc>
                <a:spcPct val="83000"/>
              </a:lnSpc>
              <a:defRPr lang="en-US" sz="7254" b="0" kern="1200" cap="all" spc="-107"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37708" y="6658934"/>
            <a:ext cx="9532636" cy="650241"/>
          </a:xfrm>
        </p:spPr>
        <p:txBody>
          <a:bodyPr>
            <a:normAutofit/>
          </a:bodyPr>
          <a:lstStyle>
            <a:lvl1pPr marL="0" indent="0" algn="ctr">
              <a:spcBef>
                <a:spcPts val="0"/>
              </a:spcBef>
              <a:buNone/>
              <a:defRPr sz="1920" spc="85" baseline="0">
                <a:solidFill>
                  <a:schemeClr val="tx1">
                    <a:lumMod val="95000"/>
                    <a:lumOff val="5000"/>
                  </a:schemeClr>
                </a:solidFill>
              </a:defRPr>
            </a:lvl1pPr>
            <a:lvl2pPr marL="487695" indent="0" algn="ctr">
              <a:buNone/>
              <a:defRPr sz="1707"/>
            </a:lvl2pPr>
            <a:lvl3pPr marL="975390" indent="0" algn="ctr">
              <a:buNone/>
              <a:defRPr sz="1707"/>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endParaRPr lang="en-US" dirty="0"/>
          </a:p>
        </p:txBody>
      </p:sp>
      <p:sp>
        <p:nvSpPr>
          <p:cNvPr id="20" name="Date Placeholder 19"/>
          <p:cNvSpPr>
            <a:spLocks noGrp="1"/>
          </p:cNvSpPr>
          <p:nvPr>
            <p:ph type="dt" sz="half" idx="10"/>
          </p:nvPr>
        </p:nvSpPr>
        <p:spPr>
          <a:xfrm>
            <a:off x="5673344" y="1907564"/>
            <a:ext cx="1658112" cy="690554"/>
          </a:xfrm>
        </p:spPr>
        <p:txBody>
          <a:bodyPr/>
          <a:lstStyle>
            <a:lvl1pPr algn="ctr">
              <a:defRPr sz="1387" spc="0" baseline="0">
                <a:solidFill>
                  <a:srgbClr val="FFFFFF"/>
                </a:solidFill>
                <a:latin typeface="+mn-lt"/>
              </a:defRPr>
            </a:lvl1pPr>
          </a:lstStyle>
          <a:p>
            <a:fld id="{EA0C0817-A112-4847-8014-A94B7D2A4EA3}" type="datetime1">
              <a:rPr lang="en-US" smtClean="0"/>
              <a:t>8/23/2024</a:t>
            </a:fld>
            <a:endParaRPr lang="en-US" dirty="0"/>
          </a:p>
        </p:txBody>
      </p:sp>
      <p:sp>
        <p:nvSpPr>
          <p:cNvPr id="21" name="Footer Placeholder 20"/>
          <p:cNvSpPr>
            <a:spLocks noGrp="1"/>
          </p:cNvSpPr>
          <p:nvPr>
            <p:ph type="ftr" sz="quarter" idx="11"/>
          </p:nvPr>
        </p:nvSpPr>
        <p:spPr>
          <a:xfrm>
            <a:off x="1737707" y="7363425"/>
            <a:ext cx="6112315" cy="32512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9180715" y="7363425"/>
            <a:ext cx="2086379" cy="32512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70172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127903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1040" y="1083733"/>
            <a:ext cx="2519680" cy="7477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94080" y="1083733"/>
            <a:ext cx="8615680" cy="7477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9766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25477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3004800" cy="97536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useBgFill="1">
        <p:nvSpPr>
          <p:cNvPr id="23" name="Rectangle 22"/>
          <p:cNvSpPr/>
          <p:nvPr/>
        </p:nvSpPr>
        <p:spPr>
          <a:xfrm>
            <a:off x="1395062" y="1802994"/>
            <a:ext cx="10214679" cy="6126862"/>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544321" y="2007630"/>
            <a:ext cx="9916160" cy="573834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478272" y="1802994"/>
            <a:ext cx="2048256" cy="10403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37767" y="3235791"/>
            <a:ext cx="9529267" cy="3423140"/>
          </a:xfrm>
        </p:spPr>
        <p:txBody>
          <a:bodyPr anchor="ctr">
            <a:normAutofit/>
          </a:bodyPr>
          <a:lstStyle>
            <a:lvl1pPr algn="ctr">
              <a:lnSpc>
                <a:spcPct val="83000"/>
              </a:lnSpc>
              <a:defRPr lang="en-US" sz="7254" kern="1200" cap="all" spc="-107"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600192" y="1802994"/>
            <a:ext cx="1804416" cy="875995"/>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737766" y="6658933"/>
            <a:ext cx="9535770" cy="650240"/>
          </a:xfrm>
        </p:spPr>
        <p:txBody>
          <a:bodyPr anchor="t">
            <a:normAutofit/>
          </a:bodyPr>
          <a:lstStyle>
            <a:lvl1pPr marL="0" indent="0" algn="ctr">
              <a:buNone/>
              <a:tabLst>
                <a:tab pos="2809328" algn="l"/>
              </a:tabLst>
              <a:defRPr sz="1920">
                <a:solidFill>
                  <a:schemeClr val="tx1">
                    <a:lumMod val="95000"/>
                    <a:lumOff val="5000"/>
                  </a:schemeClr>
                </a:solidFill>
                <a:effectLst/>
              </a:defRPr>
            </a:lvl1pPr>
            <a:lvl2pPr marL="487695" indent="0">
              <a:buNone/>
              <a:defRPr sz="1707">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673344" y="1912182"/>
            <a:ext cx="1658112" cy="709377"/>
          </a:xfrm>
        </p:spPr>
        <p:txBody>
          <a:bodyPr/>
          <a:lstStyle>
            <a:lvl1pPr algn="ctr">
              <a:defRPr lang="en-US" sz="1387" kern="1200" spc="0" baseline="0">
                <a:solidFill>
                  <a:srgbClr val="FFFFFF"/>
                </a:solidFill>
                <a:latin typeface="+mn-lt"/>
                <a:ea typeface="+mn-ea"/>
                <a:cs typeface="+mn-cs"/>
              </a:defRPr>
            </a:lvl1pPr>
          </a:lstStyle>
          <a:p>
            <a:fld id="{D9C646AA-F36E-4540-911D-FFFC0A0EF24A}" type="datetime1">
              <a:rPr lang="en-US" smtClean="0"/>
              <a:t>8/23/2024</a:t>
            </a:fld>
            <a:endParaRPr lang="en-US" dirty="0"/>
          </a:p>
        </p:txBody>
      </p:sp>
      <p:sp>
        <p:nvSpPr>
          <p:cNvPr id="5" name="Footer Placeholder 4"/>
          <p:cNvSpPr>
            <a:spLocks noGrp="1"/>
          </p:cNvSpPr>
          <p:nvPr>
            <p:ph type="ftr" sz="quarter" idx="11"/>
          </p:nvPr>
        </p:nvSpPr>
        <p:spPr>
          <a:xfrm>
            <a:off x="1737768" y="7363425"/>
            <a:ext cx="6037476" cy="32512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9178138" y="7363425"/>
            <a:ext cx="2088895" cy="32512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167446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37920" y="2991104"/>
            <a:ext cx="4974336" cy="5331968"/>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892544" y="2991104"/>
            <a:ext cx="4974336" cy="5331968"/>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4044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1171" y="2950164"/>
            <a:ext cx="4974336" cy="910336"/>
          </a:xfrm>
        </p:spPr>
        <p:txBody>
          <a:bodyPr anchor="ctr">
            <a:normAutofit/>
          </a:bodyPr>
          <a:lstStyle>
            <a:lvl1pPr marL="0" indent="0" algn="l">
              <a:spcBef>
                <a:spcPts val="0"/>
              </a:spcBef>
              <a:buNone/>
              <a:defRPr sz="2027" b="1" i="0">
                <a:solidFill>
                  <a:schemeClr val="tx1"/>
                </a:solidFill>
                <a:latin typeface="+mn-lt"/>
              </a:defRPr>
            </a:lvl1pPr>
            <a:lvl2pPr marL="487695" indent="0">
              <a:buNone/>
              <a:defRPr sz="1920"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dirty="0"/>
              <a:t>Click to edit Master text styles</a:t>
            </a:r>
          </a:p>
        </p:txBody>
      </p:sp>
      <p:sp>
        <p:nvSpPr>
          <p:cNvPr id="4" name="Content Placeholder 3"/>
          <p:cNvSpPr>
            <a:spLocks noGrp="1"/>
          </p:cNvSpPr>
          <p:nvPr>
            <p:ph sz="half" idx="2"/>
          </p:nvPr>
        </p:nvSpPr>
        <p:spPr>
          <a:xfrm>
            <a:off x="1141171" y="3971517"/>
            <a:ext cx="4974336" cy="4499662"/>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889293" y="2950164"/>
            <a:ext cx="4974336" cy="910336"/>
          </a:xfrm>
        </p:spPr>
        <p:txBody>
          <a:bodyPr anchor="ctr">
            <a:normAutofit/>
          </a:bodyPr>
          <a:lstStyle>
            <a:lvl1pPr marL="0" indent="0" algn="l">
              <a:spcBef>
                <a:spcPts val="0"/>
              </a:spcBef>
              <a:buNone/>
              <a:defRPr sz="2027" b="1">
                <a:solidFill>
                  <a:schemeClr val="tx1"/>
                </a:solidFill>
              </a:defRPr>
            </a:lvl1pPr>
            <a:lvl2pPr marL="487695" indent="0">
              <a:buNone/>
              <a:defRPr sz="1920"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dirty="0"/>
              <a:t>Click to edit Master text styles</a:t>
            </a:r>
          </a:p>
        </p:txBody>
      </p:sp>
      <p:sp>
        <p:nvSpPr>
          <p:cNvPr id="6" name="Content Placeholder 5"/>
          <p:cNvSpPr>
            <a:spLocks noGrp="1"/>
          </p:cNvSpPr>
          <p:nvPr>
            <p:ph sz="quarter" idx="4"/>
          </p:nvPr>
        </p:nvSpPr>
        <p:spPr>
          <a:xfrm>
            <a:off x="6889293" y="3971515"/>
            <a:ext cx="4974336" cy="4500635"/>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8/23/2024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984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8/23/2024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2179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8/23/2024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42910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661195" y="338125"/>
            <a:ext cx="4081702" cy="907735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804971" y="533197"/>
            <a:ext cx="3794150" cy="8687206"/>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22080" y="863846"/>
            <a:ext cx="3372761" cy="2340864"/>
          </a:xfrm>
        </p:spPr>
        <p:txBody>
          <a:bodyPr anchor="b">
            <a:normAutofit/>
          </a:bodyPr>
          <a:lstStyle>
            <a:lvl1pPr algn="l" defTabSz="975390" rtl="0" eaLnBrk="1" latinLnBrk="0" hangingPunct="1">
              <a:lnSpc>
                <a:spcPct val="100000"/>
              </a:lnSpc>
              <a:spcBef>
                <a:spcPct val="0"/>
              </a:spcBef>
              <a:buNone/>
              <a:defRPr lang="en-US" sz="3413"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31520" y="866987"/>
            <a:ext cx="7315200" cy="7586133"/>
          </a:xfrm>
        </p:spPr>
        <p:txBody>
          <a:bodyPr/>
          <a:lstStyle>
            <a:lvl1pPr>
              <a:defRPr sz="2027"/>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022080" y="3323449"/>
            <a:ext cx="3372761" cy="5129671"/>
          </a:xfrm>
        </p:spPr>
        <p:txBody>
          <a:bodyPr>
            <a:normAutofit/>
          </a:bodyPr>
          <a:lstStyle>
            <a:lvl1pPr marL="0" indent="0">
              <a:lnSpc>
                <a:spcPct val="110000"/>
              </a:lnSpc>
              <a:spcBef>
                <a:spcPts val="853"/>
              </a:spcBef>
              <a:buNone/>
              <a:defRPr sz="1920">
                <a:solidFill>
                  <a:schemeClr val="tx1"/>
                </a:solidFill>
              </a:defRPr>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
        <p:nvSpPr>
          <p:cNvPr id="8" name="Date Placeholder 7"/>
          <p:cNvSpPr>
            <a:spLocks noGrp="1"/>
          </p:cNvSpPr>
          <p:nvPr>
            <p:ph type="dt" sz="half" idx="10"/>
          </p:nvPr>
        </p:nvSpPr>
        <p:spPr>
          <a:xfrm>
            <a:off x="5960533" y="8583168"/>
            <a:ext cx="2086187" cy="520192"/>
          </a:xfrm>
        </p:spPr>
        <p:txBody>
          <a:bodyPr/>
          <a:lstStyle>
            <a:lvl1pPr>
              <a:defRPr>
                <a:solidFill>
                  <a:schemeClr val="tx1">
                    <a:lumMod val="85000"/>
                    <a:lumOff val="15000"/>
                  </a:schemeClr>
                </a:solidFill>
              </a:defRPr>
            </a:lvl1pPr>
          </a:lstStyle>
          <a:p>
            <a:fld id="{7E8D12A6-918A-48BD-8CB9-CA713993B0EA}" type="datetime1">
              <a:rPr lang="en-US" smtClean="0"/>
              <a:t>8/23/2024</a:t>
            </a:fld>
            <a:endParaRPr lang="en-US"/>
          </a:p>
        </p:txBody>
      </p:sp>
      <p:sp>
        <p:nvSpPr>
          <p:cNvPr id="9" name="Footer Placeholder 8"/>
          <p:cNvSpPr>
            <a:spLocks noGrp="1"/>
          </p:cNvSpPr>
          <p:nvPr>
            <p:ph type="ftr" sz="quarter" idx="11"/>
          </p:nvPr>
        </p:nvSpPr>
        <p:spPr>
          <a:xfrm>
            <a:off x="731521" y="8583168"/>
            <a:ext cx="4890347" cy="520192"/>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1089844" y="8583168"/>
            <a:ext cx="1304997" cy="520192"/>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09405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661195" y="338125"/>
            <a:ext cx="4081702" cy="907735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43840" y="338125"/>
            <a:ext cx="8209281" cy="9077350"/>
          </a:xfrm>
          <a:solidFill>
            <a:schemeClr val="accent1">
              <a:lumMod val="60000"/>
              <a:lumOff val="40000"/>
            </a:schemeClr>
          </a:solidFill>
          <a:ln>
            <a:noFill/>
          </a:ln>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a:t>Click icon to add picture</a:t>
            </a:r>
            <a:endParaRPr lang="en-US" dirty="0"/>
          </a:p>
        </p:txBody>
      </p:sp>
      <p:sp>
        <p:nvSpPr>
          <p:cNvPr id="5" name="Date Placeholder 4"/>
          <p:cNvSpPr>
            <a:spLocks noGrp="1"/>
          </p:cNvSpPr>
          <p:nvPr>
            <p:ph type="dt" sz="half" idx="10"/>
          </p:nvPr>
        </p:nvSpPr>
        <p:spPr>
          <a:xfrm>
            <a:off x="6039827" y="8583168"/>
            <a:ext cx="2210094" cy="520192"/>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8/23/2024</a:t>
            </a:fld>
            <a:endParaRPr lang="en-US" dirty="0"/>
          </a:p>
        </p:txBody>
      </p:sp>
      <p:sp>
        <p:nvSpPr>
          <p:cNvPr id="6" name="Footer Placeholder 5"/>
          <p:cNvSpPr>
            <a:spLocks noGrp="1"/>
          </p:cNvSpPr>
          <p:nvPr>
            <p:ph type="ftr" sz="quarter" idx="11"/>
          </p:nvPr>
        </p:nvSpPr>
        <p:spPr>
          <a:xfrm>
            <a:off x="653491" y="8583168"/>
            <a:ext cx="4893869" cy="520192"/>
          </a:xfrm>
        </p:spPr>
        <p:txBody>
          <a:bodyPr/>
          <a:lstStyle>
            <a:lvl1pPr marL="0" algn="r" defTabSz="975390" rtl="0" eaLnBrk="1" latinLnBrk="0" hangingPunct="1">
              <a:defRPr lang="en-US" sz="1067"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1089843" y="8583168"/>
            <a:ext cx="1306982" cy="520192"/>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804971" y="533197"/>
            <a:ext cx="3794150" cy="8687206"/>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42400" y="858317"/>
            <a:ext cx="3354426" cy="2340864"/>
          </a:xfrm>
        </p:spPr>
        <p:txBody>
          <a:bodyPr anchor="b">
            <a:noAutofit/>
          </a:bodyPr>
          <a:lstStyle>
            <a:lvl1pPr algn="l">
              <a:lnSpc>
                <a:spcPct val="100000"/>
              </a:lnSpc>
              <a:defRPr sz="3413"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9042400" y="3394253"/>
            <a:ext cx="3354426" cy="4993843"/>
          </a:xfrm>
        </p:spPr>
        <p:txBody>
          <a:bodyPr>
            <a:normAutofit/>
          </a:bodyPr>
          <a:lstStyle>
            <a:lvl1pPr marL="0" indent="0" algn="l">
              <a:lnSpc>
                <a:spcPct val="110000"/>
              </a:lnSpc>
              <a:spcBef>
                <a:spcPts val="853"/>
              </a:spcBef>
              <a:buNone/>
              <a:defRPr sz="1920">
                <a:solidFill>
                  <a:schemeClr val="tx1"/>
                </a:solidFill>
              </a:defRPr>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Tree>
    <p:extLst>
      <p:ext uri="{BB962C8B-B14F-4D97-AF65-F5344CB8AC3E}">
        <p14:creationId xmlns:p14="http://schemas.microsoft.com/office/powerpoint/2010/main" val="359163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p:nvSpPr>
          <p:cNvPr id="7" name="Rectangle 6"/>
          <p:cNvSpPr/>
          <p:nvPr/>
        </p:nvSpPr>
        <p:spPr>
          <a:xfrm>
            <a:off x="250343" y="338125"/>
            <a:ext cx="12504115" cy="9077350"/>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96647" y="533197"/>
            <a:ext cx="12211507" cy="8687206"/>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137920" y="913911"/>
            <a:ext cx="10728960" cy="19507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37920" y="2991104"/>
            <a:ext cx="10728960" cy="547502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40581" y="8583168"/>
            <a:ext cx="3085915" cy="520192"/>
          </a:xfrm>
          <a:prstGeom prst="rect">
            <a:avLst/>
          </a:prstGeom>
        </p:spPr>
        <p:txBody>
          <a:bodyPr vert="horz" lIns="91440" tIns="45720" rIns="91440" bIns="45720" rtlCol="0" anchor="b"/>
          <a:lstStyle>
            <a:lvl1pPr algn="r">
              <a:defRPr sz="1067">
                <a:solidFill>
                  <a:schemeClr val="tx1">
                    <a:lumMod val="75000"/>
                    <a:lumOff val="25000"/>
                  </a:schemeClr>
                </a:solidFill>
              </a:defRPr>
            </a:lvl1pPr>
          </a:lstStyle>
          <a:p>
            <a:fld id="{F6FA2B21-3FCD-4721-B95C-427943F61125}" type="datetime1">
              <a:rPr lang="en-US" smtClean="0"/>
              <a:t>8/23/2024</a:t>
            </a:fld>
            <a:endParaRPr lang="en-US"/>
          </a:p>
        </p:txBody>
      </p:sp>
      <p:sp>
        <p:nvSpPr>
          <p:cNvPr id="5" name="Footer Placeholder 4"/>
          <p:cNvSpPr>
            <a:spLocks noGrp="1"/>
          </p:cNvSpPr>
          <p:nvPr>
            <p:ph type="ftr" sz="quarter" idx="3"/>
          </p:nvPr>
        </p:nvSpPr>
        <p:spPr>
          <a:xfrm>
            <a:off x="1137920" y="8583168"/>
            <a:ext cx="6204373" cy="520192"/>
          </a:xfrm>
          <a:prstGeom prst="rect">
            <a:avLst/>
          </a:prstGeom>
        </p:spPr>
        <p:txBody>
          <a:bodyPr vert="horz" lIns="91440" tIns="45720" rIns="91440" bIns="45720" rtlCol="0" anchor="b"/>
          <a:lstStyle>
            <a:lvl1pPr algn="l">
              <a:defRPr sz="1067">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972800" y="8583168"/>
            <a:ext cx="894080" cy="520192"/>
          </a:xfrm>
          <a:prstGeom prst="rect">
            <a:avLst/>
          </a:prstGeom>
        </p:spPr>
        <p:txBody>
          <a:bodyPr vert="horz" lIns="91440" tIns="45720" rIns="91440" bIns="45720" rtlCol="0" anchor="b"/>
          <a:lstStyle>
            <a:lvl1pPr algn="r">
              <a:defRPr sz="1067">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06394397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sldNum="0" hdr="0" ftr="0" dt="0"/>
  <p:txStyles>
    <p:titleStyle>
      <a:lvl1pPr algn="l" defTabSz="975390" rtl="0" eaLnBrk="1" latinLnBrk="0" hangingPunct="1">
        <a:lnSpc>
          <a:spcPct val="90000"/>
        </a:lnSpc>
        <a:spcBef>
          <a:spcPct val="0"/>
        </a:spcBef>
        <a:buNone/>
        <a:defRPr lang="en-US" sz="4480" i="0" kern="1200" cap="none" spc="0" baseline="0" dirty="0">
          <a:solidFill>
            <a:schemeClr val="tx1">
              <a:lumMod val="85000"/>
              <a:lumOff val="15000"/>
            </a:schemeClr>
          </a:solidFill>
          <a:effectLst/>
          <a:latin typeface="+mj-lt"/>
          <a:ea typeface="+mn-ea"/>
          <a:cs typeface="+mn-cs"/>
        </a:defRPr>
      </a:lvl1pPr>
    </p:titleStyle>
    <p:bodyStyle>
      <a:lvl1pPr marL="195078" indent="-195078" algn="l" defTabSz="975390" rtl="0" eaLnBrk="1" latinLnBrk="0" hangingPunct="1">
        <a:lnSpc>
          <a:spcPct val="110000"/>
        </a:lnSpc>
        <a:spcBef>
          <a:spcPts val="960"/>
        </a:spcBef>
        <a:spcAft>
          <a:spcPts val="0"/>
        </a:spcAft>
        <a:buClr>
          <a:schemeClr val="tx1">
            <a:lumMod val="85000"/>
            <a:lumOff val="15000"/>
          </a:schemeClr>
        </a:buClr>
        <a:buFont typeface="Garamond" pitchFamily="18" charset="0"/>
        <a:buChar char="◦"/>
        <a:defRPr sz="1600" kern="1200">
          <a:solidFill>
            <a:schemeClr val="tx1"/>
          </a:solidFill>
          <a:latin typeface="+mn-lt"/>
          <a:ea typeface="+mn-ea"/>
          <a:cs typeface="+mn-cs"/>
        </a:defRPr>
      </a:lvl1pPr>
      <a:lvl2pPr marL="487695"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387" kern="1200">
          <a:solidFill>
            <a:schemeClr val="tx1"/>
          </a:solidFill>
          <a:latin typeface="+mn-lt"/>
          <a:ea typeface="+mn-ea"/>
          <a:cs typeface="+mn-cs"/>
        </a:defRPr>
      </a:lvl2pPr>
      <a:lvl3pPr marL="780312"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3pPr>
      <a:lvl4pPr marL="1072930"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4pPr>
      <a:lvl5pPr marL="1365547"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5pPr>
      <a:lvl6pPr marL="170672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6pPr>
      <a:lvl7pPr marL="202673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7pPr>
      <a:lvl8pPr marL="234674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8pPr>
      <a:lvl9pPr marL="266675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0" y="1219200"/>
            <a:ext cx="13004801" cy="7315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75390"/>
            <a:endParaRPr lang="en-US" sz="1920">
              <a:solidFill>
                <a:prstClr val="white"/>
              </a:solidFill>
              <a:latin typeface="Franklin Gothic Book" panose="02020404030301010803"/>
            </a:endParaRPr>
          </a:p>
        </p:txBody>
      </p:sp>
      <p:sp>
        <p:nvSpPr>
          <p:cNvPr id="23" name="Rectangle 22">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3" y="1706881"/>
            <a:ext cx="12033716" cy="633984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pPr defTabSz="975390"/>
            <a:endParaRPr lang="en-US" sz="1920">
              <a:solidFill>
                <a:prstClr val="black"/>
              </a:solidFill>
              <a:latin typeface="Franklin Gothic Book" panose="02020404030301010803"/>
            </a:endParaRPr>
          </a:p>
        </p:txBody>
      </p:sp>
      <p:sp useBgFill="1">
        <p:nvSpPr>
          <p:cNvPr id="25" name="Rectangle 24">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854" y="1882446"/>
            <a:ext cx="11684813" cy="5988710"/>
          </a:xfrm>
          <a:prstGeom prst="rect">
            <a:avLst/>
          </a:prstGeom>
          <a:ln w="6350" cap="sq" cmpd="sng" algn="ctr">
            <a:solidFill>
              <a:schemeClr val="tx1"/>
            </a:solidFill>
            <a:prstDash val="solid"/>
            <a:miter lim="800000"/>
          </a:ln>
          <a:effectLst/>
        </p:spPr>
        <p:txBody>
          <a:bodyPr/>
          <a:lstStyle/>
          <a:p>
            <a:pPr defTabSz="975390"/>
            <a:endParaRPr lang="en-US" sz="1920">
              <a:solidFill>
                <a:prstClr val="black"/>
              </a:solidFill>
              <a:latin typeface="Franklin Gothic Book" panose="02020404030301010803"/>
            </a:endParaRPr>
          </a:p>
        </p:txBody>
      </p:sp>
      <p:sp>
        <p:nvSpPr>
          <p:cNvPr id="2" name="Title 1">
            <a:extLst>
              <a:ext uri="{FF2B5EF4-FFF2-40B4-BE49-F238E27FC236}">
                <a16:creationId xmlns:a16="http://schemas.microsoft.com/office/drawing/2014/main" id="{9E3C1396-524A-62A2-8257-1B0D433BBE14}"/>
              </a:ext>
            </a:extLst>
          </p:cNvPr>
          <p:cNvSpPr>
            <a:spLocks noGrp="1"/>
          </p:cNvSpPr>
          <p:nvPr>
            <p:ph type="ctrTitle"/>
          </p:nvPr>
        </p:nvSpPr>
        <p:spPr>
          <a:xfrm>
            <a:off x="3346277" y="1981769"/>
            <a:ext cx="8907195" cy="3245553"/>
          </a:xfrm>
        </p:spPr>
        <p:txBody>
          <a:bodyPr>
            <a:normAutofit/>
          </a:bodyPr>
          <a:lstStyle/>
          <a:p>
            <a:pPr>
              <a:lnSpc>
                <a:spcPct val="150000"/>
              </a:lnSpc>
            </a:pPr>
            <a:r>
              <a:rPr lang="en-US" sz="3200" b="1" dirty="0">
                <a:solidFill>
                  <a:schemeClr val="tx1"/>
                </a:solidFill>
              </a:rPr>
              <a:t>RNA Extraction </a:t>
            </a:r>
          </a:p>
        </p:txBody>
      </p:sp>
      <p:sp>
        <p:nvSpPr>
          <p:cNvPr id="3" name="Subtitle 2">
            <a:extLst>
              <a:ext uri="{FF2B5EF4-FFF2-40B4-BE49-F238E27FC236}">
                <a16:creationId xmlns:a16="http://schemas.microsoft.com/office/drawing/2014/main" id="{4C497D5C-E785-D72F-C8CC-FA44B04E576B}"/>
              </a:ext>
            </a:extLst>
          </p:cNvPr>
          <p:cNvSpPr>
            <a:spLocks noGrp="1"/>
          </p:cNvSpPr>
          <p:nvPr>
            <p:ph type="subTitle" idx="1"/>
          </p:nvPr>
        </p:nvSpPr>
        <p:spPr>
          <a:xfrm>
            <a:off x="4602019" y="4928964"/>
            <a:ext cx="7012968" cy="1247886"/>
          </a:xfrm>
        </p:spPr>
        <p:txBody>
          <a:bodyPr>
            <a:noAutofit/>
          </a:bodyPr>
          <a:lstStyle/>
          <a:p>
            <a:pPr>
              <a:lnSpc>
                <a:spcPct val="100000"/>
              </a:lnSpc>
              <a:spcAft>
                <a:spcPts val="640"/>
              </a:spcAft>
            </a:pPr>
            <a:r>
              <a:rPr lang="en-US" sz="2800" b="1" dirty="0"/>
              <a:t>Dr. Salah </a:t>
            </a:r>
            <a:r>
              <a:rPr lang="en-US" sz="2800" b="1" dirty="0" err="1"/>
              <a:t>Tofik</a:t>
            </a:r>
            <a:r>
              <a:rPr lang="en-US" sz="2800" b="1" dirty="0"/>
              <a:t> Balaky</a:t>
            </a:r>
          </a:p>
          <a:p>
            <a:pPr>
              <a:lnSpc>
                <a:spcPct val="100000"/>
              </a:lnSpc>
              <a:spcAft>
                <a:spcPts val="640"/>
              </a:spcAft>
            </a:pPr>
            <a:r>
              <a:rPr lang="en-US" sz="2800" b="1" dirty="0"/>
              <a:t>Miss Amna </a:t>
            </a:r>
          </a:p>
          <a:p>
            <a:pPr>
              <a:lnSpc>
                <a:spcPct val="100000"/>
              </a:lnSpc>
              <a:spcAft>
                <a:spcPts val="640"/>
              </a:spcAft>
            </a:pPr>
            <a:r>
              <a:rPr lang="en-US" sz="2800" b="1" dirty="0"/>
              <a:t>Course: Molecular Biotechnology</a:t>
            </a:r>
          </a:p>
          <a:p>
            <a:pPr>
              <a:lnSpc>
                <a:spcPct val="100000"/>
              </a:lnSpc>
              <a:spcAft>
                <a:spcPts val="640"/>
              </a:spcAft>
            </a:pPr>
            <a:r>
              <a:rPr lang="en-US" sz="2800" b="1" dirty="0"/>
              <a:t> MA Code408 </a:t>
            </a:r>
          </a:p>
          <a:p>
            <a:pPr>
              <a:lnSpc>
                <a:spcPct val="100000"/>
              </a:lnSpc>
              <a:spcAft>
                <a:spcPts val="640"/>
              </a:spcAft>
            </a:pPr>
            <a:r>
              <a:rPr lang="en-US" sz="2800" b="1" dirty="0"/>
              <a:t>Summer school: Week 2</a:t>
            </a:r>
          </a:p>
          <a:p>
            <a:pPr>
              <a:lnSpc>
                <a:spcPct val="100000"/>
              </a:lnSpc>
              <a:spcAft>
                <a:spcPts val="640"/>
              </a:spcAft>
            </a:pPr>
            <a:r>
              <a:rPr lang="en-US" sz="2800" b="1" dirty="0"/>
              <a:t>Date 18/ 8/ 2024</a:t>
            </a:r>
          </a:p>
        </p:txBody>
      </p:sp>
      <p:sp>
        <p:nvSpPr>
          <p:cNvPr id="27" name="Rectangle 26">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4718" y="1695812"/>
            <a:ext cx="2048256" cy="7802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975390"/>
            <a:endParaRPr lang="en-US" sz="1920">
              <a:solidFill>
                <a:prstClr val="white"/>
              </a:solidFill>
              <a:latin typeface="Franklin Gothic Book" panose="02020404030301010803"/>
            </a:endParaRPr>
          </a:p>
        </p:txBody>
      </p:sp>
      <p:cxnSp>
        <p:nvCxnSpPr>
          <p:cNvPr id="37" name="Straight Connector 28">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638" y="1695811"/>
            <a:ext cx="0" cy="682752"/>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0">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61054" y="1695811"/>
            <a:ext cx="0" cy="682752"/>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638" y="2384126"/>
            <a:ext cx="1804416"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C1ABB78-EF74-C7B7-918D-F0A3A94F1B18}"/>
              </a:ext>
            </a:extLst>
          </p:cNvPr>
          <p:cNvPicPr>
            <a:picLocks noChangeAspect="1"/>
          </p:cNvPicPr>
          <p:nvPr/>
        </p:nvPicPr>
        <p:blipFill>
          <a:blip r:embed="rId3"/>
          <a:stretch>
            <a:fillRect/>
          </a:stretch>
        </p:blipFill>
        <p:spPr>
          <a:xfrm>
            <a:off x="720622" y="2603281"/>
            <a:ext cx="2451204" cy="2406637"/>
          </a:xfrm>
          <a:prstGeom prst="rect">
            <a:avLst/>
          </a:prstGeom>
        </p:spPr>
      </p:pic>
    </p:spTree>
    <p:extLst>
      <p:ext uri="{BB962C8B-B14F-4D97-AF65-F5344CB8AC3E}">
        <p14:creationId xmlns:p14="http://schemas.microsoft.com/office/powerpoint/2010/main" val="24353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Step 5: Assessing the quality of extracted RNA</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Several methods are employed to assess the quantity and quality of extracted RNA. The easiest approach is to estimate RNA concentration by UV absorbance (Nanodrop). The main drawbacks of spectroscopic approaches are the inability to evaluate RNA integrity. The issue of RNA integrity can be addressed by agarose </a:t>
            </a:r>
            <a:r>
              <a:rPr kumimoji="0" lang="en-US" sz="32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gell</a:t>
            </a: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electrophoresis.</a:t>
            </a:r>
          </a:p>
        </p:txBody>
      </p:sp>
    </p:spTree>
    <p:extLst>
      <p:ext uri="{BB962C8B-B14F-4D97-AF65-F5344CB8AC3E}">
        <p14:creationId xmlns:p14="http://schemas.microsoft.com/office/powerpoint/2010/main" val="2059049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389978"/>
            <a:ext cx="11822905" cy="4847881"/>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Important consideration in RNA extraction</a:t>
            </a:r>
          </a:p>
          <a:p>
            <a:pPr marL="285750" marR="0" lvl="0" indent="-28575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Quality, DNA-free and integrity of purified RNA</a:t>
            </a:r>
          </a:p>
          <a:p>
            <a:pPr marL="285750" marR="0" lvl="0" indent="-28575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Extra care must be taken in RNA extraction, as the RNA is less stable than DNA.</a:t>
            </a:r>
          </a:p>
          <a:p>
            <a:pPr marL="285750" marR="0" lvl="0" indent="-28575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Addition of RNase inhibitors to the reaction sample, due to stability of RNase enzymes. </a:t>
            </a:r>
          </a:p>
          <a:p>
            <a:pPr marL="285750" marR="0" lvl="0" indent="-285750" algn="just" defTabSz="975390" rtl="0" eaLnBrk="1" fontAlgn="auto" latinLnBrk="0" hangingPunct="1">
              <a:lnSpc>
                <a:spcPct val="150000"/>
              </a:lnSpc>
              <a:spcBef>
                <a:spcPts val="250"/>
              </a:spcBef>
              <a:spcAft>
                <a:spcPts val="25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To reduce DNA contamination samples must be treated with RNase-free DNase.</a:t>
            </a:r>
          </a:p>
        </p:txBody>
      </p:sp>
    </p:spTree>
    <p:extLst>
      <p:ext uri="{BB962C8B-B14F-4D97-AF65-F5344CB8AC3E}">
        <p14:creationId xmlns:p14="http://schemas.microsoft.com/office/powerpoint/2010/main" val="160105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389978"/>
            <a:ext cx="11822905" cy="4847881"/>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Principle of RNA Extraction from bacteria</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Trizol</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reagent has been widely used nowadays for the extraction of RNA from bacterial cell. Though it takes a slightly longer time than the commercially available column-based methods, it has high capacity to yield more RNA. While using the chaotropic lysis buffers, this method is considered to provide the best quality of RNA.</a:t>
            </a:r>
          </a:p>
        </p:txBody>
      </p:sp>
    </p:spTree>
    <p:extLst>
      <p:ext uri="{BB962C8B-B14F-4D97-AF65-F5344CB8AC3E}">
        <p14:creationId xmlns:p14="http://schemas.microsoft.com/office/powerpoint/2010/main" val="3418269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389978"/>
            <a:ext cx="11822905" cy="4847881"/>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Reagents Required and Their Role</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1. Luria–Bertani Broth.</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2. Tris EDTA (TE) Buffer</a:t>
            </a:r>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 pH 8.</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800" b="1"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Trizol</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8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Trizol</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is a ready to use reagent for the isolation of total RNA from bacterial cells. This reagent is a monophasic solution of phenol and guanidine isothiocyanate. </a:t>
            </a:r>
            <a:r>
              <a:rPr kumimoji="0" lang="en-US" sz="28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Trizol</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generally maintains the integrity of RNA as well as disrupting cells and dissolving cell membranes. Guanidine isothiocyanate is a powerful protein denaturant that also helps in inactivation of RNases.</a:t>
            </a:r>
          </a:p>
          <a:p>
            <a:pPr marL="0" marR="0" lvl="0" indent="0" algn="just" defTabSz="975390" rtl="0" eaLnBrk="1" fontAlgn="auto" latinLnBrk="0" hangingPunct="1">
              <a:lnSpc>
                <a:spcPct val="150000"/>
              </a:lnSpc>
              <a:spcBef>
                <a:spcPts val="250"/>
              </a:spcBef>
              <a:spcAft>
                <a:spcPts val="25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748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389978"/>
            <a:ext cx="11822905" cy="4847881"/>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4. Chemicals Required</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 following chemicals were required: 4 M guanidinium thiocyanate, 25 mM sodium citrate (pH 7.0), 0.5% (w/v) N-</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laurosylsarcosine</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and 0.1 M 2-mercaptoethanol.</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5. Chloroform: </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is used to denature protein that settles in the bottom during RNA extraction. It also helps in the formation of aqueous and organic layer and in which RNA is dissolved in the aqueous layer.</a:t>
            </a:r>
          </a:p>
        </p:txBody>
      </p:sp>
    </p:spTree>
    <p:extLst>
      <p:ext uri="{BB962C8B-B14F-4D97-AF65-F5344CB8AC3E}">
        <p14:creationId xmlns:p14="http://schemas.microsoft.com/office/powerpoint/2010/main" val="2507748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389978"/>
            <a:ext cx="11822905" cy="4847881"/>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6</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Isopropyl Alcohol: </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RNA is insoluble in isopropyl alcohol; and hence, it aggregates and generates a pellet upon centrifugation. Addition of isopropyl alcohol also removes alcohol-soluble salts from the solution. As RNA is highly insoluble in isopropyl alcohol, it dissolves in water to form a solution that causes RNA to aggregate and precipitate.</a:t>
            </a:r>
          </a:p>
        </p:txBody>
      </p:sp>
    </p:spTree>
    <p:extLst>
      <p:ext uri="{BB962C8B-B14F-4D97-AF65-F5344CB8AC3E}">
        <p14:creationId xmlns:p14="http://schemas.microsoft.com/office/powerpoint/2010/main" val="4026549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507140" y="2389978"/>
            <a:ext cx="11822905" cy="4847881"/>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Procedure</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 </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Inoculate a single bacterial colony into 5 ml of LB broth medium and incubate the tubes at 37°C for 24 h with shaking at 180 rpm.</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2. Collect the bacterial cell pellet by centrifugation at 6000 rpm for 5 min at room temperature.</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 Wash the cell pellets twice with autoclaved phosphate buffer saline.</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4. Wash the pellets with autoclaved TE buffer, centrifuge at 6000 rpm for 5 min at room temperature and collect the cell pellet. </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5. Resuspend the cell pellet with 1.5 ml of </a:t>
            </a:r>
            <a:r>
              <a:rPr kumimoji="0" lang="en-US"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trizol</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solution.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6. Homogenate the solution by repeated pipetting or alternatively by </a:t>
            </a:r>
            <a:r>
              <a:rPr kumimoji="0" lang="en-US"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vortexing</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for 1 min.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7. RNA is stable in </a:t>
            </a:r>
            <a:r>
              <a:rPr kumimoji="0" lang="en-US"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trizol</a:t>
            </a: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as it deactivates RNases. Hence, at this step you can take a break for a shorter time or can store the samples by freezing it for a longer time.</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9. Add 1/5 volume of chloroform, shake it to mix completely for 15 s. </a:t>
            </a:r>
          </a:p>
        </p:txBody>
      </p:sp>
    </p:spTree>
    <p:extLst>
      <p:ext uri="{BB962C8B-B14F-4D97-AF65-F5344CB8AC3E}">
        <p14:creationId xmlns:p14="http://schemas.microsoft.com/office/powerpoint/2010/main" val="1150046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389978"/>
            <a:ext cx="11822905" cy="4847881"/>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Procedure</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10. Incubate the solution at room temperature for 2–5 min.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11. Centrifuge the solution at 12,000 rpm for 10 min at 4 °C. If centrifugation is not proper, DNA containing interphase will look cloudy and poorly compacted.</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12. Transfer the upper aqueous layer to a fresh new tube. Take care not to aspirate the DNA containing white interface. This may lead to DNA contamination in the RNA preparation.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13. Add 1/2 initial volume of 70% ice-cold ethanol, and centrifuge at 10,000 rpm for 15 min at 4 °C, discard the supernatant.</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14. Wash the cell pellet with 500 µl of 70% ethanol prepared with RNase-free water/ Diethylpyrocarbonate (DEPC)-treated water.</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17. Dissolve pellet in 50–100 µl of RNase-free water/DEPC-treated water, mix the pellet by pipetting up and down slowly.</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18. Store the tubes at −80 °C till further use.</a:t>
            </a:r>
          </a:p>
        </p:txBody>
      </p:sp>
    </p:spTree>
    <p:extLst>
      <p:ext uri="{BB962C8B-B14F-4D97-AF65-F5344CB8AC3E}">
        <p14:creationId xmlns:p14="http://schemas.microsoft.com/office/powerpoint/2010/main" val="1591085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603868"/>
            <a:ext cx="11822905" cy="3489174"/>
          </a:xfrm>
          <a:prstGeom prst="rect">
            <a:avLst/>
          </a:prstGeom>
          <a:noFill/>
          <a:ln>
            <a:noFill/>
          </a:ln>
        </p:spPr>
        <p:txBody>
          <a:bodyPr spcFirstLastPara="1" wrap="square" lIns="42334" tIns="42334" rIns="42334" bIns="42334" anchor="ctr" anchorCtr="0">
            <a:noAutofit/>
          </a:bodyPr>
          <a:lstStyle/>
          <a:p>
            <a:pPr marL="0" marR="0" lvl="0" indent="0" algn="ctr" defTabSz="975390" rtl="0" eaLnBrk="1" fontAlgn="auto" latinLnBrk="0" hangingPunct="1">
              <a:lnSpc>
                <a:spcPct val="200000"/>
              </a:lnSpc>
              <a:spcBef>
                <a:spcPts val="250"/>
              </a:spcBef>
              <a:spcAft>
                <a:spcPts val="250"/>
              </a:spcAft>
              <a:buClrTx/>
              <a:buSzTx/>
              <a:buFontTx/>
              <a:buNone/>
              <a:tabLst/>
              <a:defRPr/>
            </a:pPr>
            <a:r>
              <a:rPr lang="en-US" sz="3200" b="1" dirty="0">
                <a:solidFill>
                  <a:prstClr val="black"/>
                </a:solidFill>
                <a:latin typeface="Arial" panose="020B0604020202020204" pitchFamily="34" charset="0"/>
                <a:ea typeface="Arial"/>
                <a:cs typeface="Arial" panose="020B0604020202020204" pitchFamily="34" charset="0"/>
                <a:sym typeface="Arial"/>
              </a:rPr>
              <a:t>Next lab</a:t>
            </a:r>
            <a:endParaRPr lang="ar-EG" sz="3200" b="1" dirty="0">
              <a:solidFill>
                <a:prstClr val="black"/>
              </a:solidFill>
              <a:latin typeface="Arial" panose="020B0604020202020204" pitchFamily="34" charset="0"/>
              <a:ea typeface="Arial"/>
              <a:cs typeface="Arial" panose="020B0604020202020204" pitchFamily="34" charset="0"/>
              <a:sym typeface="Arial"/>
            </a:endParaRPr>
          </a:p>
          <a:p>
            <a:pPr marL="0" marR="0" lvl="0" indent="0" algn="ctr" defTabSz="975390" rtl="0" eaLnBrk="1" fontAlgn="auto" latinLnBrk="0" hangingPunct="1">
              <a:lnSpc>
                <a:spcPct val="200000"/>
              </a:lnSpc>
              <a:spcBef>
                <a:spcPts val="250"/>
              </a:spcBef>
              <a:spcAft>
                <a:spcPts val="250"/>
              </a:spcAft>
              <a:buClrTx/>
              <a:buSzTx/>
              <a:buFontTx/>
              <a:buNone/>
              <a:tabLst/>
              <a:defRPr/>
            </a:pPr>
            <a:r>
              <a:rPr lang="en-US" sz="3200" b="1" dirty="0">
                <a:solidFill>
                  <a:prstClr val="black"/>
                </a:solidFill>
                <a:latin typeface="Arial" panose="020B0604020202020204" pitchFamily="34" charset="0"/>
                <a:ea typeface="Arial"/>
                <a:cs typeface="Arial" panose="020B0604020202020204" pitchFamily="34" charset="0"/>
                <a:sym typeface="Arial"/>
              </a:rPr>
              <a:t>PCR and RT-PCR in </a:t>
            </a:r>
            <a:r>
              <a:rPr lang="en-US" sz="3200" b="1">
                <a:solidFill>
                  <a:prstClr val="black"/>
                </a:solidFill>
                <a:latin typeface="Arial" panose="020B0604020202020204" pitchFamily="34" charset="0"/>
                <a:ea typeface="Arial"/>
                <a:cs typeface="Arial" panose="020B0604020202020204" pitchFamily="34" charset="0"/>
                <a:sym typeface="Arial"/>
              </a:rPr>
              <a:t>Molecular Biotechnology</a:t>
            </a:r>
            <a:endParaRPr lang="en-US" sz="3200" b="1" dirty="0">
              <a:solidFill>
                <a:prstClr val="black"/>
              </a:solidFill>
              <a:latin typeface="Arial" panose="020B0604020202020204" pitchFamily="34" charset="0"/>
              <a:ea typeface="Arial"/>
              <a:cs typeface="Arial" panose="020B0604020202020204" pitchFamily="34" charset="0"/>
              <a:sym typeface="Arial"/>
            </a:endParaRPr>
          </a:p>
          <a:p>
            <a:pPr marL="0" marR="0" lvl="0" indent="0" algn="ctr" defTabSz="975390" rtl="0" eaLnBrk="1" fontAlgn="auto" latinLnBrk="0" hangingPunct="1">
              <a:lnSpc>
                <a:spcPct val="200000"/>
              </a:lnSpc>
              <a:spcBef>
                <a:spcPts val="250"/>
              </a:spcBef>
              <a:spcAft>
                <a:spcPts val="250"/>
              </a:spcAft>
              <a:buClrTx/>
              <a:buSzTx/>
              <a:buFontTx/>
              <a:buNone/>
              <a:tabLst/>
              <a:defRPr/>
            </a:pPr>
            <a:endParaRPr lang="en-US" sz="3200" b="1" dirty="0">
              <a:solidFill>
                <a:prstClr val="black"/>
              </a:solidFill>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165659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75390"/>
            <a:endParaRPr lang="en-US" sz="1920">
              <a:solidFill>
                <a:prstClr val="white"/>
              </a:solidFill>
              <a:latin typeface="Franklin Gothic Book" panose="02020404030301010803"/>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defTabSz="975390"/>
            <a:endParaRPr lang="en-US" sz="1920">
              <a:solidFill>
                <a:prstClr val="black"/>
              </a:solidFill>
              <a:latin typeface="Franklin Gothic Book" panose="02020404030301010803"/>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591403" y="2686598"/>
            <a:ext cx="11914995" cy="4134273"/>
          </a:xfrm>
          <a:prstGeom prst="rect">
            <a:avLst/>
          </a:prstGeom>
          <a:noFill/>
          <a:ln>
            <a:noFill/>
          </a:ln>
        </p:spPr>
        <p:txBody>
          <a:bodyPr spcFirstLastPara="1" wrap="square" lIns="54166" tIns="54166" rIns="54166" bIns="54166"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33076" indent="0" defTabSz="1040449">
              <a:lnSpc>
                <a:spcPct val="150000"/>
              </a:lnSpc>
              <a:spcBef>
                <a:spcPts val="0"/>
              </a:spcBef>
              <a:buClr>
                <a:srgbClr val="0485D1"/>
              </a:buClr>
              <a:buSzPts val="3255"/>
              <a:buNone/>
            </a:pPr>
            <a:r>
              <a:rPr lang="en-US" sz="3200" b="1" dirty="0">
                <a:solidFill>
                  <a:prstClr val="black"/>
                </a:solidFill>
                <a:latin typeface="Arial" panose="020B0604020202020204" pitchFamily="34" charset="0"/>
                <a:ea typeface="Arial"/>
                <a:cs typeface="Arial" panose="020B0604020202020204" pitchFamily="34" charset="0"/>
                <a:sym typeface="Arial"/>
              </a:rPr>
              <a:t>Main types of RNA</a:t>
            </a:r>
          </a:p>
          <a:p>
            <a:pPr marL="490276" indent="-457200" defTabSz="1040449">
              <a:lnSpc>
                <a:spcPct val="150000"/>
              </a:lnSpc>
              <a:spcBef>
                <a:spcPts val="0"/>
              </a:spcBef>
              <a:buClr>
                <a:srgbClr val="0485D1"/>
              </a:buClr>
              <a:buSzPts val="3255"/>
            </a:pPr>
            <a:r>
              <a:rPr lang="en-US" sz="3200" dirty="0">
                <a:solidFill>
                  <a:prstClr val="black"/>
                </a:solidFill>
                <a:latin typeface="Arial" panose="020B0604020202020204" pitchFamily="34" charset="0"/>
                <a:ea typeface="Arial"/>
                <a:cs typeface="Arial" panose="020B0604020202020204" pitchFamily="34" charset="0"/>
                <a:sym typeface="Arial"/>
              </a:rPr>
              <a:t>Messenger RNA (mRNA): is a molecule that holds the DNA sequence and encodes for proteins or regulation products.</a:t>
            </a:r>
          </a:p>
          <a:p>
            <a:pPr marL="490276" indent="-457200" defTabSz="1040449">
              <a:lnSpc>
                <a:spcPct val="150000"/>
              </a:lnSpc>
              <a:spcBef>
                <a:spcPts val="0"/>
              </a:spcBef>
              <a:buClr>
                <a:srgbClr val="0485D1"/>
              </a:buClr>
              <a:buSzPts val="3255"/>
            </a:pPr>
            <a:r>
              <a:rPr lang="en-US" sz="3200" dirty="0">
                <a:solidFill>
                  <a:prstClr val="black"/>
                </a:solidFill>
                <a:latin typeface="Arial" panose="020B0604020202020204" pitchFamily="34" charset="0"/>
                <a:ea typeface="Arial"/>
                <a:cs typeface="Arial" panose="020B0604020202020204" pitchFamily="34" charset="0"/>
                <a:sym typeface="Arial"/>
              </a:rPr>
              <a:t>Ribosomal RNA (rRNA): is part of the ribosome structure and is essential for protein synthesis in all living organisms. </a:t>
            </a:r>
          </a:p>
          <a:p>
            <a:pPr marL="490276" indent="-457200" defTabSz="1040449">
              <a:lnSpc>
                <a:spcPct val="150000"/>
              </a:lnSpc>
              <a:spcBef>
                <a:spcPts val="0"/>
              </a:spcBef>
              <a:buClr>
                <a:srgbClr val="0485D1"/>
              </a:buClr>
              <a:buSzPts val="3255"/>
            </a:pPr>
            <a:r>
              <a:rPr lang="en-US" sz="3200" dirty="0">
                <a:solidFill>
                  <a:prstClr val="black"/>
                </a:solidFill>
                <a:latin typeface="Arial" panose="020B0604020202020204" pitchFamily="34" charset="0"/>
                <a:ea typeface="Arial"/>
                <a:cs typeface="Arial" panose="020B0604020202020204" pitchFamily="34" charset="0"/>
                <a:sym typeface="Arial"/>
              </a:rPr>
              <a:t>Transfer RNA (tRNA): is a type of RNA molecule that contributes to decoding the mRNA sequence into a protein. </a:t>
            </a:r>
          </a:p>
        </p:txBody>
      </p:sp>
    </p:spTree>
    <p:extLst>
      <p:ext uri="{BB962C8B-B14F-4D97-AF65-F5344CB8AC3E}">
        <p14:creationId xmlns:p14="http://schemas.microsoft.com/office/powerpoint/2010/main" val="824308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75390"/>
            <a:endParaRPr lang="en-US" sz="1920">
              <a:solidFill>
                <a:prstClr val="white"/>
              </a:solidFill>
              <a:latin typeface="Franklin Gothic Book" panose="02020404030301010803"/>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defTabSz="975390"/>
            <a:endParaRPr lang="en-US" sz="1920">
              <a:solidFill>
                <a:prstClr val="black"/>
              </a:solidFill>
              <a:latin typeface="Franklin Gothic Book" panose="02020404030301010803"/>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algn="just" defTabSz="975390">
              <a:lnSpc>
                <a:spcPct val="150000"/>
              </a:lnSpc>
              <a:spcBef>
                <a:spcPts val="250"/>
              </a:spcBef>
              <a:spcAft>
                <a:spcPts val="250"/>
              </a:spcAft>
            </a:pPr>
            <a:r>
              <a:rPr lang="en-US" sz="3200" b="1" dirty="0">
                <a:solidFill>
                  <a:prstClr val="black"/>
                </a:solidFill>
                <a:latin typeface="Arial" panose="020B0604020202020204" pitchFamily="34" charset="0"/>
                <a:ea typeface="Calibri" panose="020F0502020204030204" pitchFamily="34" charset="0"/>
                <a:cs typeface="Arial" panose="020B0604020202020204" pitchFamily="34" charset="0"/>
              </a:rPr>
              <a:t>Main types of RNA percentages</a:t>
            </a:r>
          </a:p>
          <a:p>
            <a:pPr algn="just" defTabSz="975390">
              <a:lnSpc>
                <a:spcPct val="150000"/>
              </a:lnSpc>
              <a:spcBef>
                <a:spcPts val="250"/>
              </a:spcBef>
              <a:spcAft>
                <a:spcPts val="250"/>
              </a:spcAft>
            </a:pPr>
            <a:r>
              <a:rPr lang="en-US" sz="3200" dirty="0">
                <a:solidFill>
                  <a:prstClr val="black"/>
                </a:solidFill>
                <a:latin typeface="Arial" panose="020B0604020202020204" pitchFamily="34" charset="0"/>
                <a:ea typeface="Calibri" panose="020F0502020204030204" pitchFamily="34" charset="0"/>
                <a:cs typeface="Arial" panose="020B0604020202020204" pitchFamily="34" charset="0"/>
              </a:rPr>
              <a:t>The proportion of these three types of RNA varies in each cell. However, rRNA occupies 80% or more, followed by tRNA with 14% and ending with mRNA at about 2.5%.</a:t>
            </a:r>
          </a:p>
          <a:p>
            <a:pPr algn="just" defTabSz="975390">
              <a:lnSpc>
                <a:spcPct val="150000"/>
              </a:lnSpc>
              <a:spcBef>
                <a:spcPts val="250"/>
              </a:spcBef>
              <a:spcAft>
                <a:spcPts val="250"/>
              </a:spcAft>
            </a:pPr>
            <a:endParaRPr lang="en-US" sz="32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29364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RNA Extraction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Total RNA isolation is a method based on liquid-phase separation which helps to obtain pure RNA in aqueous phase. The RNA obtained is precipitated, dissolved, and reprecipitated followed by washing in alcohol. During RNA solubilization and storage, care needs to be taken to avoid RNase contamination.</a:t>
            </a:r>
            <a:endPar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185480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RNA Extraction steps</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(1) Cell lysis and homogenization. </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(2) Quenching of biochemical processes. </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 Nucleic acid partitioning. </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(4) RNA retrieval and crude purification. </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(5) Assessing the quality of the extracted RNA.</a:t>
            </a:r>
          </a:p>
          <a:p>
            <a:pPr marL="0" marR="0" lvl="0" indent="0" algn="just" defTabSz="975390" rtl="0" eaLnBrk="1" fontAlgn="auto" latinLnBrk="0" hangingPunct="1">
              <a:lnSpc>
                <a:spcPct val="150000"/>
              </a:lnSpc>
              <a:spcBef>
                <a:spcPts val="250"/>
              </a:spcBef>
              <a:spcAft>
                <a:spcPts val="25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43768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Step 1: Cell lysis and homogenization</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 first step requires effective cell lysis following homogenization for the complete release of nucleic acids. Several methods include chemical treatments such as detergents and enzymatic means such as lysozymes that disrupt cells to release cellular contents. </a:t>
            </a:r>
          </a:p>
        </p:txBody>
      </p:sp>
    </p:spTree>
    <p:extLst>
      <p:ext uri="{BB962C8B-B14F-4D97-AF65-F5344CB8AC3E}">
        <p14:creationId xmlns:p14="http://schemas.microsoft.com/office/powerpoint/2010/main" val="4093389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Step 2: Quenching of biochemical processes</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sz="3200" dirty="0">
                <a:solidFill>
                  <a:prstClr val="black"/>
                </a:solidFill>
                <a:latin typeface="Arial" panose="020B0604020202020204" pitchFamily="34" charset="0"/>
                <a:ea typeface="Calibri" panose="020F0502020204030204" pitchFamily="34" charset="0"/>
                <a:cs typeface="Arial" panose="020B0604020202020204" pitchFamily="34" charset="0"/>
              </a:rPr>
              <a:t>S</a:t>
            </a:r>
            <a:r>
              <a:rPr kumimoji="0" lang="en-US" sz="32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olvents</a:t>
            </a: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that solubilize cell contents should be denaturing (e.g., phenol ± chloroform). In most instances, cell lysis/ homogenization and quenching of biochemical processes are performed in the same step.</a:t>
            </a:r>
          </a:p>
          <a:p>
            <a:pPr marL="0" marR="0" lvl="0" indent="0" algn="just" defTabSz="975390" rtl="0" eaLnBrk="1" fontAlgn="auto" latinLnBrk="0" hangingPunct="1">
              <a:lnSpc>
                <a:spcPct val="150000"/>
              </a:lnSpc>
              <a:spcBef>
                <a:spcPts val="250"/>
              </a:spcBef>
              <a:spcAft>
                <a:spcPts val="25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40946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Step 3: Nucleic acid partitioning</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In nucleic acid isolation, the partitioning of DNA from RNA depends on </a:t>
            </a:r>
            <a:r>
              <a:rPr kumimoji="0" lang="en-US" sz="32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pH.</a:t>
            </a: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an alkaline pH, DNA and RNA are retained in the aqueous phase. However, as pH decreases, DNA increasingly migrates from the aqueous phase to the organic phase and interphase. Therefore, phenol equilibrated to a pH of ~ 8 is used for the extraction of DNA while acid phenol of pH 4.8 is used to isolate RNA. </a:t>
            </a:r>
          </a:p>
        </p:txBody>
      </p:sp>
    </p:spTree>
    <p:extLst>
      <p:ext uri="{BB962C8B-B14F-4D97-AF65-F5344CB8AC3E}">
        <p14:creationId xmlns:p14="http://schemas.microsoft.com/office/powerpoint/2010/main" val="2315791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703880"/>
            <a:ext cx="11822905" cy="3489174"/>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Step 4: RNA retrieval and crude purification. </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With RNA partitioned in a solvent, the next step is to retrieve the RNA with high yield and minimal artifacts. RNA contained in the aqueous phase can be extracted using a variety of methods. One of the commonly used methods is through precipitation with isopropanol. </a:t>
            </a:r>
          </a:p>
        </p:txBody>
      </p:sp>
    </p:spTree>
    <p:extLst>
      <p:ext uri="{BB962C8B-B14F-4D97-AF65-F5344CB8AC3E}">
        <p14:creationId xmlns:p14="http://schemas.microsoft.com/office/powerpoint/2010/main" val="1204747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695</TotalTime>
  <Words>1238</Words>
  <Application>Microsoft Office PowerPoint</Application>
  <PresentationFormat>Custom</PresentationFormat>
  <Paragraphs>66</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Calibri</vt:lpstr>
      <vt:lpstr>Garamond</vt:lpstr>
      <vt:lpstr>Century Schoolbook</vt:lpstr>
      <vt:lpstr>Franklin Gothic Book</vt:lpstr>
      <vt:lpstr>Arial</vt:lpstr>
      <vt:lpstr>Merriweather Sans</vt:lpstr>
      <vt:lpstr>SavonVTI</vt:lpstr>
      <vt:lpstr>RNA Extraction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M-Store</dc:creator>
  <cp:lastModifiedBy>STJB</cp:lastModifiedBy>
  <cp:revision>71</cp:revision>
  <dcterms:modified xsi:type="dcterms:W3CDTF">2024-08-23T19:57:54Z</dcterms:modified>
</cp:coreProperties>
</file>