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86" r:id="rId1"/>
  </p:sldMasterIdLst>
  <p:notesMasterIdLst>
    <p:notesMasterId r:id="rId14"/>
  </p:notesMasterIdLst>
  <p:sldIdLst>
    <p:sldId id="256" r:id="rId2"/>
    <p:sldId id="257" r:id="rId3"/>
    <p:sldId id="258" r:id="rId4"/>
    <p:sldId id="340" r:id="rId5"/>
    <p:sldId id="341" r:id="rId6"/>
    <p:sldId id="342" r:id="rId7"/>
    <p:sldId id="343" r:id="rId8"/>
    <p:sldId id="344" r:id="rId9"/>
    <p:sldId id="345" r:id="rId10"/>
    <p:sldId id="346" r:id="rId11"/>
    <p:sldId id="347" r:id="rId12"/>
    <p:sldId id="348" r:id="rId13"/>
  </p:sldIdLst>
  <p:sldSz cx="13004800" cy="9753600"/>
  <p:notesSz cx="6858000" cy="9144000"/>
  <p:embeddedFontLst>
    <p:embeddedFont>
      <p:font typeface="Century Schoolbook" panose="02040604050505020304" pitchFamily="18" charset="0"/>
      <p:regular r:id="rId15"/>
      <p:bold r:id="rId16"/>
      <p:italic r:id="rId17"/>
      <p:boldItalic r:id="rId18"/>
    </p:embeddedFont>
    <p:embeddedFont>
      <p:font typeface="Franklin Gothic Book" panose="020B0503020102020204" pitchFamily="34" charset="0"/>
      <p:regular r:id="rId19"/>
      <p:italic r:id="rId20"/>
    </p:embeddedFont>
    <p:embeddedFont>
      <p:font typeface="Garamond" panose="02020404030301010803" pitchFamily="18" charset="0"/>
      <p:regular r:id="rId21"/>
      <p:bold r:id="rId22"/>
      <p:italic r:id="rId23"/>
    </p:embeddedFont>
    <p:embeddedFont>
      <p:font typeface="Merriweather Sans" pitchFamily="2"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4" d="100"/>
          <a:sy n="54"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1pPr>
            <a:lvl2pPr marL="914400" marR="0" lvl="1"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2pPr>
            <a:lvl3pPr marL="1371600" marR="0" lvl="2"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3pPr>
            <a:lvl4pPr marL="1828800" marR="0" lvl="3"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4pPr>
            <a:lvl5pPr marL="2286000" marR="0" lvl="4"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5pPr>
            <a:lvl6pPr marL="2743200" marR="0" lvl="5"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6pPr>
            <a:lvl7pPr marL="3200400" marR="0" lvl="6"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7pPr>
            <a:lvl8pPr marL="3657600" marR="0" lvl="7"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8pPr>
            <a:lvl9pPr marL="4114800" marR="0" lvl="8"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9pPr>
          </a:lstStyle>
          <a:p>
            <a:endParaRPr/>
          </a:p>
        </p:txBody>
      </p:sp>
    </p:spTree>
    <p:extLst>
      <p:ext uri="{BB962C8B-B14F-4D97-AF65-F5344CB8AC3E}">
        <p14:creationId xmlns:p14="http://schemas.microsoft.com/office/powerpoint/2010/main" val="15625055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10" name="Rectangle 9"/>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478272" y="1802994"/>
            <a:ext cx="2048256" cy="1040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600192" y="1802994"/>
            <a:ext cx="1804416" cy="875995"/>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737710" y="3192647"/>
            <a:ext cx="9529382" cy="3466286"/>
          </a:xfrm>
        </p:spPr>
        <p:txBody>
          <a:bodyPr tIns="45720" bIns="45720" anchor="ctr">
            <a:normAutofit/>
          </a:bodyPr>
          <a:lstStyle>
            <a:lvl1pPr algn="ctr">
              <a:lnSpc>
                <a:spcPct val="83000"/>
              </a:lnSpc>
              <a:defRPr lang="en-US" sz="7254" b="0"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37708" y="6658934"/>
            <a:ext cx="9532636" cy="650241"/>
          </a:xfrm>
        </p:spPr>
        <p:txBody>
          <a:bodyPr>
            <a:normAutofit/>
          </a:bodyPr>
          <a:lstStyle>
            <a:lvl1pPr marL="0" indent="0" algn="ctr">
              <a:spcBef>
                <a:spcPts val="0"/>
              </a:spcBef>
              <a:buNone/>
              <a:defRPr sz="1920" spc="85" baseline="0">
                <a:solidFill>
                  <a:schemeClr val="tx1">
                    <a:lumMod val="95000"/>
                    <a:lumOff val="5000"/>
                  </a:schemeClr>
                </a:solidFill>
              </a:defRPr>
            </a:lvl1pPr>
            <a:lvl2pPr marL="487695" indent="0" algn="ctr">
              <a:buNone/>
              <a:defRPr sz="1707"/>
            </a:lvl2pPr>
            <a:lvl3pPr marL="975390" indent="0" algn="ctr">
              <a:buNone/>
              <a:defRPr sz="1707"/>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20" name="Date Placeholder 19"/>
          <p:cNvSpPr>
            <a:spLocks noGrp="1"/>
          </p:cNvSpPr>
          <p:nvPr>
            <p:ph type="dt" sz="half" idx="10"/>
          </p:nvPr>
        </p:nvSpPr>
        <p:spPr>
          <a:xfrm>
            <a:off x="5673344" y="1907564"/>
            <a:ext cx="1658112" cy="690554"/>
          </a:xfrm>
        </p:spPr>
        <p:txBody>
          <a:bodyPr/>
          <a:lstStyle>
            <a:lvl1pPr algn="ctr">
              <a:defRPr sz="1387" spc="0" baseline="0">
                <a:solidFill>
                  <a:srgbClr val="FFFFFF"/>
                </a:solidFill>
                <a:latin typeface="+mn-lt"/>
              </a:defRPr>
            </a:lvl1pPr>
          </a:lstStyle>
          <a:p>
            <a:fld id="{EA0C0817-A112-4847-8014-A94B7D2A4EA3}" type="datetime1">
              <a:rPr lang="en-US" smtClean="0"/>
              <a:t>8/21/2024</a:t>
            </a:fld>
            <a:endParaRPr lang="en-US" dirty="0"/>
          </a:p>
        </p:txBody>
      </p:sp>
      <p:sp>
        <p:nvSpPr>
          <p:cNvPr id="21" name="Footer Placeholder 20"/>
          <p:cNvSpPr>
            <a:spLocks noGrp="1"/>
          </p:cNvSpPr>
          <p:nvPr>
            <p:ph type="ftr" sz="quarter" idx="11"/>
          </p:nvPr>
        </p:nvSpPr>
        <p:spPr>
          <a:xfrm>
            <a:off x="1737707" y="7363425"/>
            <a:ext cx="6112315" cy="32512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9180715" y="7363425"/>
            <a:ext cx="2086379"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017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2790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1040" y="1083733"/>
            <a:ext cx="2519680" cy="7477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4080" y="1083733"/>
            <a:ext cx="8615680" cy="7477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9766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547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23" name="Rectangle 22"/>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478272" y="1802994"/>
            <a:ext cx="2048256" cy="10403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37767" y="3235791"/>
            <a:ext cx="9529267" cy="3423140"/>
          </a:xfrm>
        </p:spPr>
        <p:txBody>
          <a:bodyPr anchor="ctr">
            <a:normAutofit/>
          </a:bodyPr>
          <a:lstStyle>
            <a:lvl1pPr algn="ctr">
              <a:lnSpc>
                <a:spcPct val="83000"/>
              </a:lnSpc>
              <a:defRPr lang="en-US" sz="7254"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600192" y="1802994"/>
            <a:ext cx="1804416" cy="875995"/>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737766" y="6658933"/>
            <a:ext cx="9535770" cy="650240"/>
          </a:xfrm>
        </p:spPr>
        <p:txBody>
          <a:bodyPr anchor="t">
            <a:normAutofit/>
          </a:bodyPr>
          <a:lstStyle>
            <a:lvl1pPr marL="0" indent="0" algn="ctr">
              <a:buNone/>
              <a:tabLst>
                <a:tab pos="2809328" algn="l"/>
              </a:tabLst>
              <a:defRPr sz="1920">
                <a:solidFill>
                  <a:schemeClr val="tx1">
                    <a:lumMod val="95000"/>
                    <a:lumOff val="5000"/>
                  </a:schemeClr>
                </a:solidFill>
                <a:effectLst/>
              </a:defRPr>
            </a:lvl1pPr>
            <a:lvl2pPr marL="487695" indent="0">
              <a:buNone/>
              <a:defRPr sz="1707">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673344" y="1912182"/>
            <a:ext cx="1658112" cy="709377"/>
          </a:xfrm>
        </p:spPr>
        <p:txBody>
          <a:bodyPr/>
          <a:lstStyle>
            <a:lvl1pPr algn="ctr">
              <a:defRPr lang="en-US" sz="1387" kern="1200" spc="0" baseline="0">
                <a:solidFill>
                  <a:srgbClr val="FFFFFF"/>
                </a:solidFill>
                <a:latin typeface="+mn-lt"/>
                <a:ea typeface="+mn-ea"/>
                <a:cs typeface="+mn-cs"/>
              </a:defRPr>
            </a:lvl1pPr>
          </a:lstStyle>
          <a:p>
            <a:fld id="{D9C646AA-F36E-4540-911D-FFFC0A0EF24A}" type="datetime1">
              <a:rPr lang="en-US" smtClean="0"/>
              <a:t>8/21/2024</a:t>
            </a:fld>
            <a:endParaRPr lang="en-US" dirty="0"/>
          </a:p>
        </p:txBody>
      </p:sp>
      <p:sp>
        <p:nvSpPr>
          <p:cNvPr id="5" name="Footer Placeholder 4"/>
          <p:cNvSpPr>
            <a:spLocks noGrp="1"/>
          </p:cNvSpPr>
          <p:nvPr>
            <p:ph type="ftr" sz="quarter" idx="11"/>
          </p:nvPr>
        </p:nvSpPr>
        <p:spPr>
          <a:xfrm>
            <a:off x="1737768" y="7363425"/>
            <a:ext cx="6037476" cy="32512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9178138" y="7363425"/>
            <a:ext cx="2088895"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744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7920"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92544"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4044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1171" y="2950164"/>
            <a:ext cx="4974336" cy="910336"/>
          </a:xfrm>
        </p:spPr>
        <p:txBody>
          <a:bodyPr anchor="ctr">
            <a:normAutofit/>
          </a:bodyPr>
          <a:lstStyle>
            <a:lvl1pPr marL="0" indent="0" algn="l">
              <a:spcBef>
                <a:spcPts val="0"/>
              </a:spcBef>
              <a:buNone/>
              <a:defRPr sz="2027" b="1" i="0">
                <a:solidFill>
                  <a:schemeClr val="tx1"/>
                </a:solidFill>
                <a:latin typeface="+mn-lt"/>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4" name="Content Placeholder 3"/>
          <p:cNvSpPr>
            <a:spLocks noGrp="1"/>
          </p:cNvSpPr>
          <p:nvPr>
            <p:ph sz="half" idx="2"/>
          </p:nvPr>
        </p:nvSpPr>
        <p:spPr>
          <a:xfrm>
            <a:off x="1141171" y="3971517"/>
            <a:ext cx="4974336" cy="4499662"/>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9293" y="2950164"/>
            <a:ext cx="4974336" cy="910336"/>
          </a:xfrm>
        </p:spPr>
        <p:txBody>
          <a:bodyPr anchor="ctr">
            <a:normAutofit/>
          </a:bodyPr>
          <a:lstStyle>
            <a:lvl1pPr marL="0" indent="0" algn="l">
              <a:spcBef>
                <a:spcPts val="0"/>
              </a:spcBef>
              <a:buNone/>
              <a:defRPr sz="2027" b="1">
                <a:solidFill>
                  <a:schemeClr val="tx1"/>
                </a:solidFill>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6" name="Content Placeholder 5"/>
          <p:cNvSpPr>
            <a:spLocks noGrp="1"/>
          </p:cNvSpPr>
          <p:nvPr>
            <p:ph sz="quarter" idx="4"/>
          </p:nvPr>
        </p:nvSpPr>
        <p:spPr>
          <a:xfrm>
            <a:off x="6889293" y="3971515"/>
            <a:ext cx="4974336" cy="4500635"/>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984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179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4291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22080" y="863846"/>
            <a:ext cx="3372761" cy="2340864"/>
          </a:xfrm>
        </p:spPr>
        <p:txBody>
          <a:bodyPr anchor="b">
            <a:normAutofit/>
          </a:bodyPr>
          <a:lstStyle>
            <a:lvl1pPr algn="l" defTabSz="975390" rtl="0" eaLnBrk="1" latinLnBrk="0" hangingPunct="1">
              <a:lnSpc>
                <a:spcPct val="100000"/>
              </a:lnSpc>
              <a:spcBef>
                <a:spcPct val="0"/>
              </a:spcBef>
              <a:buNone/>
              <a:defRPr lang="en-US" sz="3413"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31520" y="866987"/>
            <a:ext cx="7315200" cy="7586133"/>
          </a:xfrm>
        </p:spPr>
        <p:txBody>
          <a:bodyPr/>
          <a:lstStyle>
            <a:lvl1pPr>
              <a:defRPr sz="2027"/>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22080" y="3323449"/>
            <a:ext cx="3372761" cy="5129671"/>
          </a:xfrm>
        </p:spPr>
        <p:txBody>
          <a:bodyPr>
            <a:normAutofit/>
          </a:bodyPr>
          <a:lstStyle>
            <a:lvl1pPr marL="0" indent="0">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8" name="Date Placeholder 7"/>
          <p:cNvSpPr>
            <a:spLocks noGrp="1"/>
          </p:cNvSpPr>
          <p:nvPr>
            <p:ph type="dt" sz="half" idx="10"/>
          </p:nvPr>
        </p:nvSpPr>
        <p:spPr>
          <a:xfrm>
            <a:off x="5960533" y="8583168"/>
            <a:ext cx="2086187" cy="520192"/>
          </a:xfrm>
        </p:spPr>
        <p:txBody>
          <a:bodyPr/>
          <a:lstStyle>
            <a:lvl1pPr>
              <a:defRPr>
                <a:solidFill>
                  <a:schemeClr val="tx1">
                    <a:lumMod val="85000"/>
                    <a:lumOff val="15000"/>
                  </a:schemeClr>
                </a:solidFill>
              </a:defRPr>
            </a:lvl1pPr>
          </a:lstStyle>
          <a:p>
            <a:fld id="{7E8D12A6-918A-48BD-8CB9-CA713993B0EA}" type="datetime1">
              <a:rPr lang="en-US" smtClean="0"/>
              <a:t>8/21/2024</a:t>
            </a:fld>
            <a:endParaRPr lang="en-US"/>
          </a:p>
        </p:txBody>
      </p:sp>
      <p:sp>
        <p:nvSpPr>
          <p:cNvPr id="9" name="Footer Placeholder 8"/>
          <p:cNvSpPr>
            <a:spLocks noGrp="1"/>
          </p:cNvSpPr>
          <p:nvPr>
            <p:ph type="ftr" sz="quarter" idx="11"/>
          </p:nvPr>
        </p:nvSpPr>
        <p:spPr>
          <a:xfrm>
            <a:off x="731521" y="8583168"/>
            <a:ext cx="4890347" cy="520192"/>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1089844" y="8583168"/>
            <a:ext cx="1304997" cy="520192"/>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9405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43840" y="338125"/>
            <a:ext cx="8209281" cy="9077350"/>
          </a:xfrm>
          <a:solidFill>
            <a:schemeClr val="accent1">
              <a:lumMod val="60000"/>
              <a:lumOff val="40000"/>
            </a:schemeClr>
          </a:solidFill>
          <a:ln>
            <a:noFill/>
          </a:ln>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a:t>Click icon to add picture</a:t>
            </a:r>
            <a:endParaRPr lang="en-US" dirty="0"/>
          </a:p>
        </p:txBody>
      </p:sp>
      <p:sp>
        <p:nvSpPr>
          <p:cNvPr id="5" name="Date Placeholder 4"/>
          <p:cNvSpPr>
            <a:spLocks noGrp="1"/>
          </p:cNvSpPr>
          <p:nvPr>
            <p:ph type="dt" sz="half" idx="10"/>
          </p:nvPr>
        </p:nvSpPr>
        <p:spPr>
          <a:xfrm>
            <a:off x="6039827" y="8583168"/>
            <a:ext cx="2210094" cy="520192"/>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8/21/2024</a:t>
            </a:fld>
            <a:endParaRPr lang="en-US" dirty="0"/>
          </a:p>
        </p:txBody>
      </p:sp>
      <p:sp>
        <p:nvSpPr>
          <p:cNvPr id="6" name="Footer Placeholder 5"/>
          <p:cNvSpPr>
            <a:spLocks noGrp="1"/>
          </p:cNvSpPr>
          <p:nvPr>
            <p:ph type="ftr" sz="quarter" idx="11"/>
          </p:nvPr>
        </p:nvSpPr>
        <p:spPr>
          <a:xfrm>
            <a:off x="653491" y="8583168"/>
            <a:ext cx="4893869" cy="520192"/>
          </a:xfrm>
        </p:spPr>
        <p:txBody>
          <a:bodyPr/>
          <a:lstStyle>
            <a:lvl1pPr marL="0" algn="r" defTabSz="975390" rtl="0" eaLnBrk="1" latinLnBrk="0" hangingPunct="1">
              <a:defRPr lang="en-US" sz="1067"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1089843" y="8583168"/>
            <a:ext cx="1306982" cy="520192"/>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42400" y="858317"/>
            <a:ext cx="3354426" cy="2340864"/>
          </a:xfrm>
        </p:spPr>
        <p:txBody>
          <a:bodyPr anchor="b">
            <a:noAutofit/>
          </a:bodyPr>
          <a:lstStyle>
            <a:lvl1pPr algn="l">
              <a:lnSpc>
                <a:spcPct val="100000"/>
              </a:lnSpc>
              <a:defRPr sz="3413"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9042400" y="3394253"/>
            <a:ext cx="3354426" cy="4993843"/>
          </a:xfrm>
        </p:spPr>
        <p:txBody>
          <a:bodyPr>
            <a:normAutofit/>
          </a:bodyPr>
          <a:lstStyle>
            <a:lvl1pPr marL="0" indent="0" algn="l">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Tree>
    <p:extLst>
      <p:ext uri="{BB962C8B-B14F-4D97-AF65-F5344CB8AC3E}">
        <p14:creationId xmlns:p14="http://schemas.microsoft.com/office/powerpoint/2010/main" val="359163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7" name="Rectangle 6"/>
          <p:cNvSpPr/>
          <p:nvPr/>
        </p:nvSpPr>
        <p:spPr>
          <a:xfrm>
            <a:off x="250343" y="338125"/>
            <a:ext cx="12504115" cy="907735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96647" y="533197"/>
            <a:ext cx="12211507" cy="8687206"/>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137920" y="913911"/>
            <a:ext cx="10728960" cy="19507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7920" y="2991104"/>
            <a:ext cx="10728960" cy="54750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40581" y="8583168"/>
            <a:ext cx="3085915"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F6FA2B21-3FCD-4721-B95C-427943F61125}" type="datetime1">
              <a:rPr lang="en-US" smtClean="0"/>
              <a:t>8/21/2024</a:t>
            </a:fld>
            <a:endParaRPr lang="en-US"/>
          </a:p>
        </p:txBody>
      </p:sp>
      <p:sp>
        <p:nvSpPr>
          <p:cNvPr id="5" name="Footer Placeholder 4"/>
          <p:cNvSpPr>
            <a:spLocks noGrp="1"/>
          </p:cNvSpPr>
          <p:nvPr>
            <p:ph type="ftr" sz="quarter" idx="3"/>
          </p:nvPr>
        </p:nvSpPr>
        <p:spPr>
          <a:xfrm>
            <a:off x="1137920" y="8583168"/>
            <a:ext cx="6204373" cy="520192"/>
          </a:xfrm>
          <a:prstGeom prst="rect">
            <a:avLst/>
          </a:prstGeom>
        </p:spPr>
        <p:txBody>
          <a:bodyPr vert="horz" lIns="91440" tIns="45720" rIns="91440" bIns="45720" rtlCol="0" anchor="b"/>
          <a:lstStyle>
            <a:lvl1pPr algn="l">
              <a:defRPr sz="1067">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972800" y="8583168"/>
            <a:ext cx="894080"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6394397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l" defTabSz="975390" rtl="0" eaLnBrk="1" latinLnBrk="0" hangingPunct="1">
        <a:lnSpc>
          <a:spcPct val="90000"/>
        </a:lnSpc>
        <a:spcBef>
          <a:spcPct val="0"/>
        </a:spcBef>
        <a:buNone/>
        <a:defRPr lang="en-US" sz="4480" i="0" kern="1200" cap="none" spc="0" baseline="0" dirty="0">
          <a:solidFill>
            <a:schemeClr val="tx1">
              <a:lumMod val="85000"/>
              <a:lumOff val="15000"/>
            </a:schemeClr>
          </a:solidFill>
          <a:effectLst/>
          <a:latin typeface="+mj-lt"/>
          <a:ea typeface="+mn-ea"/>
          <a:cs typeface="+mn-cs"/>
        </a:defRPr>
      </a:lvl1pPr>
    </p:titleStyle>
    <p:bodyStyle>
      <a:lvl1pPr marL="195078" indent="-195078" algn="l" defTabSz="975390" rtl="0" eaLnBrk="1" latinLnBrk="0" hangingPunct="1">
        <a:lnSpc>
          <a:spcPct val="110000"/>
        </a:lnSpc>
        <a:spcBef>
          <a:spcPts val="960"/>
        </a:spcBef>
        <a:spcAft>
          <a:spcPts val="0"/>
        </a:spcAft>
        <a:buClr>
          <a:schemeClr val="tx1">
            <a:lumMod val="85000"/>
            <a:lumOff val="15000"/>
          </a:schemeClr>
        </a:buClr>
        <a:buFont typeface="Garamond" pitchFamily="18" charset="0"/>
        <a:buChar char="◦"/>
        <a:defRPr sz="1600" kern="1200">
          <a:solidFill>
            <a:schemeClr val="tx1"/>
          </a:solidFill>
          <a:latin typeface="+mn-lt"/>
          <a:ea typeface="+mn-ea"/>
          <a:cs typeface="+mn-cs"/>
        </a:defRPr>
      </a:lvl1pPr>
      <a:lvl2pPr marL="487695"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387" kern="1200">
          <a:solidFill>
            <a:schemeClr val="tx1"/>
          </a:solidFill>
          <a:latin typeface="+mn-lt"/>
          <a:ea typeface="+mn-ea"/>
          <a:cs typeface="+mn-cs"/>
        </a:defRPr>
      </a:lvl2pPr>
      <a:lvl3pPr marL="780312"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3pPr>
      <a:lvl4pPr marL="1072930"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4pPr>
      <a:lvl5pPr marL="1365547"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5pPr>
      <a:lvl6pPr marL="170672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6pPr>
      <a:lvl7pPr marL="202673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7pPr>
      <a:lvl8pPr marL="234674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8pPr>
      <a:lvl9pPr marL="266675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0" y="1219200"/>
            <a:ext cx="13004801" cy="7315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3" y="1706881"/>
            <a:ext cx="12033716" cy="633984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975390"/>
            <a:endParaRPr lang="en-US" sz="192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854" y="1882446"/>
            <a:ext cx="11684813" cy="5988710"/>
          </a:xfrm>
          <a:prstGeom prst="rect">
            <a:avLst/>
          </a:prstGeom>
          <a:ln w="6350" cap="sq" cmpd="sng" algn="ctr">
            <a:solidFill>
              <a:schemeClr val="tx1"/>
            </a:solidFill>
            <a:prstDash val="solid"/>
            <a:miter lim="800000"/>
          </a:ln>
          <a:effectLst/>
        </p:spPr>
        <p:txBody>
          <a:bodyPr/>
          <a:lstStyle/>
          <a:p>
            <a:pPr defTabSz="975390"/>
            <a:endParaRPr lang="en-US" sz="192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346277" y="1981769"/>
            <a:ext cx="8907195" cy="3245553"/>
          </a:xfrm>
        </p:spPr>
        <p:txBody>
          <a:bodyPr>
            <a:normAutofit/>
          </a:bodyPr>
          <a:lstStyle/>
          <a:p>
            <a:pPr>
              <a:lnSpc>
                <a:spcPct val="150000"/>
              </a:lnSpc>
            </a:pPr>
            <a:r>
              <a:rPr lang="en-US" sz="3200" b="1" dirty="0">
                <a:solidFill>
                  <a:schemeClr val="tx1"/>
                </a:solidFill>
              </a:rPr>
              <a:t>Coursebook and Introduction</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4602019" y="4928964"/>
            <a:ext cx="7012968" cy="1247886"/>
          </a:xfrm>
        </p:spPr>
        <p:txBody>
          <a:bodyPr>
            <a:noAutofit/>
          </a:bodyPr>
          <a:lstStyle/>
          <a:p>
            <a:pPr>
              <a:lnSpc>
                <a:spcPct val="100000"/>
              </a:lnSpc>
              <a:spcAft>
                <a:spcPts val="640"/>
              </a:spcAft>
            </a:pPr>
            <a:r>
              <a:rPr lang="en-US" sz="2800" b="1" dirty="0"/>
              <a:t>Dr. Salah </a:t>
            </a:r>
            <a:r>
              <a:rPr lang="en-US" sz="2800" b="1" dirty="0" err="1"/>
              <a:t>Tofik</a:t>
            </a:r>
            <a:r>
              <a:rPr lang="en-US" sz="2800" b="1" dirty="0"/>
              <a:t> Balaky</a:t>
            </a:r>
          </a:p>
          <a:p>
            <a:pPr>
              <a:lnSpc>
                <a:spcPct val="100000"/>
              </a:lnSpc>
              <a:spcAft>
                <a:spcPts val="640"/>
              </a:spcAft>
            </a:pPr>
            <a:r>
              <a:rPr lang="en-US" sz="2800" b="1" dirty="0"/>
              <a:t>Course: Molecular Biotechnology</a:t>
            </a:r>
          </a:p>
          <a:p>
            <a:pPr>
              <a:lnSpc>
                <a:spcPct val="100000"/>
              </a:lnSpc>
              <a:spcAft>
                <a:spcPts val="640"/>
              </a:spcAft>
            </a:pPr>
            <a:r>
              <a:rPr lang="en-US" sz="2800" b="1" dirty="0"/>
              <a:t> MA Code408 </a:t>
            </a:r>
          </a:p>
          <a:p>
            <a:pPr>
              <a:lnSpc>
                <a:spcPct val="100000"/>
              </a:lnSpc>
              <a:spcAft>
                <a:spcPts val="640"/>
              </a:spcAft>
            </a:pPr>
            <a:r>
              <a:rPr lang="en-US" sz="2800" b="1" dirty="0"/>
              <a:t>Semester 8: Week 1</a:t>
            </a:r>
          </a:p>
          <a:p>
            <a:pPr>
              <a:lnSpc>
                <a:spcPct val="100000"/>
              </a:lnSpc>
              <a:spcAft>
                <a:spcPts val="640"/>
              </a:spcAft>
            </a:pPr>
            <a:r>
              <a:rPr lang="en-US" sz="2800" b="1" dirty="0"/>
              <a:t>Date 21/8/2024</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18" y="1695812"/>
            <a:ext cx="2048256" cy="780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975390"/>
            <a:endParaRPr lang="en-US" sz="192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61054"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2384126"/>
            <a:ext cx="1804416"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720622" y="2603281"/>
            <a:ext cx="2451204" cy="2406637"/>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References</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Applied Molecular Biotechnology The Next Generation of Genetic Engineering Edited by Muhammad Sarwar Khan.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Online Journal Articles Online Journal Articles</a:t>
            </a:r>
          </a:p>
        </p:txBody>
      </p:sp>
    </p:spTree>
    <p:extLst>
      <p:ext uri="{BB962C8B-B14F-4D97-AF65-F5344CB8AC3E}">
        <p14:creationId xmlns:p14="http://schemas.microsoft.com/office/powerpoint/2010/main" val="143173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ctr" defTabSz="975390" rtl="0" eaLnBrk="1" fontAlgn="auto" latinLnBrk="0" hangingPunct="1">
              <a:lnSpc>
                <a:spcPct val="150000"/>
              </a:lnSpc>
              <a:spcBef>
                <a:spcPts val="250"/>
              </a:spcBef>
              <a:spcAft>
                <a:spcPts val="25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Next Lecture </a:t>
            </a:r>
          </a:p>
          <a:p>
            <a:pPr marL="0" marR="0" lvl="0" indent="0" algn="ctr" defTabSz="975390" rtl="0" eaLnBrk="1" fontAlgn="auto" latinLnBrk="0" hangingPunct="1">
              <a:lnSpc>
                <a:spcPct val="150000"/>
              </a:lnSpc>
              <a:spcBef>
                <a:spcPts val="250"/>
              </a:spcBef>
              <a:spcAft>
                <a:spcPts val="25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Mutations and Mutagenesis</a:t>
            </a:r>
          </a:p>
        </p:txBody>
      </p:sp>
    </p:spTree>
    <p:extLst>
      <p:ext uri="{BB962C8B-B14F-4D97-AF65-F5344CB8AC3E}">
        <p14:creationId xmlns:p14="http://schemas.microsoft.com/office/powerpoint/2010/main" val="292205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ctr" defTabSz="975390" rtl="0" eaLnBrk="1" fontAlgn="auto" latinLnBrk="0" hangingPunct="1">
              <a:lnSpc>
                <a:spcPct val="150000"/>
              </a:lnSpc>
              <a:spcBef>
                <a:spcPts val="250"/>
              </a:spcBef>
              <a:spcAft>
                <a:spcPts val="25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Next Lecture </a:t>
            </a:r>
          </a:p>
          <a:p>
            <a:pPr marL="0" marR="0" lvl="0" indent="0" algn="ctr" defTabSz="975390" rtl="0" eaLnBrk="1" fontAlgn="auto" latinLnBrk="0" hangingPunct="1">
              <a:lnSpc>
                <a:spcPct val="150000"/>
              </a:lnSpc>
              <a:spcBef>
                <a:spcPts val="250"/>
              </a:spcBef>
              <a:spcAft>
                <a:spcPts val="25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Any questions or comments?</a:t>
            </a:r>
          </a:p>
        </p:txBody>
      </p:sp>
    </p:spTree>
    <p:extLst>
      <p:ext uri="{BB962C8B-B14F-4D97-AF65-F5344CB8AC3E}">
        <p14:creationId xmlns:p14="http://schemas.microsoft.com/office/powerpoint/2010/main" val="95924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defTabSz="975390"/>
            <a:endParaRPr lang="en-US" sz="1920">
              <a:solidFill>
                <a:prstClr val="black"/>
              </a:solidFill>
              <a:latin typeface="Franklin Gothic Book" panose="02020404030301010803"/>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719189" y="1867730"/>
            <a:ext cx="11382324" cy="4134273"/>
          </a:xfrm>
          <a:prstGeom prst="rect">
            <a:avLst/>
          </a:prstGeom>
          <a:noFill/>
          <a:ln>
            <a:noFill/>
          </a:ln>
        </p:spPr>
        <p:txBody>
          <a:bodyPr spcFirstLastPara="1" wrap="square" lIns="54166" tIns="54166" rIns="54166" bIns="54166"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33076" indent="0" defTabSz="1040449">
              <a:lnSpc>
                <a:spcPct val="150000"/>
              </a:lnSpc>
              <a:spcBef>
                <a:spcPts val="0"/>
              </a:spcBef>
              <a:buClr>
                <a:srgbClr val="0485D1"/>
              </a:buClr>
              <a:buSzPts val="3255"/>
              <a:buNone/>
            </a:pPr>
            <a:r>
              <a:rPr lang="en-US" sz="3200" b="1" dirty="0">
                <a:solidFill>
                  <a:srgbClr val="006D8F"/>
                </a:solidFill>
                <a:latin typeface="Arial" panose="020B0604020202020204" pitchFamily="34" charset="0"/>
                <a:ea typeface="Arial"/>
                <a:cs typeface="Arial" panose="020B0604020202020204" pitchFamily="34" charset="0"/>
                <a:sym typeface="Arial"/>
              </a:rPr>
              <a:t>Course program:</a:t>
            </a:r>
            <a:endParaRPr lang="en-US" sz="3200" b="1" dirty="0">
              <a:solidFill>
                <a:prstClr val="black"/>
              </a:solidFill>
              <a:latin typeface="Arial" panose="020B0604020202020204" pitchFamily="34" charset="0"/>
              <a:ea typeface="Arial"/>
              <a:cs typeface="Arial" panose="020B0604020202020204" pitchFamily="34" charset="0"/>
              <a:sym typeface="Arial"/>
            </a:endParaRPr>
          </a:p>
          <a:p>
            <a:pPr marL="414113" indent="-381036"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Course title: Molecular Biotechnology 4th year. </a:t>
            </a:r>
          </a:p>
          <a:p>
            <a:pPr marL="414113" indent="-381036"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Number of credits 2hrs per week </a:t>
            </a:r>
          </a:p>
          <a:p>
            <a:pPr marL="414113" indent="-381036"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Lecturer: Dr. Salah </a:t>
            </a:r>
            <a:r>
              <a:rPr lang="en-US" sz="3200" dirty="0" err="1">
                <a:solidFill>
                  <a:prstClr val="black"/>
                </a:solidFill>
                <a:latin typeface="Arial" panose="020B0604020202020204" pitchFamily="34" charset="0"/>
                <a:ea typeface="Arial"/>
                <a:cs typeface="Arial" panose="020B0604020202020204" pitchFamily="34" charset="0"/>
                <a:sym typeface="Arial"/>
              </a:rPr>
              <a:t>Tofik</a:t>
            </a:r>
            <a:r>
              <a:rPr lang="en-US" sz="3200" dirty="0">
                <a:solidFill>
                  <a:prstClr val="black"/>
                </a:solidFill>
                <a:latin typeface="Arial" panose="020B0604020202020204" pitchFamily="34" charset="0"/>
                <a:ea typeface="Arial"/>
                <a:cs typeface="Arial" panose="020B0604020202020204" pitchFamily="34" charset="0"/>
                <a:sym typeface="Arial"/>
              </a:rPr>
              <a:t> Balaky (theory)</a:t>
            </a:r>
          </a:p>
          <a:p>
            <a:pPr marL="414113" indent="-381036"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Course length 15 weeks (course program) </a:t>
            </a:r>
          </a:p>
          <a:p>
            <a:pPr marL="414113" indent="-381036"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Teaching methods (power point presentation)</a:t>
            </a:r>
          </a:p>
        </p:txBody>
      </p:sp>
    </p:spTree>
    <p:extLst>
      <p:ext uri="{BB962C8B-B14F-4D97-AF65-F5344CB8AC3E}">
        <p14:creationId xmlns:p14="http://schemas.microsoft.com/office/powerpoint/2010/main" val="82430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defTabSz="975390"/>
            <a:endParaRPr lang="en-US" sz="1920">
              <a:solidFill>
                <a:prstClr val="black"/>
              </a:solidFill>
              <a:latin typeface="Franklin Gothic Book" panose="02020404030301010803"/>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algn="just" defTabSz="975390">
              <a:lnSpc>
                <a:spcPct val="150000"/>
              </a:lnSpc>
              <a:spcBef>
                <a:spcPts val="250"/>
              </a:spcBef>
              <a:spcAft>
                <a:spcPts val="250"/>
              </a:spcAft>
            </a:pPr>
            <a:r>
              <a:rPr lang="en-US" sz="3000" b="1" dirty="0">
                <a:solidFill>
                  <a:prstClr val="black"/>
                </a:solidFill>
                <a:latin typeface="Arial" panose="020B0604020202020204" pitchFamily="34" charset="0"/>
                <a:ea typeface="Arial"/>
                <a:cs typeface="Arial" panose="020B0604020202020204" pitchFamily="34" charset="0"/>
                <a:sym typeface="Arial"/>
              </a:rPr>
              <a:t>Course Overview</a:t>
            </a:r>
            <a:endParaRPr lang="en-US" sz="3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algn="just" defTabSz="975390">
              <a:lnSpc>
                <a:spcPct val="150000"/>
              </a:lnSpc>
              <a:spcBef>
                <a:spcPts val="250"/>
              </a:spcBef>
              <a:spcAft>
                <a:spcPts val="250"/>
              </a:spcAft>
            </a:pPr>
            <a:r>
              <a:rPr lang="en-US" sz="3000" dirty="0">
                <a:solidFill>
                  <a:prstClr val="black"/>
                </a:solidFill>
                <a:latin typeface="Arial" panose="020B0604020202020204" pitchFamily="34" charset="0"/>
                <a:ea typeface="Arial" panose="020B0604020202020204" pitchFamily="34" charset="0"/>
              </a:rPr>
              <a:t>Molecular Biotechnology is the integrated use of biochemistry, microbiology and engineering sciences in order to achieve technological (industrial) application of the capabilities of microorganisms, cultured tissues or cells and parts thereof ˮ. </a:t>
            </a:r>
          </a:p>
          <a:p>
            <a:pPr algn="just" defTabSz="975390">
              <a:lnSpc>
                <a:spcPct val="150000"/>
              </a:lnSpc>
              <a:spcBef>
                <a:spcPts val="250"/>
              </a:spcBef>
              <a:spcAft>
                <a:spcPts val="250"/>
              </a:spcAft>
            </a:pPr>
            <a:r>
              <a:rPr lang="en-US" sz="3000" dirty="0">
                <a:solidFill>
                  <a:prstClr val="black"/>
                </a:solidFill>
                <a:latin typeface="Arial" panose="020B0604020202020204" pitchFamily="34" charset="0"/>
                <a:ea typeface="Arial" panose="020B0604020202020204" pitchFamily="34" charset="0"/>
              </a:rPr>
              <a:t>Thus, definition of Molecular biotechnology involves two common factors- First the use of biological agents and second, the product or service is generated for the well being of humans. </a:t>
            </a:r>
            <a:endParaRPr lang="en-US" sz="30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936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3339678"/>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Course Objectives:</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Upon successful completion of this course students will be able to understand:</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Meaning of recombinant DNA and Technology</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What are cloning vectors and how do they work</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Creation and introduction of recombinant DNA construct into the host cell.</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lang="en-US" sz="3000" dirty="0">
                <a:solidFill>
                  <a:prstClr val="black"/>
                </a:solidFill>
                <a:latin typeface="Arial" panose="020B0604020202020204" pitchFamily="34" charset="0"/>
                <a:ea typeface="Arial"/>
                <a:cs typeface="Arial" panose="020B0604020202020204" pitchFamily="34" charset="0"/>
                <a:sym typeface="Arial"/>
              </a:rPr>
              <a:t>Applications of the production of Enzymes, </a:t>
            </a:r>
            <a:r>
              <a:rPr lang="en-US" sz="3000" dirty="0" err="1">
                <a:solidFill>
                  <a:prstClr val="black"/>
                </a:solidFill>
                <a:latin typeface="Arial" panose="020B0604020202020204" pitchFamily="34" charset="0"/>
                <a:ea typeface="Arial"/>
                <a:cs typeface="Arial" panose="020B0604020202020204" pitchFamily="34" charset="0"/>
                <a:sym typeface="Arial"/>
              </a:rPr>
              <a:t>Vitamines</a:t>
            </a:r>
            <a:r>
              <a:rPr lang="en-US" sz="3000" dirty="0">
                <a:solidFill>
                  <a:prstClr val="black"/>
                </a:solidFill>
                <a:latin typeface="Arial" panose="020B0604020202020204" pitchFamily="34" charset="0"/>
                <a:ea typeface="Arial"/>
                <a:cs typeface="Arial" panose="020B0604020202020204" pitchFamily="34" charset="0"/>
                <a:sym typeface="Arial"/>
              </a:rPr>
              <a:t> and Drugs.</a:t>
            </a:r>
            <a:endPar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a:p>
            <a:pPr marL="0" marR="0" lvl="0" indent="0" algn="just" defTabSz="975390" rtl="0" eaLnBrk="1" fontAlgn="auto" latinLnBrk="0" hangingPunct="1">
              <a:lnSpc>
                <a:spcPct val="150000"/>
              </a:lnSpc>
              <a:spcBef>
                <a:spcPts val="250"/>
              </a:spcBef>
              <a:spcAft>
                <a:spcPts val="250"/>
              </a:spcAft>
              <a:buClrTx/>
              <a:buSzTx/>
              <a:buFontTx/>
              <a:buNone/>
              <a:tabLst/>
              <a:defRPr/>
            </a:pPr>
            <a:endPar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132684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algn="l" rtl="0" eaLnBrk="1" fontAlgn="t" latinLnBrk="0" hangingPunct="1">
              <a:lnSpc>
                <a:spcPct val="150000"/>
              </a:lnSpc>
              <a:spcBef>
                <a:spcPts val="0"/>
              </a:spcBef>
              <a:spcAft>
                <a:spcPts val="0"/>
              </a:spcAft>
            </a:pPr>
            <a:r>
              <a:rPr lang="en-US" sz="3200" b="1" i="0" u="none" strike="noStrike" kern="1200" dirty="0">
                <a:effectLst/>
                <a:latin typeface="Arial" panose="020B0604020202020204" pitchFamily="34" charset="0"/>
                <a:ea typeface="Arial" panose="020B0604020202020204" pitchFamily="34" charset="0"/>
                <a:cs typeface="Arial" panose="020B0604020202020204" pitchFamily="34" charset="0"/>
              </a:rPr>
              <a:t>Module Contents</a:t>
            </a:r>
            <a:endParaRPr lang="en-US" sz="3200" b="1" i="0" u="none" strike="noStrike" dirty="0">
              <a:effectLst/>
              <a:latin typeface="Arial" panose="020B0604020202020204" pitchFamily="34" charset="0"/>
            </a:endParaRPr>
          </a:p>
          <a:p>
            <a:pPr marL="457200" marR="0" indent="-457200" algn="l" rtl="0" eaLnBrk="1" fontAlgn="t" latinLnBrk="0" hangingPunct="1">
              <a:lnSpc>
                <a:spcPct val="150000"/>
              </a:lnSpc>
              <a:spcBef>
                <a:spcPts val="0"/>
              </a:spcBef>
              <a:spcAft>
                <a:spcPts val="0"/>
              </a:spcAft>
              <a:buFont typeface="Arial" panose="020B0604020202020204" pitchFamily="34" charset="0"/>
              <a:buChar char="•"/>
            </a:pPr>
            <a:r>
              <a:rPr lang="en-US" sz="3200" i="0" u="none" strike="noStrike" kern="1200" dirty="0">
                <a:solidFill>
                  <a:srgbClr val="000000"/>
                </a:solidFill>
                <a:effectLst/>
                <a:latin typeface="Arial" panose="020B0604020202020204" pitchFamily="34" charset="0"/>
                <a:cs typeface="Arial" panose="020B0604020202020204" pitchFamily="34" charset="0"/>
              </a:rPr>
              <a:t>Introduction to Molecular Biotechnology</a:t>
            </a:r>
            <a:endParaRPr lang="en-US" sz="3200" i="0" u="none" strike="noStrike" dirty="0">
              <a:effectLst/>
              <a:latin typeface="Arial" panose="020B0604020202020204" pitchFamily="34" charset="0"/>
            </a:endParaRPr>
          </a:p>
          <a:p>
            <a:pPr marL="457200" marR="0" indent="-457200" algn="l" rtl="0" eaLnBrk="1" fontAlgn="t" latinLnBrk="0" hangingPunct="1">
              <a:lnSpc>
                <a:spcPct val="150000"/>
              </a:lnSpc>
              <a:spcBef>
                <a:spcPts val="0"/>
              </a:spcBef>
              <a:spcAft>
                <a:spcPts val="0"/>
              </a:spcAft>
              <a:buFont typeface="Arial" panose="020B0604020202020204" pitchFamily="34" charset="0"/>
              <a:buChar char="•"/>
            </a:pPr>
            <a:r>
              <a:rPr lang="en-US" sz="3200" i="0" u="none" strike="noStrike" kern="1200" dirty="0">
                <a:solidFill>
                  <a:srgbClr val="000000"/>
                </a:solidFill>
                <a:effectLst/>
                <a:latin typeface="Arial" panose="020B0604020202020204" pitchFamily="34" charset="0"/>
                <a:cs typeface="Arial" panose="020B0604020202020204" pitchFamily="34" charset="0"/>
              </a:rPr>
              <a:t>Mutations and Mutagenesis</a:t>
            </a:r>
            <a:endParaRPr lang="en-US" sz="3200" i="0" u="none" strike="noStrike" dirty="0">
              <a:effectLst/>
              <a:latin typeface="Arial" panose="020B0604020202020204" pitchFamily="34" charset="0"/>
            </a:endParaRPr>
          </a:p>
          <a:p>
            <a:pPr marL="457200" marR="0" indent="-457200" algn="l" rtl="0" eaLnBrk="1" fontAlgn="t" latinLnBrk="0" hangingPunct="1">
              <a:lnSpc>
                <a:spcPct val="150000"/>
              </a:lnSpc>
              <a:spcBef>
                <a:spcPts val="0"/>
              </a:spcBef>
              <a:spcAft>
                <a:spcPts val="0"/>
              </a:spcAft>
              <a:buFont typeface="Arial" panose="020B0604020202020204" pitchFamily="34" charset="0"/>
              <a:buChar char="•"/>
            </a:pPr>
            <a:r>
              <a:rPr lang="en-US" sz="3200" i="0" u="none" strike="noStrike" kern="1200" dirty="0">
                <a:solidFill>
                  <a:srgbClr val="000000"/>
                </a:solidFill>
                <a:effectLst/>
                <a:latin typeface="Arial" panose="020B0604020202020204" pitchFamily="34" charset="0"/>
                <a:cs typeface="Arial" panose="020B0604020202020204" pitchFamily="34" charset="0"/>
              </a:rPr>
              <a:t>Transcription and Translation </a:t>
            </a:r>
            <a:endParaRPr lang="en-US" sz="3200" i="0" u="none" strike="noStrike" dirty="0">
              <a:effectLst/>
              <a:latin typeface="Arial" panose="020B0604020202020204" pitchFamily="34" charset="0"/>
            </a:endParaRPr>
          </a:p>
          <a:p>
            <a:pPr marL="457200" marR="0" indent="-457200" algn="l" rtl="0" eaLnBrk="1" fontAlgn="t" latinLnBrk="0" hangingPunct="1">
              <a:lnSpc>
                <a:spcPct val="150000"/>
              </a:lnSpc>
              <a:spcBef>
                <a:spcPts val="0"/>
              </a:spcBef>
              <a:spcAft>
                <a:spcPts val="0"/>
              </a:spcAft>
              <a:buFont typeface="Arial" panose="020B0604020202020204" pitchFamily="34" charset="0"/>
              <a:buChar char="•"/>
            </a:pPr>
            <a:r>
              <a:rPr lang="en-US" sz="3200" i="0" u="none" strike="noStrike" kern="1200" dirty="0">
                <a:solidFill>
                  <a:srgbClr val="000000"/>
                </a:solidFill>
                <a:effectLst/>
                <a:latin typeface="Arial" panose="020B0604020202020204" pitchFamily="34" charset="0"/>
                <a:cs typeface="Arial" panose="020B0604020202020204" pitchFamily="34" charset="0"/>
              </a:rPr>
              <a:t>Regulation of gene expression</a:t>
            </a:r>
          </a:p>
          <a:p>
            <a:pPr marL="457200" marR="0" indent="-457200" algn="l" rtl="0" eaLnBrk="1" fontAlgn="t" latinLnBrk="0" hangingPunct="1">
              <a:lnSpc>
                <a:spcPct val="150000"/>
              </a:lnSpc>
              <a:spcBef>
                <a:spcPts val="0"/>
              </a:spcBef>
              <a:spcAft>
                <a:spcPts val="0"/>
              </a:spcAft>
              <a:buFont typeface="Arial" panose="020B0604020202020204" pitchFamily="34" charset="0"/>
              <a:buChar char="•"/>
            </a:pPr>
            <a:r>
              <a:rPr lang="en-US" sz="3200" dirty="0">
                <a:solidFill>
                  <a:srgbClr val="000000"/>
                </a:solidFill>
                <a:latin typeface="Arial" panose="020B0604020202020204" pitchFamily="34" charset="0"/>
                <a:cs typeface="Arial" panose="020B0604020202020204" pitchFamily="34" charset="0"/>
              </a:rPr>
              <a:t>PCR.</a:t>
            </a:r>
          </a:p>
          <a:p>
            <a:pPr marL="457200" marR="0" indent="-457200" algn="l" rtl="0" eaLnBrk="1" fontAlgn="t" latinLnBrk="0" hangingPunct="1">
              <a:lnSpc>
                <a:spcPct val="150000"/>
              </a:lnSpc>
              <a:spcBef>
                <a:spcPts val="0"/>
              </a:spcBef>
              <a:spcAft>
                <a:spcPts val="0"/>
              </a:spcAft>
              <a:buFont typeface="Arial" panose="020B0604020202020204" pitchFamily="34" charset="0"/>
              <a:buChar char="•"/>
            </a:pPr>
            <a:r>
              <a:rPr lang="en-US" sz="3200" i="0" u="none" strike="noStrike" dirty="0">
                <a:solidFill>
                  <a:srgbClr val="000000"/>
                </a:solidFill>
                <a:effectLst/>
                <a:latin typeface="Arial" panose="020B0604020202020204" pitchFamily="34" charset="0"/>
                <a:cs typeface="Arial" panose="020B0604020202020204" pitchFamily="34" charset="0"/>
              </a:rPr>
              <a:t>RT-PCR</a:t>
            </a:r>
            <a:endParaRPr lang="en-US" sz="3200" i="0" u="none" strike="noStrike" dirty="0">
              <a:effectLst/>
              <a:latin typeface="Arial" panose="020B0604020202020204" pitchFamily="34" charset="0"/>
            </a:endParaRPr>
          </a:p>
        </p:txBody>
      </p:sp>
    </p:spTree>
    <p:extLst>
      <p:ext uri="{BB962C8B-B14F-4D97-AF65-F5344CB8AC3E}">
        <p14:creationId xmlns:p14="http://schemas.microsoft.com/office/powerpoint/2010/main" val="167963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3282528"/>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Module Contents ………….</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Recombinant DNA Technology.</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Molecular cloning in microorganisms</a:t>
            </a:r>
            <a:r>
              <a:rPr lang="en-US" sz="3000"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Proteomic techniques and their applications.</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Production of vaccines.</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Production of enzymes</a:t>
            </a:r>
            <a:r>
              <a:rPr lang="en-US" sz="3000" dirty="0">
                <a:solidFill>
                  <a:prstClr val="black"/>
                </a:solidFill>
                <a:latin typeface="Arial" panose="020B0604020202020204" pitchFamily="34" charset="0"/>
                <a:ea typeface="Calibri" panose="020F0502020204030204" pitchFamily="34" charset="0"/>
                <a:cs typeface="Arial" panose="020B0604020202020204" pitchFamily="34" charset="0"/>
              </a:rPr>
              <a:t>.</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Production of vitamins .</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Final Exam.</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endParaRPr kumimoji="0" lang="en-US" sz="3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235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Student's obligation</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Attendance on time is an essential requirement for all students. </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The engagement of every student will be monitored, as Classroom participation is important </a:t>
            </a:r>
          </a:p>
          <a:p>
            <a:pPr marL="457200" marR="0" lvl="0" indent="-45720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Mobile phones must be turned off.</a:t>
            </a:r>
          </a:p>
        </p:txBody>
      </p:sp>
    </p:spTree>
    <p:extLst>
      <p:ext uri="{BB962C8B-B14F-4D97-AF65-F5344CB8AC3E}">
        <p14:creationId xmlns:p14="http://schemas.microsoft.com/office/powerpoint/2010/main" val="136691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Examinations</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The exams will be held during the course.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Theoretical and practical exams: one per semester.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Final exam – Theoretical and practical</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0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Exams are composed of SCQ (single choice questions), blanks, true and false, short essays such as definitions and Diagrams.</a:t>
            </a:r>
          </a:p>
        </p:txBody>
      </p:sp>
    </p:spTree>
    <p:extLst>
      <p:ext uri="{BB962C8B-B14F-4D97-AF65-F5344CB8AC3E}">
        <p14:creationId xmlns:p14="http://schemas.microsoft.com/office/powerpoint/2010/main" val="100312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Examinations and Grading: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Assessment grading (theory and practical):</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Exams 30%</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Quizzes and daily activity 30%</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Midterm total 60%.</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Final exam: 40%.</a:t>
            </a:r>
          </a:p>
        </p:txBody>
      </p:sp>
    </p:spTree>
    <p:extLst>
      <p:ext uri="{BB962C8B-B14F-4D97-AF65-F5344CB8AC3E}">
        <p14:creationId xmlns:p14="http://schemas.microsoft.com/office/powerpoint/2010/main" val="3572767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328</TotalTime>
  <Words>388</Words>
  <Application>Microsoft Office PowerPoint</Application>
  <PresentationFormat>Custom</PresentationFormat>
  <Paragraphs>59</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Merriweather Sans</vt:lpstr>
      <vt:lpstr>Calibri</vt:lpstr>
      <vt:lpstr>Century Schoolbook</vt:lpstr>
      <vt:lpstr>Franklin Gothic Book</vt:lpstr>
      <vt:lpstr>Garamond</vt:lpstr>
      <vt:lpstr>SavonVTI</vt:lpstr>
      <vt:lpstr>Coursebook and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 Balaky</cp:lastModifiedBy>
  <cp:revision>26</cp:revision>
  <dcterms:modified xsi:type="dcterms:W3CDTF">2024-08-21T08:37:47Z</dcterms:modified>
</cp:coreProperties>
</file>