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 id="2147483683" r:id="rId2"/>
  </p:sldMasterIdLst>
  <p:notesMasterIdLst>
    <p:notesMasterId r:id="rId25"/>
  </p:notesMasterIdLst>
  <p:sldIdLst>
    <p:sldId id="256" r:id="rId3"/>
    <p:sldId id="318" r:id="rId4"/>
    <p:sldId id="322" r:id="rId5"/>
    <p:sldId id="328" r:id="rId6"/>
    <p:sldId id="358" r:id="rId7"/>
    <p:sldId id="303" r:id="rId8"/>
    <p:sldId id="361" r:id="rId9"/>
    <p:sldId id="359" r:id="rId10"/>
    <p:sldId id="357" r:id="rId11"/>
    <p:sldId id="341" r:id="rId12"/>
    <p:sldId id="311" r:id="rId13"/>
    <p:sldId id="312" r:id="rId14"/>
    <p:sldId id="314" r:id="rId15"/>
    <p:sldId id="315" r:id="rId16"/>
    <p:sldId id="337" r:id="rId17"/>
    <p:sldId id="319" r:id="rId18"/>
    <p:sldId id="364" r:id="rId19"/>
    <p:sldId id="321" r:id="rId20"/>
    <p:sldId id="323" r:id="rId21"/>
    <p:sldId id="325" r:id="rId22"/>
    <p:sldId id="335" r:id="rId23"/>
    <p:sldId id="336" r:id="rId24"/>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4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8/23/2024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تدفق">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lvl1pPr>
              <a:defRPr sz="5400"/>
            </a:lvl1pPr>
          </a:lstStyle>
          <a:p>
            <a:pPr lvl="0">
              <a:defRPr sz="1800">
                <a:solidFill>
                  <a:srgbClr val="000000"/>
                </a:solidFill>
                <a:uFillTx/>
              </a:defRPr>
            </a:pPr>
            <a:r>
              <a:rPr sz="5400">
                <a:solidFill>
                  <a:srgbClr val="00748E"/>
                </a:solidFill>
                <a:uFill>
                  <a:solidFill>
                    <a:srgbClr val="00748E"/>
                  </a:solidFill>
                </a:uFill>
              </a:rPr>
              <a:t>Title Text</a:t>
            </a:r>
          </a:p>
        </p:txBody>
      </p:sp>
      <p:sp>
        <p:nvSpPr>
          <p:cNvPr id="11" name="Shape 11"/>
          <p:cNvSpPr>
            <a:spLocks noGrp="1"/>
          </p:cNvSpPr>
          <p:nvPr>
            <p:ph type="body" idx="1"/>
          </p:nvPr>
        </p:nvSpPr>
        <p:spPr>
          <a:prstGeom prst="rect">
            <a:avLst/>
          </a:prstGeom>
        </p:spPr>
        <p:txBody>
          <a:bodyPr/>
          <a:lstStyle>
            <a:lvl1pPr>
              <a:defRPr sz="2800"/>
            </a:lvl1pPr>
            <a:lvl2pPr marL="273050" indent="-246062">
              <a:buClr>
                <a:srgbClr val="0485D1"/>
              </a:buClr>
            </a:lvl2pPr>
            <a:lvl3pPr marL="496887" indent="-246062">
              <a:spcBef>
                <a:spcPts val="500"/>
              </a:spcBef>
              <a:buClr>
                <a:srgbClr val="00ADE1"/>
              </a:buClr>
              <a:defRPr sz="2000"/>
            </a:lvl3pPr>
            <a:lvl4pPr marL="769937" indent="-209550">
              <a:spcBef>
                <a:spcPts val="500"/>
              </a:spcBef>
              <a:defRPr sz="2000"/>
            </a:lvl4pPr>
            <a:lvl5pPr marL="1044575" indent="-209550">
              <a:spcBef>
                <a:spcPts val="500"/>
              </a:spcBef>
              <a:buClr>
                <a:srgbClr val="00D5AB"/>
              </a:buClr>
              <a:defRPr sz="2000"/>
            </a:lvl5pPr>
          </a:lstStyle>
          <a:p>
            <a:pPr lvl="0">
              <a:defRPr sz="1800">
                <a:uFillTx/>
              </a:defRPr>
            </a:pPr>
            <a:r>
              <a:rPr sz="2800">
                <a:uFill>
                  <a:solidFill/>
                </a:uFill>
              </a:rPr>
              <a:t>Body Level One</a:t>
            </a:r>
          </a:p>
          <a:p>
            <a:pPr lvl="1">
              <a:defRPr sz="1800">
                <a:uFillTx/>
              </a:defRPr>
            </a:pPr>
            <a:r>
              <a:rPr sz="2600">
                <a:uFill>
                  <a:solidFill/>
                </a:uFill>
              </a:rPr>
              <a:t>Body Level Two</a:t>
            </a:r>
          </a:p>
          <a:p>
            <a:pPr lvl="2">
              <a:defRPr sz="1800">
                <a:uFillTx/>
              </a:defRPr>
            </a:pPr>
            <a:r>
              <a:rPr sz="20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2" name="Shape 12"/>
          <p:cNvSpPr>
            <a:spLocks noGrp="1"/>
          </p:cNvSpPr>
          <p:nvPr>
            <p:ph type="sldNum" sz="quarter" idx="2"/>
          </p:nvPr>
        </p:nvSpPr>
        <p:spPr>
          <a:xfrm>
            <a:off x="9079855" y="7183437"/>
            <a:ext cx="280690" cy="279401"/>
          </a:xfrm>
          <a:prstGeom prst="rect">
            <a:avLst/>
          </a:prstGeom>
        </p:spPr>
        <p:txBody>
          <a:bodyPr/>
          <a:lstStyle>
            <a:lvl1pPr>
              <a:defRPr sz="1200"/>
            </a:lvl1pPr>
          </a:lstStyle>
          <a:p>
            <a:pPr lvl="0"/>
            <a:fld id="{86CB4B4D-7CA3-9044-876B-883B54F8677D}" type="slidenum">
              <a:t>‹#›</a:t>
            </a:fld>
            <a:endParaRPr/>
          </a:p>
        </p:txBody>
      </p:sp>
    </p:spTree>
    <p:extLst>
      <p:ext uri="{BB962C8B-B14F-4D97-AF65-F5344CB8AC3E}">
        <p14:creationId xmlns:p14="http://schemas.microsoft.com/office/powerpoint/2010/main" val="35973258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82F97F7A-9EE3-4C76-A667-1051106E4F78}" type="slidenum">
              <a:rPr lang="en-US"/>
              <a:pPr>
                <a:defRPr/>
              </a:pPr>
              <a:t>‹#›</a:t>
            </a:fld>
            <a:endParaRPr lang="en-US"/>
          </a:p>
        </p:txBody>
      </p:sp>
    </p:spTree>
    <p:extLst>
      <p:ext uri="{BB962C8B-B14F-4D97-AF65-F5344CB8AC3E}">
        <p14:creationId xmlns:p14="http://schemas.microsoft.com/office/powerpoint/2010/main" val="11211551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E9B9C-0320-4C8E-A918-4ADF149824D4}"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578EA-4E99-4110-B05A-B99E54D267CD}" type="slidenum">
              <a:rPr lang="en-US" smtClean="0"/>
              <a:t>‹#›</a:t>
            </a:fld>
            <a:endParaRPr lang="en-US"/>
          </a:p>
        </p:txBody>
      </p:sp>
    </p:spTree>
    <p:extLst>
      <p:ext uri="{BB962C8B-B14F-4D97-AF65-F5344CB8AC3E}">
        <p14:creationId xmlns:p14="http://schemas.microsoft.com/office/powerpoint/2010/main" val="189206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8/23/2024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8/23/2024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8/23/2024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08000" y="0"/>
            <a:ext cx="9144000" cy="20510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pPr lvl="0">
              <a:defRPr sz="1800">
                <a:solidFill>
                  <a:srgbClr val="000000"/>
                </a:solidFill>
                <a:uFillTx/>
              </a:defRPr>
            </a:pPr>
            <a:r>
              <a:rPr sz="5200">
                <a:solidFill>
                  <a:srgbClr val="00748E"/>
                </a:solidFill>
                <a:uFill>
                  <a:solidFill>
                    <a:srgbClr val="00748E"/>
                  </a:solidFill>
                </a:uFill>
              </a:rPr>
              <a:t>Title Text</a:t>
            </a:r>
          </a:p>
        </p:txBody>
      </p:sp>
      <p:sp>
        <p:nvSpPr>
          <p:cNvPr id="3" name="Shape 3"/>
          <p:cNvSpPr>
            <a:spLocks noGrp="1"/>
          </p:cNvSpPr>
          <p:nvPr>
            <p:ph type="body" idx="1"/>
          </p:nvPr>
        </p:nvSpPr>
        <p:spPr>
          <a:xfrm>
            <a:off x="508000" y="2147887"/>
            <a:ext cx="9144000" cy="54721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2pPr marL="273050" indent="-246062">
              <a:buClr>
                <a:srgbClr val="0485D1"/>
              </a:buClr>
              <a:defRPr sz="2400"/>
            </a:lvl2pPr>
            <a:lvl3pPr marL="496887" indent="-246062">
              <a:spcBef>
                <a:spcPts val="500"/>
              </a:spcBef>
              <a:buClr>
                <a:srgbClr val="00ADE1"/>
              </a:buClr>
              <a:defRPr sz="1800"/>
            </a:lvl3pPr>
            <a:lvl4pPr marL="769937" indent="-209550">
              <a:spcBef>
                <a:spcPts val="500"/>
              </a:spcBef>
              <a:defRPr sz="1800"/>
            </a:lvl4pPr>
            <a:lvl5pPr marL="1044575" indent="-209550">
              <a:spcBef>
                <a:spcPts val="500"/>
              </a:spcBef>
              <a:buClr>
                <a:srgbClr val="00D5AB"/>
              </a:buClr>
              <a:defRPr sz="1800"/>
            </a:lvl5pPr>
          </a:lstStyle>
          <a:p>
            <a:pPr lvl="0">
              <a:defRPr sz="1800">
                <a:uFillTx/>
              </a:defRPr>
            </a:pPr>
            <a:r>
              <a:rPr sz="2600">
                <a:uFill>
                  <a:solidFill/>
                </a:uFill>
              </a:rPr>
              <a:t>Body Level One</a:t>
            </a:r>
          </a:p>
          <a:p>
            <a:pPr lvl="1">
              <a:defRPr sz="1800">
                <a:uFillTx/>
              </a:defRPr>
            </a:pPr>
            <a:r>
              <a:rPr sz="2400">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4" name="Shape 4"/>
          <p:cNvSpPr>
            <a:spLocks noGrp="1"/>
          </p:cNvSpPr>
          <p:nvPr>
            <p:ph type="sldNum" sz="quarter" idx="2"/>
          </p:nvPr>
        </p:nvSpPr>
        <p:spPr>
          <a:xfrm>
            <a:off x="9093720" y="7213600"/>
            <a:ext cx="252960" cy="254000"/>
          </a:xfrm>
          <a:prstGeom prst="rect">
            <a:avLst/>
          </a:prstGeom>
          <a:ln w="12700">
            <a:miter lim="400000"/>
          </a:ln>
        </p:spPr>
        <p:txBody>
          <a:bodyPr wrap="none" lIns="0" tIns="0" rIns="0" bIns="0" anchor="b">
            <a:spAutoFit/>
          </a:bodyPr>
          <a:lstStyle>
            <a:lvl1pPr marL="0" marR="0" algn="ctr" defTabSz="584200">
              <a:defRPr sz="1000">
                <a:solidFill>
                  <a:srgbClr val="006F88"/>
                </a:solidFill>
                <a:uFill>
                  <a:solidFill>
                    <a:srgbClr val="006F88"/>
                  </a:solidFill>
                </a:uFill>
              </a:defRPr>
            </a:lvl1pPr>
          </a:lstStyle>
          <a:p>
            <a:pPr lvl="0"/>
            <a:fld id="{86CB4B4D-7CA3-9044-876B-883B54F8677D}" type="slidenum">
              <a:t>‹#›</a:t>
            </a:fld>
            <a:endParaRPr/>
          </a:p>
        </p:txBody>
      </p:sp>
    </p:spTree>
    <p:extLst>
      <p:ext uri="{BB962C8B-B14F-4D97-AF65-F5344CB8AC3E}">
        <p14:creationId xmlns:p14="http://schemas.microsoft.com/office/powerpoint/2010/main" val="33382867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spd="med"/>
  <p:txStyles>
    <p:titleStyle>
      <a:lvl1pPr>
        <a:defRPr sz="5200">
          <a:solidFill>
            <a:srgbClr val="00748E"/>
          </a:solidFill>
          <a:uFill>
            <a:solidFill>
              <a:srgbClr val="00748E"/>
            </a:solidFill>
          </a:uFill>
          <a:latin typeface="+mn-lt"/>
          <a:ea typeface="+mn-ea"/>
          <a:cs typeface="+mn-cs"/>
          <a:sym typeface="Lucida Grande"/>
        </a:defRPr>
      </a:lvl1pPr>
      <a:lvl2pPr indent="228600">
        <a:defRPr sz="5200">
          <a:solidFill>
            <a:srgbClr val="00748E"/>
          </a:solidFill>
          <a:uFill>
            <a:solidFill>
              <a:srgbClr val="00748E"/>
            </a:solidFill>
          </a:uFill>
          <a:latin typeface="+mn-lt"/>
          <a:ea typeface="+mn-ea"/>
          <a:cs typeface="+mn-cs"/>
          <a:sym typeface="Lucida Grande"/>
        </a:defRPr>
      </a:lvl2pPr>
      <a:lvl3pPr indent="457200">
        <a:defRPr sz="5200">
          <a:solidFill>
            <a:srgbClr val="00748E"/>
          </a:solidFill>
          <a:uFill>
            <a:solidFill>
              <a:srgbClr val="00748E"/>
            </a:solidFill>
          </a:uFill>
          <a:latin typeface="+mn-lt"/>
          <a:ea typeface="+mn-ea"/>
          <a:cs typeface="+mn-cs"/>
          <a:sym typeface="Lucida Grande"/>
        </a:defRPr>
      </a:lvl3pPr>
      <a:lvl4pPr indent="685800">
        <a:defRPr sz="5200">
          <a:solidFill>
            <a:srgbClr val="00748E"/>
          </a:solidFill>
          <a:uFill>
            <a:solidFill>
              <a:srgbClr val="00748E"/>
            </a:solidFill>
          </a:uFill>
          <a:latin typeface="+mn-lt"/>
          <a:ea typeface="+mn-ea"/>
          <a:cs typeface="+mn-cs"/>
          <a:sym typeface="Lucida Grande"/>
        </a:defRPr>
      </a:lvl4pPr>
      <a:lvl5pPr indent="914400">
        <a:defRPr sz="5200">
          <a:solidFill>
            <a:srgbClr val="00748E"/>
          </a:solidFill>
          <a:uFill>
            <a:solidFill>
              <a:srgbClr val="00748E"/>
            </a:solidFill>
          </a:uFill>
          <a:latin typeface="+mn-lt"/>
          <a:ea typeface="+mn-ea"/>
          <a:cs typeface="+mn-cs"/>
          <a:sym typeface="Lucida Grande"/>
        </a:defRPr>
      </a:lvl5pPr>
      <a:lvl6pPr indent="1143000">
        <a:defRPr sz="5200">
          <a:solidFill>
            <a:srgbClr val="00748E"/>
          </a:solidFill>
          <a:uFill>
            <a:solidFill>
              <a:srgbClr val="00748E"/>
            </a:solidFill>
          </a:uFill>
          <a:latin typeface="+mn-lt"/>
          <a:ea typeface="+mn-ea"/>
          <a:cs typeface="+mn-cs"/>
          <a:sym typeface="Lucida Grande"/>
        </a:defRPr>
      </a:lvl6pPr>
      <a:lvl7pPr indent="1371600">
        <a:defRPr sz="5200">
          <a:solidFill>
            <a:srgbClr val="00748E"/>
          </a:solidFill>
          <a:uFill>
            <a:solidFill>
              <a:srgbClr val="00748E"/>
            </a:solidFill>
          </a:uFill>
          <a:latin typeface="+mn-lt"/>
          <a:ea typeface="+mn-ea"/>
          <a:cs typeface="+mn-cs"/>
          <a:sym typeface="Lucida Grande"/>
        </a:defRPr>
      </a:lvl7pPr>
      <a:lvl8pPr indent="1600200">
        <a:defRPr sz="5200">
          <a:solidFill>
            <a:srgbClr val="00748E"/>
          </a:solidFill>
          <a:uFill>
            <a:solidFill>
              <a:srgbClr val="00748E"/>
            </a:solidFill>
          </a:uFill>
          <a:latin typeface="+mn-lt"/>
          <a:ea typeface="+mn-ea"/>
          <a:cs typeface="+mn-cs"/>
          <a:sym typeface="Lucida Grande"/>
        </a:defRPr>
      </a:lvl8pPr>
      <a:lvl9pPr indent="1828800">
        <a:defRPr sz="5200">
          <a:solidFill>
            <a:srgbClr val="00748E"/>
          </a:solidFill>
          <a:uFill>
            <a:solidFill>
              <a:srgbClr val="00748E"/>
            </a:solidFill>
          </a:uFill>
          <a:latin typeface="+mn-lt"/>
          <a:ea typeface="+mn-ea"/>
          <a:cs typeface="+mn-cs"/>
          <a:sym typeface="Lucida Grande"/>
        </a:defRPr>
      </a:lvl9pPr>
    </p:titleStyle>
    <p:bodyStyle>
      <a:lvl1pPr marL="312737" marR="45155" indent="-273050" algn="r">
        <a:spcBef>
          <a:spcPts val="700"/>
        </a:spcBef>
        <a:buClr>
          <a:srgbClr val="00D7E1"/>
        </a:buClr>
        <a:buSzPct val="93000"/>
        <a:buFont typeface="Wingdings 2"/>
        <a:buChar char=""/>
        <a:defRPr sz="2600">
          <a:uFill>
            <a:solidFill/>
          </a:uFill>
          <a:latin typeface="+mn-lt"/>
          <a:ea typeface="+mn-ea"/>
          <a:cs typeface="+mn-cs"/>
          <a:sym typeface="Lucida Grande"/>
        </a:defRPr>
      </a:lvl1pPr>
      <a:lvl2pPr marL="293555" marR="45155" indent="-266567" algn="r">
        <a:spcBef>
          <a:spcPts val="700"/>
        </a:spcBef>
        <a:buClr>
          <a:srgbClr val="00D7E1"/>
        </a:buClr>
        <a:buSzPct val="85000"/>
        <a:buFont typeface="Wingdings 2"/>
        <a:buChar char=""/>
        <a:defRPr sz="2600">
          <a:uFill>
            <a:solidFill/>
          </a:uFill>
          <a:latin typeface="+mn-lt"/>
          <a:ea typeface="+mn-ea"/>
          <a:cs typeface="+mn-cs"/>
          <a:sym typeface="Lucida Grande"/>
        </a:defRPr>
      </a:lvl2pPr>
      <a:lvl3pPr marL="606248" marR="45155" indent="-355423" algn="r">
        <a:spcBef>
          <a:spcPts val="700"/>
        </a:spcBef>
        <a:buClr>
          <a:srgbClr val="00D7E1"/>
        </a:buClr>
        <a:buSzPct val="68000"/>
        <a:buFont typeface="Wingdings 2"/>
        <a:buChar char=""/>
        <a:defRPr sz="2600">
          <a:uFill>
            <a:solidFill/>
          </a:uFill>
          <a:latin typeface="+mn-lt"/>
          <a:ea typeface="+mn-ea"/>
          <a:cs typeface="+mn-cs"/>
          <a:sym typeface="Lucida Grande"/>
        </a:defRPr>
      </a:lvl3pPr>
      <a:lvl4pPr marL="863070"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4pPr>
      <a:lvl5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5pPr>
      <a:lvl6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6pPr>
      <a:lvl7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7pPr>
      <a:lvl8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8pPr>
      <a:lvl9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9pPr>
    </p:bodyStyle>
    <p:otherStyle>
      <a:lvl1pPr algn="ctr" defTabSz="584200">
        <a:defRPr sz="1000">
          <a:solidFill>
            <a:schemeClr val="tx1"/>
          </a:solidFill>
          <a:uFill>
            <a:solidFill>
              <a:srgbClr val="006F88"/>
            </a:solidFill>
          </a:uFill>
          <a:latin typeface="+mn-lt"/>
          <a:ea typeface="+mn-ea"/>
          <a:cs typeface="+mn-cs"/>
          <a:sym typeface="Tahoma"/>
        </a:defRPr>
      </a:lvl1pPr>
      <a:lvl2pPr indent="228600" algn="ctr" defTabSz="584200">
        <a:defRPr sz="1000">
          <a:solidFill>
            <a:schemeClr val="tx1"/>
          </a:solidFill>
          <a:uFill>
            <a:solidFill>
              <a:srgbClr val="006F88"/>
            </a:solidFill>
          </a:uFill>
          <a:latin typeface="+mn-lt"/>
          <a:ea typeface="+mn-ea"/>
          <a:cs typeface="+mn-cs"/>
          <a:sym typeface="Tahoma"/>
        </a:defRPr>
      </a:lvl2pPr>
      <a:lvl3pPr indent="457200" algn="ctr" defTabSz="584200">
        <a:defRPr sz="1000">
          <a:solidFill>
            <a:schemeClr val="tx1"/>
          </a:solidFill>
          <a:uFill>
            <a:solidFill>
              <a:srgbClr val="006F88"/>
            </a:solidFill>
          </a:uFill>
          <a:latin typeface="+mn-lt"/>
          <a:ea typeface="+mn-ea"/>
          <a:cs typeface="+mn-cs"/>
          <a:sym typeface="Tahoma"/>
        </a:defRPr>
      </a:lvl3pPr>
      <a:lvl4pPr indent="685800" algn="ctr" defTabSz="584200">
        <a:defRPr sz="1000">
          <a:solidFill>
            <a:schemeClr val="tx1"/>
          </a:solidFill>
          <a:uFill>
            <a:solidFill>
              <a:srgbClr val="006F88"/>
            </a:solidFill>
          </a:uFill>
          <a:latin typeface="+mn-lt"/>
          <a:ea typeface="+mn-ea"/>
          <a:cs typeface="+mn-cs"/>
          <a:sym typeface="Tahoma"/>
        </a:defRPr>
      </a:lvl4pPr>
      <a:lvl5pPr indent="914400" algn="ctr" defTabSz="584200">
        <a:defRPr sz="1000">
          <a:solidFill>
            <a:schemeClr val="tx1"/>
          </a:solidFill>
          <a:uFill>
            <a:solidFill>
              <a:srgbClr val="006F88"/>
            </a:solidFill>
          </a:uFill>
          <a:latin typeface="+mn-lt"/>
          <a:ea typeface="+mn-ea"/>
          <a:cs typeface="+mn-cs"/>
          <a:sym typeface="Tahoma"/>
        </a:defRPr>
      </a:lvl5pPr>
      <a:lvl6pPr indent="1143000" algn="ctr" defTabSz="584200">
        <a:defRPr sz="1000">
          <a:solidFill>
            <a:schemeClr val="tx1"/>
          </a:solidFill>
          <a:uFill>
            <a:solidFill>
              <a:srgbClr val="006F88"/>
            </a:solidFill>
          </a:uFill>
          <a:latin typeface="+mn-lt"/>
          <a:ea typeface="+mn-ea"/>
          <a:cs typeface="+mn-cs"/>
          <a:sym typeface="Tahoma"/>
        </a:defRPr>
      </a:lvl6pPr>
      <a:lvl7pPr indent="1371600" algn="ctr" defTabSz="584200">
        <a:defRPr sz="1000">
          <a:solidFill>
            <a:schemeClr val="tx1"/>
          </a:solidFill>
          <a:uFill>
            <a:solidFill>
              <a:srgbClr val="006F88"/>
            </a:solidFill>
          </a:uFill>
          <a:latin typeface="+mn-lt"/>
          <a:ea typeface="+mn-ea"/>
          <a:cs typeface="+mn-cs"/>
          <a:sym typeface="Tahoma"/>
        </a:defRPr>
      </a:lvl7pPr>
      <a:lvl8pPr indent="1600200" algn="ctr" defTabSz="584200">
        <a:defRPr sz="1000">
          <a:solidFill>
            <a:schemeClr val="tx1"/>
          </a:solidFill>
          <a:uFill>
            <a:solidFill>
              <a:srgbClr val="006F88"/>
            </a:solidFill>
          </a:uFill>
          <a:latin typeface="+mn-lt"/>
          <a:ea typeface="+mn-ea"/>
          <a:cs typeface="+mn-cs"/>
          <a:sym typeface="Tahoma"/>
        </a:defRPr>
      </a:lvl8pPr>
      <a:lvl9pPr indent="1828800" algn="ctr" defTabSz="584200">
        <a:defRPr sz="1000">
          <a:solidFill>
            <a:schemeClr val="tx1"/>
          </a:solidFill>
          <a:uFill>
            <a:solidFill>
              <a:srgbClr val="006F88"/>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1548258"/>
            <a:ext cx="6958746" cy="2535588"/>
          </a:xfrm>
        </p:spPr>
        <p:txBody>
          <a:bodyPr>
            <a:normAutofit/>
          </a:bodyPr>
          <a:lstStyle/>
          <a:p>
            <a:pPr>
              <a:lnSpc>
                <a:spcPct val="150000"/>
              </a:lnSpc>
            </a:pPr>
            <a:r>
              <a:rPr lang="en-US" sz="2500" b="1" dirty="0">
                <a:solidFill>
                  <a:schemeClr val="tx1"/>
                </a:solidFill>
              </a:rPr>
              <a:t>GENE EXPRESSION</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Summer school: Week 2</a:t>
            </a:r>
          </a:p>
          <a:p>
            <a:pPr>
              <a:lnSpc>
                <a:spcPct val="100000"/>
              </a:lnSpc>
              <a:spcAft>
                <a:spcPts val="500"/>
              </a:spcAft>
            </a:pPr>
            <a:r>
              <a:rPr lang="en-US" sz="2188" b="1" dirty="0"/>
              <a:t>Date 21/8/2024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3AA8DD06-D9BC-4B99-BEEA-55F7ED418D23}"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10</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5128" name="Rectangle 6"/>
          <p:cNvSpPr>
            <a:spLocks noGrp="1" noChangeArrowheads="1"/>
          </p:cNvSpPr>
          <p:nvPr>
            <p:ph type="body" idx="1"/>
          </p:nvPr>
        </p:nvSpPr>
        <p:spPr>
          <a:xfrm>
            <a:off x="129447" y="56560"/>
            <a:ext cx="9717671" cy="3745271"/>
          </a:xfrm>
        </p:spPr>
        <p:txBody>
          <a:bodyPr lIns="0" tIns="0" rIns="0" bIns="0"/>
          <a:lstStyle/>
          <a:p>
            <a:pPr marL="50800" indent="0" algn="l" eaLnBrk="1" hangingPunct="1">
              <a:lnSpc>
                <a:spcPct val="150000"/>
              </a:lnSpc>
              <a:spcBef>
                <a:spcPct val="0"/>
              </a:spcBef>
              <a:buFont typeface="Wingdings 2" panose="05020102010507070707" pitchFamily="18" charset="2"/>
              <a:buNone/>
            </a:pPr>
            <a:r>
              <a:rPr lang="en-US" sz="2400" b="1" u="sng" dirty="0">
                <a:latin typeface="Arial" panose="020B0604020202020204" pitchFamily="34" charset="0"/>
                <a:cs typeface="Arial" panose="020B0604020202020204" pitchFamily="34" charset="0"/>
                <a:sym typeface="Times New Roman" panose="02020603050405020304" pitchFamily="18" charset="0"/>
              </a:rPr>
              <a:t>Initiation </a:t>
            </a:r>
          </a:p>
          <a:p>
            <a:pPr marL="50800" indent="0" algn="l" eaLnBrk="1" hangingPunct="1">
              <a:lnSpc>
                <a:spcPct val="150000"/>
              </a:lnSpc>
              <a:spcBef>
                <a:spcPct val="0"/>
              </a:spcBef>
              <a:buFont typeface="Wingdings 2" panose="05020102010507070707" pitchFamily="18" charset="2"/>
              <a:buNone/>
            </a:pPr>
            <a:r>
              <a:rPr lang="en-US" sz="2400" dirty="0">
                <a:latin typeface="Arial" panose="020B0604020202020204" pitchFamily="34" charset="0"/>
                <a:cs typeface="Arial" panose="020B0604020202020204" pitchFamily="34" charset="0"/>
                <a:sym typeface="Times New Roman" panose="02020603050405020304" pitchFamily="18" charset="0"/>
              </a:rPr>
              <a:t>The polymerase binds tightly to the promoter and starts building the RNA chain. The substrates, or building blocks, are the four ribonucleoside triphosphates: ATP, GTP, CTP, and UTP. The first  substrate is usually a purine nucleotide. After the first nucleotide is in place, the polymerase joins a second nucleotide to the first, forming the initial phosphodiester bond in the RNA chain. Several nucleotides may be joined before the polymerase leaves the promoter and elongation begins.</a:t>
            </a:r>
          </a:p>
        </p:txBody>
      </p:sp>
      <p:grpSp>
        <p:nvGrpSpPr>
          <p:cNvPr id="2" name="Group 11">
            <a:extLst>
              <a:ext uri="{FF2B5EF4-FFF2-40B4-BE49-F238E27FC236}">
                <a16:creationId xmlns:a16="http://schemas.microsoft.com/office/drawing/2014/main" id="{147A8EE8-5F7F-82D2-D48D-A134319C5E56}"/>
              </a:ext>
            </a:extLst>
          </p:cNvPr>
          <p:cNvGrpSpPr>
            <a:grpSpLocks/>
          </p:cNvGrpSpPr>
          <p:nvPr/>
        </p:nvGrpSpPr>
        <p:grpSpPr bwMode="auto">
          <a:xfrm>
            <a:off x="1451264" y="4502727"/>
            <a:ext cx="6888314" cy="2917539"/>
            <a:chOff x="0" y="0"/>
            <a:chExt cx="5848" cy="2541"/>
          </a:xfrm>
        </p:grpSpPr>
        <p:pic>
          <p:nvPicPr>
            <p:cNvPr id="3" name="Picture 7">
              <a:extLst>
                <a:ext uri="{FF2B5EF4-FFF2-40B4-BE49-F238E27FC236}">
                  <a16:creationId xmlns:a16="http://schemas.microsoft.com/office/drawing/2014/main" id="{21A01F81-F24A-918E-409E-FA3F7138BEE8}"/>
                </a:ext>
              </a:extLst>
            </p:cNvPr>
            <p:cNvPicPr>
              <a:picLocks noChangeArrowheads="1"/>
            </p:cNvPicPr>
            <p:nvPr/>
          </p:nvPicPr>
          <p:blipFill>
            <a:blip r:embed="rId2" cstate="print">
              <a:extLst>
                <a:ext uri="{28A0092B-C50C-407E-A947-70E740481C1C}">
                  <a14:useLocalDpi xmlns:a14="http://schemas.microsoft.com/office/drawing/2010/main" val="0"/>
                </a:ext>
              </a:extLst>
            </a:blip>
            <a:srcRect r="15698" b="19991"/>
            <a:stretch>
              <a:fillRect/>
            </a:stretch>
          </p:blipFill>
          <p:spPr bwMode="auto">
            <a:xfrm>
              <a:off x="84" y="0"/>
              <a:ext cx="5764" cy="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4" name="Group 10">
              <a:extLst>
                <a:ext uri="{FF2B5EF4-FFF2-40B4-BE49-F238E27FC236}">
                  <a16:creationId xmlns:a16="http://schemas.microsoft.com/office/drawing/2014/main" id="{15EE681C-935E-1CD0-89DA-E41CE547B711}"/>
                </a:ext>
              </a:extLst>
            </p:cNvPr>
            <p:cNvGrpSpPr>
              <a:grpSpLocks/>
            </p:cNvGrpSpPr>
            <p:nvPr/>
          </p:nvGrpSpPr>
          <p:grpSpPr bwMode="auto">
            <a:xfrm>
              <a:off x="0" y="996"/>
              <a:ext cx="1024" cy="240"/>
              <a:chOff x="0" y="0"/>
              <a:chExt cx="1024" cy="240"/>
            </a:xfrm>
          </p:grpSpPr>
          <p:sp>
            <p:nvSpPr>
              <p:cNvPr id="5" name="Rectangle 8">
                <a:extLst>
                  <a:ext uri="{FF2B5EF4-FFF2-40B4-BE49-F238E27FC236}">
                    <a16:creationId xmlns:a16="http://schemas.microsoft.com/office/drawing/2014/main" id="{7B8CD726-68B3-86BE-FA00-1DCFB1341598}"/>
                  </a:ext>
                </a:extLst>
              </p:cNvPr>
              <p:cNvSpPr>
                <a:spLocks/>
              </p:cNvSpPr>
              <p:nvPr/>
            </p:nvSpPr>
            <p:spPr bwMode="auto">
              <a:xfrm>
                <a:off x="0" y="0"/>
                <a:ext cx="1024" cy="24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00000"/>
                  </a:lnSpc>
                  <a:spcBef>
                    <a:spcPct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
                    <a:solidFill/>
                  </a:uFill>
                  <a:latin typeface="Tahoma" panose="020B0604030504040204" pitchFamily="34" charset="0"/>
                  <a:sym typeface="Tahoma" panose="020B0604030504040204" pitchFamily="34" charset="0"/>
                </a:endParaRPr>
              </a:p>
            </p:txBody>
          </p:sp>
          <p:sp>
            <p:nvSpPr>
              <p:cNvPr id="6" name="Rectangle 9">
                <a:extLst>
                  <a:ext uri="{FF2B5EF4-FFF2-40B4-BE49-F238E27FC236}">
                    <a16:creationId xmlns:a16="http://schemas.microsoft.com/office/drawing/2014/main" id="{F6769F3E-4AC4-F3F8-E3EF-7CA6A2A6634F}"/>
                  </a:ext>
                </a:extLst>
              </p:cNvPr>
              <p:cNvSpPr>
                <a:spLocks/>
              </p:cNvSpPr>
              <p:nvPr/>
            </p:nvSpPr>
            <p:spPr bwMode="auto">
              <a:xfrm>
                <a:off x="0" y="0"/>
                <a:ext cx="102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39688" marR="40639" lvl="0" indent="0" algn="l" defTabSz="91440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
                      <a:solidFill/>
                    </a:uFill>
                    <a:latin typeface="Tahoma" panose="020B0604030504040204" pitchFamily="34" charset="0"/>
                    <a:cs typeface="Tahoma" panose="020B0604030504040204" pitchFamily="34" charset="0"/>
                    <a:sym typeface="Tahoma" panose="020B0604030504040204" pitchFamily="34" charset="0"/>
                  </a:rPr>
                  <a:t>Text</a:t>
                </a:r>
              </a:p>
            </p:txBody>
          </p:sp>
        </p:grpSp>
      </p:grpSp>
    </p:spTree>
    <p:extLst>
      <p:ext uri="{BB962C8B-B14F-4D97-AF65-F5344CB8AC3E}">
        <p14:creationId xmlns:p14="http://schemas.microsoft.com/office/powerpoint/2010/main" val="16094344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4F541539-ACFB-49C5-97D6-A90501D9A5FC}"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11</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15368" name="Rectangle 6"/>
          <p:cNvSpPr>
            <a:spLocks/>
          </p:cNvSpPr>
          <p:nvPr/>
        </p:nvSpPr>
        <p:spPr bwMode="auto">
          <a:xfrm>
            <a:off x="1094510" y="221673"/>
            <a:ext cx="448540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00000"/>
              </a:lnSpc>
              <a:spcBef>
                <a:spcPct val="0"/>
              </a:spcBef>
              <a:spcAft>
                <a:spcPts val="0"/>
              </a:spcAft>
              <a:buClrTx/>
              <a:buSzTx/>
              <a:buFontTx/>
              <a:buNone/>
              <a:tabLst/>
              <a:defRPr/>
            </a:pPr>
            <a:r>
              <a:rPr kumimoji="0" lang="en-US" sz="3200" b="1"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Transcription</a:t>
            </a:r>
          </a:p>
        </p:txBody>
      </p:sp>
      <p:pic>
        <p:nvPicPr>
          <p:cNvPr id="15369" name="Picture 7"/>
          <p:cNvPicPr>
            <a:picLocks noChangeArrowheads="1"/>
          </p:cNvPicPr>
          <p:nvPr/>
        </p:nvPicPr>
        <p:blipFill>
          <a:blip r:embed="rId2">
            <a:extLst>
              <a:ext uri="{28A0092B-C50C-407E-A947-70E740481C1C}">
                <a14:useLocalDpi xmlns:a14="http://schemas.microsoft.com/office/drawing/2010/main" val="0"/>
              </a:ext>
            </a:extLst>
          </a:blip>
          <a:srcRect l="17824" r="6039" b="6444"/>
          <a:stretch>
            <a:fillRect/>
          </a:stretch>
        </p:blipFill>
        <p:spPr bwMode="auto">
          <a:xfrm>
            <a:off x="1147041" y="1014846"/>
            <a:ext cx="6967682" cy="465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8063406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F2B2939E-D197-48E6-9D3B-E282C64FF95D}"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12</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16392" name="Rectangle 6"/>
          <p:cNvSpPr>
            <a:spLocks noGrp="1" noChangeArrowheads="1"/>
          </p:cNvSpPr>
          <p:nvPr>
            <p:ph type="body" idx="1"/>
          </p:nvPr>
        </p:nvSpPr>
        <p:spPr>
          <a:xfrm>
            <a:off x="254000" y="237846"/>
            <a:ext cx="9499600" cy="4039745"/>
          </a:xfrm>
        </p:spPr>
        <p:txBody>
          <a:bodyPr lIns="0" tIns="0" rIns="0" bIns="0"/>
          <a:lstStyle/>
          <a:p>
            <a:pPr marL="50800" indent="0" algn="l" eaLnBrk="1" hangingPunct="1">
              <a:lnSpc>
                <a:spcPct val="150000"/>
              </a:lnSpc>
              <a:spcBef>
                <a:spcPct val="0"/>
              </a:spcBef>
              <a:buFont typeface="Wingdings 2" panose="05020102010507070707" pitchFamily="18" charset="2"/>
              <a:buNone/>
            </a:pPr>
            <a:r>
              <a:rPr lang="en-US" sz="2800" b="1" dirty="0">
                <a:solidFill>
                  <a:schemeClr val="tx1"/>
                </a:solidFill>
                <a:latin typeface="Arial" panose="020B0604020202020204" pitchFamily="34" charset="0"/>
                <a:cs typeface="Arial" panose="020B0604020202020204" pitchFamily="34" charset="0"/>
                <a:sym typeface="Arial" panose="020B0604020202020204" pitchFamily="34" charset="0"/>
              </a:rPr>
              <a:t>Elongation</a:t>
            </a:r>
            <a:endParaRPr lang="en-US" sz="2800" b="1" dirty="0">
              <a:solidFill>
                <a:schemeClr val="tx1"/>
              </a:solidFill>
              <a:latin typeface="Arial" panose="020B0604020202020204" pitchFamily="34" charset="0"/>
              <a:sym typeface="Arial" panose="020B0604020202020204" pitchFamily="34" charset="0"/>
            </a:endParaRPr>
          </a:p>
          <a:p>
            <a:pPr marL="50800" indent="0" algn="l" eaLnBrk="1" hangingPunct="1">
              <a:lnSpc>
                <a:spcPct val="150000"/>
              </a:lnSpc>
              <a:spcBef>
                <a:spcPct val="0"/>
              </a:spcBef>
              <a:buClr>
                <a:srgbClr val="1A1A1A"/>
              </a:buClr>
              <a:buSzPct val="125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sym typeface="Arial" panose="020B0604020202020204" pitchFamily="34" charset="0"/>
              </a:rPr>
              <a:t>Only 1 DNA strand is used as a template</a:t>
            </a:r>
            <a:endParaRPr lang="en-US" sz="2800" dirty="0">
              <a:solidFill>
                <a:schemeClr val="tx1"/>
              </a:solidFill>
              <a:latin typeface="Arial" panose="020B0604020202020204" pitchFamily="34" charset="0"/>
              <a:sym typeface="Arial" panose="020B0604020202020204" pitchFamily="34" charset="0"/>
            </a:endParaRPr>
          </a:p>
          <a:p>
            <a:pPr marL="50800" indent="0" algn="l" eaLnBrk="1" hangingPunct="1">
              <a:lnSpc>
                <a:spcPct val="150000"/>
              </a:lnSpc>
              <a:spcBef>
                <a:spcPct val="0"/>
              </a:spcBef>
              <a:buClr>
                <a:srgbClr val="1A1A1A"/>
              </a:buClr>
              <a:buSzPct val="125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sym typeface="Arial" panose="020B0604020202020204" pitchFamily="34" charset="0"/>
              </a:rPr>
              <a:t>RNA polymerase travels along the DNA template strand, catalyzing the addition of ribose nucleotides.</a:t>
            </a:r>
          </a:p>
          <a:p>
            <a:pPr marL="50800" indent="0" algn="l" eaLnBrk="1" hangingPunct="1">
              <a:lnSpc>
                <a:spcPct val="150000"/>
              </a:lnSpc>
              <a:spcBef>
                <a:spcPct val="0"/>
              </a:spcBef>
              <a:buClr>
                <a:srgbClr val="1A1A1A"/>
              </a:buClr>
              <a:buSzPct val="1250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sym typeface="Arial" panose="020B0604020202020204" pitchFamily="34" charset="0"/>
              </a:rPr>
              <a:t>The nucleotides in the RNA are the complementary to the template strand of the DNA. </a:t>
            </a:r>
            <a:endParaRPr lang="en-US" sz="2800" dirty="0">
              <a:solidFill>
                <a:schemeClr val="tx1"/>
              </a:solidFill>
              <a:latin typeface="Arial" panose="020B0604020202020204" pitchFamily="34" charset="0"/>
              <a:sym typeface="Arial" panose="020B0604020202020204" pitchFamily="34" charset="0"/>
            </a:endParaRPr>
          </a:p>
        </p:txBody>
      </p:sp>
      <p:pic>
        <p:nvPicPr>
          <p:cNvPr id="3" name="Picture 7">
            <a:extLst>
              <a:ext uri="{FF2B5EF4-FFF2-40B4-BE49-F238E27FC236}">
                <a16:creationId xmlns:a16="http://schemas.microsoft.com/office/drawing/2014/main" id="{C18CC637-54CE-10B8-455D-479174601E0B}"/>
              </a:ext>
            </a:extLst>
          </p:cNvPr>
          <p:cNvPicPr>
            <a:picLocks noChangeArrowheads="1"/>
          </p:cNvPicPr>
          <p:nvPr/>
        </p:nvPicPr>
        <p:blipFill>
          <a:blip r:embed="rId2">
            <a:extLst>
              <a:ext uri="{28A0092B-C50C-407E-A947-70E740481C1C}">
                <a14:useLocalDpi xmlns:a14="http://schemas.microsoft.com/office/drawing/2010/main" val="0"/>
              </a:ext>
            </a:extLst>
          </a:blip>
          <a:srcRect l="14534" r="16115" b="21577"/>
          <a:stretch>
            <a:fillRect/>
          </a:stretch>
        </p:blipFill>
        <p:spPr bwMode="auto">
          <a:xfrm>
            <a:off x="1507578" y="4311513"/>
            <a:ext cx="6010822" cy="282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5698064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A344D5A9-3614-4691-A608-22B0FCA99E84}"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13</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18441" name="Rectangle 7"/>
          <p:cNvSpPr>
            <a:spLocks/>
          </p:cNvSpPr>
          <p:nvPr/>
        </p:nvSpPr>
        <p:spPr bwMode="auto">
          <a:xfrm>
            <a:off x="318659" y="250536"/>
            <a:ext cx="9500749"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3) Termination </a:t>
            </a:r>
          </a:p>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Triggered by specific DNA sequences in the gene DNA completely rewinds into a double helix </a:t>
            </a:r>
          </a:p>
        </p:txBody>
      </p:sp>
      <p:pic>
        <p:nvPicPr>
          <p:cNvPr id="18442" name="Picture 8"/>
          <p:cNvPicPr>
            <a:picLocks noChangeArrowheads="1"/>
          </p:cNvPicPr>
          <p:nvPr/>
        </p:nvPicPr>
        <p:blipFill>
          <a:blip r:embed="rId2">
            <a:extLst>
              <a:ext uri="{28A0092B-C50C-407E-A947-70E740481C1C}">
                <a14:useLocalDpi xmlns:a14="http://schemas.microsoft.com/office/drawing/2010/main" val="0"/>
              </a:ext>
            </a:extLst>
          </a:blip>
          <a:srcRect l="27615" r="11130" b="34889"/>
          <a:stretch>
            <a:fillRect/>
          </a:stretch>
        </p:blipFill>
        <p:spPr bwMode="auto">
          <a:xfrm>
            <a:off x="1776852" y="3198093"/>
            <a:ext cx="6702130" cy="232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1164003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93209642-760E-486A-BE4E-973C37F11464}"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14</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19465" name="Rectangle 7"/>
          <p:cNvSpPr>
            <a:spLocks/>
          </p:cNvSpPr>
          <p:nvPr/>
        </p:nvSpPr>
        <p:spPr bwMode="auto">
          <a:xfrm>
            <a:off x="290948" y="195552"/>
            <a:ext cx="9386452"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marL="127000" indent="-127000"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40639" lvl="0" indent="0" algn="l" defTabSz="914400" eaLnBrk="1" fontAlgn="auto" latinLnBrk="0" hangingPunct="1">
              <a:lnSpc>
                <a:spcPct val="150000"/>
              </a:lnSpc>
              <a:spcBef>
                <a:spcPts val="1200"/>
              </a:spcBef>
              <a:spcAft>
                <a:spcPts val="0"/>
              </a:spcAft>
              <a:buClr>
                <a:srgbClr val="000000"/>
              </a:buClr>
              <a:buSzPct val="125000"/>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Translation</a:t>
            </a:r>
          </a:p>
          <a:p>
            <a:pPr marL="127000" marR="40639" lvl="0" indent="-127000" algn="l" defTabSz="914400" eaLnBrk="1" fontAlgn="auto" latinLnBrk="0" hangingPunct="1">
              <a:lnSpc>
                <a:spcPct val="150000"/>
              </a:lnSpc>
              <a:spcBef>
                <a:spcPts val="1200"/>
              </a:spcBef>
              <a:spcAft>
                <a:spcPts val="0"/>
              </a:spcAft>
              <a:buClr>
                <a:srgbClr val="000000"/>
              </a:buClr>
              <a:buSzPct val="125000"/>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Protein synthesis is called translation because it translates the language of nucleic acids into the language of proteins. </a:t>
            </a:r>
          </a:p>
          <a:p>
            <a:pPr marL="127000" marR="40639" lvl="0" indent="-127000" algn="l" defTabSz="914400" eaLnBrk="1" fontAlgn="auto" latinLnBrk="0" hangingPunct="1">
              <a:lnSpc>
                <a:spcPct val="150000"/>
              </a:lnSpc>
              <a:spcBef>
                <a:spcPts val="1200"/>
              </a:spcBef>
              <a:spcAft>
                <a:spcPts val="0"/>
              </a:spcAft>
              <a:buClr>
                <a:srgbClr val="000000"/>
              </a:buClr>
              <a:buSzPct val="125000"/>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All organisms use the same codons to specify the genetic code for the particular amino acids</a:t>
            </a:r>
          </a:p>
          <a:p>
            <a:pPr marL="127000" marR="40639" lvl="0" indent="-127000" algn="l" defTabSz="914400" eaLnBrk="1" fontAlgn="auto" latinLnBrk="0" hangingPunct="1">
              <a:lnSpc>
                <a:spcPct val="150000"/>
              </a:lnSpc>
              <a:spcBef>
                <a:spcPts val="1200"/>
              </a:spcBef>
              <a:spcAft>
                <a:spcPts val="0"/>
              </a:spcAft>
              <a:buClr>
                <a:srgbClr val="000000"/>
              </a:buClr>
              <a:buSzPct val="125000"/>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64 possible codons but only 20 amino acids</a:t>
            </a:r>
          </a:p>
          <a:p>
            <a:pPr marL="127000" marR="40639" lvl="0" indent="-127000" algn="l" defTabSz="914400" eaLnBrk="1" fontAlgn="auto" latinLnBrk="0" hangingPunct="1">
              <a:lnSpc>
                <a:spcPct val="150000"/>
              </a:lnSpc>
              <a:spcBef>
                <a:spcPts val="1200"/>
              </a:spcBef>
              <a:spcAft>
                <a:spcPts val="0"/>
              </a:spcAft>
              <a:buClr>
                <a:srgbClr val="000000"/>
              </a:buClr>
              <a:buSzPct val="125000"/>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61 codons code for amino acids = sense codons</a:t>
            </a:r>
          </a:p>
          <a:p>
            <a:pPr marL="127000" marR="40639" lvl="0" indent="-127000" algn="l" defTabSz="914400" eaLnBrk="1" fontAlgn="auto" latinLnBrk="0" hangingPunct="1">
              <a:lnSpc>
                <a:spcPct val="150000"/>
              </a:lnSpc>
              <a:spcBef>
                <a:spcPts val="1200"/>
              </a:spcBef>
              <a:spcAft>
                <a:spcPts val="0"/>
              </a:spcAft>
              <a:buClr>
                <a:srgbClr val="000000"/>
              </a:buClr>
              <a:buSzPct val="125000"/>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3 nonsense codons serve as the STOP signal to terminate protein synthesis.</a:t>
            </a:r>
          </a:p>
          <a:p>
            <a:pPr marL="127000" marR="40639" lvl="0" indent="-127000" algn="l" defTabSz="914400" eaLnBrk="1" fontAlgn="auto" latinLnBrk="0" hangingPunct="1">
              <a:lnSpc>
                <a:spcPct val="150000"/>
              </a:lnSpc>
              <a:spcBef>
                <a:spcPts val="1200"/>
              </a:spcBef>
              <a:spcAft>
                <a:spcPts val="0"/>
              </a:spcAft>
              <a:buClr>
                <a:srgbClr val="000000"/>
              </a:buClr>
              <a:buSzPct val="125000"/>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724368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23890770-78F5-433C-97F7-CCE05120A4CD}"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15</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22537" name="Rectangle 7"/>
          <p:cNvSpPr>
            <a:spLocks/>
          </p:cNvSpPr>
          <p:nvPr/>
        </p:nvSpPr>
        <p:spPr bwMode="auto">
          <a:xfrm>
            <a:off x="329045" y="339876"/>
            <a:ext cx="943148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50000"/>
              </a:lnSpc>
              <a:spcBef>
                <a:spcPts val="120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Translation</a:t>
            </a:r>
          </a:p>
          <a:p>
            <a:pPr marL="497839" marR="40639" lvl="0" indent="-457200" algn="l" defTabSz="914400" eaLnBrk="1" fontAlgn="auto" latinLnBrk="0" hangingPunct="1">
              <a:lnSpc>
                <a:spcPct val="150000"/>
              </a:lnSpc>
              <a:spcBef>
                <a:spcPts val="1200"/>
              </a:spcBef>
              <a:spcAft>
                <a:spcPts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For each sense codon there is a tRNA with a complementary antisense codon: this tRNA carries the amino acid specified by the codon. </a:t>
            </a:r>
          </a:p>
          <a:p>
            <a:pPr marL="497839" marR="40639" lvl="0" indent="-457200" algn="l" defTabSz="914400" eaLnBrk="1" fontAlgn="auto" latinLnBrk="0" hangingPunct="1">
              <a:lnSpc>
                <a:spcPct val="150000"/>
              </a:lnSpc>
              <a:spcBef>
                <a:spcPts val="1200"/>
              </a:spcBef>
              <a:spcAft>
                <a:spcPts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There are no tRNA molecules with anticodons to the 3 nonsense codons (stop codons): UAA, UAG, UGA, and thus no amino acids.</a:t>
            </a:r>
          </a:p>
          <a:p>
            <a:pPr marL="497839" marR="40639" lvl="0" indent="-457200" algn="l" defTabSz="914400" eaLnBrk="1" fontAlgn="auto" latinLnBrk="0" hangingPunct="1">
              <a:lnSpc>
                <a:spcPct val="150000"/>
              </a:lnSpc>
              <a:spcBef>
                <a:spcPts val="1200"/>
              </a:spcBef>
              <a:spcAft>
                <a:spcPts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The start codon is AUG and codes for the amino acid methionine.</a:t>
            </a:r>
          </a:p>
        </p:txBody>
      </p:sp>
    </p:spTree>
    <p:extLst>
      <p:ext uri="{BB962C8B-B14F-4D97-AF65-F5344CB8AC3E}">
        <p14:creationId xmlns:p14="http://schemas.microsoft.com/office/powerpoint/2010/main" val="5780830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9879C7E-F3A3-4601-915E-EEA3F3004DE5}"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16</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3560" name="Rectangle 6"/>
          <p:cNvSpPr>
            <a:spLocks/>
          </p:cNvSpPr>
          <p:nvPr/>
        </p:nvSpPr>
        <p:spPr bwMode="auto">
          <a:xfrm>
            <a:off x="223981" y="229753"/>
            <a:ext cx="4856019" cy="14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1) Initiation</a:t>
            </a:r>
          </a:p>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Components needed to begin translation come together.</a:t>
            </a:r>
          </a:p>
        </p:txBody>
      </p:sp>
      <p:pic>
        <p:nvPicPr>
          <p:cNvPr id="1028" name="Picture 4">
            <a:extLst>
              <a:ext uri="{FF2B5EF4-FFF2-40B4-BE49-F238E27FC236}">
                <a16:creationId xmlns:a16="http://schemas.microsoft.com/office/drawing/2014/main" id="{C41E7E21-7AD6-2AE1-3826-EF3F693DA9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9725" y="0"/>
            <a:ext cx="3967163"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8139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9879C7E-F3A3-4601-915E-EEA3F3004DE5}"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17</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pic>
        <p:nvPicPr>
          <p:cNvPr id="1026" name="Picture 2" descr="Stages of translation (article) | Khan Academy">
            <a:extLst>
              <a:ext uri="{FF2B5EF4-FFF2-40B4-BE49-F238E27FC236}">
                <a16:creationId xmlns:a16="http://schemas.microsoft.com/office/drawing/2014/main" id="{AA68E38C-89F9-C211-522F-BF8852AAE5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493" y="1987549"/>
            <a:ext cx="8501227" cy="3644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813D7E-7BC8-F3D8-A1C8-B4D6C8D29529}"/>
              </a:ext>
            </a:extLst>
          </p:cNvPr>
          <p:cNvSpPr txBox="1"/>
          <p:nvPr/>
        </p:nvSpPr>
        <p:spPr>
          <a:xfrm>
            <a:off x="235526" y="260241"/>
            <a:ext cx="9621981" cy="13051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A tRNA carrying the first amino acid is paired with the start codon on the mRNA, and the second </a:t>
            </a:r>
            <a:r>
              <a:rPr kumimoji="0" lang="en-US" sz="2800" b="0" i="0" u="none" strike="noStrike" kern="0" cap="none" spc="0" normalizeH="0" baseline="0" noProof="0" dirty="0" err="1">
                <a:ln>
                  <a:noFill/>
                </a:ln>
                <a:effectLst/>
                <a:uLnTx/>
                <a:uFill>
                  <a:solidFill/>
                </a:uFill>
                <a:latin typeface="Arial" panose="020B0604020202020204" pitchFamily="34" charset="0"/>
                <a:cs typeface="Arial" panose="020B0604020202020204" pitchFamily="34" charset="0"/>
                <a:sym typeface="Arial" panose="020B0604020202020204" pitchFamily="34" charset="0"/>
              </a:rPr>
              <a:t>tRNAapproaches</a:t>
            </a:r>
            <a:r>
              <a:rPr lang="en-US" sz="2800" kern="0" dirty="0">
                <a:uFill>
                  <a:solidFill/>
                </a:uFill>
                <a:latin typeface="Arial" panose="020B0604020202020204" pitchFamily="34" charset="0"/>
                <a:cs typeface="Arial" panose="020B0604020202020204" pitchFamily="34" charset="0"/>
                <a:sym typeface="Arial" panose="020B0604020202020204" pitchFamily="34" charset="0"/>
              </a:rPr>
              <a:t>.</a:t>
            </a:r>
            <a:endPar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668842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5C18041F-BA54-4947-BF52-951FB978A971}"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18</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25608" name="Rectangle 6"/>
          <p:cNvSpPr>
            <a:spLocks/>
          </p:cNvSpPr>
          <p:nvPr/>
        </p:nvSpPr>
        <p:spPr bwMode="auto">
          <a:xfrm>
            <a:off x="259773" y="334817"/>
            <a:ext cx="9531927" cy="206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2) Elongation The second tRNA carrying second codon of mRNA and the second amino acid binds to the ribosome (A site) next to the first amino acid on ribosome (P site). The first amino acid then joins to the second by a peptide bond, and the first tRNA is released</a:t>
            </a:r>
          </a:p>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   </a:t>
            </a:r>
          </a:p>
        </p:txBody>
      </p:sp>
      <p:pic>
        <p:nvPicPr>
          <p:cNvPr id="3" name="Picture 7">
            <a:extLst>
              <a:ext uri="{FF2B5EF4-FFF2-40B4-BE49-F238E27FC236}">
                <a16:creationId xmlns:a16="http://schemas.microsoft.com/office/drawing/2014/main" id="{C088CC50-3835-F9F3-56EE-373EA32EF7E3}"/>
              </a:ext>
            </a:extLst>
          </p:cNvPr>
          <p:cNvPicPr>
            <a:picLocks noChangeArrowheads="1"/>
          </p:cNvPicPr>
          <p:nvPr/>
        </p:nvPicPr>
        <p:blipFill>
          <a:blip r:embed="rId2">
            <a:extLst>
              <a:ext uri="{28A0092B-C50C-407E-A947-70E740481C1C}">
                <a14:useLocalDpi xmlns:a14="http://schemas.microsoft.com/office/drawing/2010/main" val="0"/>
              </a:ext>
            </a:extLst>
          </a:blip>
          <a:srcRect b="20038"/>
          <a:stretch>
            <a:fillRect/>
          </a:stretch>
        </p:blipFill>
        <p:spPr bwMode="auto">
          <a:xfrm>
            <a:off x="2129704" y="3755233"/>
            <a:ext cx="5815878" cy="33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1426741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BFA46D47-CBA8-4B8A-8476-86984F2AA0D4}"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19</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27656" name="Rectangle 6"/>
          <p:cNvSpPr>
            <a:spLocks/>
          </p:cNvSpPr>
          <p:nvPr/>
        </p:nvSpPr>
        <p:spPr bwMode="auto">
          <a:xfrm>
            <a:off x="225133" y="221095"/>
            <a:ext cx="976399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Elongation</a:t>
            </a:r>
          </a:p>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The ribosome moves along the mRNA until the second tRNA is in the P site, and the process continue. The ribosome continues to move along the mRNA, and new amino acids are added to the polypeptide.</a:t>
            </a:r>
          </a:p>
        </p:txBody>
      </p:sp>
      <p:pic>
        <p:nvPicPr>
          <p:cNvPr id="3" name="Picture 7">
            <a:extLst>
              <a:ext uri="{FF2B5EF4-FFF2-40B4-BE49-F238E27FC236}">
                <a16:creationId xmlns:a16="http://schemas.microsoft.com/office/drawing/2014/main" id="{F13E26A5-BF61-273D-4F9F-D250D77A3FBA}"/>
              </a:ext>
            </a:extLst>
          </p:cNvPr>
          <p:cNvPicPr>
            <a:picLocks noChangeArrowheads="1"/>
          </p:cNvPicPr>
          <p:nvPr/>
        </p:nvPicPr>
        <p:blipFill>
          <a:blip r:embed="rId2">
            <a:extLst>
              <a:ext uri="{28A0092B-C50C-407E-A947-70E740481C1C}">
                <a14:useLocalDpi xmlns:a14="http://schemas.microsoft.com/office/drawing/2010/main" val="0"/>
              </a:ext>
            </a:extLst>
          </a:blip>
          <a:srcRect b="21658"/>
          <a:stretch>
            <a:fillRect/>
          </a:stretch>
        </p:blipFill>
        <p:spPr bwMode="auto">
          <a:xfrm>
            <a:off x="1743941" y="3521363"/>
            <a:ext cx="5533159" cy="349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8175793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defTabSz="762072"/>
            <a:endParaRPr lang="en-US" sz="150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09159" y="1601174"/>
            <a:ext cx="9234050" cy="322990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indent="0" defTabSz="812903">
              <a:lnSpc>
                <a:spcPct val="150000"/>
              </a:lnSpc>
              <a:spcBef>
                <a:spcPts val="0"/>
              </a:spcBef>
              <a:buClr>
                <a:srgbClr val="0485D1"/>
              </a:buClr>
              <a:buSzPts val="3255"/>
              <a:buNone/>
            </a:pPr>
            <a:r>
              <a:rPr lang="en-US" sz="2400" b="1" dirty="0">
                <a:latin typeface="Arial" panose="020B0604020202020204" pitchFamily="34" charset="0"/>
                <a:ea typeface="Arial"/>
                <a:cs typeface="Arial" panose="020B0604020202020204" pitchFamily="34" charset="0"/>
                <a:sym typeface="Arial"/>
              </a:rPr>
              <a:t>Gene Expression</a:t>
            </a:r>
          </a:p>
          <a:p>
            <a:pPr marL="25842" indent="0" defTabSz="812903">
              <a:lnSpc>
                <a:spcPct val="150000"/>
              </a:lnSpc>
              <a:spcBef>
                <a:spcPts val="0"/>
              </a:spcBef>
              <a:buClr>
                <a:srgbClr val="0485D1"/>
              </a:buClr>
              <a:buSzPts val="3255"/>
              <a:buNone/>
            </a:pPr>
            <a:r>
              <a:rPr lang="en-US" sz="2400" dirty="0">
                <a:latin typeface="Arial" panose="020B0604020202020204" pitchFamily="34" charset="0"/>
                <a:ea typeface="Arial"/>
                <a:cs typeface="Arial" panose="020B0604020202020204" pitchFamily="34" charset="0"/>
                <a:sym typeface="Arial"/>
              </a:rPr>
              <a:t>The process of gene expression is sometimes called the ‘</a:t>
            </a:r>
            <a:r>
              <a:rPr lang="en-US" sz="2400" b="1" u="sng" dirty="0">
                <a:latin typeface="Arial" panose="020B0604020202020204" pitchFamily="34" charset="0"/>
                <a:ea typeface="Arial"/>
                <a:cs typeface="Arial" panose="020B0604020202020204" pitchFamily="34" charset="0"/>
                <a:sym typeface="Arial"/>
              </a:rPr>
              <a:t>’central dogma</a:t>
            </a:r>
            <a:r>
              <a:rPr lang="en-US" sz="2400" dirty="0">
                <a:latin typeface="Arial" panose="020B0604020202020204" pitchFamily="34" charset="0"/>
                <a:ea typeface="Arial"/>
                <a:cs typeface="Arial" panose="020B0604020202020204" pitchFamily="34" charset="0"/>
                <a:sym typeface="Arial"/>
              </a:rPr>
              <a:t>’’ of molecular biology, which states that information in DNA is copied into RNA to be translated into protein. DNA carries the information for the synthesis of RNA and proteins in regions called genes.</a:t>
            </a:r>
          </a:p>
        </p:txBody>
      </p:sp>
    </p:spTree>
    <p:extLst>
      <p:ext uri="{BB962C8B-B14F-4D97-AF65-F5344CB8AC3E}">
        <p14:creationId xmlns:p14="http://schemas.microsoft.com/office/powerpoint/2010/main" val="82430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E48717D9-72D8-4A66-A83B-A9A07B58F0F9}"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20</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 name="AutoShape 2"/>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40639" marR="40639"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
                <a:solidFill/>
              </a:uFill>
              <a:latin typeface="Tahoma" charset="0"/>
              <a:ea typeface="Tahoma"/>
              <a:cs typeface="Tahoma"/>
              <a:sym typeface="Tahoma" charset="0"/>
            </a:endParaRPr>
          </a:p>
        </p:txBody>
      </p:sp>
      <p:sp>
        <p:nvSpPr>
          <p:cNvPr id="29704" name="Rectangle 6"/>
          <p:cNvSpPr>
            <a:spLocks/>
          </p:cNvSpPr>
          <p:nvPr/>
        </p:nvSpPr>
        <p:spPr bwMode="auto">
          <a:xfrm>
            <a:off x="427187" y="240144"/>
            <a:ext cx="9447639"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3) </a:t>
            </a:r>
            <a:r>
              <a:rPr kumimoji="0" lang="en-US" sz="2800" b="1"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Termination</a:t>
            </a:r>
          </a:p>
          <a:p>
            <a:pPr marL="40639" marR="40639" lvl="0" indent="0" algn="l"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When the ribosome reaches a stop codon, the polypeptide is released. Finally, the last tRNA is released, and the ribosome comes a part. The released polypeptide forms a new protein. </a:t>
            </a:r>
          </a:p>
          <a:p>
            <a:pPr marL="40639" marR="40639" lvl="0" indent="0" algn="l" defTabSz="914400" eaLnBrk="1" fontAlgn="auto" latinLnBrk="0" hangingPunct="1">
              <a:lnSpc>
                <a:spcPct val="150000"/>
              </a:lnSpc>
              <a:spcBef>
                <a:spcPct val="0"/>
              </a:spcBef>
              <a:spcAft>
                <a:spcPts val="0"/>
              </a:spcAft>
              <a:buClrTx/>
              <a:buSzTx/>
              <a:buFontTx/>
              <a:buNone/>
              <a:tabLst/>
              <a:defRPr/>
            </a:pPr>
            <a:endParaRPr kumimoji="0" lang="en-US" sz="2800" b="0"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endParaRPr>
          </a:p>
        </p:txBody>
      </p:sp>
      <p:pic>
        <p:nvPicPr>
          <p:cNvPr id="3" name="Picture 7">
            <a:extLst>
              <a:ext uri="{FF2B5EF4-FFF2-40B4-BE49-F238E27FC236}">
                <a16:creationId xmlns:a16="http://schemas.microsoft.com/office/drawing/2014/main" id="{FAC34DC2-4C5F-A73C-6041-24E319D23339}"/>
              </a:ext>
            </a:extLst>
          </p:cNvPr>
          <p:cNvPicPr>
            <a:picLocks noChangeArrowheads="1"/>
          </p:cNvPicPr>
          <p:nvPr/>
        </p:nvPicPr>
        <p:blipFill>
          <a:blip r:embed="rId2">
            <a:extLst>
              <a:ext uri="{28A0092B-C50C-407E-A947-70E740481C1C}">
                <a14:useLocalDpi xmlns:a14="http://schemas.microsoft.com/office/drawing/2010/main" val="0"/>
              </a:ext>
            </a:extLst>
          </a:blip>
          <a:srcRect l="8305" b="23856"/>
          <a:stretch>
            <a:fillRect/>
          </a:stretch>
        </p:blipFill>
        <p:spPr bwMode="auto">
          <a:xfrm>
            <a:off x="1840201" y="3742749"/>
            <a:ext cx="4764953" cy="363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0038373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a:t>
            </a:r>
          </a:p>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Regulation of gene Expression in bacteria</a:t>
            </a:r>
          </a:p>
        </p:txBody>
      </p:sp>
    </p:spTree>
    <p:extLst>
      <p:ext uri="{BB962C8B-B14F-4D97-AF65-F5344CB8AC3E}">
        <p14:creationId xmlns:p14="http://schemas.microsoft.com/office/powerpoint/2010/main" val="341776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p>
        </p:txBody>
      </p:sp>
    </p:spTree>
    <p:extLst>
      <p:ext uri="{BB962C8B-B14F-4D97-AF65-F5344CB8AC3E}">
        <p14:creationId xmlns:p14="http://schemas.microsoft.com/office/powerpoint/2010/main" val="394469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878797" y="1170296"/>
            <a:ext cx="5697810" cy="592694"/>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 Expression</a:t>
            </a:r>
          </a:p>
        </p:txBody>
      </p:sp>
      <p:pic>
        <p:nvPicPr>
          <p:cNvPr id="2" name="Picture 2" descr="DNA transcription and translation into protein. RNA is the middle man.">
            <a:extLst>
              <a:ext uri="{FF2B5EF4-FFF2-40B4-BE49-F238E27FC236}">
                <a16:creationId xmlns:a16="http://schemas.microsoft.com/office/drawing/2014/main" id="{62585CB3-99D3-53D0-DB0E-53238CFA5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55" y="1829446"/>
            <a:ext cx="6684788" cy="433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59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02096" y="1847382"/>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 Expression</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DNA --------------&gt; RNA --------------&gt; Protein</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Transcription &amp; Translation</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Transcription is the synthesis of complementary strand of RNA from DNA template</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Translation is the synthesis of protein from information on mRNA template</a:t>
            </a:r>
          </a:p>
        </p:txBody>
      </p:sp>
    </p:spTree>
    <p:extLst>
      <p:ext uri="{BB962C8B-B14F-4D97-AF65-F5344CB8AC3E}">
        <p14:creationId xmlns:p14="http://schemas.microsoft.com/office/powerpoint/2010/main" val="49442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02096" y="2407057"/>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Transcription</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Transcription follows the same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basepairing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rules as DNA replication: T, G, C, and A in the DNA pair with A, C, G, and U, respectively, in the RNA product. The enzyme that directs transcription is called RNA polymerase. </a:t>
            </a:r>
            <a:endParaRPr lang="en-US" sz="2400"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04834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3EBF49C4-C874-46B9-BED3-956EB1FF48B2}"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6</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7176" name="Rectangle 6"/>
          <p:cNvSpPr>
            <a:spLocks/>
          </p:cNvSpPr>
          <p:nvPr/>
        </p:nvSpPr>
        <p:spPr bwMode="auto">
          <a:xfrm>
            <a:off x="1258456" y="435263"/>
            <a:ext cx="3581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l" defTabSz="91440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noProof="0" dirty="0">
                <a:ln>
                  <a:noFill/>
                </a:ln>
                <a:effectLst/>
                <a:uLnTx/>
                <a:uFill>
                  <a:solidFill/>
                </a:uFill>
                <a:latin typeface="Arial" panose="020B0604020202020204" pitchFamily="34" charset="0"/>
                <a:cs typeface="Arial" panose="020B0604020202020204" pitchFamily="34" charset="0"/>
                <a:sym typeface="Arial" panose="020B0604020202020204" pitchFamily="34" charset="0"/>
              </a:rPr>
              <a:t>Transcription</a:t>
            </a:r>
          </a:p>
        </p:txBody>
      </p:sp>
      <p:pic>
        <p:nvPicPr>
          <p:cNvPr id="7177"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456" y="1227623"/>
            <a:ext cx="5997862" cy="47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86675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rtl="0" eaLnBrk="1" fontAlgn="auto" latinLnBrk="0" hangingPunct="1">
              <a:lnSpc>
                <a:spcPct val="100000"/>
              </a:lnSpc>
              <a:spcBef>
                <a:spcPct val="0"/>
              </a:spcBef>
              <a:spcAft>
                <a:spcPts val="0"/>
              </a:spcAft>
              <a:buClrTx/>
              <a:buSzTx/>
              <a:buFontTx/>
              <a:buNone/>
              <a:tabLst/>
              <a:defRPr/>
            </a:pPr>
            <a:fld id="{38CF9B46-E001-4A7B-A93B-BD902CBEBB37}"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rtl="0" eaLnBrk="1" fontAlgn="auto" latinLnBrk="0" hangingPunct="1">
                <a:lnSpc>
                  <a:spcPct val="100000"/>
                </a:lnSpc>
                <a:spcBef>
                  <a:spcPct val="0"/>
                </a:spcBef>
                <a:spcAft>
                  <a:spcPts val="0"/>
                </a:spcAft>
                <a:buClrTx/>
                <a:buSzTx/>
                <a:buFontTx/>
                <a:buNone/>
                <a:tabLst/>
                <a:defRPr/>
              </a:pPr>
              <a:t>7</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8200" name="Rectangle 6"/>
          <p:cNvSpPr>
            <a:spLocks noGrp="1" noChangeArrowheads="1"/>
          </p:cNvSpPr>
          <p:nvPr>
            <p:ph type="body" idx="1"/>
          </p:nvPr>
        </p:nvSpPr>
        <p:spPr>
          <a:xfrm>
            <a:off x="374065" y="264399"/>
            <a:ext cx="9347200" cy="4611688"/>
          </a:xfrm>
        </p:spPr>
        <p:txBody>
          <a:bodyPr lIns="0" tIns="0" rIns="0" bIns="0"/>
          <a:lstStyle/>
          <a:p>
            <a:pPr marL="50800" indent="0" algn="just" rtl="0">
              <a:lnSpc>
                <a:spcPct val="150000"/>
              </a:lnSpc>
              <a:spcBef>
                <a:spcPct val="0"/>
              </a:spcBef>
              <a:buNone/>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Transcription</a:t>
            </a:r>
            <a:endParaRPr lang="en-US" sz="2800" dirty="0">
              <a:latin typeface="Arial" panose="020B0604020202020204" pitchFamily="34" charset="0"/>
              <a:cs typeface="Arial" panose="020B0604020202020204" pitchFamily="34" charset="0"/>
              <a:sym typeface="Arial" panose="020B0604020202020204" pitchFamily="34" charset="0"/>
            </a:endParaRP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In transcription m</a:t>
            </a:r>
            <a:r>
              <a:rPr lang="en-US" sz="2800" dirty="0">
                <a:latin typeface="Arial" panose="020B0604020202020204" pitchFamily="34" charset="0"/>
                <a:sym typeface="Arial" panose="020B0604020202020204" pitchFamily="34" charset="0"/>
              </a:rPr>
              <a:t>RNA is synthesized under the direction of DNA by the enzyme RNA polymerase. An </a:t>
            </a:r>
            <a:r>
              <a:rPr lang="en-US" sz="2800" i="1" dirty="0">
                <a:latin typeface="Arial" panose="020B0604020202020204" pitchFamily="34" charset="0"/>
                <a:sym typeface="Arial" panose="020B0604020202020204" pitchFamily="34" charset="0"/>
              </a:rPr>
              <a:t>E. coli </a:t>
            </a:r>
            <a:r>
              <a:rPr lang="en-US" sz="2800" dirty="0">
                <a:latin typeface="Arial" panose="020B0604020202020204" pitchFamily="34" charset="0"/>
                <a:sym typeface="Arial" panose="020B0604020202020204" pitchFamily="34" charset="0"/>
              </a:rPr>
              <a:t>cell can have as many as 7,000 RNA polymerase molecules; only 2,000 to 5,000 polymerases may be active at any one time. The reaction is quite similar to that catalyzed by DNA polymerase. ATP, GTP, CTP, and UTP are used to produce an RNA copy of the DNA sequence. </a:t>
            </a:r>
          </a:p>
        </p:txBody>
      </p:sp>
    </p:spTree>
    <p:extLst>
      <p:ext uri="{BB962C8B-B14F-4D97-AF65-F5344CB8AC3E}">
        <p14:creationId xmlns:p14="http://schemas.microsoft.com/office/powerpoint/2010/main" val="13048100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02096" y="2162692"/>
            <a:ext cx="9236645" cy="2725917"/>
          </a:xfrm>
          <a:prstGeom prst="rect">
            <a:avLst/>
          </a:prstGeom>
          <a:noFill/>
          <a:ln>
            <a:noFill/>
          </a:ln>
        </p:spPr>
        <p:txBody>
          <a:bodyPr spcFirstLastPara="1" wrap="square" lIns="33073" tIns="33073" rIns="33073" bIns="33073" anchor="ctr" anchorCtr="0">
            <a:noAutofit/>
          </a:bodyPr>
          <a:lstStyle/>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RNA Polymerase</a:t>
            </a:r>
          </a:p>
          <a:p>
            <a:pPr marL="0" marR="0" lvl="0" indent="0" algn="just" defTabSz="762072" rtl="0" eaLnBrk="1" fontAlgn="auto" latinLnBrk="0" hangingPunct="1">
              <a:lnSpc>
                <a:spcPct val="150000"/>
              </a:lnSpc>
              <a:spcBef>
                <a:spcPts val="195"/>
              </a:spcBef>
              <a:spcAft>
                <a:spcPts val="195"/>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The α, β, and β′ subunits are essential parts of the RNA polymerase, and the ω subunit helps in its assembly. A sixth subunit, the σ factor, is required only for initiation and cycles off the enzyme after initiation of transcription. Without the σ factor, the RNA polymerase is called the core enzyme; with σ, it is called the holoenzyme.</a:t>
            </a:r>
          </a:p>
        </p:txBody>
      </p:sp>
    </p:spTree>
    <p:extLst>
      <p:ext uri="{BB962C8B-B14F-4D97-AF65-F5344CB8AC3E}">
        <p14:creationId xmlns:p14="http://schemas.microsoft.com/office/powerpoint/2010/main" val="13307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8C1DDAA5-C5D4-4419-8E42-73760EFEFFBE}" type="slidenum">
              <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9</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11272" name="Rectangle 6"/>
          <p:cNvSpPr>
            <a:spLocks noGrp="1" noChangeArrowheads="1"/>
          </p:cNvSpPr>
          <p:nvPr>
            <p:ph type="body" idx="1"/>
          </p:nvPr>
        </p:nvSpPr>
        <p:spPr>
          <a:xfrm>
            <a:off x="195024" y="292633"/>
            <a:ext cx="9752315" cy="5106988"/>
          </a:xfrm>
        </p:spPr>
        <p:txBody>
          <a:bodyPr lIns="0" tIns="0" rIns="0" bIns="0"/>
          <a:lstStyle/>
          <a:p>
            <a:pPr marL="50800" indent="0" algn="l" eaLnBrk="1" hangingPunct="1">
              <a:lnSpc>
                <a:spcPct val="150000"/>
              </a:lnSpc>
              <a:spcBef>
                <a:spcPct val="0"/>
              </a:spcBef>
              <a:buFont typeface="Wingdings 2" panose="05020102010507070707" pitchFamily="18" charset="2"/>
              <a:buNone/>
            </a:pPr>
            <a:r>
              <a:rPr lang="en-US" sz="2800" b="1" dirty="0">
                <a:solidFill>
                  <a:srgbClr val="1A1A1A"/>
                </a:solidFill>
                <a:latin typeface="Arial" panose="020B0604020202020204" pitchFamily="34" charset="0"/>
                <a:cs typeface="Arial" panose="020B0604020202020204" pitchFamily="34" charset="0"/>
                <a:sym typeface="Arial" panose="020B0604020202020204" pitchFamily="34" charset="0"/>
              </a:rPr>
              <a:t>Promoter and Terminator </a:t>
            </a:r>
          </a:p>
          <a:p>
            <a:pPr marL="50800" indent="0" algn="l" eaLnBrk="1" hangingPunct="1">
              <a:lnSpc>
                <a:spcPct val="150000"/>
              </a:lnSpc>
              <a:spcBef>
                <a:spcPct val="0"/>
              </a:spcBef>
              <a:buFont typeface="Wingdings 2" panose="05020102010507070707" pitchFamily="18" charset="2"/>
              <a:buNone/>
            </a:pPr>
            <a:r>
              <a:rPr lang="en-US" sz="2800" dirty="0">
                <a:solidFill>
                  <a:srgbClr val="1A1A1A"/>
                </a:solidFill>
                <a:latin typeface="Arial" panose="020B0604020202020204" pitchFamily="34" charset="0"/>
                <a:cs typeface="Arial" panose="020B0604020202020204" pitchFamily="34" charset="0"/>
                <a:sym typeface="Arial" panose="020B0604020202020204" pitchFamily="34" charset="0"/>
              </a:rPr>
              <a:t>The Promoter and Terminator are directions for RNA polymerase to indicate the location of the gene to be transcribed.</a:t>
            </a:r>
            <a:endParaRPr lang="en-US" sz="2800" dirty="0">
              <a:solidFill>
                <a:srgbClr val="1A1A1A"/>
              </a:solidFill>
              <a:latin typeface="Arial" panose="020B0604020202020204" pitchFamily="34" charset="0"/>
              <a:ea typeface="ヒラギノ明朝 ProN W3" charset="0"/>
              <a:cs typeface="Arial" panose="020B0604020202020204" pitchFamily="34" charset="0"/>
              <a:sym typeface="Times" panose="02020603050405020304" pitchFamily="18" charset="0"/>
            </a:endParaRPr>
          </a:p>
          <a:p>
            <a:pPr marL="50800" indent="0" algn="l" eaLnBrk="1" hangingPunct="1">
              <a:lnSpc>
                <a:spcPct val="150000"/>
              </a:lnSpc>
              <a:spcBef>
                <a:spcPct val="0"/>
              </a:spcBef>
              <a:buFont typeface="Wingdings 2" panose="05020102010507070707" pitchFamily="18" charset="2"/>
              <a:buNone/>
            </a:pPr>
            <a:r>
              <a:rPr lang="en-US" sz="2800" dirty="0">
                <a:solidFill>
                  <a:srgbClr val="1A1A1A"/>
                </a:solidFill>
                <a:latin typeface="Arial" panose="020B0604020202020204" pitchFamily="34" charset="0"/>
                <a:cs typeface="Arial" panose="020B0604020202020204" pitchFamily="34" charset="0"/>
                <a:sym typeface="Arial" panose="020B0604020202020204" pitchFamily="34" charset="0"/>
              </a:rPr>
              <a:t>The </a:t>
            </a:r>
            <a:r>
              <a:rPr lang="en-US" sz="2800" b="1" dirty="0">
                <a:solidFill>
                  <a:srgbClr val="1A1A1A"/>
                </a:solidFill>
                <a:latin typeface="Arial" panose="020B0604020202020204" pitchFamily="34" charset="0"/>
                <a:cs typeface="Arial" panose="020B0604020202020204" pitchFamily="34" charset="0"/>
                <a:sym typeface="Arial" panose="020B0604020202020204" pitchFamily="34" charset="0"/>
              </a:rPr>
              <a:t>ORF</a:t>
            </a:r>
            <a:r>
              <a:rPr lang="en-US" sz="2800" dirty="0">
                <a:solidFill>
                  <a:srgbClr val="1A1A1A"/>
                </a:solidFill>
                <a:latin typeface="Arial" panose="020B0604020202020204" pitchFamily="34" charset="0"/>
                <a:cs typeface="Arial" panose="020B0604020202020204" pitchFamily="34" charset="0"/>
                <a:sym typeface="Arial" panose="020B0604020202020204" pitchFamily="34" charset="0"/>
              </a:rPr>
              <a:t> is the “coding” region of the gene: it begins at the start codon and contains in order all the codons for all the amino acids in the resulting protein. </a:t>
            </a:r>
          </a:p>
        </p:txBody>
      </p:sp>
    </p:spTree>
    <p:extLst>
      <p:ext uri="{BB962C8B-B14F-4D97-AF65-F5344CB8AC3E}">
        <p14:creationId xmlns:p14="http://schemas.microsoft.com/office/powerpoint/2010/main" val="322928239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1781</TotalTime>
  <Words>848</Words>
  <Application>Microsoft Office PowerPoint</Application>
  <PresentationFormat>Custom</PresentationFormat>
  <Paragraphs>72</Paragraphs>
  <Slides>22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Century Schoolbook</vt:lpstr>
      <vt:lpstr>Franklin Gothic Book</vt:lpstr>
      <vt:lpstr>Garamond</vt:lpstr>
      <vt:lpstr>Lucida Grande</vt:lpstr>
      <vt:lpstr>Tahoma</vt:lpstr>
      <vt:lpstr>Wingdings</vt:lpstr>
      <vt:lpstr>Wingdings 2</vt:lpstr>
      <vt:lpstr>SavonVTI</vt:lpstr>
      <vt:lpstr>White</vt:lpstr>
      <vt:lpstr>GENE EXPRESSION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99</cp:revision>
  <dcterms:modified xsi:type="dcterms:W3CDTF">2024-08-23T19:39:09Z</dcterms:modified>
</cp:coreProperties>
</file>