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0" r:id="rId2"/>
    <p:sldId id="272" r:id="rId3"/>
    <p:sldId id="281" r:id="rId4"/>
    <p:sldId id="295" r:id="rId5"/>
    <p:sldId id="260" r:id="rId6"/>
    <p:sldId id="282" r:id="rId7"/>
    <p:sldId id="261" r:id="rId8"/>
    <p:sldId id="283" r:id="rId9"/>
    <p:sldId id="291" r:id="rId10"/>
    <p:sldId id="262" r:id="rId11"/>
    <p:sldId id="299" r:id="rId12"/>
    <p:sldId id="292" r:id="rId13"/>
    <p:sldId id="284" r:id="rId14"/>
    <p:sldId id="294" r:id="rId15"/>
    <p:sldId id="293" r:id="rId16"/>
    <p:sldId id="285" r:id="rId17"/>
    <p:sldId id="286" r:id="rId18"/>
    <p:sldId id="287" r:id="rId19"/>
    <p:sldId id="29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8" d="100"/>
          <a:sy n="78" d="100"/>
        </p:scale>
        <p:origin x="-174" y="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32A458-0B4C-4485-B9A2-7C6C0932A4C6}" type="datetimeFigureOut">
              <a:rPr lang="en-US" smtClean="0"/>
              <a:t>9/10/2024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EA3A1C-97C1-492E-9FCF-C4A55B5062BE}" type="slidenum">
              <a:rPr lang="en-US" smtClean="0"/>
              <a:t>‹#›</a:t>
            </a:fld>
            <a:endParaRPr lang="en-US"/>
          </a:p>
        </p:txBody>
      </p:sp>
    </p:spTree>
    <p:extLst>
      <p:ext uri="{BB962C8B-B14F-4D97-AF65-F5344CB8AC3E}">
        <p14:creationId xmlns:p14="http://schemas.microsoft.com/office/powerpoint/2010/main" val="3705722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EA3A1C-97C1-492E-9FCF-C4A55B5062BE}" type="slidenum">
              <a:rPr lang="en-US" smtClean="0"/>
              <a:t>11</a:t>
            </a:fld>
            <a:endParaRPr lang="en-US"/>
          </a:p>
        </p:txBody>
      </p:sp>
    </p:spTree>
    <p:extLst>
      <p:ext uri="{BB962C8B-B14F-4D97-AF65-F5344CB8AC3E}">
        <p14:creationId xmlns:p14="http://schemas.microsoft.com/office/powerpoint/2010/main" val="942867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15F245-C9E1-4BD8-81DD-743D4CFEDED1}"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1B77EA-FDA9-4BC5-A5F8-3BB05180D167}" type="slidenum">
              <a:rPr lang="en-US" smtClean="0"/>
              <a:t>‹#›</a:t>
            </a:fld>
            <a:endParaRPr lang="en-US"/>
          </a:p>
        </p:txBody>
      </p:sp>
    </p:spTree>
    <p:extLst>
      <p:ext uri="{BB962C8B-B14F-4D97-AF65-F5344CB8AC3E}">
        <p14:creationId xmlns:p14="http://schemas.microsoft.com/office/powerpoint/2010/main" val="3867164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15F245-C9E1-4BD8-81DD-743D4CFEDED1}"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1B77EA-FDA9-4BC5-A5F8-3BB05180D167}" type="slidenum">
              <a:rPr lang="en-US" smtClean="0"/>
              <a:t>‹#›</a:t>
            </a:fld>
            <a:endParaRPr lang="en-US"/>
          </a:p>
        </p:txBody>
      </p:sp>
    </p:spTree>
    <p:extLst>
      <p:ext uri="{BB962C8B-B14F-4D97-AF65-F5344CB8AC3E}">
        <p14:creationId xmlns:p14="http://schemas.microsoft.com/office/powerpoint/2010/main" val="1064010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15F245-C9E1-4BD8-81DD-743D4CFEDED1}"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1B77EA-FDA9-4BC5-A5F8-3BB05180D167}" type="slidenum">
              <a:rPr lang="en-US" smtClean="0"/>
              <a:t>‹#›</a:t>
            </a:fld>
            <a:endParaRPr lang="en-US"/>
          </a:p>
        </p:txBody>
      </p:sp>
    </p:spTree>
    <p:extLst>
      <p:ext uri="{BB962C8B-B14F-4D97-AF65-F5344CB8AC3E}">
        <p14:creationId xmlns:p14="http://schemas.microsoft.com/office/powerpoint/2010/main" val="3198247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15F245-C9E1-4BD8-81DD-743D4CFEDED1}"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1B77EA-FDA9-4BC5-A5F8-3BB05180D167}" type="slidenum">
              <a:rPr lang="en-US" smtClean="0"/>
              <a:t>‹#›</a:t>
            </a:fld>
            <a:endParaRPr lang="en-US"/>
          </a:p>
        </p:txBody>
      </p:sp>
    </p:spTree>
    <p:extLst>
      <p:ext uri="{BB962C8B-B14F-4D97-AF65-F5344CB8AC3E}">
        <p14:creationId xmlns:p14="http://schemas.microsoft.com/office/powerpoint/2010/main" val="2044049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15F245-C9E1-4BD8-81DD-743D4CFEDED1}"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1B77EA-FDA9-4BC5-A5F8-3BB05180D167}" type="slidenum">
              <a:rPr lang="en-US" smtClean="0"/>
              <a:t>‹#›</a:t>
            </a:fld>
            <a:endParaRPr lang="en-US"/>
          </a:p>
        </p:txBody>
      </p:sp>
    </p:spTree>
    <p:extLst>
      <p:ext uri="{BB962C8B-B14F-4D97-AF65-F5344CB8AC3E}">
        <p14:creationId xmlns:p14="http://schemas.microsoft.com/office/powerpoint/2010/main" val="157305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15F245-C9E1-4BD8-81DD-743D4CFEDED1}" type="datetimeFigureOut">
              <a:rPr lang="en-US" smtClean="0"/>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1B77EA-FDA9-4BC5-A5F8-3BB05180D167}" type="slidenum">
              <a:rPr lang="en-US" smtClean="0"/>
              <a:t>‹#›</a:t>
            </a:fld>
            <a:endParaRPr lang="en-US"/>
          </a:p>
        </p:txBody>
      </p:sp>
    </p:spTree>
    <p:extLst>
      <p:ext uri="{BB962C8B-B14F-4D97-AF65-F5344CB8AC3E}">
        <p14:creationId xmlns:p14="http://schemas.microsoft.com/office/powerpoint/2010/main" val="3015464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15F245-C9E1-4BD8-81DD-743D4CFEDED1}" type="datetimeFigureOut">
              <a:rPr lang="en-US" smtClean="0"/>
              <a:t>9/10/2024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1B77EA-FDA9-4BC5-A5F8-3BB05180D167}" type="slidenum">
              <a:rPr lang="en-US" smtClean="0"/>
              <a:t>‹#›</a:t>
            </a:fld>
            <a:endParaRPr lang="en-US"/>
          </a:p>
        </p:txBody>
      </p:sp>
    </p:spTree>
    <p:extLst>
      <p:ext uri="{BB962C8B-B14F-4D97-AF65-F5344CB8AC3E}">
        <p14:creationId xmlns:p14="http://schemas.microsoft.com/office/powerpoint/2010/main" val="2245449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15F245-C9E1-4BD8-81DD-743D4CFEDED1}" type="datetimeFigureOut">
              <a:rPr lang="en-US" smtClean="0"/>
              <a:t>9/10/2024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1B77EA-FDA9-4BC5-A5F8-3BB05180D167}" type="slidenum">
              <a:rPr lang="en-US" smtClean="0"/>
              <a:t>‹#›</a:t>
            </a:fld>
            <a:endParaRPr lang="en-US"/>
          </a:p>
        </p:txBody>
      </p:sp>
    </p:spTree>
    <p:extLst>
      <p:ext uri="{BB962C8B-B14F-4D97-AF65-F5344CB8AC3E}">
        <p14:creationId xmlns:p14="http://schemas.microsoft.com/office/powerpoint/2010/main" val="1636877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15F245-C9E1-4BD8-81DD-743D4CFEDED1}" type="datetimeFigureOut">
              <a:rPr lang="en-US" smtClean="0"/>
              <a:t>9/10/2024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1B77EA-FDA9-4BC5-A5F8-3BB05180D167}" type="slidenum">
              <a:rPr lang="en-US" smtClean="0"/>
              <a:t>‹#›</a:t>
            </a:fld>
            <a:endParaRPr lang="en-US"/>
          </a:p>
        </p:txBody>
      </p:sp>
    </p:spTree>
    <p:extLst>
      <p:ext uri="{BB962C8B-B14F-4D97-AF65-F5344CB8AC3E}">
        <p14:creationId xmlns:p14="http://schemas.microsoft.com/office/powerpoint/2010/main" val="3992615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15F245-C9E1-4BD8-81DD-743D4CFEDED1}" type="datetimeFigureOut">
              <a:rPr lang="en-US" smtClean="0"/>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1B77EA-FDA9-4BC5-A5F8-3BB05180D167}" type="slidenum">
              <a:rPr lang="en-US" smtClean="0"/>
              <a:t>‹#›</a:t>
            </a:fld>
            <a:endParaRPr lang="en-US"/>
          </a:p>
        </p:txBody>
      </p:sp>
    </p:spTree>
    <p:extLst>
      <p:ext uri="{BB962C8B-B14F-4D97-AF65-F5344CB8AC3E}">
        <p14:creationId xmlns:p14="http://schemas.microsoft.com/office/powerpoint/2010/main" val="3694953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15F245-C9E1-4BD8-81DD-743D4CFEDED1}" type="datetimeFigureOut">
              <a:rPr lang="en-US" smtClean="0"/>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1B77EA-FDA9-4BC5-A5F8-3BB05180D167}" type="slidenum">
              <a:rPr lang="en-US" smtClean="0"/>
              <a:t>‹#›</a:t>
            </a:fld>
            <a:endParaRPr lang="en-US"/>
          </a:p>
        </p:txBody>
      </p:sp>
    </p:spTree>
    <p:extLst>
      <p:ext uri="{BB962C8B-B14F-4D97-AF65-F5344CB8AC3E}">
        <p14:creationId xmlns:p14="http://schemas.microsoft.com/office/powerpoint/2010/main" val="1519572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15F245-C9E1-4BD8-81DD-743D4CFEDED1}" type="datetimeFigureOut">
              <a:rPr lang="en-US" smtClean="0"/>
              <a:t>9/10/2024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B77EA-FDA9-4BC5-A5F8-3BB05180D167}" type="slidenum">
              <a:rPr lang="en-US" smtClean="0"/>
              <a:t>‹#›</a:t>
            </a:fld>
            <a:endParaRPr lang="en-US"/>
          </a:p>
        </p:txBody>
      </p:sp>
    </p:spTree>
    <p:extLst>
      <p:ext uri="{BB962C8B-B14F-4D97-AF65-F5344CB8AC3E}">
        <p14:creationId xmlns:p14="http://schemas.microsoft.com/office/powerpoint/2010/main" val="116946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emf"/><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5832"/>
            <a:ext cx="12043954" cy="5262979"/>
          </a:xfrm>
          <a:prstGeom prst="rect">
            <a:avLst/>
          </a:prstGeom>
        </p:spPr>
        <p:txBody>
          <a:bodyPr wrap="square">
            <a:spAutoFit/>
          </a:bodyPr>
          <a:lstStyle/>
          <a:p>
            <a:pPr algn="just">
              <a:lnSpc>
                <a:spcPct val="150000"/>
              </a:lnSpc>
            </a:pP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HISTOPATHOLOGICAL </a:t>
            </a: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FEATURES OF ENAMEL </a:t>
            </a:r>
            <a:r>
              <a:rPr lang="en-US" sz="28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CARIES    </a:t>
            </a:r>
            <a:r>
              <a:rPr lang="en-US" sz="28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L3</a:t>
            </a:r>
            <a:endPar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Early lesion </a:t>
            </a:r>
            <a:r>
              <a:rPr lang="en-US" sz="2400" dirty="0">
                <a:latin typeface="Times New Roman" panose="02020603050405020304" pitchFamily="18" charset="0"/>
                <a:ea typeface="Calibri" panose="020F0502020204030204" pitchFamily="34" charset="0"/>
                <a:cs typeface="Times New Roman" panose="02020603050405020304" pitchFamily="18" charset="0"/>
              </a:rPr>
              <a:t>(white opaque spot): </a:t>
            </a:r>
            <a:endParaRPr lang="en-US" sz="2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-The </a:t>
            </a:r>
            <a:r>
              <a:rPr lang="en-US" sz="2400" dirty="0">
                <a:latin typeface="Times New Roman" panose="02020603050405020304" pitchFamily="18" charset="0"/>
                <a:ea typeface="Calibri" panose="020F0502020204030204" pitchFamily="34" charset="0"/>
                <a:cs typeface="Times New Roman" panose="02020603050405020304" pitchFamily="18" charset="0"/>
              </a:rPr>
              <a:t>essential nature of the carious attack on enamel is permeation of acid into its substance. </a:t>
            </a:r>
            <a:endParaRPr lang="en-US" sz="2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The </a:t>
            </a:r>
            <a:r>
              <a:rPr lang="en-US" sz="2400" dirty="0">
                <a:latin typeface="Times New Roman" panose="02020603050405020304" pitchFamily="18" charset="0"/>
                <a:ea typeface="Calibri" panose="020F0502020204030204" pitchFamily="34" charset="0"/>
                <a:cs typeface="Times New Roman" panose="02020603050405020304" pitchFamily="18" charset="0"/>
              </a:rPr>
              <a:t>calcium apatite crystals are relatively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impermeable</a:t>
            </a:r>
            <a:r>
              <a:rPr lang="en-US" sz="2400" dirty="0">
                <a:latin typeface="Times New Roman" panose="02020603050405020304" pitchFamily="18" charset="0"/>
                <a:ea typeface="Calibri" panose="020F0502020204030204" pitchFamily="34" charset="0"/>
                <a:cs typeface="Times New Roman" panose="02020603050405020304" pitchFamily="18" charset="0"/>
              </a:rPr>
              <a:t> but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part of the organic matrix </a:t>
            </a:r>
            <a:r>
              <a:rPr lang="en-US" sz="2400" dirty="0">
                <a:latin typeface="Times New Roman" panose="02020603050405020304" pitchFamily="18" charset="0"/>
                <a:ea typeface="Calibri" panose="020F0502020204030204" pitchFamily="34" charset="0"/>
                <a:cs typeface="Times New Roman" panose="02020603050405020304" pitchFamily="18" charset="0"/>
              </a:rPr>
              <a:t>of enamel, have relatively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high water content and are permeable </a:t>
            </a:r>
            <a:r>
              <a:rPr lang="en-US" sz="2400" dirty="0">
                <a:latin typeface="Times New Roman" panose="02020603050405020304" pitchFamily="18" charset="0"/>
                <a:ea typeface="Calibri" panose="020F0502020204030204" pitchFamily="34" charset="0"/>
                <a:cs typeface="Times New Roman" panose="02020603050405020304" pitchFamily="18" charset="0"/>
              </a:rPr>
              <a:t>to acid. </a:t>
            </a:r>
            <a:endParaRPr lang="en-US" sz="2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Permeating </a:t>
            </a:r>
            <a:r>
              <a:rPr lang="en-US" sz="2400" dirty="0">
                <a:latin typeface="Times New Roman" panose="02020603050405020304" pitchFamily="18" charset="0"/>
                <a:ea typeface="Calibri" panose="020F0502020204030204" pitchFamily="34" charset="0"/>
                <a:cs typeface="Times New Roman" panose="02020603050405020304" pitchFamily="18" charset="0"/>
              </a:rPr>
              <a:t>the organic matrix enabling them to attack the surface of the apatite crystals which become progressively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smaller</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These</a:t>
            </a:r>
            <a:r>
              <a:rPr lang="en-US" sz="24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initial </a:t>
            </a:r>
            <a:r>
              <a:rPr lang="en-US" sz="2400" dirty="0">
                <a:latin typeface="Times New Roman" panose="02020603050405020304" pitchFamily="18" charset="0"/>
                <a:ea typeface="Calibri" panose="020F0502020204030204" pitchFamily="34" charset="0"/>
                <a:cs typeface="Times New Roman" panose="02020603050405020304" pitchFamily="18" charset="0"/>
              </a:rPr>
              <a:t>changes are not due to bacterial invasion, but due to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bacterial acids causing varying degrees of </a:t>
            </a:r>
            <a:r>
              <a:rPr lang="en-US" sz="24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demineralization</a:t>
            </a:r>
            <a:r>
              <a:rPr lang="en-US" sz="1400"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 </a:t>
            </a:r>
            <a:endParaRPr lang="en-US" sz="11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53227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8903" y="573926"/>
            <a:ext cx="10517783" cy="5918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3553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307" y="423081"/>
            <a:ext cx="11491415" cy="5170646"/>
          </a:xfrm>
          <a:prstGeom prst="rect">
            <a:avLst/>
          </a:prstGeom>
        </p:spPr>
        <p:txBody>
          <a:bodyPr wrap="square">
            <a:spAutoFit/>
          </a:bodyPr>
          <a:lstStyle/>
          <a:p>
            <a:pPr algn="just">
              <a:lnSpc>
                <a:spcPct val="150000"/>
              </a:lnSpc>
            </a:pPr>
            <a:r>
              <a:rPr lang="en-US" sz="2800" dirty="0">
                <a:solidFill>
                  <a:srgbClr val="FF0000"/>
                </a:solidFill>
              </a:rPr>
              <a:t> </a:t>
            </a:r>
            <a:r>
              <a:rPr lang="en-US" sz="2800" dirty="0">
                <a:solidFill>
                  <a:srgbClr val="FF0000"/>
                </a:solidFill>
                <a:latin typeface="Times New Roman" panose="02020603050405020304" pitchFamily="18" charset="0"/>
                <a:cs typeface="Times New Roman" panose="02020603050405020304" pitchFamily="18" charset="0"/>
              </a:rPr>
              <a:t>Advanced dentinal changes</a:t>
            </a:r>
            <a:r>
              <a:rPr lang="en-US" sz="2400" dirty="0" smtClean="0">
                <a:latin typeface="Times New Roman" panose="02020603050405020304" pitchFamily="18" charset="0"/>
                <a:cs typeface="Times New Roman" panose="02020603050405020304" pitchFamily="18" charset="0"/>
              </a:rPr>
              <a:t>:</a:t>
            </a:r>
          </a:p>
          <a:p>
            <a:pPr algn="just">
              <a:lnSpc>
                <a:spcPct val="150000"/>
              </a:lnSpc>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After </a:t>
            </a:r>
            <a:r>
              <a:rPr lang="en-US" sz="2400" dirty="0" smtClean="0">
                <a:latin typeface="Times New Roman" panose="02020603050405020304" pitchFamily="18" charset="0"/>
                <a:cs typeface="Times New Roman" panose="02020603050405020304" pitchFamily="18" charset="0"/>
              </a:rPr>
              <a:t>demineralization, </a:t>
            </a:r>
            <a:r>
              <a:rPr lang="en-US" sz="2400" dirty="0">
                <a:latin typeface="Times New Roman" panose="02020603050405020304" pitchFamily="18" charset="0"/>
                <a:cs typeface="Times New Roman" panose="02020603050405020304" pitchFamily="18" charset="0"/>
              </a:rPr>
              <a:t>the </a:t>
            </a:r>
            <a:r>
              <a:rPr lang="en-US" sz="2400" dirty="0">
                <a:solidFill>
                  <a:srgbClr val="FF0000"/>
                </a:solidFill>
                <a:latin typeface="Times New Roman" panose="02020603050405020304" pitchFamily="18" charset="0"/>
                <a:cs typeface="Times New Roman" panose="02020603050405020304" pitchFamily="18" charset="0"/>
              </a:rPr>
              <a:t>dentine matrix </a:t>
            </a:r>
            <a:r>
              <a:rPr lang="en-US" sz="2400" dirty="0">
                <a:latin typeface="Times New Roman" panose="02020603050405020304" pitchFamily="18" charset="0"/>
                <a:cs typeface="Times New Roman" panose="02020603050405020304" pitchFamily="18" charset="0"/>
              </a:rPr>
              <a:t>is progressively destroyed by </a:t>
            </a:r>
            <a:r>
              <a:rPr lang="en-US" sz="2400" dirty="0">
                <a:solidFill>
                  <a:srgbClr val="FF0000"/>
                </a:solidFill>
                <a:latin typeface="Times New Roman" panose="02020603050405020304" pitchFamily="18" charset="0"/>
                <a:cs typeface="Times New Roman" panose="02020603050405020304" pitchFamily="18" charset="0"/>
              </a:rPr>
              <a:t>proteolysis</a:t>
            </a:r>
            <a:r>
              <a:rPr lang="en-US" sz="2400" dirty="0">
                <a:latin typeface="Times New Roman" panose="02020603050405020304" pitchFamily="18" charset="0"/>
                <a:cs typeface="Times New Roman" panose="02020603050405020304" pitchFamily="18" charset="0"/>
              </a:rPr>
              <a:t>, the dentinal tubules form pathways open to bacteria. </a:t>
            </a:r>
            <a:endParaRPr lang="en-US" sz="2400" dirty="0" smtClean="0">
              <a:latin typeface="Times New Roman" panose="02020603050405020304" pitchFamily="18" charset="0"/>
              <a:cs typeface="Times New Roman" panose="02020603050405020304" pitchFamily="18" charset="0"/>
            </a:endParaRPr>
          </a:p>
          <a:p>
            <a:pPr algn="just">
              <a:lnSpc>
                <a:spcPct val="150000"/>
              </a:lnSpc>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Once the bacteria extend down to the tubules, soon </a:t>
            </a:r>
            <a:r>
              <a:rPr lang="en-US" sz="2400" dirty="0">
                <a:solidFill>
                  <a:srgbClr val="FF0000"/>
                </a:solidFill>
                <a:latin typeface="Times New Roman" panose="02020603050405020304" pitchFamily="18" charset="0"/>
                <a:cs typeface="Times New Roman" panose="02020603050405020304" pitchFamily="18" charset="0"/>
              </a:rPr>
              <a:t>fill</a:t>
            </a:r>
            <a:r>
              <a:rPr lang="en-US" sz="2400" dirty="0">
                <a:latin typeface="Times New Roman" panose="02020603050405020304" pitchFamily="18" charset="0"/>
                <a:cs typeface="Times New Roman" panose="02020603050405020304" pitchFamily="18" charset="0"/>
              </a:rPr>
              <a:t> them. The tubules become </a:t>
            </a:r>
            <a:r>
              <a:rPr lang="en-US" sz="2400" dirty="0">
                <a:solidFill>
                  <a:srgbClr val="FF0000"/>
                </a:solidFill>
                <a:latin typeface="Times New Roman" panose="02020603050405020304" pitchFamily="18" charset="0"/>
                <a:cs typeface="Times New Roman" panose="02020603050405020304" pitchFamily="18" charset="0"/>
              </a:rPr>
              <a:t>distended</a:t>
            </a:r>
            <a:r>
              <a:rPr lang="en-US" sz="2400" dirty="0">
                <a:latin typeface="Times New Roman" panose="02020603050405020304" pitchFamily="18" charset="0"/>
                <a:cs typeface="Times New Roman" panose="02020603050405020304" pitchFamily="18" charset="0"/>
              </a:rPr>
              <a:t> by the expanding masses of bacteria and their products</a:t>
            </a:r>
            <a:r>
              <a:rPr lang="en-US" sz="2400" dirty="0" smtClean="0">
                <a:latin typeface="Times New Roman" panose="02020603050405020304" pitchFamily="18" charset="0"/>
                <a:cs typeface="Times New Roman" panose="02020603050405020304" pitchFamily="18" charset="0"/>
              </a:rPr>
              <a:t>.</a:t>
            </a:r>
          </a:p>
          <a:p>
            <a:pPr algn="just">
              <a:lnSpc>
                <a:spcPct val="150000"/>
              </a:lnSpc>
            </a:pPr>
            <a:r>
              <a:rPr lang="en-US" sz="2400" dirty="0" smtClean="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Later,</a:t>
            </a:r>
            <a:r>
              <a:rPr lang="en-US" sz="2400" dirty="0">
                <a:latin typeface="Times New Roman" panose="02020603050405020304" pitchFamily="18" charset="0"/>
                <a:cs typeface="Times New Roman" panose="02020603050405020304" pitchFamily="18" charset="0"/>
              </a:rPr>
              <a:t> the intervening tubule walls are destroyed and collections of bacteria in adjacent tubules coalesce to form </a:t>
            </a:r>
            <a:r>
              <a:rPr lang="en-US" sz="2400" dirty="0">
                <a:solidFill>
                  <a:srgbClr val="FF0000"/>
                </a:solidFill>
                <a:latin typeface="Times New Roman" panose="02020603050405020304" pitchFamily="18" charset="0"/>
                <a:cs typeface="Times New Roman" panose="02020603050405020304" pitchFamily="18" charset="0"/>
              </a:rPr>
              <a:t>irregular</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liquefaction foci</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lgn="just">
              <a:lnSpc>
                <a:spcPct val="150000"/>
              </a:lnSpc>
            </a:pPr>
            <a:r>
              <a:rPr lang="en-US" sz="2400" dirty="0" smtClean="0">
                <a:latin typeface="Times New Roman" panose="02020603050405020304" pitchFamily="18" charset="0"/>
                <a:cs typeface="Times New Roman" panose="02020603050405020304" pitchFamily="18" charset="0"/>
              </a:rPr>
              <a:t>. In </a:t>
            </a:r>
            <a:r>
              <a:rPr lang="en-US" sz="2400" dirty="0">
                <a:latin typeface="Times New Roman" panose="02020603050405020304" pitchFamily="18" charset="0"/>
                <a:cs typeface="Times New Roman" panose="02020603050405020304" pitchFamily="18" charset="0"/>
              </a:rPr>
              <a:t>some areas bacteria also spread laterally, and, occasionally, </a:t>
            </a:r>
            <a:r>
              <a:rPr lang="en-US" sz="2400" dirty="0">
                <a:solidFill>
                  <a:srgbClr val="FF0000"/>
                </a:solidFill>
                <a:latin typeface="Times New Roman" panose="02020603050405020304" pitchFamily="18" charset="0"/>
                <a:cs typeface="Times New Roman" panose="02020603050405020304" pitchFamily="18" charset="0"/>
              </a:rPr>
              <a:t>bacteria-filled clefts </a:t>
            </a:r>
            <a:r>
              <a:rPr lang="en-US" sz="2400" dirty="0">
                <a:latin typeface="Times New Roman" panose="02020603050405020304" pitchFamily="18" charset="0"/>
                <a:cs typeface="Times New Roman" panose="02020603050405020304" pitchFamily="18" charset="0"/>
              </a:rPr>
              <a:t>form at right angles to the general direction of the tubules. </a:t>
            </a:r>
          </a:p>
        </p:txBody>
      </p:sp>
    </p:spTree>
    <p:extLst>
      <p:ext uri="{BB962C8B-B14F-4D97-AF65-F5344CB8AC3E}">
        <p14:creationId xmlns:p14="http://schemas.microsoft.com/office/powerpoint/2010/main" val="3132382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307" y="423081"/>
            <a:ext cx="11491415" cy="1133965"/>
          </a:xfrm>
          <a:prstGeom prst="rect">
            <a:avLst/>
          </a:prstGeom>
        </p:spPr>
        <p:txBody>
          <a:bodyPr wrap="square">
            <a:spAutoFit/>
          </a:bodyPr>
          <a:lstStyle/>
          <a:p>
            <a:pPr algn="just">
              <a:lnSpc>
                <a:spcPct val="150000"/>
              </a:lnSpc>
            </a:pPr>
            <a:r>
              <a:rPr lang="en-US" sz="2400" dirty="0" smtClean="0">
                <a:latin typeface="Times New Roman" panose="02020603050405020304" pitchFamily="18" charset="0"/>
                <a:cs typeface="Times New Roman" panose="02020603050405020304" pitchFamily="18" charset="0"/>
              </a:rPr>
              <a:t>Clinically</a:t>
            </a:r>
            <a:r>
              <a:rPr lang="en-US" sz="2400" dirty="0">
                <a:latin typeface="Times New Roman" panose="02020603050405020304" pitchFamily="18" charset="0"/>
                <a:cs typeface="Times New Roman" panose="02020603050405020304" pitchFamily="18" charset="0"/>
              </a:rPr>
              <a:t>, these clefts may allow carious dentine sometimes to be excavated in flakes in a plane parallel to the surface.</a:t>
            </a:r>
          </a:p>
        </p:txBody>
      </p:sp>
      <p:pic>
        <p:nvPicPr>
          <p:cNvPr id="6" name="Picture 5"/>
          <p:cNvPicPr>
            <a:picLocks noChangeAspect="1"/>
          </p:cNvPicPr>
          <p:nvPr/>
        </p:nvPicPr>
        <p:blipFill>
          <a:blip r:embed="rId2"/>
          <a:stretch>
            <a:fillRect/>
          </a:stretch>
        </p:blipFill>
        <p:spPr>
          <a:xfrm>
            <a:off x="112860" y="1895729"/>
            <a:ext cx="3421909" cy="3671686"/>
          </a:xfrm>
          <a:prstGeom prst="rect">
            <a:avLst/>
          </a:prstGeom>
        </p:spPr>
      </p:pic>
      <p:pic>
        <p:nvPicPr>
          <p:cNvPr id="7" name="Picture 6"/>
          <p:cNvPicPr>
            <a:picLocks noChangeAspect="1"/>
          </p:cNvPicPr>
          <p:nvPr/>
        </p:nvPicPr>
        <p:blipFill>
          <a:blip r:embed="rId3"/>
          <a:stretch>
            <a:fillRect/>
          </a:stretch>
        </p:blipFill>
        <p:spPr>
          <a:xfrm>
            <a:off x="3811484" y="1935475"/>
            <a:ext cx="3528641" cy="3671686"/>
          </a:xfrm>
          <a:prstGeom prst="rect">
            <a:avLst/>
          </a:prstGeom>
        </p:spPr>
      </p:pic>
      <p:pic>
        <p:nvPicPr>
          <p:cNvPr id="8" name="Picture 7"/>
          <p:cNvPicPr>
            <a:picLocks noChangeAspect="1"/>
          </p:cNvPicPr>
          <p:nvPr/>
        </p:nvPicPr>
        <p:blipFill>
          <a:blip r:embed="rId4"/>
          <a:stretch>
            <a:fillRect/>
          </a:stretch>
        </p:blipFill>
        <p:spPr>
          <a:xfrm>
            <a:off x="7616840" y="1895730"/>
            <a:ext cx="3392308" cy="3671685"/>
          </a:xfrm>
          <a:prstGeom prst="rect">
            <a:avLst/>
          </a:prstGeom>
        </p:spPr>
      </p:pic>
      <p:sp>
        <p:nvSpPr>
          <p:cNvPr id="10" name="Rectangle 9"/>
          <p:cNvSpPr/>
          <p:nvPr/>
        </p:nvSpPr>
        <p:spPr>
          <a:xfrm>
            <a:off x="259307" y="6097167"/>
            <a:ext cx="11313994" cy="1047979"/>
          </a:xfrm>
          <a:prstGeom prst="rect">
            <a:avLst/>
          </a:prstGeom>
        </p:spPr>
        <p:txBody>
          <a:bodyPr wrap="square">
            <a:spAutoFit/>
          </a:bodyPr>
          <a:lstStyle/>
          <a:p>
            <a:pPr algn="just">
              <a:lnSpc>
                <a:spcPct val="115000"/>
              </a:lnSpc>
            </a:pPr>
            <a:r>
              <a:rPr lang="en-US" sz="1300" dirty="0">
                <a:latin typeface="Times New Roman" panose="02020603050405020304" pitchFamily="18" charset="0"/>
                <a:ea typeface="Calibri" panose="020F0502020204030204" pitchFamily="34" charset="0"/>
                <a:cs typeface="Arial" panose="020B0604020202020204" pitchFamily="34" charset="0"/>
              </a:rPr>
              <a:t>.</a:t>
            </a:r>
            <a:r>
              <a:rPr lang="en-US" sz="1300" b="1" dirty="0">
                <a:latin typeface="Times New Roman" panose="02020603050405020304" pitchFamily="18" charset="0"/>
                <a:ea typeface="Calibri" panose="020F0502020204030204" pitchFamily="34" charset="0"/>
                <a:cs typeface="Arial" panose="020B0604020202020204" pitchFamily="34" charset="0"/>
              </a:rPr>
              <a:t> </a:t>
            </a:r>
            <a:r>
              <a:rPr lang="en-US" sz="1300" dirty="0">
                <a:latin typeface="Times New Roman" panose="02020603050405020304" pitchFamily="18" charset="0"/>
                <a:ea typeface="Calibri" panose="020F0502020204030204" pitchFamily="34" charset="0"/>
                <a:cs typeface="Arial" panose="020B0604020202020204" pitchFamily="34" charset="0"/>
              </a:rPr>
              <a:t>(D) Caries of enamel and dentine.  (E) Caries of dentine, masses of bacteria filling the tubules. (F) Advanced dentine caries. The dentine is disintegrating with a large liquefaction foci and tubules packed with bacteria.</a:t>
            </a:r>
            <a:endParaRPr lang="en-US" sz="1100"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en-US" sz="1400" dirty="0">
                <a:latin typeface="Times New Roman" panose="02020603050405020304" pitchFamily="18" charset="0"/>
                <a:ea typeface="Calibri" panose="020F0502020204030204" pitchFamily="34" charset="0"/>
                <a:cs typeface="Arial" panose="020B0604020202020204" pitchFamily="34" charset="0"/>
              </a:rPr>
              <a:t> </a:t>
            </a:r>
            <a:endParaRPr lang="en-US" sz="1100"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r>
              <a:rPr lang="en-US" sz="1400" b="1" dirty="0">
                <a:latin typeface="Times New Roman" panose="02020603050405020304" pitchFamily="18"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5"/>
          <a:stretch>
            <a:fillRect/>
          </a:stretch>
        </p:blipFill>
        <p:spPr>
          <a:xfrm>
            <a:off x="1354381" y="5567415"/>
            <a:ext cx="469433" cy="341406"/>
          </a:xfrm>
          <a:prstGeom prst="rect">
            <a:avLst/>
          </a:prstGeom>
        </p:spPr>
      </p:pic>
      <p:pic>
        <p:nvPicPr>
          <p:cNvPr id="12" name="Picture 11"/>
          <p:cNvPicPr>
            <a:picLocks noChangeAspect="1"/>
          </p:cNvPicPr>
          <p:nvPr/>
        </p:nvPicPr>
        <p:blipFill>
          <a:blip r:embed="rId6"/>
          <a:stretch>
            <a:fillRect/>
          </a:stretch>
        </p:blipFill>
        <p:spPr>
          <a:xfrm>
            <a:off x="5294930" y="5607161"/>
            <a:ext cx="445047" cy="341406"/>
          </a:xfrm>
          <a:prstGeom prst="rect">
            <a:avLst/>
          </a:prstGeom>
        </p:spPr>
      </p:pic>
      <p:pic>
        <p:nvPicPr>
          <p:cNvPr id="13" name="Picture 12"/>
          <p:cNvPicPr>
            <a:picLocks noChangeAspect="1"/>
          </p:cNvPicPr>
          <p:nvPr/>
        </p:nvPicPr>
        <p:blipFill>
          <a:blip r:embed="rId7"/>
          <a:stretch>
            <a:fillRect/>
          </a:stretch>
        </p:blipFill>
        <p:spPr>
          <a:xfrm>
            <a:off x="8991618" y="5607161"/>
            <a:ext cx="438950" cy="341406"/>
          </a:xfrm>
          <a:prstGeom prst="rect">
            <a:avLst/>
          </a:prstGeom>
        </p:spPr>
      </p:pic>
    </p:spTree>
    <p:extLst>
      <p:ext uri="{BB962C8B-B14F-4D97-AF65-F5344CB8AC3E}">
        <p14:creationId xmlns:p14="http://schemas.microsoft.com/office/powerpoint/2010/main" val="349957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955" y="474345"/>
            <a:ext cx="11682484" cy="5262979"/>
          </a:xfrm>
          <a:prstGeom prst="rect">
            <a:avLst/>
          </a:prstGeom>
        </p:spPr>
        <p:txBody>
          <a:bodyPr wrap="square">
            <a:spAutoFit/>
          </a:bodyPr>
          <a:lstStyle/>
          <a:p>
            <a:pPr algn="just">
              <a:lnSpc>
                <a:spcPct val="150000"/>
              </a:lnSpc>
            </a:pPr>
            <a:r>
              <a:rPr lang="en-US" sz="3200" dirty="0">
                <a:solidFill>
                  <a:srgbClr val="FF0000"/>
                </a:solidFill>
                <a:latin typeface="Times New Roman" panose="02020603050405020304" pitchFamily="18" charset="0"/>
                <a:cs typeface="Times New Roman" panose="02020603050405020304" pitchFamily="18" charset="0"/>
              </a:rPr>
              <a:t>REACTIONS OF DENTINE AND PULP UNDER CARIES</a:t>
            </a:r>
          </a:p>
          <a:p>
            <a:pPr algn="just">
              <a:lnSpc>
                <a:spcPct val="150000"/>
              </a:lnSpc>
            </a:pPr>
            <a:r>
              <a:rPr lang="en-US" sz="2400" dirty="0">
                <a:latin typeface="Times New Roman" panose="02020603050405020304" pitchFamily="18" charset="0"/>
                <a:cs typeface="Times New Roman" panose="02020603050405020304" pitchFamily="18" charset="0"/>
              </a:rPr>
              <a:t>  These reactions </a:t>
            </a:r>
            <a:r>
              <a:rPr lang="en-US" sz="2400" dirty="0" smtClean="0">
                <a:latin typeface="Times New Roman" panose="02020603050405020304" pitchFamily="18" charset="0"/>
                <a:cs typeface="Times New Roman" panose="02020603050405020304" pitchFamily="18" charset="0"/>
              </a:rPr>
              <a:t>are </a:t>
            </a:r>
            <a:r>
              <a:rPr lang="en-US" sz="2400" dirty="0">
                <a:solidFill>
                  <a:srgbClr val="FF0000"/>
                </a:solidFill>
                <a:latin typeface="Times New Roman" panose="02020603050405020304" pitchFamily="18" charset="0"/>
                <a:cs typeface="Times New Roman" panose="02020603050405020304" pitchFamily="18" charset="0"/>
              </a:rPr>
              <a:t>not specific </a:t>
            </a:r>
            <a:r>
              <a:rPr lang="en-US" sz="2400" dirty="0">
                <a:latin typeface="Times New Roman" panose="02020603050405020304" pitchFamily="18" charset="0"/>
                <a:cs typeface="Times New Roman" panose="02020603050405020304" pitchFamily="18" charset="0"/>
              </a:rPr>
              <a:t>to caries and may be provoked by other irritants such as </a:t>
            </a:r>
            <a:r>
              <a:rPr lang="en-US" sz="2400" dirty="0">
                <a:solidFill>
                  <a:srgbClr val="FF0000"/>
                </a:solidFill>
                <a:latin typeface="Times New Roman" panose="02020603050405020304" pitchFamily="18" charset="0"/>
                <a:cs typeface="Times New Roman" panose="02020603050405020304" pitchFamily="18" charset="0"/>
              </a:rPr>
              <a:t>attrition, erosion, abrasion and restorative </a:t>
            </a:r>
            <a:r>
              <a:rPr lang="en-US" sz="2400" dirty="0">
                <a:latin typeface="Times New Roman" panose="02020603050405020304" pitchFamily="18" charset="0"/>
                <a:cs typeface="Times New Roman" panose="02020603050405020304" pitchFamily="18" charset="0"/>
              </a:rPr>
              <a:t>procedures.</a:t>
            </a:r>
          </a:p>
          <a:p>
            <a:pPr algn="just">
              <a:lnSpc>
                <a:spcPct val="150000"/>
              </a:lnSpc>
            </a:pPr>
            <a:r>
              <a:rPr lang="en-US" sz="2400" dirty="0">
                <a:latin typeface="Times New Roman" panose="02020603050405020304" pitchFamily="18" charset="0"/>
                <a:cs typeface="Times New Roman" panose="02020603050405020304" pitchFamily="18" charset="0"/>
              </a:rPr>
              <a:t>1. </a:t>
            </a:r>
            <a:r>
              <a:rPr lang="en-US" sz="2400" dirty="0">
                <a:solidFill>
                  <a:srgbClr val="FF0000"/>
                </a:solidFill>
                <a:latin typeface="Times New Roman" panose="02020603050405020304" pitchFamily="18" charset="0"/>
                <a:cs typeface="Times New Roman" panose="02020603050405020304" pitchFamily="18" charset="0"/>
              </a:rPr>
              <a:t>Tubular sclerosis</a:t>
            </a:r>
            <a:r>
              <a:rPr lang="en-US" sz="2400" dirty="0">
                <a:latin typeface="Times New Roman" panose="02020603050405020304" pitchFamily="18" charset="0"/>
                <a:cs typeface="Times New Roman" panose="02020603050405020304" pitchFamily="18" charset="0"/>
              </a:rPr>
              <a:t>: Peritubular dentine reduces the size of the dentinal tubules, preventing bacterial penetration and </a:t>
            </a:r>
            <a:r>
              <a:rPr lang="en-US" sz="2400" dirty="0">
                <a:solidFill>
                  <a:srgbClr val="FF0000"/>
                </a:solidFill>
                <a:latin typeface="Times New Roman" panose="02020603050405020304" pitchFamily="18" charset="0"/>
                <a:cs typeface="Times New Roman" panose="02020603050405020304" pitchFamily="18" charset="0"/>
              </a:rPr>
              <a:t>generating a more heavily mineralized dentine</a:t>
            </a:r>
            <a:r>
              <a:rPr lang="en-US" sz="2400" dirty="0">
                <a:latin typeface="Times New Roman" panose="02020603050405020304" pitchFamily="18" charset="0"/>
                <a:cs typeface="Times New Roman" panose="02020603050405020304" pitchFamily="18" charset="0"/>
              </a:rPr>
              <a:t>. It is </a:t>
            </a:r>
            <a:r>
              <a:rPr lang="en-US" sz="2400" dirty="0">
                <a:solidFill>
                  <a:srgbClr val="FF0000"/>
                </a:solidFill>
                <a:latin typeface="Times New Roman" panose="02020603050405020304" pitchFamily="18" charset="0"/>
                <a:cs typeface="Times New Roman" panose="02020603050405020304" pitchFamily="18" charset="0"/>
              </a:rPr>
              <a:t>a translucent zone which may be visible radiographically.</a:t>
            </a:r>
          </a:p>
          <a:p>
            <a:pPr algn="just">
              <a:lnSpc>
                <a:spcPct val="150000"/>
              </a:lnSpc>
            </a:pPr>
            <a:r>
              <a:rPr lang="en-US" sz="2400" dirty="0">
                <a:latin typeface="Times New Roman" panose="02020603050405020304" pitchFamily="18" charset="0"/>
                <a:cs typeface="Times New Roman" panose="02020603050405020304" pitchFamily="18" charset="0"/>
              </a:rPr>
              <a:t>2.</a:t>
            </a:r>
            <a:r>
              <a:rPr lang="en-US" sz="2400" dirty="0">
                <a:solidFill>
                  <a:srgbClr val="FF0000"/>
                </a:solidFill>
                <a:latin typeface="Times New Roman" panose="02020603050405020304" pitchFamily="18" charset="0"/>
                <a:cs typeface="Times New Roman" panose="02020603050405020304" pitchFamily="18" charset="0"/>
              </a:rPr>
              <a:t> Regular </a:t>
            </a:r>
            <a:r>
              <a:rPr lang="en-US" sz="2400" dirty="0">
                <a:latin typeface="Times New Roman" panose="02020603050405020304" pitchFamily="18" charset="0"/>
                <a:cs typeface="Times New Roman" panose="02020603050405020304" pitchFamily="18" charset="0"/>
              </a:rPr>
              <a:t>reactionary dentine forms at the pulp dentine interface and </a:t>
            </a:r>
            <a:r>
              <a:rPr lang="en-US" sz="2400" dirty="0">
                <a:solidFill>
                  <a:srgbClr val="FF0000"/>
                </a:solidFill>
                <a:latin typeface="Times New Roman" panose="02020603050405020304" pitchFamily="18" charset="0"/>
                <a:cs typeface="Times New Roman" panose="02020603050405020304" pitchFamily="18" charset="0"/>
              </a:rPr>
              <a:t>retains the tubular structure of dentine</a:t>
            </a:r>
            <a:r>
              <a:rPr lang="en-US" sz="2400" dirty="0">
                <a:latin typeface="Times New Roman" panose="02020603050405020304" pitchFamily="18" charset="0"/>
                <a:cs typeface="Times New Roman" panose="02020603050405020304" pitchFamily="18" charset="0"/>
              </a:rPr>
              <a:t>. Forms in response to </a:t>
            </a:r>
            <a:r>
              <a:rPr lang="en-US" sz="2400" dirty="0">
                <a:solidFill>
                  <a:srgbClr val="FF0000"/>
                </a:solidFill>
                <a:latin typeface="Times New Roman" panose="02020603050405020304" pitchFamily="18" charset="0"/>
                <a:cs typeface="Times New Roman" panose="02020603050405020304" pitchFamily="18" charset="0"/>
              </a:rPr>
              <a:t>mild stimuli </a:t>
            </a:r>
            <a:r>
              <a:rPr lang="en-US" sz="2400" dirty="0">
                <a:latin typeface="Times New Roman" panose="02020603050405020304" pitchFamily="18" charset="0"/>
                <a:cs typeface="Times New Roman" panose="02020603050405020304" pitchFamily="18" charset="0"/>
              </a:rPr>
              <a:t>and may </a:t>
            </a:r>
            <a:r>
              <a:rPr lang="en-US" sz="2400" dirty="0">
                <a:solidFill>
                  <a:srgbClr val="FF0000"/>
                </a:solidFill>
                <a:latin typeface="Times New Roman" panose="02020603050405020304" pitchFamily="18" charset="0"/>
                <a:cs typeface="Times New Roman" panose="02020603050405020304" pitchFamily="18" charset="0"/>
              </a:rPr>
              <a:t>obliterate pulp horns</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increasing</a:t>
            </a:r>
            <a:r>
              <a:rPr lang="en-US" sz="2400" dirty="0">
                <a:latin typeface="Times New Roman" panose="02020603050405020304" pitchFamily="18" charset="0"/>
                <a:cs typeface="Times New Roman" panose="02020603050405020304" pitchFamily="18" charset="0"/>
              </a:rPr>
              <a:t> the dentine thickness between caries and pulp. </a:t>
            </a:r>
          </a:p>
        </p:txBody>
      </p:sp>
    </p:spTree>
    <p:extLst>
      <p:ext uri="{BB962C8B-B14F-4D97-AF65-F5344CB8AC3E}">
        <p14:creationId xmlns:p14="http://schemas.microsoft.com/office/powerpoint/2010/main" val="2527876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955" y="474345"/>
            <a:ext cx="11682484" cy="3693319"/>
          </a:xfrm>
          <a:prstGeom prst="rect">
            <a:avLst/>
          </a:prstGeom>
        </p:spPr>
        <p:txBody>
          <a:bodyPr wrap="square">
            <a:spAutoFit/>
          </a:bodyPr>
          <a:lstStyle/>
          <a:p>
            <a:pPr algn="just">
              <a:lnSpc>
                <a:spcPct val="150000"/>
              </a:lnSpc>
            </a:pPr>
            <a:r>
              <a:rPr lang="en-US" sz="2400" dirty="0" smtClean="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a:t>
            </a:r>
            <a:r>
              <a:rPr lang="en-US" sz="2400" dirty="0">
                <a:solidFill>
                  <a:srgbClr val="FF0000"/>
                </a:solidFill>
                <a:latin typeface="Times New Roman" panose="02020603050405020304" pitchFamily="18" charset="0"/>
                <a:cs typeface="Times New Roman" panose="02020603050405020304" pitchFamily="18" charset="0"/>
              </a:rPr>
              <a:t> Irregular </a:t>
            </a:r>
            <a:r>
              <a:rPr lang="en-US" sz="2400" dirty="0">
                <a:latin typeface="Times New Roman" panose="02020603050405020304" pitchFamily="18" charset="0"/>
                <a:cs typeface="Times New Roman" panose="02020603050405020304" pitchFamily="18" charset="0"/>
              </a:rPr>
              <a:t>reactionary dentine forms in response to </a:t>
            </a:r>
            <a:r>
              <a:rPr lang="en-US" sz="2400" dirty="0">
                <a:solidFill>
                  <a:srgbClr val="FF0000"/>
                </a:solidFill>
                <a:latin typeface="Times New Roman" panose="02020603050405020304" pitchFamily="18" charset="0"/>
                <a:cs typeface="Times New Roman" panose="02020603050405020304" pitchFamily="18" charset="0"/>
              </a:rPr>
              <a:t>moderate or severe </a:t>
            </a:r>
            <a:r>
              <a:rPr lang="en-US" sz="2400" dirty="0">
                <a:latin typeface="Times New Roman" panose="02020603050405020304" pitchFamily="18" charset="0"/>
                <a:cs typeface="Times New Roman" panose="02020603050405020304" pitchFamily="18" charset="0"/>
              </a:rPr>
              <a:t>insult by caries and correspondingly ranges from </a:t>
            </a:r>
            <a:r>
              <a:rPr lang="en-US" sz="2400" dirty="0">
                <a:solidFill>
                  <a:srgbClr val="FF0000"/>
                </a:solidFill>
                <a:latin typeface="Times New Roman" panose="02020603050405020304" pitchFamily="18" charset="0"/>
                <a:cs typeface="Times New Roman" panose="02020603050405020304" pitchFamily="18" charset="0"/>
              </a:rPr>
              <a:t>dentine with irregular tubules to a disorganized bone-like mineralized tissue. </a:t>
            </a:r>
          </a:p>
          <a:p>
            <a:pPr algn="just">
              <a:lnSpc>
                <a:spcPct val="150000"/>
              </a:lnSpc>
            </a:pPr>
            <a:r>
              <a:rPr lang="en-US" sz="2400" dirty="0">
                <a:latin typeface="Times New Roman" panose="02020603050405020304" pitchFamily="18" charset="0"/>
                <a:cs typeface="Times New Roman" panose="02020603050405020304" pitchFamily="18" charset="0"/>
              </a:rPr>
              <a:t>4. </a:t>
            </a:r>
            <a:r>
              <a:rPr lang="en-US" sz="2400" dirty="0">
                <a:solidFill>
                  <a:srgbClr val="FF0000"/>
                </a:solidFill>
                <a:latin typeface="Times New Roman" panose="02020603050405020304" pitchFamily="18" charset="0"/>
                <a:cs typeface="Times New Roman" panose="02020603050405020304" pitchFamily="18" charset="0"/>
              </a:rPr>
              <a:t>Dead tracts </a:t>
            </a:r>
            <a:r>
              <a:rPr lang="en-US" sz="2400" dirty="0">
                <a:latin typeface="Times New Roman" panose="02020603050405020304" pitchFamily="18" charset="0"/>
                <a:cs typeface="Times New Roman" panose="02020603050405020304" pitchFamily="18" charset="0"/>
              </a:rPr>
              <a:t>formed when </a:t>
            </a:r>
            <a:r>
              <a:rPr lang="en-US" sz="2400" dirty="0">
                <a:solidFill>
                  <a:srgbClr val="FF0000"/>
                </a:solidFill>
                <a:latin typeface="Times New Roman" panose="02020603050405020304" pitchFamily="18" charset="0"/>
                <a:cs typeface="Times New Roman" panose="02020603050405020304" pitchFamily="18" charset="0"/>
              </a:rPr>
              <a:t>odontoblasts die</a:t>
            </a:r>
            <a:r>
              <a:rPr lang="en-US" sz="2400" dirty="0">
                <a:latin typeface="Times New Roman" panose="02020603050405020304" pitchFamily="18" charset="0"/>
                <a:cs typeface="Times New Roman" panose="02020603050405020304" pitchFamily="18" charset="0"/>
              </a:rPr>
              <a:t>. If peritubular dentine formation was extensive before odontoblast death, the dead tract may be </a:t>
            </a:r>
            <a:r>
              <a:rPr lang="en-US" sz="2400" dirty="0">
                <a:solidFill>
                  <a:srgbClr val="FF0000"/>
                </a:solidFill>
                <a:latin typeface="Times New Roman" panose="02020603050405020304" pitchFamily="18" charset="0"/>
                <a:cs typeface="Times New Roman" panose="02020603050405020304" pitchFamily="18" charset="0"/>
              </a:rPr>
              <a:t>sclerotic and inhibit advance of caries</a:t>
            </a:r>
            <a:r>
              <a:rPr lang="en-US" sz="2400" dirty="0">
                <a:latin typeface="Times New Roman" panose="02020603050405020304" pitchFamily="18" charset="0"/>
                <a:cs typeface="Times New Roman" panose="02020603050405020304" pitchFamily="18" charset="0"/>
              </a:rPr>
              <a:t>. If not it may allow more rapid progress.</a:t>
            </a:r>
          </a:p>
          <a:p>
            <a:endParaRPr lang="en-US" dirty="0"/>
          </a:p>
        </p:txBody>
      </p:sp>
    </p:spTree>
    <p:extLst>
      <p:ext uri="{BB962C8B-B14F-4D97-AF65-F5344CB8AC3E}">
        <p14:creationId xmlns:p14="http://schemas.microsoft.com/office/powerpoint/2010/main" val="393465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7084" y="1100212"/>
            <a:ext cx="3673934" cy="3758392"/>
          </a:xfrm>
          <a:prstGeom prst="rect">
            <a:avLst/>
          </a:prstGeom>
        </p:spPr>
      </p:pic>
      <p:pic>
        <p:nvPicPr>
          <p:cNvPr id="3" name="Picture 2"/>
          <p:cNvPicPr>
            <a:picLocks noChangeAspect="1"/>
          </p:cNvPicPr>
          <p:nvPr/>
        </p:nvPicPr>
        <p:blipFill>
          <a:blip r:embed="rId3"/>
          <a:stretch>
            <a:fillRect/>
          </a:stretch>
        </p:blipFill>
        <p:spPr>
          <a:xfrm>
            <a:off x="4127434" y="1146411"/>
            <a:ext cx="3660590" cy="3657601"/>
          </a:xfrm>
          <a:prstGeom prst="rect">
            <a:avLst/>
          </a:prstGeom>
        </p:spPr>
      </p:pic>
      <p:pic>
        <p:nvPicPr>
          <p:cNvPr id="4" name="Picture 3"/>
          <p:cNvPicPr>
            <a:picLocks noChangeAspect="1"/>
          </p:cNvPicPr>
          <p:nvPr/>
        </p:nvPicPr>
        <p:blipFill>
          <a:blip r:embed="rId4"/>
          <a:stretch>
            <a:fillRect/>
          </a:stretch>
        </p:blipFill>
        <p:spPr>
          <a:xfrm>
            <a:off x="8004440" y="1201003"/>
            <a:ext cx="3484597" cy="3548418"/>
          </a:xfrm>
          <a:prstGeom prst="rect">
            <a:avLst/>
          </a:prstGeom>
        </p:spPr>
      </p:pic>
      <p:sp>
        <p:nvSpPr>
          <p:cNvPr id="5" name="Rectangle 4"/>
          <p:cNvSpPr/>
          <p:nvPr/>
        </p:nvSpPr>
        <p:spPr>
          <a:xfrm>
            <a:off x="137518" y="5570822"/>
            <a:ext cx="11595525" cy="729430"/>
          </a:xfrm>
          <a:prstGeom prst="rect">
            <a:avLst/>
          </a:prstGeom>
        </p:spPr>
        <p:txBody>
          <a:bodyPr wrap="square">
            <a:spAutoFit/>
          </a:bodyPr>
          <a:lstStyle/>
          <a:p>
            <a:pPr algn="just">
              <a:lnSpc>
                <a:spcPct val="115000"/>
              </a:lnSpc>
            </a:pPr>
            <a:r>
              <a:rPr lang="en-US" sz="1200" dirty="0">
                <a:latin typeface="Times New Roman" panose="02020603050405020304" pitchFamily="18" charset="0"/>
                <a:ea typeface="Calibri" panose="020F0502020204030204" pitchFamily="34" charset="0"/>
                <a:cs typeface="Arial" panose="020B0604020202020204" pitchFamily="34" charset="0"/>
              </a:rPr>
              <a:t>(A)</a:t>
            </a:r>
            <a:r>
              <a:rPr lang="en-US" sz="1200" b="1" dirty="0">
                <a:latin typeface="Times New Roman" panose="02020603050405020304" pitchFamily="18" charset="0"/>
                <a:ea typeface="Calibri" panose="020F0502020204030204" pitchFamily="34" charset="0"/>
                <a:cs typeface="Arial" panose="020B0604020202020204" pitchFamily="34" charset="0"/>
              </a:rPr>
              <a:t> </a:t>
            </a:r>
            <a:r>
              <a:rPr lang="en-US" sz="1200" dirty="0">
                <a:latin typeface="Times New Roman" panose="02020603050405020304" pitchFamily="18" charset="0"/>
                <a:ea typeface="Calibri" panose="020F0502020204030204" pitchFamily="34" charset="0"/>
                <a:cs typeface="Arial" panose="020B0604020202020204" pitchFamily="34" charset="0"/>
              </a:rPr>
              <a:t>translucent zone (arrow). (B) Regular reactionary dentine below occlusal caries (C) A dead tract is empty tubules below the worn </a:t>
            </a:r>
            <a:r>
              <a:rPr lang="en-US" sz="1200" dirty="0" err="1">
                <a:latin typeface="Times New Roman" panose="02020603050405020304" pitchFamily="18" charset="0"/>
                <a:ea typeface="Calibri" panose="020F0502020204030204" pitchFamily="34" charset="0"/>
                <a:cs typeface="Arial" panose="020B0604020202020204" pitchFamily="34" charset="0"/>
              </a:rPr>
              <a:t>incisal</a:t>
            </a:r>
            <a:r>
              <a:rPr lang="en-US" sz="1200" dirty="0">
                <a:latin typeface="Times New Roman" panose="02020603050405020304" pitchFamily="18" charset="0"/>
                <a:ea typeface="Calibri" panose="020F0502020204030204" pitchFamily="34" charset="0"/>
                <a:cs typeface="Arial" panose="020B0604020202020204" pitchFamily="34" charset="0"/>
              </a:rPr>
              <a:t> edge have been filled with a stain to which they are permeable from the surface, so that the whole zone appears black. At the proximal end of the tubules the dead tract has been sealed off by impermeable reactionary dentine through which the stain cannot penetrate. The pulp is thus protected from irritants penetrating along the dentinal tubules.</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1643364" y="4975456"/>
            <a:ext cx="317716" cy="369332"/>
          </a:xfrm>
          <a:prstGeom prst="rect">
            <a:avLst/>
          </a:prstGeom>
        </p:spPr>
        <p:txBody>
          <a:bodyPr wrap="none">
            <a:spAutoFit/>
          </a:bodyPr>
          <a:lstStyle/>
          <a:p>
            <a:r>
              <a:rPr lang="en-US" dirty="0" smtClean="0"/>
              <a:t>A</a:t>
            </a:r>
            <a:endParaRPr lang="en-US" dirty="0"/>
          </a:p>
        </p:txBody>
      </p:sp>
      <p:pic>
        <p:nvPicPr>
          <p:cNvPr id="7" name="Picture 6"/>
          <p:cNvPicPr>
            <a:picLocks noChangeAspect="1"/>
          </p:cNvPicPr>
          <p:nvPr/>
        </p:nvPicPr>
        <p:blipFill>
          <a:blip r:embed="rId5"/>
          <a:stretch>
            <a:fillRect/>
          </a:stretch>
        </p:blipFill>
        <p:spPr>
          <a:xfrm>
            <a:off x="5546347" y="4998564"/>
            <a:ext cx="280440" cy="323116"/>
          </a:xfrm>
          <a:prstGeom prst="rect">
            <a:avLst/>
          </a:prstGeom>
        </p:spPr>
      </p:pic>
      <p:sp>
        <p:nvSpPr>
          <p:cNvPr id="8" name="Rectangle 7"/>
          <p:cNvSpPr/>
          <p:nvPr/>
        </p:nvSpPr>
        <p:spPr>
          <a:xfrm>
            <a:off x="9412054" y="4883122"/>
            <a:ext cx="287258" cy="276999"/>
          </a:xfrm>
          <a:prstGeom prst="rect">
            <a:avLst/>
          </a:prstGeom>
        </p:spPr>
        <p:txBody>
          <a:bodyPr wrap="none">
            <a:spAutoFit/>
          </a:bodyPr>
          <a:lstStyle/>
          <a:p>
            <a:r>
              <a:rPr lang="en-US" sz="1200" dirty="0">
                <a:solidFill>
                  <a:prstClr val="black"/>
                </a:solidFill>
                <a:latin typeface="Times New Roman" panose="02020603050405020304" pitchFamily="18" charset="0"/>
                <a:ea typeface="Calibri" panose="020F0502020204030204" pitchFamily="34" charset="0"/>
                <a:cs typeface="Arial" panose="020B0604020202020204" pitchFamily="34" charset="0"/>
              </a:rPr>
              <a:t>C</a:t>
            </a:r>
            <a:endParaRPr lang="en-US" dirty="0"/>
          </a:p>
        </p:txBody>
      </p:sp>
    </p:spTree>
    <p:extLst>
      <p:ext uri="{BB962C8B-B14F-4D97-AF65-F5344CB8AC3E}">
        <p14:creationId xmlns:p14="http://schemas.microsoft.com/office/powerpoint/2010/main" val="3654480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1194" y="550395"/>
            <a:ext cx="11095630" cy="4062651"/>
          </a:xfrm>
          <a:prstGeom prst="rect">
            <a:avLst/>
          </a:prstGeom>
        </p:spPr>
        <p:txBody>
          <a:bodyPr wrap="square">
            <a:spAutoFit/>
          </a:bodyPr>
          <a:lstStyle/>
          <a:p>
            <a:pPr algn="just">
              <a:lnSpc>
                <a:spcPct val="150000"/>
              </a:lnSpc>
            </a:pP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ROOT SURFACE CARIES</a:t>
            </a:r>
            <a:endPar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When the neck of the tooth becomes exposed by recession of the gingival margin, a stagnation area may be formed and the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cementum attacked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50000"/>
              </a:lnSpc>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The </a:t>
            </a:r>
            <a:r>
              <a:rPr lang="en-US" sz="2400" dirty="0">
                <a:latin typeface="Times New Roman" panose="02020603050405020304" pitchFamily="18" charset="0"/>
                <a:ea typeface="Calibri" panose="020F0502020204030204" pitchFamily="34" charset="0"/>
                <a:cs typeface="Times New Roman" panose="02020603050405020304" pitchFamily="18" charset="0"/>
              </a:rPr>
              <a:t>cementum therefore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decalcified</a:t>
            </a:r>
            <a:r>
              <a:rPr lang="en-US" sz="2400" dirty="0">
                <a:latin typeface="Times New Roman" panose="02020603050405020304" pitchFamily="18" charset="0"/>
                <a:ea typeface="Calibri" panose="020F0502020204030204" pitchFamily="34" charset="0"/>
                <a:cs typeface="Times New Roman" panose="02020603050405020304" pitchFamily="18" charset="0"/>
              </a:rPr>
              <a:t> and softens beneath the plaque producing a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saucer-shaped</a:t>
            </a:r>
            <a:r>
              <a:rPr lang="en-US" sz="2400" dirty="0">
                <a:latin typeface="Times New Roman" panose="02020603050405020304" pitchFamily="18" charset="0"/>
                <a:ea typeface="Calibri" panose="020F0502020204030204" pitchFamily="34" charset="0"/>
                <a:cs typeface="Times New Roman" panose="02020603050405020304" pitchFamily="18" charset="0"/>
              </a:rPr>
              <a:t> cavity, and the underlying dentine is soon involved. </a:t>
            </a:r>
            <a:endParaRPr lang="en-US" sz="2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Cementum </a:t>
            </a:r>
            <a:r>
              <a:rPr lang="en-US" sz="2400" dirty="0">
                <a:latin typeface="Times New Roman" panose="02020603050405020304" pitchFamily="18" charset="0"/>
                <a:ea typeface="Calibri" panose="020F0502020204030204" pitchFamily="34" charset="0"/>
                <a:cs typeface="Times New Roman" panose="02020603050405020304" pitchFamily="18" charset="0"/>
              </a:rPr>
              <a:t>is invaded along the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direction of </a:t>
            </a:r>
            <a:r>
              <a:rPr lang="en-US" sz="24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Sharpie's fibers </a:t>
            </a:r>
            <a:r>
              <a:rPr lang="en-US" sz="2400" dirty="0">
                <a:latin typeface="Times New Roman" panose="02020603050405020304" pitchFamily="18" charset="0"/>
                <a:ea typeface="Calibri" panose="020F0502020204030204" pitchFamily="34" charset="0"/>
                <a:cs typeface="Times New Roman" panose="02020603050405020304" pitchFamily="18" charset="0"/>
              </a:rPr>
              <a:t>and the infection spreads between the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lamellae along the incremental lines. </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4786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068" y="498608"/>
            <a:ext cx="11818962" cy="4154984"/>
          </a:xfrm>
          <a:prstGeom prst="rect">
            <a:avLst/>
          </a:prstGeom>
        </p:spPr>
        <p:txBody>
          <a:bodyPr wrap="square">
            <a:spAutoFit/>
          </a:bodyPr>
          <a:lstStyle/>
          <a:p>
            <a:pPr algn="just">
              <a:lnSpc>
                <a:spcPct val="150000"/>
              </a:lnSpc>
            </a:pPr>
            <a:r>
              <a:rPr lang="en-US" sz="3200" dirty="0">
                <a:solidFill>
                  <a:srgbClr val="FF0000"/>
                </a:solidFill>
                <a:latin typeface="Times New Roman" panose="02020603050405020304" pitchFamily="18" charset="0"/>
                <a:cs typeface="Times New Roman" panose="02020603050405020304" pitchFamily="18" charset="0"/>
              </a:rPr>
              <a:t>RADIOGRAPHICAL ASPECTS OF DENTAL CARIES</a:t>
            </a:r>
          </a:p>
          <a:p>
            <a:pPr algn="just">
              <a:lnSpc>
                <a:spcPct val="150000"/>
              </a:lnSpc>
            </a:pPr>
            <a:r>
              <a:rPr lang="en-US" sz="2400" dirty="0">
                <a:latin typeface="Times New Roman" panose="02020603050405020304" pitchFamily="18" charset="0"/>
                <a:cs typeface="Times New Roman" panose="02020603050405020304" pitchFamily="18" charset="0"/>
              </a:rPr>
              <a:t>   The </a:t>
            </a:r>
            <a:r>
              <a:rPr lang="en-US" sz="2400" dirty="0">
                <a:solidFill>
                  <a:srgbClr val="FF0000"/>
                </a:solidFill>
                <a:latin typeface="Times New Roman" panose="02020603050405020304" pitchFamily="18" charset="0"/>
                <a:cs typeface="Times New Roman" panose="02020603050405020304" pitchFamily="18" charset="0"/>
              </a:rPr>
              <a:t>bitewing</a:t>
            </a:r>
            <a:r>
              <a:rPr lang="en-US" sz="2400" dirty="0">
                <a:latin typeface="Times New Roman" panose="02020603050405020304" pitchFamily="18" charset="0"/>
                <a:cs typeface="Times New Roman" panose="02020603050405020304" pitchFamily="18" charset="0"/>
              </a:rPr>
              <a:t> radiograph is especially indicated for the detection of </a:t>
            </a:r>
            <a:r>
              <a:rPr lang="en-US" sz="2400" dirty="0">
                <a:solidFill>
                  <a:srgbClr val="FF0000"/>
                </a:solidFill>
                <a:latin typeface="Times New Roman" panose="02020603050405020304" pitchFamily="18" charset="0"/>
                <a:cs typeface="Times New Roman" panose="02020603050405020304" pitchFamily="18" charset="0"/>
              </a:rPr>
              <a:t>proximal caries</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lgn="just">
              <a:lnSpc>
                <a:spcPct val="150000"/>
              </a:lnSpc>
            </a:pPr>
            <a:r>
              <a:rPr lang="en-US" sz="2400" dirty="0" smtClean="0">
                <a:latin typeface="Times New Roman" panose="02020603050405020304" pitchFamily="18" charset="0"/>
                <a:cs typeface="Times New Roman" panose="02020603050405020304" pitchFamily="18" charset="0"/>
              </a:rPr>
              <a:t>Usually </a:t>
            </a:r>
            <a:r>
              <a:rPr lang="en-US" sz="2400" dirty="0">
                <a:latin typeface="Times New Roman" panose="02020603050405020304" pitchFamily="18" charset="0"/>
                <a:cs typeface="Times New Roman" panose="02020603050405020304" pitchFamily="18" charset="0"/>
              </a:rPr>
              <a:t>the </a:t>
            </a:r>
            <a:r>
              <a:rPr lang="en-US" sz="2400" dirty="0">
                <a:solidFill>
                  <a:srgbClr val="FF0000"/>
                </a:solidFill>
                <a:latin typeface="Times New Roman" panose="02020603050405020304" pitchFamily="18" charset="0"/>
                <a:cs typeface="Times New Roman" panose="02020603050405020304" pitchFamily="18" charset="0"/>
              </a:rPr>
              <a:t>pit and fissure </a:t>
            </a:r>
            <a:r>
              <a:rPr lang="en-US" sz="2400" dirty="0">
                <a:latin typeface="Times New Roman" panose="02020603050405020304" pitchFamily="18" charset="0"/>
                <a:cs typeface="Times New Roman" panose="02020603050405020304" pitchFamily="18" charset="0"/>
              </a:rPr>
              <a:t>caries radiographically appears as a </a:t>
            </a:r>
            <a:r>
              <a:rPr lang="en-US" sz="2400" dirty="0">
                <a:solidFill>
                  <a:srgbClr val="FF0000"/>
                </a:solidFill>
                <a:latin typeface="Times New Roman" panose="02020603050405020304" pitchFamily="18" charset="0"/>
                <a:cs typeface="Times New Roman" panose="02020603050405020304" pitchFamily="18" charset="0"/>
              </a:rPr>
              <a:t>triangular shaped radiolucent </a:t>
            </a:r>
            <a:r>
              <a:rPr lang="en-US" sz="2400" dirty="0">
                <a:latin typeface="Times New Roman" panose="02020603050405020304" pitchFamily="18" charset="0"/>
                <a:cs typeface="Times New Roman" panose="02020603050405020304" pitchFamily="18" charset="0"/>
              </a:rPr>
              <a:t>area with it </a:t>
            </a:r>
            <a:r>
              <a:rPr lang="en-US" sz="2400" dirty="0">
                <a:solidFill>
                  <a:srgbClr val="FF0000"/>
                </a:solidFill>
                <a:latin typeface="Times New Roman" panose="02020603050405020304" pitchFamily="18" charset="0"/>
                <a:cs typeface="Times New Roman" panose="02020603050405020304" pitchFamily="18" charset="0"/>
              </a:rPr>
              <a:t>base towards the dentinoenamel junction</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lgn="just">
              <a:lnSpc>
                <a:spcPct val="150000"/>
              </a:lnSpc>
            </a:pPr>
            <a:r>
              <a:rPr lang="en-US" sz="2400" dirty="0" smtClean="0">
                <a:latin typeface="Times New Roman" panose="02020603050405020304" pitchFamily="18" charset="0"/>
                <a:cs typeface="Times New Roman" panose="02020603050405020304" pitchFamily="18" charset="0"/>
              </a:rPr>
              <a:t>On </a:t>
            </a:r>
            <a:r>
              <a:rPr lang="en-US" sz="2400" dirty="0">
                <a:latin typeface="Times New Roman" panose="02020603050405020304" pitchFamily="18" charset="0"/>
                <a:cs typeface="Times New Roman" panose="02020603050405020304" pitchFamily="18" charset="0"/>
              </a:rPr>
              <a:t>the other hand the </a:t>
            </a:r>
            <a:r>
              <a:rPr lang="en-US" sz="2400" dirty="0">
                <a:solidFill>
                  <a:srgbClr val="FF0000"/>
                </a:solidFill>
                <a:latin typeface="Times New Roman" panose="02020603050405020304" pitchFamily="18" charset="0"/>
                <a:cs typeface="Times New Roman" panose="02020603050405020304" pitchFamily="18" charset="0"/>
              </a:rPr>
              <a:t>smooth surface </a:t>
            </a:r>
            <a:r>
              <a:rPr lang="en-US" sz="2400" dirty="0">
                <a:latin typeface="Times New Roman" panose="02020603050405020304" pitchFamily="18" charset="0"/>
                <a:cs typeface="Times New Roman" panose="02020603050405020304" pitchFamily="18" charset="0"/>
              </a:rPr>
              <a:t>caries also appear </a:t>
            </a:r>
            <a:r>
              <a:rPr lang="en-US" sz="2400" dirty="0">
                <a:solidFill>
                  <a:srgbClr val="FF0000"/>
                </a:solidFill>
                <a:latin typeface="Times New Roman" panose="02020603050405020304" pitchFamily="18" charset="0"/>
                <a:cs typeface="Times New Roman" panose="02020603050405020304" pitchFamily="18" charset="0"/>
              </a:rPr>
              <a:t>triangular shaped radiolucent </a:t>
            </a:r>
            <a:r>
              <a:rPr lang="en-US" sz="2400" dirty="0">
                <a:latin typeface="Times New Roman" panose="02020603050405020304" pitchFamily="18" charset="0"/>
                <a:cs typeface="Times New Roman" panose="02020603050405020304" pitchFamily="18" charset="0"/>
              </a:rPr>
              <a:t>area but the </a:t>
            </a:r>
            <a:r>
              <a:rPr lang="en-US" sz="2400" dirty="0">
                <a:solidFill>
                  <a:srgbClr val="FF0000"/>
                </a:solidFill>
                <a:latin typeface="Times New Roman" panose="02020603050405020304" pitchFamily="18" charset="0"/>
                <a:cs typeface="Times New Roman" panose="02020603050405020304" pitchFamily="18" charset="0"/>
              </a:rPr>
              <a:t>base</a:t>
            </a:r>
            <a:r>
              <a:rPr lang="en-US" sz="2400" dirty="0">
                <a:latin typeface="Times New Roman" panose="02020603050405020304" pitchFamily="18" charset="0"/>
                <a:cs typeface="Times New Roman" panose="02020603050405020304" pitchFamily="18" charset="0"/>
              </a:rPr>
              <a:t> is located </a:t>
            </a:r>
            <a:r>
              <a:rPr lang="en-US" sz="2400" dirty="0">
                <a:solidFill>
                  <a:srgbClr val="FF0000"/>
                </a:solidFill>
                <a:latin typeface="Times New Roman" panose="02020603050405020304" pitchFamily="18" charset="0"/>
                <a:cs typeface="Times New Roman" panose="02020603050405020304" pitchFamily="18" charset="0"/>
              </a:rPr>
              <a:t>toward the surface </a:t>
            </a:r>
            <a:r>
              <a:rPr lang="en-US" sz="2400" dirty="0">
                <a:latin typeface="Times New Roman" panose="02020603050405020304" pitchFamily="18" charset="0"/>
                <a:cs typeface="Times New Roman" panose="02020603050405020304" pitchFamily="18" charset="0"/>
              </a:rPr>
              <a:t>of the tooth</a:t>
            </a:r>
            <a:r>
              <a:rPr lang="en-US" sz="2400" dirty="0" smtClean="0">
                <a:latin typeface="Times New Roman" panose="02020603050405020304" pitchFamily="18" charset="0"/>
                <a:cs typeface="Times New Roman" panose="02020603050405020304" pitchFamily="18" charset="0"/>
              </a:rPr>
              <a:t>.</a:t>
            </a:r>
          </a:p>
          <a:p>
            <a:pPr algn="just">
              <a:lnSpc>
                <a:spcPct val="150000"/>
              </a:lnSpc>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a:t>
            </a:r>
            <a:r>
              <a:rPr lang="en-US" sz="2400" dirty="0">
                <a:solidFill>
                  <a:srgbClr val="FF0000"/>
                </a:solidFill>
                <a:latin typeface="Times New Roman" panose="02020603050405020304" pitchFamily="18" charset="0"/>
                <a:cs typeface="Times New Roman" panose="02020603050405020304" pitchFamily="18" charset="0"/>
              </a:rPr>
              <a:t> root </a:t>
            </a:r>
            <a:r>
              <a:rPr lang="en-US" sz="2400" dirty="0">
                <a:latin typeface="Times New Roman" panose="02020603050405020304" pitchFamily="18" charset="0"/>
                <a:cs typeface="Times New Roman" panose="02020603050405020304" pitchFamily="18" charset="0"/>
              </a:rPr>
              <a:t>caries appear as </a:t>
            </a:r>
            <a:r>
              <a:rPr lang="en-US" sz="2400" dirty="0">
                <a:solidFill>
                  <a:srgbClr val="FF0000"/>
                </a:solidFill>
                <a:latin typeface="Times New Roman" panose="02020603050405020304" pitchFamily="18" charset="0"/>
                <a:cs typeface="Times New Roman" panose="02020603050405020304" pitchFamily="18" charset="0"/>
              </a:rPr>
              <a:t>U- shaped radiolucent </a:t>
            </a:r>
            <a:r>
              <a:rPr lang="en-US" sz="2400" dirty="0">
                <a:latin typeface="Times New Roman" panose="02020603050405020304" pitchFamily="18" charset="0"/>
                <a:cs typeface="Times New Roman" panose="02020603050405020304" pitchFamily="18" charset="0"/>
              </a:rPr>
              <a:t>area with irregular margins </a:t>
            </a:r>
          </a:p>
        </p:txBody>
      </p:sp>
    </p:spTree>
    <p:extLst>
      <p:ext uri="{BB962C8B-B14F-4D97-AF65-F5344CB8AC3E}">
        <p14:creationId xmlns:p14="http://schemas.microsoft.com/office/powerpoint/2010/main" val="4067704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5534" y="886489"/>
            <a:ext cx="3958999" cy="4654501"/>
          </a:xfrm>
          <a:prstGeom prst="rect">
            <a:avLst/>
          </a:prstGeom>
        </p:spPr>
      </p:pic>
      <p:pic>
        <p:nvPicPr>
          <p:cNvPr id="3" name="Picture 2"/>
          <p:cNvPicPr/>
          <p:nvPr/>
        </p:nvPicPr>
        <p:blipFill>
          <a:blip r:embed="rId3" cstate="print"/>
          <a:srcRect/>
          <a:stretch>
            <a:fillRect/>
          </a:stretch>
        </p:blipFill>
        <p:spPr bwMode="auto">
          <a:xfrm>
            <a:off x="4326342" y="886489"/>
            <a:ext cx="3944202" cy="4654501"/>
          </a:xfrm>
          <a:prstGeom prst="rect">
            <a:avLst/>
          </a:prstGeom>
          <a:noFill/>
          <a:ln w="9525">
            <a:noFill/>
            <a:miter lim="800000"/>
            <a:headEnd/>
            <a:tailEnd/>
          </a:ln>
        </p:spPr>
      </p:pic>
      <p:pic>
        <p:nvPicPr>
          <p:cNvPr id="4" name="Picture 3"/>
          <p:cNvPicPr>
            <a:picLocks noChangeAspect="1"/>
          </p:cNvPicPr>
          <p:nvPr/>
        </p:nvPicPr>
        <p:blipFill>
          <a:blip r:embed="rId4"/>
          <a:stretch>
            <a:fillRect/>
          </a:stretch>
        </p:blipFill>
        <p:spPr>
          <a:xfrm>
            <a:off x="8542352" y="886489"/>
            <a:ext cx="3531001" cy="4654501"/>
          </a:xfrm>
          <a:prstGeom prst="rect">
            <a:avLst/>
          </a:prstGeom>
        </p:spPr>
      </p:pic>
      <p:sp>
        <p:nvSpPr>
          <p:cNvPr id="9" name="Rectangle 8"/>
          <p:cNvSpPr/>
          <p:nvPr/>
        </p:nvSpPr>
        <p:spPr>
          <a:xfrm>
            <a:off x="992909" y="5769170"/>
            <a:ext cx="2164247" cy="369332"/>
          </a:xfrm>
          <a:prstGeom prst="rect">
            <a:avLst/>
          </a:prstGeom>
        </p:spPr>
        <p:txBody>
          <a:bodyPr wrap="none">
            <a:spAutoFit/>
          </a:bodyPr>
          <a:lstStyle/>
          <a:p>
            <a:r>
              <a:rPr lang="en-US" dirty="0"/>
              <a:t>pit and fissure caries </a:t>
            </a:r>
          </a:p>
        </p:txBody>
      </p:sp>
      <p:sp>
        <p:nvSpPr>
          <p:cNvPr id="11" name="Rectangle 10"/>
          <p:cNvSpPr/>
          <p:nvPr/>
        </p:nvSpPr>
        <p:spPr>
          <a:xfrm>
            <a:off x="5404608" y="5769170"/>
            <a:ext cx="1787669" cy="307777"/>
          </a:xfrm>
          <a:prstGeom prst="rect">
            <a:avLst/>
          </a:prstGeom>
        </p:spPr>
        <p:txBody>
          <a:bodyPr wrap="none">
            <a:spAutoFit/>
          </a:bodyPr>
          <a:lstStyle/>
          <a:p>
            <a:r>
              <a:rPr lang="en-US" sz="1400" dirty="0">
                <a:latin typeface="Times New Roman" panose="02020603050405020304" pitchFamily="18" charset="0"/>
                <a:ea typeface="Calibri" panose="020F0502020204030204" pitchFamily="34" charset="0"/>
              </a:rPr>
              <a:t>smooth surface caries </a:t>
            </a:r>
            <a:endParaRPr lang="en-US" dirty="0"/>
          </a:p>
        </p:txBody>
      </p:sp>
      <p:sp>
        <p:nvSpPr>
          <p:cNvPr id="12" name="Rectangle 11"/>
          <p:cNvSpPr/>
          <p:nvPr/>
        </p:nvSpPr>
        <p:spPr>
          <a:xfrm>
            <a:off x="9785914" y="5646059"/>
            <a:ext cx="1043876" cy="307777"/>
          </a:xfrm>
          <a:prstGeom prst="rect">
            <a:avLst/>
          </a:prstGeom>
        </p:spPr>
        <p:txBody>
          <a:bodyPr wrap="none">
            <a:spAutoFit/>
          </a:bodyPr>
          <a:lstStyle/>
          <a:p>
            <a:r>
              <a:rPr lang="en-US" sz="1400" dirty="0">
                <a:latin typeface="Times New Roman" panose="02020603050405020304" pitchFamily="18" charset="0"/>
                <a:ea typeface="Calibri" panose="020F0502020204030204" pitchFamily="34" charset="0"/>
              </a:rPr>
              <a:t>Root caries </a:t>
            </a:r>
            <a:endParaRPr lang="en-US" dirty="0"/>
          </a:p>
        </p:txBody>
      </p:sp>
    </p:spTree>
    <p:extLst>
      <p:ext uri="{BB962C8B-B14F-4D97-AF65-F5344CB8AC3E}">
        <p14:creationId xmlns:p14="http://schemas.microsoft.com/office/powerpoint/2010/main" val="3110030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81781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659" y="285832"/>
            <a:ext cx="11791665" cy="5078313"/>
          </a:xfrm>
          <a:prstGeom prst="rect">
            <a:avLst/>
          </a:prstGeom>
        </p:spPr>
        <p:txBody>
          <a:bodyPr wrap="square">
            <a:spAutoFit/>
          </a:bodyPr>
          <a:lstStyle/>
          <a:p>
            <a:pPr algn="just">
              <a:lnSpc>
                <a:spcPct val="150000"/>
              </a:lnSpc>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The </a:t>
            </a:r>
            <a:r>
              <a:rPr lang="en-US" sz="2400" dirty="0">
                <a:latin typeface="Times New Roman" panose="02020603050405020304" pitchFamily="18" charset="0"/>
                <a:ea typeface="Calibri" panose="020F0502020204030204" pitchFamily="34" charset="0"/>
                <a:cs typeface="Times New Roman" panose="02020603050405020304" pitchFamily="18" charset="0"/>
              </a:rPr>
              <a:t>lesion in the proximal surface is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conical</a:t>
            </a:r>
            <a:r>
              <a:rPr lang="en-US" sz="2400" dirty="0">
                <a:latin typeface="Times New Roman" panose="02020603050405020304" pitchFamily="18" charset="0"/>
                <a:ea typeface="Calibri" panose="020F0502020204030204" pitchFamily="34" charset="0"/>
                <a:cs typeface="Times New Roman" panose="02020603050405020304" pitchFamily="18" charset="0"/>
              </a:rPr>
              <a:t> in shape with its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apex towards the dentine, </a:t>
            </a:r>
            <a:r>
              <a:rPr lang="en-US" sz="2400" dirty="0">
                <a:latin typeface="Times New Roman" panose="02020603050405020304" pitchFamily="18" charset="0"/>
                <a:ea typeface="Calibri" panose="020F0502020204030204" pitchFamily="34" charset="0"/>
                <a:cs typeface="Times New Roman" panose="02020603050405020304" pitchFamily="18" charset="0"/>
              </a:rPr>
              <a:t>and a series of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four zones </a:t>
            </a:r>
            <a:r>
              <a:rPr lang="en-US" sz="2400" dirty="0">
                <a:latin typeface="Times New Roman" panose="02020603050405020304" pitchFamily="18" charset="0"/>
                <a:ea typeface="Calibri" panose="020F0502020204030204" pitchFamily="34" charset="0"/>
                <a:cs typeface="Times New Roman" panose="02020603050405020304" pitchFamily="18" charset="0"/>
              </a:rPr>
              <a:t>of differing translucency can be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discerned. </a:t>
            </a:r>
            <a:r>
              <a:rPr lang="en-US" sz="2400" dirty="0">
                <a:latin typeface="Times New Roman" panose="02020603050405020304" pitchFamily="18" charset="0"/>
                <a:ea typeface="Calibri" panose="020F0502020204030204" pitchFamily="34" charset="0"/>
                <a:cs typeface="Times New Roman" panose="02020603050405020304" pitchFamily="18" charset="0"/>
              </a:rPr>
              <a:t>Working back from the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deepest, </a:t>
            </a:r>
            <a:r>
              <a:rPr lang="en-US" sz="2400" dirty="0">
                <a:latin typeface="Times New Roman" panose="02020603050405020304" pitchFamily="18" charset="0"/>
                <a:ea typeface="Calibri" panose="020F0502020204030204" pitchFamily="34" charset="0"/>
                <a:cs typeface="Times New Roman" panose="02020603050405020304" pitchFamily="18" charset="0"/>
              </a:rPr>
              <a:t>advancing edge of the lesion</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50000"/>
              </a:lnSpc>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Translucent zone</a:t>
            </a:r>
            <a:r>
              <a:rPr lang="en-US" sz="2400" dirty="0">
                <a:latin typeface="Times New Roman" panose="02020603050405020304" pitchFamily="18" charset="0"/>
                <a:ea typeface="Calibri" panose="020F0502020204030204" pitchFamily="34" charset="0"/>
                <a:cs typeface="Times New Roman" panose="02020603050405020304" pitchFamily="18" charset="0"/>
              </a:rPr>
              <a:t>: It is the results from formation of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pores</a:t>
            </a:r>
            <a:r>
              <a:rPr lang="en-US" sz="2400" dirty="0">
                <a:latin typeface="Times New Roman" panose="02020603050405020304" pitchFamily="18" charset="0"/>
                <a:ea typeface="Calibri" panose="020F0502020204030204" pitchFamily="34" charset="0"/>
                <a:cs typeface="Times New Roman" panose="02020603050405020304" pitchFamily="18" charset="0"/>
              </a:rPr>
              <a:t> due to earliest and deepest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demineralization. </a:t>
            </a:r>
            <a:r>
              <a:rPr lang="en-US" sz="2400" dirty="0">
                <a:latin typeface="Times New Roman" panose="02020603050405020304" pitchFamily="18" charset="0"/>
                <a:ea typeface="Calibri" panose="020F0502020204030204" pitchFamily="34" charset="0"/>
                <a:cs typeface="Times New Roman" panose="02020603050405020304" pitchFamily="18" charset="0"/>
              </a:rPr>
              <a:t>The volume of the pores in this zone is 1% of the enamel volume. </a:t>
            </a:r>
            <a:endParaRPr lang="en-US" sz="2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*The dark zone</a:t>
            </a:r>
            <a:r>
              <a:rPr lang="en-US" sz="2400" dirty="0">
                <a:latin typeface="Times New Roman" panose="02020603050405020304" pitchFamily="18" charset="0"/>
                <a:ea typeface="Calibri" panose="020F0502020204030204" pitchFamily="34" charset="0"/>
                <a:cs typeface="Times New Roman" panose="02020603050405020304" pitchFamily="18" charset="0"/>
              </a:rPr>
              <a:t>: It is superficial to the translucent zone. Polarized light microscopy shows that the volume of the pores in this zone has increased to 2-4% of the enamel volume</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5417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364" y="449604"/>
            <a:ext cx="11791665" cy="5078313"/>
          </a:xfrm>
          <a:prstGeom prst="rect">
            <a:avLst/>
          </a:prstGeom>
        </p:spPr>
        <p:txBody>
          <a:bodyPr wrap="square">
            <a:spAutoFit/>
          </a:bodyPr>
          <a:lstStyle/>
          <a:p>
            <a:pPr lvl="0" algn="just">
              <a:lnSpc>
                <a:spcPct val="150000"/>
              </a:lnSpc>
            </a:pP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*Body of the lesion</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en-US" sz="24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Forms the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bulk </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of the lesion and extends from just beneath the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surface zone to the dark zone. </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Polarized light examination shows that the pore volume is 5% at the periphery but increases to at least 25% in the center. </a:t>
            </a:r>
          </a:p>
          <a:p>
            <a:pPr algn="just">
              <a:lnSpc>
                <a:spcPct val="150000"/>
              </a:lnSpc>
            </a:pPr>
            <a:endParaRPr lang="en-US" sz="24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24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Surface zone</a:t>
            </a:r>
            <a:r>
              <a:rPr lang="en-US" sz="2400" dirty="0">
                <a:latin typeface="Times New Roman" panose="02020603050405020304" pitchFamily="18" charset="0"/>
                <a:ea typeface="Calibri" panose="020F0502020204030204" pitchFamily="34" charset="0"/>
                <a:cs typeface="Times New Roman" panose="02020603050405020304" pitchFamily="18" charset="0"/>
              </a:rPr>
              <a:t>: It shows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more heavily mineralized </a:t>
            </a:r>
            <a:r>
              <a:rPr lang="en-US" sz="2400" dirty="0">
                <a:latin typeface="Times New Roman" panose="02020603050405020304" pitchFamily="18" charset="0"/>
                <a:ea typeface="Calibri" panose="020F0502020204030204" pitchFamily="34" charset="0"/>
                <a:cs typeface="Times New Roman" panose="02020603050405020304" pitchFamily="18" charset="0"/>
              </a:rPr>
              <a:t>than the deeper zones.  The surface zone appears to form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partly</a:t>
            </a:r>
            <a:r>
              <a:rPr lang="en-US" sz="2400" dirty="0">
                <a:latin typeface="Times New Roman" panose="02020603050405020304" pitchFamily="18" charset="0"/>
                <a:ea typeface="Calibri" panose="020F0502020204030204" pitchFamily="34" charset="0"/>
                <a:cs typeface="Times New Roman" panose="02020603050405020304" pitchFamily="18" charset="0"/>
              </a:rPr>
              <a:t> by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remineralization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The remineralizing </a:t>
            </a:r>
            <a:r>
              <a:rPr lang="en-US" sz="2400" dirty="0">
                <a:latin typeface="Times New Roman" panose="02020603050405020304" pitchFamily="18" charset="0"/>
                <a:ea typeface="Calibri" panose="020F0502020204030204" pitchFamily="34" charset="0"/>
                <a:cs typeface="Times New Roman" panose="02020603050405020304" pitchFamily="18" charset="0"/>
              </a:rPr>
              <a:t>salts may come either from </a:t>
            </a:r>
            <a:r>
              <a:rPr lang="en-US" sz="24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those concentrated in the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plaque </a:t>
            </a:r>
            <a:r>
              <a:rPr lang="en-US" sz="2400" dirty="0">
                <a:latin typeface="Times New Roman" panose="02020603050405020304" pitchFamily="18" charset="0"/>
                <a:ea typeface="Calibri" panose="020F0502020204030204" pitchFamily="34" charset="0"/>
                <a:cs typeface="Times New Roman" panose="02020603050405020304" pitchFamily="18" charset="0"/>
              </a:rPr>
              <a:t>or from precipitation of calcium and phosphate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ions diffusing outwards as the deeper zones are demineralized</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6915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7660" y="5969843"/>
            <a:ext cx="10099343" cy="338554"/>
          </a:xfrm>
          <a:prstGeom prst="rect">
            <a:avLst/>
          </a:prstGeom>
        </p:spPr>
        <p:txBody>
          <a:bodyPr wrap="square">
            <a:spAutoFit/>
          </a:bodyPr>
          <a:lstStyle/>
          <a:p>
            <a:r>
              <a:rPr lang="en-US" sz="1600" dirty="0" smtClean="0">
                <a:latin typeface="Times New Roman" panose="02020603050405020304" pitchFamily="18" charset="0"/>
                <a:ea typeface="Calibri" panose="020F0502020204030204" pitchFamily="34" charset="0"/>
              </a:rPr>
              <a:t> </a:t>
            </a:r>
            <a:r>
              <a:rPr lang="en-US" sz="1600" dirty="0">
                <a:latin typeface="Times New Roman" panose="02020603050405020304" pitchFamily="18" charset="0"/>
                <a:ea typeface="Calibri" panose="020F0502020204030204" pitchFamily="34" charset="0"/>
              </a:rPr>
              <a:t>Ground section of early enamel caries showing the four zones. </a:t>
            </a:r>
            <a:endParaRPr lang="en-US" sz="1600" dirty="0"/>
          </a:p>
        </p:txBody>
      </p:sp>
      <p:pic>
        <p:nvPicPr>
          <p:cNvPr id="4" name="Picture 3"/>
          <p:cNvPicPr/>
          <p:nvPr/>
        </p:nvPicPr>
        <p:blipFill>
          <a:blip r:embed="rId2" cstate="print"/>
          <a:srcRect/>
          <a:stretch>
            <a:fillRect/>
          </a:stretch>
        </p:blipFill>
        <p:spPr bwMode="auto">
          <a:xfrm>
            <a:off x="307660" y="491320"/>
            <a:ext cx="7287904" cy="5322626"/>
          </a:xfrm>
          <a:prstGeom prst="rect">
            <a:avLst/>
          </a:prstGeom>
          <a:noFill/>
          <a:ln w="9525">
            <a:noFill/>
            <a:miter lim="800000"/>
            <a:headEnd/>
            <a:tailEnd/>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5564" y="1333358"/>
            <a:ext cx="4600575"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943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773" y="191069"/>
            <a:ext cx="11737075" cy="4708981"/>
          </a:xfrm>
          <a:prstGeom prst="rect">
            <a:avLst/>
          </a:prstGeom>
        </p:spPr>
        <p:txBody>
          <a:bodyPr wrap="square">
            <a:spAutoFit/>
          </a:bodyPr>
          <a:lstStyle/>
          <a:p>
            <a:pPr algn="just">
              <a:lnSpc>
                <a:spcPct val="150000"/>
              </a:lnSpc>
            </a:pPr>
            <a:r>
              <a:rPr lang="en-US" sz="1400" dirty="0">
                <a:latin typeface="Times New Roman" panose="02020603050405020304" pitchFamily="18" charset="0"/>
                <a:ea typeface="Calibri" panose="020F0502020204030204" pitchFamily="34" charset="0"/>
                <a:cs typeface="Arial" panose="020B0604020202020204" pitchFamily="34" charset="0"/>
              </a:rPr>
              <a:t> </a:t>
            </a:r>
            <a:r>
              <a:rPr lang="en-US" sz="32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Cavity formation </a:t>
            </a:r>
            <a:r>
              <a:rPr lang="en-US" sz="2400" b="1" dirty="0" smtClean="0">
                <a:latin typeface="Times New Roman" panose="02020603050405020304" pitchFamily="18" charset="0"/>
                <a:ea typeface="Calibri" panose="020F0502020204030204" pitchFamily="34" charset="0"/>
                <a:cs typeface="Arial" panose="020B0604020202020204" pitchFamily="34" charset="0"/>
              </a:rPr>
              <a:t>:</a:t>
            </a:r>
          </a:p>
          <a:p>
            <a:pPr algn="just">
              <a:lnSpc>
                <a:spcPct val="150000"/>
              </a:lnSpc>
            </a:pPr>
            <a:r>
              <a:rPr lang="en-US" sz="2400" dirty="0" smtClean="0">
                <a:latin typeface="Times New Roman" panose="02020603050405020304" pitchFamily="18" charset="0"/>
                <a:ea typeface="Calibri" panose="020F0502020204030204" pitchFamily="34" charset="0"/>
                <a:cs typeface="Arial" panose="020B0604020202020204" pitchFamily="34" charset="0"/>
              </a:rPr>
              <a:t>As </a:t>
            </a:r>
            <a:r>
              <a:rPr lang="en-US" sz="2400" dirty="0">
                <a:latin typeface="Times New Roman" panose="02020603050405020304" pitchFamily="18" charset="0"/>
                <a:ea typeface="Calibri" panose="020F0502020204030204" pitchFamily="34" charset="0"/>
                <a:cs typeface="Arial" panose="020B0604020202020204" pitchFamily="34" charset="0"/>
              </a:rPr>
              <a:t>the lesion progresses and cavitation develops, </a:t>
            </a:r>
            <a:r>
              <a:rPr lang="en-US" sz="2400" dirty="0" smtClean="0">
                <a:latin typeface="Times New Roman" panose="02020603050405020304" pitchFamily="18" charset="0"/>
                <a:ea typeface="Calibri" panose="020F0502020204030204" pitchFamily="34" charset="0"/>
                <a:cs typeface="Arial" panose="020B0604020202020204" pitchFamily="34" charset="0"/>
              </a:rPr>
              <a:t>demineralization </a:t>
            </a:r>
            <a:r>
              <a:rPr lang="en-US" sz="2400" dirty="0">
                <a:latin typeface="Times New Roman" panose="02020603050405020304" pitchFamily="18" charset="0"/>
                <a:ea typeface="Calibri" panose="020F0502020204030204" pitchFamily="34" charset="0"/>
                <a:cs typeface="Arial" panose="020B0604020202020204" pitchFamily="34" charset="0"/>
              </a:rPr>
              <a:t>comes to dominate the process; therefore, </a:t>
            </a:r>
            <a:r>
              <a:rPr lang="en-US" sz="2400" dirty="0">
                <a:solidFill>
                  <a:srgbClr val="FF0000"/>
                </a:solidFill>
                <a:latin typeface="Times New Roman" panose="02020603050405020304" pitchFamily="18" charset="0"/>
                <a:ea typeface="Calibri" panose="020F0502020204030204" pitchFamily="34" charset="0"/>
                <a:cs typeface="Arial" panose="020B0604020202020204" pitchFamily="34" charset="0"/>
              </a:rPr>
              <a:t>enamel crystallites are progressively dissolved </a:t>
            </a:r>
            <a:r>
              <a:rPr lang="en-US" sz="2400" dirty="0">
                <a:latin typeface="Times New Roman" panose="02020603050405020304" pitchFamily="18" charset="0"/>
                <a:ea typeface="Calibri" panose="020F0502020204030204" pitchFamily="34" charset="0"/>
                <a:cs typeface="Arial" panose="020B0604020202020204" pitchFamily="34" charset="0"/>
              </a:rPr>
              <a:t>until disintegration becomes visible microscopically. </a:t>
            </a:r>
            <a:endParaRPr lang="en-US" sz="2400" dirty="0" smtClean="0">
              <a:latin typeface="Times New Roman" panose="02020603050405020304" pitchFamily="18" charset="0"/>
              <a:ea typeface="Calibri" panose="020F0502020204030204" pitchFamily="34" charset="0"/>
              <a:cs typeface="Arial" panose="020B0604020202020204" pitchFamily="34" charset="0"/>
            </a:endParaRPr>
          </a:p>
          <a:p>
            <a:pPr algn="just">
              <a:lnSpc>
                <a:spcPct val="150000"/>
              </a:lnSpc>
            </a:pPr>
            <a:r>
              <a:rPr lang="en-US" sz="2400" dirty="0" smtClean="0">
                <a:solidFill>
                  <a:srgbClr val="FF0000"/>
                </a:solidFill>
                <a:latin typeface="Times New Roman" panose="02020603050405020304" pitchFamily="18" charset="0"/>
                <a:ea typeface="Calibri" panose="020F0502020204030204" pitchFamily="34" charset="0"/>
                <a:cs typeface="Arial" panose="020B0604020202020204" pitchFamily="34" charset="0"/>
              </a:rPr>
              <a:t>Defects</a:t>
            </a:r>
            <a:r>
              <a:rPr lang="en-US" sz="2400" dirty="0" smtClean="0">
                <a:latin typeface="Times New Roman" panose="02020603050405020304" pitchFamily="18" charset="0"/>
                <a:ea typeface="Calibri" panose="020F0502020204030204" pitchFamily="34" charset="0"/>
                <a:cs typeface="Arial" panose="020B0604020202020204" pitchFamily="34" charset="0"/>
              </a:rPr>
              <a:t> </a:t>
            </a:r>
            <a:r>
              <a:rPr lang="en-US" sz="2400" dirty="0">
                <a:latin typeface="Times New Roman" panose="02020603050405020304" pitchFamily="18" charset="0"/>
                <a:ea typeface="Calibri" panose="020F0502020204030204" pitchFamily="34" charset="0"/>
                <a:cs typeface="Arial" panose="020B0604020202020204" pitchFamily="34" charset="0"/>
              </a:rPr>
              <a:t>eventually become </a:t>
            </a:r>
            <a:r>
              <a:rPr lang="en-US" sz="2400" dirty="0">
                <a:solidFill>
                  <a:srgbClr val="FF0000"/>
                </a:solidFill>
                <a:latin typeface="Times New Roman" panose="02020603050405020304" pitchFamily="18" charset="0"/>
                <a:ea typeface="Calibri" panose="020F0502020204030204" pitchFamily="34" charset="0"/>
                <a:cs typeface="Arial" panose="020B0604020202020204" pitchFamily="34" charset="0"/>
              </a:rPr>
              <a:t>large enough </a:t>
            </a:r>
            <a:r>
              <a:rPr lang="en-US" sz="2400" dirty="0">
                <a:latin typeface="Times New Roman" panose="02020603050405020304" pitchFamily="18" charset="0"/>
                <a:ea typeface="Calibri" panose="020F0502020204030204" pitchFamily="34" charset="0"/>
                <a:cs typeface="Arial" panose="020B0604020202020204" pitchFamily="34" charset="0"/>
              </a:rPr>
              <a:t>to allow bacteria to enter. </a:t>
            </a:r>
            <a:endParaRPr lang="en-US" sz="2400" dirty="0" smtClean="0">
              <a:latin typeface="Times New Roman" panose="02020603050405020304" pitchFamily="18" charset="0"/>
              <a:ea typeface="Calibri" panose="020F0502020204030204" pitchFamily="34" charset="0"/>
              <a:cs typeface="Arial" panose="020B0604020202020204" pitchFamily="34" charset="0"/>
            </a:endParaRPr>
          </a:p>
          <a:p>
            <a:pPr algn="just">
              <a:lnSpc>
                <a:spcPct val="150000"/>
              </a:lnSpc>
            </a:pPr>
            <a:r>
              <a:rPr lang="en-US" sz="2400" dirty="0" smtClean="0">
                <a:latin typeface="Times New Roman" panose="02020603050405020304" pitchFamily="18" charset="0"/>
                <a:ea typeface="Calibri" panose="020F0502020204030204" pitchFamily="34" charset="0"/>
                <a:cs typeface="Arial" panose="020B0604020202020204" pitchFamily="34" charset="0"/>
              </a:rPr>
              <a:t>Once </a:t>
            </a:r>
            <a:r>
              <a:rPr lang="en-US" sz="2400" dirty="0">
                <a:latin typeface="Times New Roman" panose="02020603050405020304" pitchFamily="18" charset="0"/>
                <a:ea typeface="Calibri" panose="020F0502020204030204" pitchFamily="34" charset="0"/>
                <a:cs typeface="Arial" panose="020B0604020202020204" pitchFamily="34" charset="0"/>
              </a:rPr>
              <a:t>bacteria have penetrated the enamel they reach the amelodentinal</a:t>
            </a:r>
            <a:r>
              <a:rPr lang="en-US" sz="2400" b="1" dirty="0">
                <a:latin typeface="Times New Roman" panose="02020603050405020304" pitchFamily="18" charset="0"/>
                <a:ea typeface="Calibri" panose="020F0502020204030204" pitchFamily="34" charset="0"/>
                <a:cs typeface="Arial" panose="020B0604020202020204" pitchFamily="34" charset="0"/>
              </a:rPr>
              <a:t> </a:t>
            </a:r>
            <a:r>
              <a:rPr lang="en-US" sz="2400" dirty="0">
                <a:latin typeface="Times New Roman" panose="02020603050405020304" pitchFamily="18" charset="0"/>
                <a:ea typeface="Calibri" panose="020F0502020204030204" pitchFamily="34" charset="0"/>
                <a:cs typeface="Arial" panose="020B0604020202020204" pitchFamily="34" charset="0"/>
              </a:rPr>
              <a:t>junction and spread </a:t>
            </a:r>
            <a:r>
              <a:rPr lang="en-US" sz="2400" dirty="0">
                <a:solidFill>
                  <a:srgbClr val="FF0000"/>
                </a:solidFill>
                <a:latin typeface="Times New Roman" panose="02020603050405020304" pitchFamily="18" charset="0"/>
                <a:ea typeface="Calibri" panose="020F0502020204030204" pitchFamily="34" charset="0"/>
                <a:cs typeface="Arial" panose="020B0604020202020204" pitchFamily="34" charset="0"/>
              </a:rPr>
              <a:t>laterally</a:t>
            </a:r>
            <a:r>
              <a:rPr lang="en-US" sz="2400" dirty="0">
                <a:latin typeface="Times New Roman" panose="02020603050405020304" pitchFamily="18" charset="0"/>
                <a:ea typeface="Calibri" panose="020F0502020204030204" pitchFamily="34" charset="0"/>
                <a:cs typeface="Arial" panose="020B0604020202020204" pitchFamily="34" charset="0"/>
              </a:rPr>
              <a:t> to undermine the enamel and the enamel loses the support of the dentine and is therefore greatly weakened</a:t>
            </a:r>
            <a:r>
              <a:rPr lang="en-US" sz="2400" dirty="0" smtClean="0">
                <a:latin typeface="Times New Roman" panose="02020603050405020304" pitchFamily="18" charset="0"/>
                <a:ea typeface="Calibri" panose="020F0502020204030204" pitchFamily="34" charset="0"/>
                <a:cs typeface="Arial" panose="020B0604020202020204" pitchFamily="34" charset="0"/>
              </a:rPr>
              <a:t>..</a:t>
            </a:r>
            <a:endParaRPr lang="en-US" sz="2400" dirty="0"/>
          </a:p>
        </p:txBody>
      </p:sp>
    </p:spTree>
    <p:extLst>
      <p:ext uri="{BB962C8B-B14F-4D97-AF65-F5344CB8AC3E}">
        <p14:creationId xmlns:p14="http://schemas.microsoft.com/office/powerpoint/2010/main" val="2893478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773" y="191069"/>
            <a:ext cx="11737075" cy="2862322"/>
          </a:xfrm>
          <a:prstGeom prst="rect">
            <a:avLst/>
          </a:prstGeom>
        </p:spPr>
        <p:txBody>
          <a:bodyPr wrap="square">
            <a:spAutoFit/>
          </a:bodyPr>
          <a:lstStyle/>
          <a:p>
            <a:pPr algn="just">
              <a:lnSpc>
                <a:spcPct val="150000"/>
              </a:lnSpc>
            </a:pPr>
            <a:r>
              <a:rPr lang="en-US" sz="2400" dirty="0" smtClean="0">
                <a:latin typeface="Times New Roman" panose="02020603050405020304" pitchFamily="18" charset="0"/>
                <a:ea typeface="Calibri" panose="020F0502020204030204" pitchFamily="34" charset="0"/>
                <a:cs typeface="Arial" panose="020B0604020202020204" pitchFamily="34" charset="0"/>
              </a:rPr>
              <a:t>Clinically </a:t>
            </a:r>
            <a:r>
              <a:rPr lang="en-US" sz="2400" dirty="0">
                <a:latin typeface="Times New Roman" panose="02020603050405020304" pitchFamily="18" charset="0"/>
                <a:ea typeface="Calibri" panose="020F0502020204030204" pitchFamily="34" charset="0"/>
                <a:cs typeface="Arial" panose="020B0604020202020204" pitchFamily="34" charset="0"/>
              </a:rPr>
              <a:t>this is frequently</a:t>
            </a:r>
            <a:r>
              <a:rPr lang="en-US" sz="2400" b="1" dirty="0">
                <a:latin typeface="Times New Roman" panose="02020603050405020304" pitchFamily="18" charset="0"/>
                <a:ea typeface="Calibri" panose="020F0502020204030204" pitchFamily="34" charset="0"/>
                <a:cs typeface="Arial" panose="020B0604020202020204" pitchFamily="34" charset="0"/>
              </a:rPr>
              <a:t> </a:t>
            </a:r>
            <a:r>
              <a:rPr lang="en-US" sz="2400" dirty="0">
                <a:latin typeface="Times New Roman" panose="02020603050405020304" pitchFamily="18" charset="0"/>
                <a:ea typeface="Calibri" panose="020F0502020204030204" pitchFamily="34" charset="0"/>
                <a:cs typeface="Arial" panose="020B0604020202020204" pitchFamily="34" charset="0"/>
              </a:rPr>
              <a:t>evident when there is no more than </a:t>
            </a:r>
            <a:r>
              <a:rPr lang="en-US" sz="2400" dirty="0">
                <a:solidFill>
                  <a:srgbClr val="FF0000"/>
                </a:solidFill>
                <a:latin typeface="Times New Roman" panose="02020603050405020304" pitchFamily="18" charset="0"/>
                <a:ea typeface="Calibri" panose="020F0502020204030204" pitchFamily="34" charset="0"/>
                <a:cs typeface="Arial" panose="020B0604020202020204" pitchFamily="34" charset="0"/>
              </a:rPr>
              <a:t>a pinhole </a:t>
            </a:r>
            <a:r>
              <a:rPr lang="en-US" sz="2400" dirty="0">
                <a:latin typeface="Times New Roman" panose="02020603050405020304" pitchFamily="18" charset="0"/>
                <a:ea typeface="Calibri" panose="020F0502020204030204" pitchFamily="34" charset="0"/>
                <a:cs typeface="Arial" panose="020B0604020202020204" pitchFamily="34" charset="0"/>
              </a:rPr>
              <a:t>lesion in</a:t>
            </a:r>
            <a:r>
              <a:rPr lang="en-US" sz="2400" b="1" dirty="0">
                <a:latin typeface="Times New Roman" panose="02020603050405020304" pitchFamily="18" charset="0"/>
                <a:ea typeface="Calibri" panose="020F0502020204030204" pitchFamily="34" charset="0"/>
                <a:cs typeface="Arial" panose="020B0604020202020204" pitchFamily="34" charset="0"/>
              </a:rPr>
              <a:t> </a:t>
            </a:r>
            <a:r>
              <a:rPr lang="en-US" sz="2400" dirty="0">
                <a:latin typeface="Times New Roman" panose="02020603050405020304" pitchFamily="18" charset="0"/>
                <a:ea typeface="Calibri" panose="020F0502020204030204" pitchFamily="34" charset="0"/>
                <a:cs typeface="Arial" panose="020B0604020202020204" pitchFamily="34" charset="0"/>
              </a:rPr>
              <a:t>an occlusal pit, but cutting away the surrounding enamel shows</a:t>
            </a:r>
            <a:r>
              <a:rPr lang="en-US" sz="2400" b="1" dirty="0">
                <a:latin typeface="Times New Roman" panose="02020603050405020304" pitchFamily="18" charset="0"/>
                <a:ea typeface="Calibri" panose="020F0502020204030204" pitchFamily="34" charset="0"/>
                <a:cs typeface="Arial" panose="020B0604020202020204" pitchFamily="34" charset="0"/>
              </a:rPr>
              <a:t> </a:t>
            </a:r>
            <a:r>
              <a:rPr lang="en-US" sz="2400" dirty="0">
                <a:latin typeface="Times New Roman" panose="02020603050405020304" pitchFamily="18" charset="0"/>
                <a:ea typeface="Calibri" panose="020F0502020204030204" pitchFamily="34" charset="0"/>
                <a:cs typeface="Arial" panose="020B0604020202020204" pitchFamily="34" charset="0"/>
              </a:rPr>
              <a:t>it to be widely </a:t>
            </a:r>
            <a:r>
              <a:rPr lang="en-US" sz="2400" dirty="0">
                <a:solidFill>
                  <a:srgbClr val="FF0000"/>
                </a:solidFill>
                <a:latin typeface="Times New Roman" panose="02020603050405020304" pitchFamily="18" charset="0"/>
                <a:ea typeface="Calibri" panose="020F0502020204030204" pitchFamily="34" charset="0"/>
                <a:cs typeface="Arial" panose="020B0604020202020204" pitchFamily="34" charset="0"/>
              </a:rPr>
              <a:t>undermined</a:t>
            </a:r>
            <a:r>
              <a:rPr lang="en-US" sz="2400" dirty="0">
                <a:latin typeface="Times New Roman" panose="02020603050405020304" pitchFamily="18" charset="0"/>
                <a:ea typeface="Calibri" panose="020F0502020204030204" pitchFamily="34" charset="0"/>
                <a:cs typeface="Arial" panose="020B0604020202020204" pitchFamily="34" charset="0"/>
              </a:rPr>
              <a:t>.</a:t>
            </a:r>
            <a:r>
              <a:rPr lang="en-US" sz="2400" b="1" dirty="0">
                <a:latin typeface="Times New Roman" panose="02020603050405020304" pitchFamily="18" charset="0"/>
                <a:ea typeface="Calibri" panose="020F0502020204030204" pitchFamily="34" charset="0"/>
                <a:cs typeface="Arial" panose="020B0604020202020204" pitchFamily="34" charset="0"/>
              </a:rPr>
              <a:t> </a:t>
            </a:r>
            <a:endParaRPr lang="en-US" sz="2400" b="1" dirty="0" smtClean="0">
              <a:latin typeface="Times New Roman" panose="02020603050405020304" pitchFamily="18" charset="0"/>
              <a:ea typeface="Calibri" panose="020F0502020204030204" pitchFamily="34" charset="0"/>
              <a:cs typeface="Arial" panose="020B0604020202020204" pitchFamily="34" charset="0"/>
            </a:endParaRPr>
          </a:p>
          <a:p>
            <a:pPr algn="just">
              <a:lnSpc>
                <a:spcPct val="150000"/>
              </a:lnSpc>
            </a:pPr>
            <a:r>
              <a:rPr lang="en-US" sz="2400" dirty="0" smtClean="0">
                <a:latin typeface="Times New Roman" panose="02020603050405020304" pitchFamily="18" charset="0"/>
                <a:ea typeface="Calibri" panose="020F0502020204030204" pitchFamily="34" charset="0"/>
                <a:cs typeface="Arial" panose="020B0604020202020204" pitchFamily="34" charset="0"/>
              </a:rPr>
              <a:t>As </a:t>
            </a:r>
            <a:r>
              <a:rPr lang="en-US" sz="2400" dirty="0">
                <a:latin typeface="Times New Roman" panose="02020603050405020304" pitchFamily="18" charset="0"/>
                <a:ea typeface="Calibri" panose="020F0502020204030204" pitchFamily="34" charset="0"/>
                <a:cs typeface="Arial" panose="020B0604020202020204" pitchFamily="34" charset="0"/>
              </a:rPr>
              <a:t>undermining of the enamel continues, it starts to </a:t>
            </a:r>
            <a:r>
              <a:rPr lang="en-US" sz="2400" dirty="0">
                <a:solidFill>
                  <a:srgbClr val="FF0000"/>
                </a:solidFill>
                <a:latin typeface="Times New Roman" panose="02020603050405020304" pitchFamily="18" charset="0"/>
                <a:ea typeface="Calibri" panose="020F0502020204030204" pitchFamily="34" charset="0"/>
                <a:cs typeface="Arial" panose="020B0604020202020204" pitchFamily="34" charset="0"/>
              </a:rPr>
              <a:t>collapse</a:t>
            </a:r>
            <a:r>
              <a:rPr lang="en-US" sz="2400" b="1" dirty="0">
                <a:latin typeface="Times New Roman" panose="02020603050405020304" pitchFamily="18" charset="0"/>
                <a:ea typeface="Calibri" panose="020F0502020204030204" pitchFamily="34" charset="0"/>
                <a:cs typeface="Arial" panose="020B0604020202020204" pitchFamily="34" charset="0"/>
              </a:rPr>
              <a:t> </a:t>
            </a:r>
            <a:r>
              <a:rPr lang="en-US" sz="2400" dirty="0">
                <a:latin typeface="Times New Roman" panose="02020603050405020304" pitchFamily="18" charset="0"/>
                <a:ea typeface="Calibri" panose="020F0502020204030204" pitchFamily="34" charset="0"/>
                <a:cs typeface="Arial" panose="020B0604020202020204" pitchFamily="34" charset="0"/>
              </a:rPr>
              <a:t>under the stress of mastication and to fragment around the</a:t>
            </a:r>
            <a:r>
              <a:rPr lang="en-US" sz="2400" b="1" dirty="0">
                <a:latin typeface="Times New Roman" panose="02020603050405020304" pitchFamily="18" charset="0"/>
                <a:ea typeface="Calibri" panose="020F0502020204030204" pitchFamily="34" charset="0"/>
                <a:cs typeface="Arial" panose="020B0604020202020204" pitchFamily="34" charset="0"/>
              </a:rPr>
              <a:t> </a:t>
            </a:r>
            <a:r>
              <a:rPr lang="en-US" sz="2400" dirty="0">
                <a:latin typeface="Times New Roman" panose="02020603050405020304" pitchFamily="18" charset="0"/>
                <a:ea typeface="Calibri" panose="020F0502020204030204" pitchFamily="34" charset="0"/>
                <a:cs typeface="Arial" panose="020B0604020202020204" pitchFamily="34" charset="0"/>
              </a:rPr>
              <a:t>edge of the lesion. By this stage, </a:t>
            </a:r>
            <a:r>
              <a:rPr lang="en-US" sz="2400" dirty="0">
                <a:solidFill>
                  <a:srgbClr val="FF0000"/>
                </a:solidFill>
                <a:latin typeface="Times New Roman" panose="02020603050405020304" pitchFamily="18" charset="0"/>
                <a:ea typeface="Calibri" panose="020F0502020204030204" pitchFamily="34" charset="0"/>
                <a:cs typeface="Arial" panose="020B0604020202020204" pitchFamily="34" charset="0"/>
              </a:rPr>
              <a:t>bacterial</a:t>
            </a:r>
            <a:r>
              <a:rPr lang="en-US" sz="2400" b="1" dirty="0">
                <a:solidFill>
                  <a:srgbClr val="FF0000"/>
                </a:solidFill>
                <a:latin typeface="Times New Roman" panose="02020603050405020304" pitchFamily="18" charset="0"/>
                <a:ea typeface="Calibri" panose="020F0502020204030204" pitchFamily="34" charset="0"/>
                <a:cs typeface="Arial" panose="020B0604020202020204" pitchFamily="34" charset="0"/>
              </a:rPr>
              <a:t> </a:t>
            </a:r>
            <a:r>
              <a:rPr lang="en-US" sz="2400" dirty="0">
                <a:solidFill>
                  <a:srgbClr val="FF0000"/>
                </a:solidFill>
                <a:latin typeface="Times New Roman" panose="02020603050405020304" pitchFamily="18" charset="0"/>
                <a:ea typeface="Calibri" panose="020F0502020204030204" pitchFamily="34" charset="0"/>
                <a:cs typeface="Arial" panose="020B0604020202020204" pitchFamily="34" charset="0"/>
              </a:rPr>
              <a:t>damage to the dentine </a:t>
            </a:r>
            <a:r>
              <a:rPr lang="en-US" sz="2400" dirty="0">
                <a:latin typeface="Times New Roman" panose="02020603050405020304" pitchFamily="18" charset="0"/>
                <a:ea typeface="Calibri" panose="020F0502020204030204" pitchFamily="34" charset="0"/>
                <a:cs typeface="Arial" panose="020B0604020202020204" pitchFamily="34" charset="0"/>
              </a:rPr>
              <a:t>is </a:t>
            </a:r>
            <a:r>
              <a:rPr lang="en-US" sz="2400" dirty="0">
                <a:solidFill>
                  <a:srgbClr val="FF0000"/>
                </a:solidFill>
                <a:latin typeface="Times New Roman" panose="02020603050405020304" pitchFamily="18" charset="0"/>
                <a:ea typeface="Calibri" panose="020F0502020204030204" pitchFamily="34" charset="0"/>
                <a:cs typeface="Arial" panose="020B0604020202020204" pitchFamily="34" charset="0"/>
              </a:rPr>
              <a:t>extensive</a:t>
            </a:r>
            <a:r>
              <a:rPr lang="en-US" sz="2400" dirty="0">
                <a:latin typeface="Times New Roman" panose="02020603050405020304" pitchFamily="18" charset="0"/>
                <a:ea typeface="Calibri" panose="020F0502020204030204" pitchFamily="34" charset="0"/>
                <a:cs typeface="Arial" panose="020B0604020202020204" pitchFamily="34" charset="0"/>
              </a:rPr>
              <a:t>.</a:t>
            </a:r>
            <a:endParaRPr lang="en-US" sz="2400" dirty="0"/>
          </a:p>
        </p:txBody>
      </p:sp>
      <p:pic>
        <p:nvPicPr>
          <p:cNvPr id="3" name="Picture 2"/>
          <p:cNvPicPr/>
          <p:nvPr/>
        </p:nvPicPr>
        <p:blipFill>
          <a:blip r:embed="rId2" cstate="print"/>
          <a:srcRect/>
          <a:stretch>
            <a:fillRect/>
          </a:stretch>
        </p:blipFill>
        <p:spPr bwMode="auto">
          <a:xfrm>
            <a:off x="881536" y="2863370"/>
            <a:ext cx="4218580" cy="3495438"/>
          </a:xfrm>
          <a:prstGeom prst="rect">
            <a:avLst/>
          </a:prstGeom>
          <a:noFill/>
          <a:ln w="9525">
            <a:noFill/>
            <a:miter lim="800000"/>
            <a:headEnd/>
            <a:tailEnd/>
          </a:ln>
        </p:spPr>
      </p:pic>
      <p:pic>
        <p:nvPicPr>
          <p:cNvPr id="4" name="Picture 3"/>
          <p:cNvPicPr/>
          <p:nvPr/>
        </p:nvPicPr>
        <p:blipFill>
          <a:blip r:embed="rId3" cstate="print"/>
          <a:srcRect/>
          <a:stretch>
            <a:fillRect/>
          </a:stretch>
        </p:blipFill>
        <p:spPr bwMode="auto">
          <a:xfrm>
            <a:off x="6605517" y="2673350"/>
            <a:ext cx="4225850" cy="3495437"/>
          </a:xfrm>
          <a:prstGeom prst="rect">
            <a:avLst/>
          </a:prstGeom>
          <a:noFill/>
          <a:ln w="9525">
            <a:noFill/>
            <a:miter lim="800000"/>
            <a:headEnd/>
            <a:tailEnd/>
          </a:ln>
        </p:spPr>
      </p:pic>
      <p:sp>
        <p:nvSpPr>
          <p:cNvPr id="5" name="Rectangle 4"/>
          <p:cNvSpPr/>
          <p:nvPr/>
        </p:nvSpPr>
        <p:spPr>
          <a:xfrm>
            <a:off x="0" y="6370912"/>
            <a:ext cx="12173802" cy="307777"/>
          </a:xfrm>
          <a:prstGeom prst="rect">
            <a:avLst/>
          </a:prstGeom>
        </p:spPr>
        <p:txBody>
          <a:bodyPr wrap="square">
            <a:spAutoFit/>
          </a:bodyPr>
          <a:lstStyle/>
          <a:p>
            <a:r>
              <a:rPr lang="en-US" sz="1400" dirty="0" smtClean="0"/>
              <a:t>(A)  Early cavitation in enamel caries allowing plaque bacteria into enamel.        (B) Pit and fissure caries, pyramidal in shape and </a:t>
            </a:r>
            <a:r>
              <a:rPr lang="en-US" sz="1400" dirty="0" smtClean="0">
                <a:solidFill>
                  <a:srgbClr val="FF0000"/>
                </a:solidFill>
              </a:rPr>
              <a:t>follows the directions of enamel rods</a:t>
            </a:r>
            <a:r>
              <a:rPr lang="en-US" sz="1400" dirty="0" smtClean="0"/>
              <a:t>.</a:t>
            </a:r>
            <a:endParaRPr lang="en-US" sz="1400" dirty="0"/>
          </a:p>
        </p:txBody>
      </p:sp>
      <p:sp>
        <p:nvSpPr>
          <p:cNvPr id="6" name="Rectangle 5"/>
          <p:cNvSpPr/>
          <p:nvPr/>
        </p:nvSpPr>
        <p:spPr>
          <a:xfrm>
            <a:off x="6295817" y="3219384"/>
            <a:ext cx="309700" cy="369332"/>
          </a:xfrm>
          <a:prstGeom prst="rect">
            <a:avLst/>
          </a:prstGeom>
        </p:spPr>
        <p:txBody>
          <a:bodyPr wrap="none">
            <a:spAutoFit/>
          </a:bodyPr>
          <a:lstStyle/>
          <a:p>
            <a:r>
              <a:rPr lang="en-US" dirty="0"/>
              <a:t>B</a:t>
            </a:r>
          </a:p>
        </p:txBody>
      </p:sp>
      <p:sp>
        <p:nvSpPr>
          <p:cNvPr id="7" name="Rectangle 6"/>
          <p:cNvSpPr/>
          <p:nvPr/>
        </p:nvSpPr>
        <p:spPr>
          <a:xfrm>
            <a:off x="232434" y="3133790"/>
            <a:ext cx="351378" cy="369332"/>
          </a:xfrm>
          <a:prstGeom prst="rect">
            <a:avLst/>
          </a:prstGeom>
        </p:spPr>
        <p:txBody>
          <a:bodyPr wrap="none">
            <a:spAutoFit/>
          </a:bodyPr>
          <a:lstStyle/>
          <a:p>
            <a:r>
              <a:rPr lang="en-US" dirty="0">
                <a:latin typeface="Times New Roman" panose="02020603050405020304" pitchFamily="18" charset="0"/>
                <a:ea typeface="Calibri" panose="020F0502020204030204" pitchFamily="34" charset="0"/>
                <a:cs typeface="Arial" panose="020B0604020202020204" pitchFamily="34" charset="0"/>
              </a:rPr>
              <a:t>A</a:t>
            </a:r>
            <a:endParaRPr lang="en-US" dirty="0"/>
          </a:p>
        </p:txBody>
      </p:sp>
    </p:spTree>
    <p:extLst>
      <p:ext uri="{BB962C8B-B14F-4D97-AF65-F5344CB8AC3E}">
        <p14:creationId xmlns:p14="http://schemas.microsoft.com/office/powerpoint/2010/main" val="1113471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421" y="272956"/>
            <a:ext cx="11737075" cy="5383525"/>
          </a:xfrm>
          <a:prstGeom prst="rect">
            <a:avLst/>
          </a:prstGeom>
        </p:spPr>
        <p:txBody>
          <a:bodyPr wrap="square">
            <a:spAutoFit/>
          </a:bodyPr>
          <a:lstStyle/>
          <a:p>
            <a:pPr algn="just">
              <a:lnSpc>
                <a:spcPct val="150000"/>
              </a:lnSpc>
            </a:pP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HISTOPATHOLOGICAL FEATURES OF DENTINE </a:t>
            </a:r>
            <a:r>
              <a:rPr lang="en-US"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CARIES</a:t>
            </a:r>
            <a:endPar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0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Early dentinal changes: </a:t>
            </a:r>
            <a:endParaRPr lang="en-US" sz="2400" b="1"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000"/>
              </a:spcAft>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Initial </a:t>
            </a:r>
            <a:r>
              <a:rPr lang="en-US" sz="2400" dirty="0">
                <a:latin typeface="Times New Roman" panose="02020603050405020304" pitchFamily="18" charset="0"/>
                <a:ea typeface="Calibri" panose="020F0502020204030204" pitchFamily="34" charset="0"/>
                <a:cs typeface="Times New Roman" panose="02020603050405020304" pitchFamily="18" charset="0"/>
              </a:rPr>
              <a:t>penetration of the dentine by caries cause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dentinal sclerosis</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endParaRPr lang="en-US" sz="2400" b="1"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000"/>
              </a:spcAft>
            </a:pPr>
            <a:r>
              <a:rPr lang="en-US" sz="24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Calcification </a:t>
            </a:r>
            <a:r>
              <a:rPr lang="en-US" sz="2400" dirty="0">
                <a:latin typeface="Times New Roman" panose="02020603050405020304" pitchFamily="18" charset="0"/>
                <a:ea typeface="Calibri" panose="020F0502020204030204" pitchFamily="34" charset="0"/>
                <a:cs typeface="Times New Roman" panose="02020603050405020304" pitchFamily="18" charset="0"/>
              </a:rPr>
              <a:t>of dentinal tubules cause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sealing off </a:t>
            </a:r>
            <a:r>
              <a:rPr lang="en-US" sz="2400" dirty="0">
                <a:latin typeface="Times New Roman" panose="02020603050405020304" pitchFamily="18" charset="0"/>
                <a:ea typeface="Calibri" panose="020F0502020204030204" pitchFamily="34" charset="0"/>
                <a:cs typeface="Times New Roman" panose="02020603050405020304" pitchFamily="18" charset="0"/>
              </a:rPr>
              <a:t>from further penetration by</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micro-organisms.</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lgn="just">
              <a:lnSpc>
                <a:spcPct val="150000"/>
              </a:lnSpc>
              <a:spcAft>
                <a:spcPts val="1000"/>
              </a:spcAft>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Once </a:t>
            </a:r>
            <a:r>
              <a:rPr lang="en-US" sz="2400" dirty="0">
                <a:latin typeface="Times New Roman" panose="02020603050405020304" pitchFamily="18" charset="0"/>
                <a:ea typeface="Calibri" panose="020F0502020204030204" pitchFamily="34" charset="0"/>
                <a:cs typeface="Times New Roman" panose="02020603050405020304" pitchFamily="18" charset="0"/>
              </a:rPr>
              <a:t>the bacteria have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spread along the amelodentinal junction</a:t>
            </a:r>
            <a:r>
              <a:rPr lang="en-US" sz="2400" dirty="0">
                <a:latin typeface="Times New Roman" panose="02020603050405020304" pitchFamily="18" charset="0"/>
                <a:ea typeface="Calibri" panose="020F0502020204030204" pitchFamily="34" charset="0"/>
                <a:cs typeface="Times New Roman" panose="02020603050405020304" pitchFamily="18" charset="0"/>
              </a:rPr>
              <a:t>, it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attacks the dentine </a:t>
            </a:r>
            <a:r>
              <a:rPr lang="en-US" sz="2400" dirty="0">
                <a:latin typeface="Times New Roman" panose="02020603050405020304" pitchFamily="18" charset="0"/>
                <a:ea typeface="Calibri" panose="020F0502020204030204" pitchFamily="34" charset="0"/>
                <a:cs typeface="Times New Roman" panose="02020603050405020304" pitchFamily="18" charset="0"/>
              </a:rPr>
              <a:t>over a wide area. The lesion is therefore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conical with its apex towards the pulp</a:t>
            </a:r>
            <a:r>
              <a:rPr lang="en-US" sz="2400" dirty="0">
                <a:latin typeface="Times New Roman" panose="02020603050405020304" pitchFamily="18" charset="0"/>
                <a:ea typeface="Calibri" panose="020F0502020204030204" pitchFamily="34" charset="0"/>
                <a:cs typeface="Times New Roman" panose="02020603050405020304" pitchFamily="18" charset="0"/>
              </a:rPr>
              <a:t>, and consists of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five zones: </a:t>
            </a:r>
          </a:p>
          <a:p>
            <a:pPr algn="just">
              <a:lnSpc>
                <a:spcPct val="150000"/>
              </a:lnSpc>
            </a:pP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57173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421" y="272956"/>
            <a:ext cx="11737075" cy="3664080"/>
          </a:xfrm>
          <a:prstGeom prst="rect">
            <a:avLst/>
          </a:prstGeom>
        </p:spPr>
        <p:txBody>
          <a:bodyPr wrap="square">
            <a:spAutoFit/>
          </a:bodyPr>
          <a:lstStyle/>
          <a:p>
            <a:pPr algn="just">
              <a:lnSpc>
                <a:spcPct val="150000"/>
              </a:lnSpc>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The </a:t>
            </a:r>
            <a:r>
              <a:rPr lang="en-US" sz="2400" dirty="0">
                <a:latin typeface="Times New Roman" panose="02020603050405020304" pitchFamily="18" charset="0"/>
                <a:ea typeface="Calibri" panose="020F0502020204030204" pitchFamily="34" charset="0"/>
                <a:cs typeface="Times New Roman" panose="02020603050405020304" pitchFamily="18" charset="0"/>
              </a:rPr>
              <a:t>lesion is therefore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conical with its apex towards the pulp</a:t>
            </a:r>
            <a:r>
              <a:rPr lang="en-US" sz="2400" dirty="0">
                <a:latin typeface="Times New Roman" panose="02020603050405020304" pitchFamily="18" charset="0"/>
                <a:ea typeface="Calibri" panose="020F0502020204030204" pitchFamily="34" charset="0"/>
                <a:cs typeface="Times New Roman" panose="02020603050405020304" pitchFamily="18" charset="0"/>
              </a:rPr>
              <a:t>, and consists of five zones: </a:t>
            </a:r>
          </a:p>
          <a:p>
            <a:pPr algn="just">
              <a:lnSpc>
                <a:spcPct val="15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Zone 1: Zone of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fatty degeneration of Tome’s fiber, </a:t>
            </a:r>
            <a:r>
              <a:rPr lang="en-US" sz="2400" dirty="0">
                <a:latin typeface="Times New Roman" panose="02020603050405020304" pitchFamily="18" charset="0"/>
                <a:ea typeface="Calibri" panose="020F0502020204030204" pitchFamily="34" charset="0"/>
                <a:cs typeface="Times New Roman" panose="02020603050405020304" pitchFamily="18" charset="0"/>
              </a:rPr>
              <a:t>this makes the tubules impermeable.</a:t>
            </a:r>
          </a:p>
          <a:p>
            <a:pPr algn="just">
              <a:lnSpc>
                <a:spcPct val="15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Zone 2: Zone of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dentinal sclerosis </a:t>
            </a:r>
            <a:r>
              <a:rPr lang="en-US" sz="2400" dirty="0">
                <a:latin typeface="Times New Roman" panose="02020603050405020304" pitchFamily="18" charset="0"/>
                <a:ea typeface="Calibri" panose="020F0502020204030204" pitchFamily="34" charset="0"/>
                <a:cs typeface="Times New Roman" panose="02020603050405020304" pitchFamily="18" charset="0"/>
              </a:rPr>
              <a:t>- deposition of calcium salts in the tubules.</a:t>
            </a:r>
          </a:p>
          <a:p>
            <a:pPr algn="just">
              <a:lnSpc>
                <a:spcPct val="15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Zone 3: Zone of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decalcification of dentine.</a:t>
            </a:r>
          </a:p>
          <a:p>
            <a:pPr algn="just">
              <a:lnSpc>
                <a:spcPct val="15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Zone 4: Zone of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bacterial invasion.</a:t>
            </a:r>
          </a:p>
          <a:p>
            <a:pPr algn="just">
              <a:lnSpc>
                <a:spcPct val="15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Zone 5: Zone of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decomposed dentine </a:t>
            </a:r>
            <a:r>
              <a:rPr lang="en-US" sz="2400" dirty="0">
                <a:latin typeface="Times New Roman" panose="02020603050405020304" pitchFamily="18" charset="0"/>
                <a:ea typeface="Calibri" panose="020F0502020204030204" pitchFamily="34" charset="0"/>
                <a:cs typeface="Times New Roman" panose="02020603050405020304" pitchFamily="18" charset="0"/>
              </a:rPr>
              <a:t>due to acids and enzymes.</a:t>
            </a:r>
          </a:p>
          <a:p>
            <a:pPr algn="just">
              <a:lnSpc>
                <a:spcPct val="115000"/>
              </a:lnSpc>
            </a:pPr>
            <a:r>
              <a:rPr lang="en-US" sz="1400" dirty="0">
                <a:latin typeface="Times New Roman" panose="02020603050405020304" pitchFamily="18"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84197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26610" y="685580"/>
            <a:ext cx="3331347" cy="3777236"/>
          </a:xfrm>
          <a:prstGeom prst="rect">
            <a:avLst/>
          </a:prstGeom>
        </p:spPr>
      </p:pic>
      <p:pic>
        <p:nvPicPr>
          <p:cNvPr id="4" name="Picture 3"/>
          <p:cNvPicPr>
            <a:picLocks noChangeAspect="1"/>
          </p:cNvPicPr>
          <p:nvPr/>
        </p:nvPicPr>
        <p:blipFill>
          <a:blip r:embed="rId3"/>
          <a:stretch>
            <a:fillRect/>
          </a:stretch>
        </p:blipFill>
        <p:spPr>
          <a:xfrm>
            <a:off x="3958207" y="685580"/>
            <a:ext cx="3405937" cy="3777236"/>
          </a:xfrm>
          <a:prstGeom prst="rect">
            <a:avLst/>
          </a:prstGeom>
        </p:spPr>
      </p:pic>
      <p:pic>
        <p:nvPicPr>
          <p:cNvPr id="5" name="Picture 4"/>
          <p:cNvPicPr>
            <a:picLocks noChangeAspect="1"/>
          </p:cNvPicPr>
          <p:nvPr/>
        </p:nvPicPr>
        <p:blipFill>
          <a:blip r:embed="rId4"/>
          <a:stretch>
            <a:fillRect/>
          </a:stretch>
        </p:blipFill>
        <p:spPr>
          <a:xfrm>
            <a:off x="7501201" y="685580"/>
            <a:ext cx="3471599" cy="3777236"/>
          </a:xfrm>
          <a:prstGeom prst="rect">
            <a:avLst/>
          </a:prstGeom>
        </p:spPr>
      </p:pic>
      <p:pic>
        <p:nvPicPr>
          <p:cNvPr id="6" name="Picture 5"/>
          <p:cNvPicPr>
            <a:picLocks noChangeAspect="1"/>
          </p:cNvPicPr>
          <p:nvPr/>
        </p:nvPicPr>
        <p:blipFill>
          <a:blip r:embed="rId5"/>
          <a:stretch>
            <a:fillRect/>
          </a:stretch>
        </p:blipFill>
        <p:spPr>
          <a:xfrm>
            <a:off x="450376" y="5221076"/>
            <a:ext cx="10522423" cy="564768"/>
          </a:xfrm>
          <a:prstGeom prst="rect">
            <a:avLst/>
          </a:prstGeom>
        </p:spPr>
      </p:pic>
      <p:sp>
        <p:nvSpPr>
          <p:cNvPr id="8" name="Rectangle 7"/>
          <p:cNvSpPr/>
          <p:nvPr/>
        </p:nvSpPr>
        <p:spPr>
          <a:xfrm>
            <a:off x="1406086" y="4472614"/>
            <a:ext cx="317716" cy="369332"/>
          </a:xfrm>
          <a:prstGeom prst="rect">
            <a:avLst/>
          </a:prstGeom>
        </p:spPr>
        <p:txBody>
          <a:bodyPr wrap="none">
            <a:spAutoFit/>
          </a:bodyPr>
          <a:lstStyle/>
          <a:p>
            <a:r>
              <a:rPr lang="en-US" dirty="0"/>
              <a:t>A</a:t>
            </a:r>
          </a:p>
        </p:txBody>
      </p:sp>
      <p:sp>
        <p:nvSpPr>
          <p:cNvPr id="10" name="Rectangle 9"/>
          <p:cNvSpPr/>
          <p:nvPr/>
        </p:nvSpPr>
        <p:spPr>
          <a:xfrm>
            <a:off x="5401887" y="4462816"/>
            <a:ext cx="309700" cy="369332"/>
          </a:xfrm>
          <a:prstGeom prst="rect">
            <a:avLst/>
          </a:prstGeom>
        </p:spPr>
        <p:txBody>
          <a:bodyPr wrap="none">
            <a:spAutoFit/>
          </a:bodyPr>
          <a:lstStyle/>
          <a:p>
            <a:r>
              <a:rPr lang="en-US" dirty="0"/>
              <a:t>B</a:t>
            </a:r>
          </a:p>
        </p:txBody>
      </p:sp>
      <p:sp>
        <p:nvSpPr>
          <p:cNvPr id="12" name="Rectangle 11"/>
          <p:cNvSpPr/>
          <p:nvPr/>
        </p:nvSpPr>
        <p:spPr>
          <a:xfrm>
            <a:off x="9081574" y="4482412"/>
            <a:ext cx="308098" cy="369332"/>
          </a:xfrm>
          <a:prstGeom prst="rect">
            <a:avLst/>
          </a:prstGeom>
        </p:spPr>
        <p:txBody>
          <a:bodyPr wrap="none">
            <a:spAutoFit/>
          </a:bodyPr>
          <a:lstStyle/>
          <a:p>
            <a:r>
              <a:rPr lang="en-US" dirty="0"/>
              <a:t>C</a:t>
            </a:r>
          </a:p>
        </p:txBody>
      </p:sp>
    </p:spTree>
    <p:extLst>
      <p:ext uri="{BB962C8B-B14F-4D97-AF65-F5344CB8AC3E}">
        <p14:creationId xmlns:p14="http://schemas.microsoft.com/office/powerpoint/2010/main" val="6977517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TotalTime>
  <Words>1281</Words>
  <Application>Microsoft Office PowerPoint</Application>
  <PresentationFormat>Custom</PresentationFormat>
  <Paragraphs>71</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red</dc:creator>
  <cp:lastModifiedBy>Windows User</cp:lastModifiedBy>
  <cp:revision>50</cp:revision>
  <dcterms:created xsi:type="dcterms:W3CDTF">2017-07-15T11:15:32Z</dcterms:created>
  <dcterms:modified xsi:type="dcterms:W3CDTF">2024-09-10T19:32:59Z</dcterms:modified>
</cp:coreProperties>
</file>