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86" r:id="rId1"/>
  </p:sldMasterIdLst>
  <p:notesMasterIdLst>
    <p:notesMasterId r:id="rId13"/>
  </p:notesMasterIdLst>
  <p:sldIdLst>
    <p:sldId id="256" r:id="rId2"/>
    <p:sldId id="257" r:id="rId3"/>
    <p:sldId id="350" r:id="rId4"/>
    <p:sldId id="351" r:id="rId5"/>
    <p:sldId id="352" r:id="rId6"/>
    <p:sldId id="353" r:id="rId7"/>
    <p:sldId id="354" r:id="rId8"/>
    <p:sldId id="355" r:id="rId9"/>
    <p:sldId id="258" r:id="rId10"/>
    <p:sldId id="356" r:id="rId11"/>
    <p:sldId id="349" r:id="rId12"/>
  </p:sldIdLst>
  <p:sldSz cx="13004800" cy="9753600"/>
  <p:notesSz cx="6858000" cy="9144000"/>
  <p:embeddedFontLst>
    <p:embeddedFont>
      <p:font typeface="Century Schoolbook" panose="02040604050505020304" pitchFamily="18" charset="0"/>
      <p:regular r:id="rId14"/>
      <p:bold r:id="rId15"/>
      <p:italic r:id="rId16"/>
      <p:boldItalic r:id="rId17"/>
    </p:embeddedFont>
    <p:embeddedFont>
      <p:font typeface="Franklin Gothic Book" panose="020B0503020102020204" pitchFamily="34" charset="0"/>
      <p:regular r:id="rId18"/>
      <p:italic r:id="rId19"/>
    </p:embeddedFont>
    <p:embeddedFont>
      <p:font typeface="Garamond" panose="02020404030301010803" pitchFamily="18" charset="0"/>
      <p:regular r:id="rId20"/>
      <p:bold r:id="rId21"/>
      <p:italic r:id="rId22"/>
    </p:embeddedFont>
    <p:embeddedFont>
      <p:font typeface="Merriweather Sans" pitchFamily="2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9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25055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F9CAD-0AE4-4D27-A8BE-46A828B50C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306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sp useBgFill="1">
        <p:nvSpPr>
          <p:cNvPr id="10" name="Rectangle 9"/>
          <p:cNvSpPr/>
          <p:nvPr/>
        </p:nvSpPr>
        <p:spPr>
          <a:xfrm>
            <a:off x="1395062" y="1802994"/>
            <a:ext cx="10214679" cy="612686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544321" y="2007630"/>
            <a:ext cx="9916160" cy="573834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478272" y="1802994"/>
            <a:ext cx="2048256" cy="1040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600192" y="1802994"/>
            <a:ext cx="1804416" cy="875995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7710" y="3192647"/>
            <a:ext cx="9529382" cy="3466286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7254" b="0" kern="1200" cap="all" spc="-107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7708" y="6658934"/>
            <a:ext cx="9532636" cy="65024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920" spc="85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87695" indent="0" algn="ctr">
              <a:buNone/>
              <a:defRPr sz="1707"/>
            </a:lvl2pPr>
            <a:lvl3pPr marL="975390" indent="0" algn="ctr">
              <a:buNone/>
              <a:defRPr sz="1707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673344" y="1907564"/>
            <a:ext cx="1658112" cy="690554"/>
          </a:xfrm>
        </p:spPr>
        <p:txBody>
          <a:bodyPr/>
          <a:lstStyle>
            <a:lvl1pPr algn="ctr">
              <a:defRPr sz="1387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737707" y="7363425"/>
            <a:ext cx="6112315" cy="32512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9180715" y="7363425"/>
            <a:ext cx="2086379" cy="32512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720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0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1040" y="1083733"/>
            <a:ext cx="2519680" cy="7477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0" y="1083733"/>
            <a:ext cx="8615680" cy="7477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62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776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sp useBgFill="1">
        <p:nvSpPr>
          <p:cNvPr id="23" name="Rectangle 22"/>
          <p:cNvSpPr/>
          <p:nvPr/>
        </p:nvSpPr>
        <p:spPr>
          <a:xfrm>
            <a:off x="1395062" y="1802994"/>
            <a:ext cx="10214679" cy="612686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544321" y="2007630"/>
            <a:ext cx="9916160" cy="573834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478272" y="1802994"/>
            <a:ext cx="2048256" cy="10403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7767" y="3235791"/>
            <a:ext cx="9529267" cy="3423140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7254" kern="1200" cap="all" spc="-107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600192" y="1802994"/>
            <a:ext cx="1804416" cy="875995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7766" y="6658933"/>
            <a:ext cx="9535770" cy="65024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809328" algn="l"/>
              </a:tabLst>
              <a:defRPr sz="192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87695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73344" y="1912182"/>
            <a:ext cx="1658112" cy="709377"/>
          </a:xfrm>
        </p:spPr>
        <p:txBody>
          <a:bodyPr/>
          <a:lstStyle>
            <a:lvl1pPr algn="ctr">
              <a:defRPr lang="en-US" sz="1387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8/23/2024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7768" y="7363425"/>
            <a:ext cx="6037476" cy="32512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8138" y="7363425"/>
            <a:ext cx="2088895" cy="32512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446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7920" y="2991104"/>
            <a:ext cx="4974336" cy="5331968"/>
          </a:xfrm>
        </p:spPr>
        <p:txBody>
          <a:bodyPr/>
          <a:lstStyle>
            <a:lvl1pPr>
              <a:defRPr sz="1920"/>
            </a:lvl1pPr>
            <a:lvl2pPr>
              <a:defRPr sz="1707"/>
            </a:lvl2pPr>
            <a:lvl3pPr>
              <a:defRPr sz="1493"/>
            </a:lvl3pPr>
            <a:lvl4pPr>
              <a:defRPr sz="1493"/>
            </a:lvl4pPr>
            <a:lvl5pPr>
              <a:defRPr sz="1493"/>
            </a:lvl5pPr>
            <a:lvl6pPr>
              <a:defRPr sz="1493"/>
            </a:lvl6pPr>
            <a:lvl7pPr>
              <a:defRPr sz="1493"/>
            </a:lvl7pPr>
            <a:lvl8pPr>
              <a:defRPr sz="1493"/>
            </a:lvl8pPr>
            <a:lvl9pPr>
              <a:defRPr sz="149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92544" y="2991104"/>
            <a:ext cx="4974336" cy="5331968"/>
          </a:xfrm>
        </p:spPr>
        <p:txBody>
          <a:bodyPr/>
          <a:lstStyle>
            <a:lvl1pPr>
              <a:defRPr sz="1920"/>
            </a:lvl1pPr>
            <a:lvl2pPr>
              <a:defRPr sz="1707"/>
            </a:lvl2pPr>
            <a:lvl3pPr>
              <a:defRPr sz="1493"/>
            </a:lvl3pPr>
            <a:lvl4pPr>
              <a:defRPr sz="1493"/>
            </a:lvl4pPr>
            <a:lvl5pPr>
              <a:defRPr sz="1493"/>
            </a:lvl5pPr>
            <a:lvl6pPr>
              <a:defRPr sz="1493"/>
            </a:lvl6pPr>
            <a:lvl7pPr>
              <a:defRPr sz="1493"/>
            </a:lvl7pPr>
            <a:lvl8pPr>
              <a:defRPr sz="1493"/>
            </a:lvl8pPr>
            <a:lvl9pPr>
              <a:defRPr sz="149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43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171" y="2950164"/>
            <a:ext cx="4974336" cy="910336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2027" b="1" i="0">
                <a:solidFill>
                  <a:schemeClr val="tx1"/>
                </a:solidFill>
                <a:latin typeface="+mn-lt"/>
              </a:defRPr>
            </a:lvl1pPr>
            <a:lvl2pPr marL="487695" indent="0">
              <a:buNone/>
              <a:defRPr sz="1920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171" y="3971517"/>
            <a:ext cx="4974336" cy="4499662"/>
          </a:xfrm>
        </p:spPr>
        <p:txBody>
          <a:bodyPr/>
          <a:lstStyle>
            <a:lvl1pPr>
              <a:defRPr sz="1920"/>
            </a:lvl1pPr>
            <a:lvl2pPr>
              <a:defRPr sz="1707"/>
            </a:lvl2pPr>
            <a:lvl3pPr>
              <a:defRPr sz="1493"/>
            </a:lvl3pPr>
            <a:lvl4pPr>
              <a:defRPr sz="1493"/>
            </a:lvl4pPr>
            <a:lvl5pPr>
              <a:defRPr sz="1493"/>
            </a:lvl5pPr>
            <a:lvl6pPr>
              <a:defRPr sz="1493"/>
            </a:lvl6pPr>
            <a:lvl7pPr>
              <a:defRPr sz="1493"/>
            </a:lvl7pPr>
            <a:lvl8pPr>
              <a:defRPr sz="1493"/>
            </a:lvl8pPr>
            <a:lvl9pPr>
              <a:defRPr sz="149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9293" y="2950164"/>
            <a:ext cx="4974336" cy="910336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2027" b="1">
                <a:solidFill>
                  <a:schemeClr val="tx1"/>
                </a:solidFill>
              </a:defRPr>
            </a:lvl1pPr>
            <a:lvl2pPr marL="487695" indent="0">
              <a:buNone/>
              <a:defRPr sz="1920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89293" y="3971515"/>
            <a:ext cx="4974336" cy="4500635"/>
          </a:xfrm>
        </p:spPr>
        <p:txBody>
          <a:bodyPr/>
          <a:lstStyle>
            <a:lvl1pPr>
              <a:defRPr sz="1920"/>
            </a:lvl1pPr>
            <a:lvl2pPr>
              <a:defRPr sz="1707"/>
            </a:lvl2pPr>
            <a:lvl3pPr>
              <a:defRPr sz="1493"/>
            </a:lvl3pPr>
            <a:lvl4pPr>
              <a:defRPr sz="1493"/>
            </a:lvl4pPr>
            <a:lvl5pPr>
              <a:defRPr sz="1493"/>
            </a:lvl5pPr>
            <a:lvl6pPr>
              <a:defRPr sz="1493"/>
            </a:lvl6pPr>
            <a:lvl7pPr>
              <a:defRPr sz="1493"/>
            </a:lvl7pPr>
            <a:lvl8pPr>
              <a:defRPr sz="1493"/>
            </a:lvl8pPr>
            <a:lvl9pPr>
              <a:defRPr sz="149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8/23/2024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48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8/23/2024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93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8/23/2024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10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661195" y="338125"/>
            <a:ext cx="4081702" cy="9077350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804971" y="533197"/>
            <a:ext cx="3794150" cy="8687206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2080" y="863846"/>
            <a:ext cx="3372761" cy="2340864"/>
          </a:xfrm>
        </p:spPr>
        <p:txBody>
          <a:bodyPr anchor="b">
            <a:normAutofit/>
          </a:bodyPr>
          <a:lstStyle>
            <a:lvl1pPr algn="l" defTabSz="97539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413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866987"/>
            <a:ext cx="7315200" cy="7586133"/>
          </a:xfrm>
        </p:spPr>
        <p:txBody>
          <a:bodyPr/>
          <a:lstStyle>
            <a:lvl1pPr>
              <a:defRPr sz="2027"/>
            </a:lvl1pPr>
            <a:lvl2pPr>
              <a:defRPr sz="1707"/>
            </a:lvl2pPr>
            <a:lvl3pPr>
              <a:defRPr sz="1493"/>
            </a:lvl3pPr>
            <a:lvl4pPr>
              <a:defRPr sz="1493"/>
            </a:lvl4pPr>
            <a:lvl5pPr>
              <a:defRPr sz="1493"/>
            </a:lvl5pPr>
            <a:lvl6pPr>
              <a:defRPr sz="1493"/>
            </a:lvl6pPr>
            <a:lvl7pPr>
              <a:defRPr sz="1493"/>
            </a:lvl7pPr>
            <a:lvl8pPr>
              <a:defRPr sz="1493"/>
            </a:lvl8pPr>
            <a:lvl9pPr>
              <a:defRPr sz="149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2080" y="3323449"/>
            <a:ext cx="3372761" cy="512967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53"/>
              </a:spcBef>
              <a:buNone/>
              <a:defRPr sz="1920">
                <a:solidFill>
                  <a:schemeClr val="tx1"/>
                </a:solidFill>
              </a:defRPr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960533" y="8583168"/>
            <a:ext cx="2086187" cy="52019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8/23/2024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731521" y="8583168"/>
            <a:ext cx="4890347" cy="520192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1089844" y="8583168"/>
            <a:ext cx="1304997" cy="52019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50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661195" y="338125"/>
            <a:ext cx="4081702" cy="9077350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3840" y="338125"/>
            <a:ext cx="8209281" cy="9077350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39827" y="8583168"/>
            <a:ext cx="2210094" cy="520192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8/23/2024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3491" y="8583168"/>
            <a:ext cx="4893869" cy="520192"/>
          </a:xfrm>
        </p:spPr>
        <p:txBody>
          <a:bodyPr/>
          <a:lstStyle>
            <a:lvl1pPr marL="0" algn="r" defTabSz="975390" rtl="0" eaLnBrk="1" latinLnBrk="0" hangingPunct="1">
              <a:defRPr lang="en-US" sz="1067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89843" y="8583168"/>
            <a:ext cx="1306982" cy="520192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804971" y="533197"/>
            <a:ext cx="3794150" cy="8687206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2400" y="858317"/>
            <a:ext cx="3354426" cy="2340864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413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42400" y="3394253"/>
            <a:ext cx="3354426" cy="4993843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53"/>
              </a:spcBef>
              <a:buNone/>
              <a:defRPr sz="1920">
                <a:solidFill>
                  <a:schemeClr val="tx1"/>
                </a:solidFill>
              </a:defRPr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1632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sp>
        <p:nvSpPr>
          <p:cNvPr id="7" name="Rectangle 6"/>
          <p:cNvSpPr/>
          <p:nvPr/>
        </p:nvSpPr>
        <p:spPr>
          <a:xfrm>
            <a:off x="250343" y="338125"/>
            <a:ext cx="12504115" cy="907735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96647" y="533197"/>
            <a:ext cx="12211507" cy="868720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7920" y="913911"/>
            <a:ext cx="10728960" cy="1950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7920" y="2991104"/>
            <a:ext cx="10728960" cy="5475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40581" y="8583168"/>
            <a:ext cx="3085915" cy="5201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7920" y="8583168"/>
            <a:ext cx="6204373" cy="5201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67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2800" y="8583168"/>
            <a:ext cx="894080" cy="5201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4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hf sldNum="0" hdr="0" ftr="0" dt="0"/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lang="en-US" sz="448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95078" indent="-195078" algn="l" defTabSz="975390" rtl="0" eaLnBrk="1" latinLnBrk="0" hangingPunct="1">
        <a:lnSpc>
          <a:spcPct val="110000"/>
        </a:lnSpc>
        <a:spcBef>
          <a:spcPts val="96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indent="-195078" algn="l" defTabSz="975390" rtl="0" eaLnBrk="1" latinLnBrk="0" hangingPunct="1">
        <a:lnSpc>
          <a:spcPct val="110000"/>
        </a:lnSpc>
        <a:spcBef>
          <a:spcPts val="533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87" kern="1200">
          <a:solidFill>
            <a:schemeClr val="tx1"/>
          </a:solidFill>
          <a:latin typeface="+mn-lt"/>
          <a:ea typeface="+mn-ea"/>
          <a:cs typeface="+mn-cs"/>
        </a:defRPr>
      </a:lvl2pPr>
      <a:lvl3pPr marL="780312" indent="-195078" algn="l" defTabSz="975390" rtl="0" eaLnBrk="1" latinLnBrk="0" hangingPunct="1">
        <a:lnSpc>
          <a:spcPct val="110000"/>
        </a:lnSpc>
        <a:spcBef>
          <a:spcPts val="533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80" kern="1200">
          <a:solidFill>
            <a:schemeClr val="tx1"/>
          </a:solidFill>
          <a:latin typeface="+mn-lt"/>
          <a:ea typeface="+mn-ea"/>
          <a:cs typeface="+mn-cs"/>
        </a:defRPr>
      </a:lvl3pPr>
      <a:lvl4pPr marL="1072930" indent="-195078" algn="l" defTabSz="975390" rtl="0" eaLnBrk="1" latinLnBrk="0" hangingPunct="1">
        <a:lnSpc>
          <a:spcPct val="110000"/>
        </a:lnSpc>
        <a:spcBef>
          <a:spcPts val="533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80" kern="1200">
          <a:solidFill>
            <a:schemeClr val="tx1"/>
          </a:solidFill>
          <a:latin typeface="+mn-lt"/>
          <a:ea typeface="+mn-ea"/>
          <a:cs typeface="+mn-cs"/>
        </a:defRPr>
      </a:lvl4pPr>
      <a:lvl5pPr marL="1365547" indent="-195078" algn="l" defTabSz="975390" rtl="0" eaLnBrk="1" latinLnBrk="0" hangingPunct="1">
        <a:lnSpc>
          <a:spcPct val="110000"/>
        </a:lnSpc>
        <a:spcBef>
          <a:spcPts val="533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80" kern="1200">
          <a:solidFill>
            <a:schemeClr val="tx1"/>
          </a:solidFill>
          <a:latin typeface="+mn-lt"/>
          <a:ea typeface="+mn-ea"/>
          <a:cs typeface="+mn-cs"/>
        </a:defRPr>
      </a:lvl5pPr>
      <a:lvl6pPr marL="1706720" indent="-243848" algn="l" defTabSz="975390" rtl="0" eaLnBrk="1" latinLnBrk="0" hangingPunct="1">
        <a:lnSpc>
          <a:spcPct val="100000"/>
        </a:lnSpc>
        <a:spcBef>
          <a:spcPts val="533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93" kern="1200">
          <a:solidFill>
            <a:schemeClr val="tx1"/>
          </a:solidFill>
          <a:latin typeface="+mn-lt"/>
          <a:ea typeface="+mn-ea"/>
          <a:cs typeface="+mn-cs"/>
        </a:defRPr>
      </a:lvl6pPr>
      <a:lvl7pPr marL="2026730" indent="-243848" algn="l" defTabSz="975390" rtl="0" eaLnBrk="1" latinLnBrk="0" hangingPunct="1">
        <a:lnSpc>
          <a:spcPct val="100000"/>
        </a:lnSpc>
        <a:spcBef>
          <a:spcPts val="533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93" kern="1200">
          <a:solidFill>
            <a:schemeClr val="tx1"/>
          </a:solidFill>
          <a:latin typeface="+mn-lt"/>
          <a:ea typeface="+mn-ea"/>
          <a:cs typeface="+mn-cs"/>
        </a:defRPr>
      </a:lvl7pPr>
      <a:lvl8pPr marL="2346740" indent="-243848" algn="l" defTabSz="975390" rtl="0" eaLnBrk="1" latinLnBrk="0" hangingPunct="1">
        <a:lnSpc>
          <a:spcPct val="100000"/>
        </a:lnSpc>
        <a:spcBef>
          <a:spcPts val="533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93" kern="1200">
          <a:solidFill>
            <a:schemeClr val="tx1"/>
          </a:solidFill>
          <a:latin typeface="+mn-lt"/>
          <a:ea typeface="+mn-ea"/>
          <a:cs typeface="+mn-cs"/>
        </a:defRPr>
      </a:lvl8pPr>
      <a:lvl9pPr marL="2666750" indent="-243848" algn="l" defTabSz="975390" rtl="0" eaLnBrk="1" latinLnBrk="0" hangingPunct="1">
        <a:lnSpc>
          <a:spcPct val="100000"/>
        </a:lnSpc>
        <a:spcBef>
          <a:spcPts val="533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9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2DC0967-ECFB-46A2-ADEB-01374F3D3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140" y="1219200"/>
            <a:ext cx="13004801" cy="7315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7536" tIns="48768" rIns="97536" bIns="4876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75390"/>
            <a:endParaRPr lang="en-US" sz="1920">
              <a:solidFill>
                <a:prstClr val="white"/>
              </a:solidFill>
              <a:latin typeface="Franklin Gothic Book" panose="02020404030301010803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3173E3-A708-4A63-AB1F-6729F5E53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403" y="1706881"/>
            <a:ext cx="12033716" cy="633984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pPr defTabSz="975390"/>
            <a:endParaRPr lang="en-US" sz="1920">
              <a:solidFill>
                <a:prstClr val="black"/>
              </a:solidFill>
              <a:latin typeface="Franklin Gothic Book" panose="02020404030301010803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D98FDEF-0256-4AA6-B4F5-14FEE180D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854" y="1882446"/>
            <a:ext cx="11684813" cy="5988710"/>
          </a:xfrm>
          <a:prstGeom prst="rect">
            <a:avLst/>
          </a:prstGeom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/>
          <a:lstStyle/>
          <a:p>
            <a:pPr defTabSz="975390"/>
            <a:endParaRPr lang="en-US" sz="1920">
              <a:solidFill>
                <a:prstClr val="black"/>
              </a:solidFill>
              <a:latin typeface="Franklin Gothic Book" panose="02020404030301010803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3C1396-524A-62A2-8257-1B0D433BB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6277" y="2195584"/>
            <a:ext cx="8907195" cy="18669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</a:rPr>
              <a:t>Recombinant DNA Technology</a:t>
            </a:r>
            <a:br>
              <a:rPr lang="en-US" sz="3200" b="1" dirty="0">
                <a:solidFill>
                  <a:schemeClr val="tx1"/>
                </a:solidFill>
              </a:rPr>
            </a:b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497D5C-E785-D72F-C8CC-FA44B04E57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02019" y="4928964"/>
            <a:ext cx="7012968" cy="124788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40"/>
              </a:spcAft>
            </a:pPr>
            <a:r>
              <a:rPr lang="en-US" sz="2800" b="1" dirty="0"/>
              <a:t>Dr. Salah </a:t>
            </a:r>
            <a:r>
              <a:rPr lang="en-US" sz="2800" b="1" dirty="0" err="1"/>
              <a:t>Tofik</a:t>
            </a:r>
            <a:r>
              <a:rPr lang="en-US" sz="2800" b="1" dirty="0"/>
              <a:t> Balaky</a:t>
            </a:r>
          </a:p>
          <a:p>
            <a:pPr>
              <a:lnSpc>
                <a:spcPct val="100000"/>
              </a:lnSpc>
              <a:spcAft>
                <a:spcPts val="640"/>
              </a:spcAft>
            </a:pPr>
            <a:r>
              <a:rPr lang="en-US" sz="2800" b="1" dirty="0"/>
              <a:t>Miss Amna </a:t>
            </a:r>
          </a:p>
          <a:p>
            <a:pPr>
              <a:lnSpc>
                <a:spcPct val="100000"/>
              </a:lnSpc>
              <a:spcAft>
                <a:spcPts val="640"/>
              </a:spcAft>
            </a:pPr>
            <a:r>
              <a:rPr lang="en-US" sz="2800" b="1" dirty="0"/>
              <a:t>Course: Molecular Biotechnology</a:t>
            </a:r>
          </a:p>
          <a:p>
            <a:pPr>
              <a:lnSpc>
                <a:spcPct val="100000"/>
              </a:lnSpc>
              <a:spcAft>
                <a:spcPts val="640"/>
              </a:spcAft>
            </a:pPr>
            <a:r>
              <a:rPr lang="en-US" sz="2800" b="1" dirty="0"/>
              <a:t> MA Code408 </a:t>
            </a:r>
          </a:p>
          <a:p>
            <a:pPr>
              <a:lnSpc>
                <a:spcPct val="100000"/>
              </a:lnSpc>
              <a:spcAft>
                <a:spcPts val="640"/>
              </a:spcAft>
            </a:pPr>
            <a:r>
              <a:rPr lang="en-US" sz="2800" b="1" dirty="0"/>
              <a:t>Summer school: Week 6</a:t>
            </a:r>
          </a:p>
          <a:p>
            <a:pPr>
              <a:lnSpc>
                <a:spcPct val="100000"/>
              </a:lnSpc>
              <a:spcAft>
                <a:spcPts val="640"/>
              </a:spcAft>
            </a:pPr>
            <a:r>
              <a:rPr lang="en-US" sz="2800" b="1" dirty="0"/>
              <a:t>Date 25/ 8/ 2024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BEB269-2208-4181-9DDB-A5C2D189B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4718" y="1695812"/>
            <a:ext cx="2048256" cy="7802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75390"/>
            <a:endParaRPr lang="en-US" sz="1920">
              <a:solidFill>
                <a:prstClr val="white"/>
              </a:solidFill>
              <a:latin typeface="Franklin Gothic Book" panose="02020404030301010803"/>
            </a:endParaRPr>
          </a:p>
        </p:txBody>
      </p:sp>
      <p:cxnSp>
        <p:nvCxnSpPr>
          <p:cNvPr id="37" name="Straight Connector 28">
            <a:extLst>
              <a:ext uri="{FF2B5EF4-FFF2-40B4-BE49-F238E27FC236}">
                <a16:creationId xmlns:a16="http://schemas.microsoft.com/office/drawing/2014/main" id="{384CBE60-0977-4285-9BF5-9D8271989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6638" y="1695811"/>
            <a:ext cx="0" cy="682752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0">
            <a:extLst>
              <a:ext uri="{FF2B5EF4-FFF2-40B4-BE49-F238E27FC236}">
                <a16:creationId xmlns:a16="http://schemas.microsoft.com/office/drawing/2014/main" id="{1911CEBB-5C08-41C5-8954-C727FC875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61054" y="1695811"/>
            <a:ext cx="0" cy="682752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2">
            <a:extLst>
              <a:ext uri="{FF2B5EF4-FFF2-40B4-BE49-F238E27FC236}">
                <a16:creationId xmlns:a16="http://schemas.microsoft.com/office/drawing/2014/main" id="{E56FA950-4DFC-4710-A30A-6E55033CA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6638" y="2384126"/>
            <a:ext cx="1804416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4C1ABB78-EF74-C7B7-918D-F0A3A94F1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622" y="2603281"/>
            <a:ext cx="2451204" cy="240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4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219200"/>
            <a:ext cx="13004801" cy="731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7536" tIns="48768" rIns="97536" bIns="4876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75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4333" y="1460976"/>
            <a:ext cx="12504115" cy="6808013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pPr marL="0" marR="0" lvl="0" indent="0" algn="l" defTabSz="975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D60FA9A1-ECA4-1F34-858C-D658D749B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6821" y="1460976"/>
            <a:ext cx="1117600" cy="1097280"/>
          </a:xfrm>
          <a:prstGeom prst="rect">
            <a:avLst/>
          </a:prstGeom>
        </p:spPr>
      </p:pic>
      <p:sp>
        <p:nvSpPr>
          <p:cNvPr id="7" name="Shape 65">
            <a:extLst>
              <a:ext uri="{FF2B5EF4-FFF2-40B4-BE49-F238E27FC236}">
                <a16:creationId xmlns:a16="http://schemas.microsoft.com/office/drawing/2014/main" id="{1D47DB92-A098-306E-2044-2E6AC6490070}"/>
              </a:ext>
            </a:extLst>
          </p:cNvPr>
          <p:cNvSpPr/>
          <p:nvPr/>
        </p:nvSpPr>
        <p:spPr>
          <a:xfrm>
            <a:off x="607219" y="1668927"/>
            <a:ext cx="11822905" cy="4856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334" tIns="42334" rIns="42334" bIns="42334" anchor="ctr" anchorCtr="0">
            <a:noAutofit/>
          </a:bodyPr>
          <a:lstStyle/>
          <a:p>
            <a:pPr marL="0" marR="0" lvl="0" indent="0" algn="just" defTabSz="975390" rtl="0" eaLnBrk="1" fontAlgn="auto" latinLnBrk="0" hangingPunct="1">
              <a:lnSpc>
                <a:spcPct val="15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Protein production</a:t>
            </a:r>
          </a:p>
          <a:p>
            <a:pPr marL="0" marR="0" lvl="0" indent="0" algn="just" defTabSz="975390" rtl="0" eaLnBrk="1" fontAlgn="auto" latinLnBrk="0" hangingPunct="1">
              <a:lnSpc>
                <a:spcPct val="15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Once we have found a bacterial colony with the right plasmid, we can grow a large culture of plasmid-bearing bacteria. Then, we give the bacteria a chemical signal that instructs them to make the target protein. The bacteria serve as miniature “factories," producing large amounts of protein. </a:t>
            </a:r>
          </a:p>
        </p:txBody>
      </p:sp>
    </p:spTree>
    <p:extLst>
      <p:ext uri="{BB962C8B-B14F-4D97-AF65-F5344CB8AC3E}">
        <p14:creationId xmlns:p14="http://schemas.microsoft.com/office/powerpoint/2010/main" val="1319767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219200"/>
            <a:ext cx="13004801" cy="731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7536" tIns="48768" rIns="97536" bIns="4876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75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4333" y="1460976"/>
            <a:ext cx="12504115" cy="6808013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pPr marL="0" marR="0" lvl="0" indent="0" algn="l" defTabSz="975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D60FA9A1-ECA4-1F34-858C-D658D749B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6821" y="1460976"/>
            <a:ext cx="1117600" cy="1097280"/>
          </a:xfrm>
          <a:prstGeom prst="rect">
            <a:avLst/>
          </a:prstGeom>
        </p:spPr>
      </p:pic>
      <p:sp>
        <p:nvSpPr>
          <p:cNvPr id="7" name="Shape 65">
            <a:extLst>
              <a:ext uri="{FF2B5EF4-FFF2-40B4-BE49-F238E27FC236}">
                <a16:creationId xmlns:a16="http://schemas.microsoft.com/office/drawing/2014/main" id="{1D47DB92-A098-306E-2044-2E6AC6490070}"/>
              </a:ext>
            </a:extLst>
          </p:cNvPr>
          <p:cNvSpPr/>
          <p:nvPr/>
        </p:nvSpPr>
        <p:spPr>
          <a:xfrm>
            <a:off x="607219" y="2603868"/>
            <a:ext cx="11822905" cy="3489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334" tIns="42334" rIns="42334" bIns="42334" anchor="ctr" anchorCtr="0">
            <a:noAutofit/>
          </a:bodyPr>
          <a:lstStyle/>
          <a:p>
            <a:pPr marL="0" marR="0" lvl="0" indent="0" algn="ctr" defTabSz="975390" rtl="0" eaLnBrk="1" fontAlgn="auto" latinLnBrk="0" hangingPunct="1">
              <a:lnSpc>
                <a:spcPct val="20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Next lab</a:t>
            </a:r>
            <a:endParaRPr lang="ar-EG" sz="3200" b="1" dirty="0">
              <a:solidFill>
                <a:prstClr val="black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75390" rtl="0" eaLnBrk="1" fontAlgn="auto" latinLnBrk="0" hangingPunct="1">
              <a:lnSpc>
                <a:spcPct val="20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Production of cloning vectors</a:t>
            </a:r>
          </a:p>
        </p:txBody>
      </p:sp>
    </p:spTree>
    <p:extLst>
      <p:ext uri="{BB962C8B-B14F-4D97-AF65-F5344CB8AC3E}">
        <p14:creationId xmlns:p14="http://schemas.microsoft.com/office/powerpoint/2010/main" val="1656594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219200"/>
            <a:ext cx="13004801" cy="731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7536" tIns="48768" rIns="97536" bIns="4876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75390"/>
            <a:endParaRPr lang="en-US" sz="1920">
              <a:solidFill>
                <a:prstClr val="white"/>
              </a:solidFill>
              <a:latin typeface="Franklin Gothic Book" panose="02020404030301010803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4333" y="1460976"/>
            <a:ext cx="12504115" cy="6808013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pPr defTabSz="975390"/>
            <a:endParaRPr lang="en-US" sz="1920">
              <a:solidFill>
                <a:prstClr val="black"/>
              </a:solidFill>
              <a:latin typeface="Franklin Gothic Book" panose="02020404030301010803"/>
            </a:endParaRPr>
          </a:p>
        </p:txBody>
      </p:sp>
      <p:pic>
        <p:nvPicPr>
          <p:cNvPr id="6" name="Picture 5" descr="A logo of a university&#10;&#10;Description automatically generated">
            <a:extLst>
              <a:ext uri="{FF2B5EF4-FFF2-40B4-BE49-F238E27FC236}">
                <a16:creationId xmlns:a16="http://schemas.microsoft.com/office/drawing/2014/main" id="{2BE31AD7-DBE4-F5CB-46A6-8889CF0CF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6821" y="1460976"/>
            <a:ext cx="1117600" cy="1097280"/>
          </a:xfrm>
          <a:prstGeom prst="rect">
            <a:avLst/>
          </a:prstGeom>
        </p:spPr>
      </p:pic>
      <p:sp>
        <p:nvSpPr>
          <p:cNvPr id="4" name="Shape 79">
            <a:extLst>
              <a:ext uri="{FF2B5EF4-FFF2-40B4-BE49-F238E27FC236}">
                <a16:creationId xmlns:a16="http://schemas.microsoft.com/office/drawing/2014/main" id="{C529F613-A941-03E7-A414-331AA8D862CC}"/>
              </a:ext>
            </a:extLst>
          </p:cNvPr>
          <p:cNvSpPr txBox="1">
            <a:spLocks/>
          </p:cNvSpPr>
          <p:nvPr/>
        </p:nvSpPr>
        <p:spPr>
          <a:xfrm>
            <a:off x="456534" y="1831760"/>
            <a:ext cx="11852700" cy="4134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166" tIns="54166" rIns="54166" bIns="54166" anchor="ctr" anchorCtr="0">
            <a:no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076" indent="0" defTabSz="1040449">
              <a:lnSpc>
                <a:spcPct val="150000"/>
              </a:lnSpc>
              <a:spcBef>
                <a:spcPts val="0"/>
              </a:spcBef>
              <a:buClr>
                <a:srgbClr val="0485D1"/>
              </a:buClr>
              <a:buSzPts val="3255"/>
              <a:buNone/>
            </a:pP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Recombinant DNA Technology</a:t>
            </a:r>
          </a:p>
          <a:p>
            <a:pPr marL="33076" indent="0" defTabSz="1040449">
              <a:lnSpc>
                <a:spcPct val="150000"/>
              </a:lnSpc>
              <a:spcBef>
                <a:spcPts val="0"/>
              </a:spcBef>
              <a:buClr>
                <a:srgbClr val="0485D1"/>
              </a:buClr>
              <a:buSzPts val="3255"/>
              <a:buNone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Recombinant DNA technology, which is also called gene cloning or molecular cloning, is a general term that consists of a number of experimental protocols leading to the transfer of genetic information (DNA) from one organism to another.</a:t>
            </a:r>
            <a:b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4308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9C531D-09BA-670E-01A2-222DB7ED9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8E16998-1BD0-5148-5D40-418157A72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219200"/>
            <a:ext cx="13004801" cy="731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7536" tIns="48768" rIns="97536" bIns="4876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75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AEBD71B-0DC0-1D08-551E-7165A76F8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4333" y="1460976"/>
            <a:ext cx="12504115" cy="6808013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pPr marL="0" marR="0" lvl="0" indent="0" algn="l" defTabSz="975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pic>
        <p:nvPicPr>
          <p:cNvPr id="6" name="Picture 5" descr="A logo of a university&#10;&#10;Description automatically generated">
            <a:extLst>
              <a:ext uri="{FF2B5EF4-FFF2-40B4-BE49-F238E27FC236}">
                <a16:creationId xmlns:a16="http://schemas.microsoft.com/office/drawing/2014/main" id="{720A289D-AEE8-7733-09E5-18F8F8BBCA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6821" y="1460976"/>
            <a:ext cx="1117600" cy="1097280"/>
          </a:xfrm>
          <a:prstGeom prst="rect">
            <a:avLst/>
          </a:prstGeom>
        </p:spPr>
      </p:pic>
      <p:sp>
        <p:nvSpPr>
          <p:cNvPr id="4" name="Shape 79">
            <a:extLst>
              <a:ext uri="{FF2B5EF4-FFF2-40B4-BE49-F238E27FC236}">
                <a16:creationId xmlns:a16="http://schemas.microsoft.com/office/drawing/2014/main" id="{28623C09-01BB-7721-DE40-F9584963BA09}"/>
              </a:ext>
            </a:extLst>
          </p:cNvPr>
          <p:cNvSpPr txBox="1">
            <a:spLocks/>
          </p:cNvSpPr>
          <p:nvPr/>
        </p:nvSpPr>
        <p:spPr>
          <a:xfrm>
            <a:off x="449500" y="2898342"/>
            <a:ext cx="6450701" cy="939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166" tIns="54166" rIns="54166" bIns="54166" anchor="ctr" anchorCtr="0">
            <a:no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076" marR="0" lvl="0" indent="0" algn="l" defTabSz="104044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85D1"/>
              </a:buClr>
              <a:buSzPts val="3255"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Recombinant DNA-cloning procedure. </a:t>
            </a:r>
          </a:p>
          <a:p>
            <a:pPr marL="33076" marR="0" lvl="0" indent="0" algn="l" defTabSz="104044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85D1"/>
              </a:buClr>
              <a:buSzPts val="3255"/>
              <a:buFont typeface="Arial" panose="020B0604020202020204" pitchFamily="34" charset="0"/>
              <a:buNone/>
              <a:tabLst/>
              <a:defRPr/>
            </a:pP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3076" marR="0" lvl="0" indent="0" algn="l" defTabSz="104044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85D1"/>
              </a:buClr>
              <a:buSzPts val="3255"/>
              <a:buFont typeface="Arial" panose="020B0604020202020204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DNA from a source organism is cleaved with a restriction endonuclease and inserted into a cloning vector. The cloning vector–insert (target) DNA construct is introduced into a host cell.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57E0B0-1685-12CF-5BA6-40CB2D5DD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732" y="1513812"/>
            <a:ext cx="5041438" cy="682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73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404750-CF72-3B33-4146-BB4DFAF7A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63A3-21EF-2496-FBB9-A0AE690AA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219200"/>
            <a:ext cx="13004801" cy="731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7536" tIns="48768" rIns="97536" bIns="4876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75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D588F55-3630-68CF-6E7B-7EF93B8DF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4333" y="1460976"/>
            <a:ext cx="12504115" cy="6808013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pPr marL="0" marR="0" lvl="0" indent="0" algn="l" defTabSz="975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pic>
        <p:nvPicPr>
          <p:cNvPr id="6" name="Picture 5" descr="A logo of a university&#10;&#10;Description automatically generated">
            <a:extLst>
              <a:ext uri="{FF2B5EF4-FFF2-40B4-BE49-F238E27FC236}">
                <a16:creationId xmlns:a16="http://schemas.microsoft.com/office/drawing/2014/main" id="{14EB4A43-E5E2-172D-28F2-B70A02568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6821" y="1460976"/>
            <a:ext cx="1117600" cy="1097280"/>
          </a:xfrm>
          <a:prstGeom prst="rect">
            <a:avLst/>
          </a:prstGeom>
        </p:spPr>
      </p:pic>
      <p:sp>
        <p:nvSpPr>
          <p:cNvPr id="4" name="Shape 79">
            <a:extLst>
              <a:ext uri="{FF2B5EF4-FFF2-40B4-BE49-F238E27FC236}">
                <a16:creationId xmlns:a16="http://schemas.microsoft.com/office/drawing/2014/main" id="{4E7F34F3-AA78-FFD2-25D5-0FE334852840}"/>
              </a:ext>
            </a:extLst>
          </p:cNvPr>
          <p:cNvSpPr txBox="1">
            <a:spLocks/>
          </p:cNvSpPr>
          <p:nvPr/>
        </p:nvSpPr>
        <p:spPr>
          <a:xfrm>
            <a:off x="555010" y="3385233"/>
            <a:ext cx="11782566" cy="4134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166" tIns="54166" rIns="54166" bIns="54166" anchor="ctr" anchorCtr="0">
            <a:no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076" marR="0" lvl="0" indent="0" algn="l" defTabSz="104044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85D1"/>
              </a:buClr>
              <a:buSzPts val="3255"/>
              <a:buFont typeface="Arial" panose="020B0604020202020204" pitchFamily="34" charset="0"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Main steps of R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ecombinant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DNA experiment</a:t>
            </a:r>
          </a:p>
          <a:p>
            <a:pPr marL="318826" marR="0" lvl="0" indent="-285750" algn="l" defTabSz="104044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85D1"/>
              </a:buClr>
              <a:buSzPts val="3255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The DNA (target DNA) from a donor organism is enzymatically cleaved (cut).</a:t>
            </a:r>
          </a:p>
          <a:p>
            <a:pPr marL="318826" marR="0" lvl="0" indent="-285750" algn="l" defTabSz="104044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85D1"/>
              </a:buClr>
              <a:buSzPts val="3255"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The target DNA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joined (ligated) to another DNA entity (a cloning vector) to form a new, recombined DNA molecule.</a:t>
            </a:r>
          </a:p>
          <a:p>
            <a:pPr marL="318826" marR="0" lvl="0" indent="-285750" algn="l" defTabSz="104044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85D1"/>
              </a:buClr>
              <a:buSzPts val="3255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This cloning vector–insert DNA construct is transferred into a host cell (transformation).</a:t>
            </a:r>
          </a:p>
          <a:p>
            <a:pPr marL="318826" marR="0" lvl="0" indent="-285750" algn="l" defTabSz="104044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85D1"/>
              </a:buClr>
              <a:buSzPts val="3255"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ransformed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cells are identified and selected (separated, or isolated) from those that do not.</a:t>
            </a:r>
          </a:p>
          <a:p>
            <a:pPr marL="33076" marR="0" lvl="0" indent="0" algn="l" defTabSz="104044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85D1"/>
              </a:buClr>
              <a:buSzPts val="3255"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3076" marR="0" lvl="0" indent="0" algn="l" defTabSz="104044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85D1"/>
              </a:buClr>
              <a:buSzPts val="3255"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6127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27975D-4A2A-151E-A0DB-1E40463A0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A05B869-507B-C0E3-9BB3-2A452E750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219200"/>
            <a:ext cx="13004801" cy="731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7536" tIns="48768" rIns="97536" bIns="4876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75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21C5433-691E-3FF5-2C0B-36D133446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4333" y="1460976"/>
            <a:ext cx="12504115" cy="6808013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pPr marL="0" marR="0" lvl="0" indent="0" algn="l" defTabSz="975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pic>
        <p:nvPicPr>
          <p:cNvPr id="6" name="Picture 5" descr="A logo of a university&#10;&#10;Description automatically generated">
            <a:extLst>
              <a:ext uri="{FF2B5EF4-FFF2-40B4-BE49-F238E27FC236}">
                <a16:creationId xmlns:a16="http://schemas.microsoft.com/office/drawing/2014/main" id="{DFBE137A-9CAE-0E8F-3044-67D7ABE02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6821" y="1460976"/>
            <a:ext cx="1117600" cy="1097280"/>
          </a:xfrm>
          <a:prstGeom prst="rect">
            <a:avLst/>
          </a:prstGeom>
        </p:spPr>
      </p:pic>
      <p:sp>
        <p:nvSpPr>
          <p:cNvPr id="4" name="Shape 79">
            <a:extLst>
              <a:ext uri="{FF2B5EF4-FFF2-40B4-BE49-F238E27FC236}">
                <a16:creationId xmlns:a16="http://schemas.microsoft.com/office/drawing/2014/main" id="{C7905D61-134F-0152-A402-566A44E2F59F}"/>
              </a:ext>
            </a:extLst>
          </p:cNvPr>
          <p:cNvSpPr txBox="1">
            <a:spLocks/>
          </p:cNvSpPr>
          <p:nvPr/>
        </p:nvSpPr>
        <p:spPr>
          <a:xfrm>
            <a:off x="555010" y="2732091"/>
            <a:ext cx="11659504" cy="4134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166" tIns="54166" rIns="54166" bIns="54166" anchor="ctr" anchorCtr="0">
            <a:no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076" marR="0" lvl="0" indent="0" algn="l" defTabSz="104044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85D1"/>
              </a:buClr>
              <a:buSzPts val="3255"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Recombinant DNA </a:t>
            </a:r>
            <a:endParaRPr lang="en-US" sz="3200" b="1" dirty="0">
              <a:solidFill>
                <a:prstClr val="black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3076" marR="0" lvl="0" indent="0" algn="l" defTabSz="104044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85D1"/>
              </a:buClr>
              <a:buSzPts val="3255"/>
              <a:buFont typeface="Arial" panose="020B0604020202020204" pitchFamily="34" charset="0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For instance, the human insulin gene is expressed in </a:t>
            </a:r>
            <a:r>
              <a:rPr kumimoji="0" lang="en-US" sz="32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E. coli </a:t>
            </a:r>
          </a:p>
          <a:p>
            <a:pPr marL="33076" marR="0" lvl="0" indent="0" algn="l" defTabSz="104044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85D1"/>
              </a:buClr>
              <a:buSzPts val="3255"/>
              <a:buFont typeface="Arial" panose="020B0604020202020204" pitchFamily="34" charset="0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bacteria to make insulin used by diabetics.</a:t>
            </a:r>
          </a:p>
          <a:p>
            <a:pPr marL="33076" marR="0" lvl="0" indent="0" algn="l" defTabSz="104044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85D1"/>
              </a:buClr>
              <a:buSzPts val="3255"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3131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ADE8CE-A8B6-C52F-A757-6A033D1F2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01AEB4F-A25F-D7D5-9228-4A7149786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219200"/>
            <a:ext cx="13004801" cy="731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7536" tIns="48768" rIns="97536" bIns="4876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75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69A1C73-6F9A-8959-6774-32596BCCD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4333" y="1460976"/>
            <a:ext cx="12504115" cy="6808013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pPr marL="0" marR="0" lvl="0" indent="0" algn="l" defTabSz="975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pic>
        <p:nvPicPr>
          <p:cNvPr id="6" name="Picture 5" descr="A logo of a university&#10;&#10;Description automatically generated">
            <a:extLst>
              <a:ext uri="{FF2B5EF4-FFF2-40B4-BE49-F238E27FC236}">
                <a16:creationId xmlns:a16="http://schemas.microsoft.com/office/drawing/2014/main" id="{6B2E82D6-9557-3C64-5F58-E8FFC3A33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6821" y="1460976"/>
            <a:ext cx="1117600" cy="1097280"/>
          </a:xfrm>
          <a:prstGeom prst="rect">
            <a:avLst/>
          </a:prstGeom>
        </p:spPr>
      </p:pic>
      <p:sp>
        <p:nvSpPr>
          <p:cNvPr id="4" name="Shape 79">
            <a:extLst>
              <a:ext uri="{FF2B5EF4-FFF2-40B4-BE49-F238E27FC236}">
                <a16:creationId xmlns:a16="http://schemas.microsoft.com/office/drawing/2014/main" id="{A4226F4F-3EB2-2BB1-DB6B-358FFD374890}"/>
              </a:ext>
            </a:extLst>
          </p:cNvPr>
          <p:cNvSpPr txBox="1">
            <a:spLocks/>
          </p:cNvSpPr>
          <p:nvPr/>
        </p:nvSpPr>
        <p:spPr>
          <a:xfrm>
            <a:off x="555010" y="2732091"/>
            <a:ext cx="11782566" cy="4134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166" tIns="54166" rIns="54166" bIns="54166" anchor="ctr" anchorCtr="0">
            <a:no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076" marR="0" lvl="0" indent="0" algn="l" defTabSz="104044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85D1"/>
              </a:buClr>
              <a:buSzPts val="3255"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Steps of DNA cloning</a:t>
            </a:r>
          </a:p>
          <a:p>
            <a:pPr marL="490276" marR="0" lvl="0" indent="-457200" algn="l" defTabSz="104044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85D1"/>
              </a:buClr>
              <a:buSzPts val="3255"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Cut open the plasmid and "paste" in the gene. This process relies on restriction enzymes (which cut DNA) and DNA ligase (which joins DNA).</a:t>
            </a:r>
          </a:p>
          <a:p>
            <a:pPr marL="490276" marR="0" lvl="0" indent="-457200" algn="l" defTabSz="104044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85D1"/>
              </a:buClr>
              <a:buSzPts val="3255"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Insert the plasmid into bacteria. Use antibiotic selection to identify the bacteria that took up the plasmid.</a:t>
            </a:r>
          </a:p>
          <a:p>
            <a:pPr marL="490276" marR="0" lvl="0" indent="-457200" algn="l" defTabSz="104044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85D1"/>
              </a:buClr>
              <a:buSzPts val="3255"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Grow up lots of plasmid-carrying bacteria and use them as "factories" to make the protein. </a:t>
            </a:r>
          </a:p>
          <a:p>
            <a:pPr marL="490276" marR="0" lvl="0" indent="-457200" algn="l" defTabSz="104044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85D1"/>
              </a:buClr>
              <a:buSzPts val="3255"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Harvest the protein from the bacteria and purify it.</a:t>
            </a:r>
          </a:p>
          <a:p>
            <a:pPr marL="33076" marR="0" lvl="0" indent="0" algn="l" defTabSz="104044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85D1"/>
              </a:buClr>
              <a:buSzPts val="3255"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2337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92FFF7-0991-91EF-DD9B-0E3C1ED8F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01289A2-1945-DC6C-4536-1275B394E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219200"/>
            <a:ext cx="13004801" cy="731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7536" tIns="48768" rIns="97536" bIns="4876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75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296544B-4F45-A691-E980-2ADC15C6F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4333" y="1460976"/>
            <a:ext cx="12504115" cy="6808013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pPr marL="0" marR="0" lvl="0" indent="0" algn="l" defTabSz="975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pic>
        <p:nvPicPr>
          <p:cNvPr id="6" name="Picture 5" descr="A logo of a university&#10;&#10;Description automatically generated">
            <a:extLst>
              <a:ext uri="{FF2B5EF4-FFF2-40B4-BE49-F238E27FC236}">
                <a16:creationId xmlns:a16="http://schemas.microsoft.com/office/drawing/2014/main" id="{1DA47DD8-483C-67C6-EF0F-6ABA9FE022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6821" y="1460976"/>
            <a:ext cx="1117600" cy="1097280"/>
          </a:xfrm>
          <a:prstGeom prst="rect">
            <a:avLst/>
          </a:prstGeom>
        </p:spPr>
      </p:pic>
      <p:sp>
        <p:nvSpPr>
          <p:cNvPr id="4" name="Shape 79">
            <a:extLst>
              <a:ext uri="{FF2B5EF4-FFF2-40B4-BE49-F238E27FC236}">
                <a16:creationId xmlns:a16="http://schemas.microsoft.com/office/drawing/2014/main" id="{BA144165-AF57-2D60-26C4-DD07BD6A7883}"/>
              </a:ext>
            </a:extLst>
          </p:cNvPr>
          <p:cNvSpPr txBox="1">
            <a:spLocks/>
          </p:cNvSpPr>
          <p:nvPr/>
        </p:nvSpPr>
        <p:spPr>
          <a:xfrm>
            <a:off x="555010" y="1557916"/>
            <a:ext cx="11782566" cy="4134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166" tIns="54166" rIns="54166" bIns="54166" anchor="ctr" anchorCtr="0">
            <a:no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076" marR="0" lvl="0" indent="0" algn="l" defTabSz="104044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85D1"/>
              </a:buClr>
              <a:buSzPts val="3255"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1. Cutting and pasting DNA</a:t>
            </a:r>
          </a:p>
          <a:p>
            <a:pPr marL="33076" marR="0" lvl="0" indent="0" algn="l" defTabSz="104044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85D1"/>
              </a:buClr>
              <a:buSzPts val="3255"/>
              <a:buFont typeface="Arial" panose="020B0604020202020204" pitchFamily="34" charset="0"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How can pieces of DNA from different sources be joined together? </a:t>
            </a:r>
          </a:p>
          <a:p>
            <a:pPr marL="33076" marR="0" lvl="0" indent="0" algn="l" defTabSz="104044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85D1"/>
              </a:buClr>
              <a:buSzPts val="3255"/>
              <a:buFont typeface="Arial" panose="020B0604020202020204" pitchFamily="34" charset="0"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 common method uses two types of enzymes: </a:t>
            </a:r>
          </a:p>
          <a:p>
            <a:pPr marL="33076" marR="0" lvl="0" indent="0" algn="l" defTabSz="104044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85D1"/>
              </a:buClr>
              <a:buSzPts val="3255"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A/ R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estriction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enzymes.</a:t>
            </a:r>
          </a:p>
          <a:p>
            <a:pPr marL="33076" marR="0" lvl="0" indent="0" algn="l" defTabSz="104044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85D1"/>
              </a:buClr>
              <a:buSzPts val="3255"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B/ DNA ligase.</a:t>
            </a:r>
          </a:p>
          <a:p>
            <a:pPr marL="33076" marR="0" lvl="0" indent="0" algn="l" defTabSz="104044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85D1"/>
              </a:buClr>
              <a:buSzPts val="3255"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DA135E8-3739-B8A0-0B5E-5F44DC6B0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166" y="3913790"/>
            <a:ext cx="7160093" cy="375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458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21FC49-CE10-E37B-3D87-F043C5409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E8E5A6A-361B-A25C-5749-1A739A3D8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219200"/>
            <a:ext cx="13004801" cy="731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7536" tIns="48768" rIns="97536" bIns="4876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75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D0ACA9-6DE4-06B0-EFD2-E6D9C4EA6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4333" y="1460976"/>
            <a:ext cx="12504115" cy="6808013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pPr marL="0" marR="0" lvl="0" indent="0" algn="l" defTabSz="975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2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20404030301010803"/>
              <a:ea typeface="+mn-ea"/>
              <a:cs typeface="+mn-cs"/>
            </a:endParaRPr>
          </a:p>
        </p:txBody>
      </p:sp>
      <p:pic>
        <p:nvPicPr>
          <p:cNvPr id="6" name="Picture 5" descr="A logo of a university&#10;&#10;Description automatically generated">
            <a:extLst>
              <a:ext uri="{FF2B5EF4-FFF2-40B4-BE49-F238E27FC236}">
                <a16:creationId xmlns:a16="http://schemas.microsoft.com/office/drawing/2014/main" id="{D140741D-9C63-B09A-AF92-B6FE9B589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6821" y="1460976"/>
            <a:ext cx="1117600" cy="1097280"/>
          </a:xfrm>
          <a:prstGeom prst="rect">
            <a:avLst/>
          </a:prstGeom>
        </p:spPr>
      </p:pic>
      <p:sp>
        <p:nvSpPr>
          <p:cNvPr id="4" name="Shape 79">
            <a:extLst>
              <a:ext uri="{FF2B5EF4-FFF2-40B4-BE49-F238E27FC236}">
                <a16:creationId xmlns:a16="http://schemas.microsoft.com/office/drawing/2014/main" id="{7BB85443-832C-A984-6B05-7CE672ECDEC1}"/>
              </a:ext>
            </a:extLst>
          </p:cNvPr>
          <p:cNvSpPr txBox="1">
            <a:spLocks/>
          </p:cNvSpPr>
          <p:nvPr/>
        </p:nvSpPr>
        <p:spPr>
          <a:xfrm>
            <a:off x="389659" y="2732091"/>
            <a:ext cx="11947917" cy="4134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166" tIns="54166" rIns="54166" bIns="54166" anchor="ctr" anchorCtr="0">
            <a:no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076" marR="0" lvl="0" indent="0" algn="l" defTabSz="104044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85D1"/>
              </a:buClr>
              <a:buSzPts val="3255"/>
              <a:buFont typeface="Arial" panose="020B0604020202020204" pitchFamily="34" charset="0"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estriction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enzyme </a:t>
            </a:r>
          </a:p>
          <a:p>
            <a:pPr marL="33076" marR="0" lvl="0" indent="0" algn="l" defTabSz="104044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85D1"/>
              </a:buClr>
              <a:buSzPts val="3255"/>
              <a:buFont typeface="Arial" panose="020B0604020202020204" pitchFamily="34" charset="0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 restriction enzyme is a DNA-cutting enzyme that recognizes a specific target sequence and cuts DNA into two pieces at or near that site. Many restriction enzymes produce cut ends with short, single-stranded overhangs. If two molecules have matching overhangs, they can base-pair and stick together. However, they won't combine to form an unbroken DNA molecule until they are joined by DNA ligase, which seals gaps in the DNA backbone. </a:t>
            </a:r>
          </a:p>
          <a:p>
            <a:pPr marL="33076" marR="0" lvl="0" indent="0" algn="l" defTabSz="104044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85D1"/>
              </a:buClr>
              <a:buSzPts val="3255"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8462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219200"/>
            <a:ext cx="13004801" cy="731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7536" tIns="48768" rIns="97536" bIns="4876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75390"/>
            <a:endParaRPr lang="en-US" sz="1920">
              <a:solidFill>
                <a:prstClr val="white"/>
              </a:solidFill>
              <a:latin typeface="Franklin Gothic Book" panose="02020404030301010803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4333" y="1460976"/>
            <a:ext cx="12504115" cy="6808013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pPr defTabSz="975390"/>
            <a:endParaRPr lang="en-US" sz="1920">
              <a:solidFill>
                <a:prstClr val="black"/>
              </a:solidFill>
              <a:latin typeface="Franklin Gothic Book" panose="02020404030301010803"/>
            </a:endParaRPr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D60FA9A1-ECA4-1F34-858C-D658D749B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6821" y="1460976"/>
            <a:ext cx="1117600" cy="1097280"/>
          </a:xfrm>
          <a:prstGeom prst="rect">
            <a:avLst/>
          </a:prstGeom>
        </p:spPr>
      </p:pic>
      <p:sp>
        <p:nvSpPr>
          <p:cNvPr id="7" name="Shape 65">
            <a:extLst>
              <a:ext uri="{FF2B5EF4-FFF2-40B4-BE49-F238E27FC236}">
                <a16:creationId xmlns:a16="http://schemas.microsoft.com/office/drawing/2014/main" id="{1D47DB92-A098-306E-2044-2E6AC6490070}"/>
              </a:ext>
            </a:extLst>
          </p:cNvPr>
          <p:cNvSpPr/>
          <p:nvPr/>
        </p:nvSpPr>
        <p:spPr>
          <a:xfrm>
            <a:off x="607219" y="1668927"/>
            <a:ext cx="11822905" cy="4856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334" tIns="42334" rIns="42334" bIns="42334" anchor="ctr" anchorCtr="0">
            <a:noAutofit/>
          </a:bodyPr>
          <a:lstStyle/>
          <a:p>
            <a:pPr algn="just" defTabSz="975390">
              <a:lnSpc>
                <a:spcPct val="150000"/>
              </a:lnSpc>
              <a:spcBef>
                <a:spcPts val="250"/>
              </a:spcBef>
              <a:spcAft>
                <a:spcPts val="250"/>
              </a:spcAft>
            </a:pP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Bacterial transformation and selection</a:t>
            </a:r>
          </a:p>
          <a:p>
            <a:pPr algn="just" defTabSz="975390">
              <a:lnSpc>
                <a:spcPct val="150000"/>
              </a:lnSpc>
              <a:spcBef>
                <a:spcPts val="250"/>
              </a:spcBef>
              <a:spcAft>
                <a:spcPts val="250"/>
              </a:spcAft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Plasmids and other DNA can be introduced into bacteria, such as the harmless E. coli used in labs, in a process called transformation. During transformation, specially prepared bacterial cells are given a shock (such as high temperature) that encourages them to take up foreign DNA.</a:t>
            </a:r>
          </a:p>
          <a:p>
            <a:pPr algn="just" defTabSz="975390">
              <a:lnSpc>
                <a:spcPct val="150000"/>
              </a:lnSpc>
              <a:spcBef>
                <a:spcPts val="250"/>
              </a:spcBef>
              <a:spcAft>
                <a:spcPts val="250"/>
              </a:spcAft>
            </a:pP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3645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Century School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908</TotalTime>
  <Words>542</Words>
  <Application>Microsoft Office PowerPoint</Application>
  <PresentationFormat>Custom</PresentationFormat>
  <Paragraphs>39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Garamond</vt:lpstr>
      <vt:lpstr>Century Schoolbook</vt:lpstr>
      <vt:lpstr>Franklin Gothic Book</vt:lpstr>
      <vt:lpstr>Merriweather Sans</vt:lpstr>
      <vt:lpstr>Arial</vt:lpstr>
      <vt:lpstr>SavonVTI</vt:lpstr>
      <vt:lpstr>Recombinant DNA Technology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M-Store</dc:creator>
  <cp:lastModifiedBy>STJB</cp:lastModifiedBy>
  <cp:revision>103</cp:revision>
  <dcterms:modified xsi:type="dcterms:W3CDTF">2024-08-23T20:02:24Z</dcterms:modified>
</cp:coreProperties>
</file>