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86" r:id="rId1"/>
  </p:sldMasterIdLst>
  <p:notesMasterIdLst>
    <p:notesMasterId r:id="rId11"/>
  </p:notesMasterIdLst>
  <p:sldIdLst>
    <p:sldId id="256" r:id="rId2"/>
    <p:sldId id="357" r:id="rId3"/>
    <p:sldId id="361" r:id="rId4"/>
    <p:sldId id="358" r:id="rId5"/>
    <p:sldId id="359" r:id="rId6"/>
    <p:sldId id="360" r:id="rId7"/>
    <p:sldId id="349" r:id="rId8"/>
    <p:sldId id="363" r:id="rId9"/>
    <p:sldId id="362" r:id="rId10"/>
  </p:sldIdLst>
  <p:sldSz cx="13004800" cy="9753600"/>
  <p:notesSz cx="6858000" cy="9144000"/>
  <p:embeddedFontLst>
    <p:embeddedFont>
      <p:font typeface="Century Schoolbook" panose="02040604050505020304" pitchFamily="18" charset="0"/>
      <p:regular r:id="rId12"/>
      <p:bold r:id="rId13"/>
      <p:italic r:id="rId14"/>
      <p:boldItalic r:id="rId15"/>
    </p:embeddedFont>
    <p:embeddedFont>
      <p:font typeface="Franklin Gothic Book" panose="020B0503020102020204" pitchFamily="34" charset="0"/>
      <p:regular r:id="rId16"/>
      <p:italic r:id="rId17"/>
    </p:embeddedFont>
    <p:embeddedFont>
      <p:font typeface="Garamond" panose="02020404030301010803" pitchFamily="18" charset="0"/>
      <p:regular r:id="rId18"/>
      <p:bold r:id="rId19"/>
      <p:italic r:id="rId20"/>
    </p:embeddedFont>
    <p:embeddedFont>
      <p:font typeface="Merriweather Sans" pitchFamily="2"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1" d="100"/>
          <a:sy n="51" d="100"/>
        </p:scale>
        <p:origin x="1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1pPr>
            <a:lvl2pPr marL="914400" marR="0" lvl="1"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2pPr>
            <a:lvl3pPr marL="1371600" marR="0" lvl="2"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3pPr>
            <a:lvl4pPr marL="1828800" marR="0" lvl="3"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4pPr>
            <a:lvl5pPr marL="2286000" marR="0" lvl="4"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5pPr>
            <a:lvl6pPr marL="2743200" marR="0" lvl="5"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6pPr>
            <a:lvl7pPr marL="3200400" marR="0" lvl="6"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7pPr>
            <a:lvl8pPr marL="3657600" marR="0" lvl="7"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8pPr>
            <a:lvl9pPr marL="4114800" marR="0" lvl="8"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9pPr>
          </a:lstStyle>
          <a:p>
            <a:endParaRPr/>
          </a:p>
        </p:txBody>
      </p:sp>
    </p:spTree>
    <p:extLst>
      <p:ext uri="{BB962C8B-B14F-4D97-AF65-F5344CB8AC3E}">
        <p14:creationId xmlns:p14="http://schemas.microsoft.com/office/powerpoint/2010/main" val="15625055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10" name="Rectangle 9"/>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478272" y="1802994"/>
            <a:ext cx="2048256" cy="1040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600192" y="1802994"/>
            <a:ext cx="1804416" cy="875995"/>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737710" y="3192647"/>
            <a:ext cx="9529382" cy="3466286"/>
          </a:xfrm>
        </p:spPr>
        <p:txBody>
          <a:bodyPr tIns="45720" bIns="45720" anchor="ctr">
            <a:normAutofit/>
          </a:bodyPr>
          <a:lstStyle>
            <a:lvl1pPr algn="ctr">
              <a:lnSpc>
                <a:spcPct val="83000"/>
              </a:lnSpc>
              <a:defRPr lang="en-US" sz="7254" b="0"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37708" y="6658934"/>
            <a:ext cx="9532636" cy="650241"/>
          </a:xfrm>
        </p:spPr>
        <p:txBody>
          <a:bodyPr>
            <a:normAutofit/>
          </a:bodyPr>
          <a:lstStyle>
            <a:lvl1pPr marL="0" indent="0" algn="ctr">
              <a:spcBef>
                <a:spcPts val="0"/>
              </a:spcBef>
              <a:buNone/>
              <a:defRPr sz="1920" spc="85" baseline="0">
                <a:solidFill>
                  <a:schemeClr val="tx1">
                    <a:lumMod val="95000"/>
                    <a:lumOff val="5000"/>
                  </a:schemeClr>
                </a:solidFill>
              </a:defRPr>
            </a:lvl1pPr>
            <a:lvl2pPr marL="487695" indent="0" algn="ctr">
              <a:buNone/>
              <a:defRPr sz="1707"/>
            </a:lvl2pPr>
            <a:lvl3pPr marL="975390" indent="0" algn="ctr">
              <a:buNone/>
              <a:defRPr sz="1707"/>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20" name="Date Placeholder 19"/>
          <p:cNvSpPr>
            <a:spLocks noGrp="1"/>
          </p:cNvSpPr>
          <p:nvPr>
            <p:ph type="dt" sz="half" idx="10"/>
          </p:nvPr>
        </p:nvSpPr>
        <p:spPr>
          <a:xfrm>
            <a:off x="5673344" y="1907564"/>
            <a:ext cx="1658112" cy="690554"/>
          </a:xfrm>
        </p:spPr>
        <p:txBody>
          <a:bodyPr/>
          <a:lstStyle>
            <a:lvl1pPr algn="ctr">
              <a:defRPr sz="1387" spc="0" baseline="0">
                <a:solidFill>
                  <a:srgbClr val="FFFFFF"/>
                </a:solidFill>
                <a:latin typeface="+mn-lt"/>
              </a:defRPr>
            </a:lvl1pPr>
          </a:lstStyle>
          <a:p>
            <a:fld id="{EA0C0817-A112-4847-8014-A94B7D2A4EA3}" type="datetime1">
              <a:rPr lang="en-US" smtClean="0"/>
              <a:t>8/30/2024</a:t>
            </a:fld>
            <a:endParaRPr lang="en-US" dirty="0"/>
          </a:p>
        </p:txBody>
      </p:sp>
      <p:sp>
        <p:nvSpPr>
          <p:cNvPr id="21" name="Footer Placeholder 20"/>
          <p:cNvSpPr>
            <a:spLocks noGrp="1"/>
          </p:cNvSpPr>
          <p:nvPr>
            <p:ph type="ftr" sz="quarter" idx="11"/>
          </p:nvPr>
        </p:nvSpPr>
        <p:spPr>
          <a:xfrm>
            <a:off x="1737707" y="7363425"/>
            <a:ext cx="6112315" cy="32512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9180715" y="7363425"/>
            <a:ext cx="2086379"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017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2790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1040" y="1083733"/>
            <a:ext cx="2519680" cy="7477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4080" y="1083733"/>
            <a:ext cx="8615680" cy="7477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9766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547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23" name="Rectangle 22"/>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478272" y="1802994"/>
            <a:ext cx="2048256" cy="10403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37767" y="3235791"/>
            <a:ext cx="9529267" cy="3423140"/>
          </a:xfrm>
        </p:spPr>
        <p:txBody>
          <a:bodyPr anchor="ctr">
            <a:normAutofit/>
          </a:bodyPr>
          <a:lstStyle>
            <a:lvl1pPr algn="ctr">
              <a:lnSpc>
                <a:spcPct val="83000"/>
              </a:lnSpc>
              <a:defRPr lang="en-US" sz="7254"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600192" y="1802994"/>
            <a:ext cx="1804416" cy="875995"/>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737766" y="6658933"/>
            <a:ext cx="9535770" cy="650240"/>
          </a:xfrm>
        </p:spPr>
        <p:txBody>
          <a:bodyPr anchor="t">
            <a:normAutofit/>
          </a:bodyPr>
          <a:lstStyle>
            <a:lvl1pPr marL="0" indent="0" algn="ctr">
              <a:buNone/>
              <a:tabLst>
                <a:tab pos="2809328" algn="l"/>
              </a:tabLst>
              <a:defRPr sz="1920">
                <a:solidFill>
                  <a:schemeClr val="tx1">
                    <a:lumMod val="95000"/>
                    <a:lumOff val="5000"/>
                  </a:schemeClr>
                </a:solidFill>
                <a:effectLst/>
              </a:defRPr>
            </a:lvl1pPr>
            <a:lvl2pPr marL="487695" indent="0">
              <a:buNone/>
              <a:defRPr sz="1707">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673344" y="1912182"/>
            <a:ext cx="1658112" cy="709377"/>
          </a:xfrm>
        </p:spPr>
        <p:txBody>
          <a:bodyPr/>
          <a:lstStyle>
            <a:lvl1pPr algn="ctr">
              <a:defRPr lang="en-US" sz="1387" kern="1200" spc="0" baseline="0">
                <a:solidFill>
                  <a:srgbClr val="FFFFFF"/>
                </a:solidFill>
                <a:latin typeface="+mn-lt"/>
                <a:ea typeface="+mn-ea"/>
                <a:cs typeface="+mn-cs"/>
              </a:defRPr>
            </a:lvl1pPr>
          </a:lstStyle>
          <a:p>
            <a:fld id="{D9C646AA-F36E-4540-911D-FFFC0A0EF24A}" type="datetime1">
              <a:rPr lang="en-US" smtClean="0"/>
              <a:t>8/30/2024</a:t>
            </a:fld>
            <a:endParaRPr lang="en-US" dirty="0"/>
          </a:p>
        </p:txBody>
      </p:sp>
      <p:sp>
        <p:nvSpPr>
          <p:cNvPr id="5" name="Footer Placeholder 4"/>
          <p:cNvSpPr>
            <a:spLocks noGrp="1"/>
          </p:cNvSpPr>
          <p:nvPr>
            <p:ph type="ftr" sz="quarter" idx="11"/>
          </p:nvPr>
        </p:nvSpPr>
        <p:spPr>
          <a:xfrm>
            <a:off x="1737768" y="7363425"/>
            <a:ext cx="6037476" cy="32512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9178138" y="7363425"/>
            <a:ext cx="2088895"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744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7920"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92544"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4044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1171" y="2950164"/>
            <a:ext cx="4974336" cy="910336"/>
          </a:xfrm>
        </p:spPr>
        <p:txBody>
          <a:bodyPr anchor="ctr">
            <a:normAutofit/>
          </a:bodyPr>
          <a:lstStyle>
            <a:lvl1pPr marL="0" indent="0" algn="l">
              <a:spcBef>
                <a:spcPts val="0"/>
              </a:spcBef>
              <a:buNone/>
              <a:defRPr sz="2027" b="1" i="0">
                <a:solidFill>
                  <a:schemeClr val="tx1"/>
                </a:solidFill>
                <a:latin typeface="+mn-lt"/>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4" name="Content Placeholder 3"/>
          <p:cNvSpPr>
            <a:spLocks noGrp="1"/>
          </p:cNvSpPr>
          <p:nvPr>
            <p:ph sz="half" idx="2"/>
          </p:nvPr>
        </p:nvSpPr>
        <p:spPr>
          <a:xfrm>
            <a:off x="1141171" y="3971517"/>
            <a:ext cx="4974336" cy="4499662"/>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9293" y="2950164"/>
            <a:ext cx="4974336" cy="910336"/>
          </a:xfrm>
        </p:spPr>
        <p:txBody>
          <a:bodyPr anchor="ctr">
            <a:normAutofit/>
          </a:bodyPr>
          <a:lstStyle>
            <a:lvl1pPr marL="0" indent="0" algn="l">
              <a:spcBef>
                <a:spcPts val="0"/>
              </a:spcBef>
              <a:buNone/>
              <a:defRPr sz="2027" b="1">
                <a:solidFill>
                  <a:schemeClr val="tx1"/>
                </a:solidFill>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6" name="Content Placeholder 5"/>
          <p:cNvSpPr>
            <a:spLocks noGrp="1"/>
          </p:cNvSpPr>
          <p:nvPr>
            <p:ph sz="quarter" idx="4"/>
          </p:nvPr>
        </p:nvSpPr>
        <p:spPr>
          <a:xfrm>
            <a:off x="6889293" y="3971515"/>
            <a:ext cx="4974336" cy="4500635"/>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984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179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4291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22080" y="863846"/>
            <a:ext cx="3372761" cy="2340864"/>
          </a:xfrm>
        </p:spPr>
        <p:txBody>
          <a:bodyPr anchor="b">
            <a:normAutofit/>
          </a:bodyPr>
          <a:lstStyle>
            <a:lvl1pPr algn="l" defTabSz="975390" rtl="0" eaLnBrk="1" latinLnBrk="0" hangingPunct="1">
              <a:lnSpc>
                <a:spcPct val="100000"/>
              </a:lnSpc>
              <a:spcBef>
                <a:spcPct val="0"/>
              </a:spcBef>
              <a:buNone/>
              <a:defRPr lang="en-US" sz="3413"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31520" y="866987"/>
            <a:ext cx="7315200" cy="7586133"/>
          </a:xfrm>
        </p:spPr>
        <p:txBody>
          <a:bodyPr/>
          <a:lstStyle>
            <a:lvl1pPr>
              <a:defRPr sz="2027"/>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22080" y="3323449"/>
            <a:ext cx="3372761" cy="5129671"/>
          </a:xfrm>
        </p:spPr>
        <p:txBody>
          <a:bodyPr>
            <a:normAutofit/>
          </a:bodyPr>
          <a:lstStyle>
            <a:lvl1pPr marL="0" indent="0">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8" name="Date Placeholder 7"/>
          <p:cNvSpPr>
            <a:spLocks noGrp="1"/>
          </p:cNvSpPr>
          <p:nvPr>
            <p:ph type="dt" sz="half" idx="10"/>
          </p:nvPr>
        </p:nvSpPr>
        <p:spPr>
          <a:xfrm>
            <a:off x="5960533" y="8583168"/>
            <a:ext cx="2086187" cy="520192"/>
          </a:xfrm>
        </p:spPr>
        <p:txBody>
          <a:bodyPr/>
          <a:lstStyle>
            <a:lvl1pPr>
              <a:defRPr>
                <a:solidFill>
                  <a:schemeClr val="tx1">
                    <a:lumMod val="85000"/>
                    <a:lumOff val="15000"/>
                  </a:schemeClr>
                </a:solidFill>
              </a:defRPr>
            </a:lvl1pPr>
          </a:lstStyle>
          <a:p>
            <a:fld id="{7E8D12A6-918A-48BD-8CB9-CA713993B0EA}" type="datetime1">
              <a:rPr lang="en-US" smtClean="0"/>
              <a:t>8/30/2024</a:t>
            </a:fld>
            <a:endParaRPr lang="en-US"/>
          </a:p>
        </p:txBody>
      </p:sp>
      <p:sp>
        <p:nvSpPr>
          <p:cNvPr id="9" name="Footer Placeholder 8"/>
          <p:cNvSpPr>
            <a:spLocks noGrp="1"/>
          </p:cNvSpPr>
          <p:nvPr>
            <p:ph type="ftr" sz="quarter" idx="11"/>
          </p:nvPr>
        </p:nvSpPr>
        <p:spPr>
          <a:xfrm>
            <a:off x="731521" y="8583168"/>
            <a:ext cx="4890347" cy="520192"/>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1089844" y="8583168"/>
            <a:ext cx="1304997" cy="520192"/>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9405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43840" y="338125"/>
            <a:ext cx="8209281" cy="9077350"/>
          </a:xfrm>
          <a:solidFill>
            <a:schemeClr val="accent1">
              <a:lumMod val="60000"/>
              <a:lumOff val="40000"/>
            </a:schemeClr>
          </a:solidFill>
          <a:ln>
            <a:noFill/>
          </a:ln>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a:t>Click icon to add picture</a:t>
            </a:r>
            <a:endParaRPr lang="en-US" dirty="0"/>
          </a:p>
        </p:txBody>
      </p:sp>
      <p:sp>
        <p:nvSpPr>
          <p:cNvPr id="5" name="Date Placeholder 4"/>
          <p:cNvSpPr>
            <a:spLocks noGrp="1"/>
          </p:cNvSpPr>
          <p:nvPr>
            <p:ph type="dt" sz="half" idx="10"/>
          </p:nvPr>
        </p:nvSpPr>
        <p:spPr>
          <a:xfrm>
            <a:off x="6039827" y="8583168"/>
            <a:ext cx="2210094" cy="520192"/>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8/30/2024</a:t>
            </a:fld>
            <a:endParaRPr lang="en-US" dirty="0"/>
          </a:p>
        </p:txBody>
      </p:sp>
      <p:sp>
        <p:nvSpPr>
          <p:cNvPr id="6" name="Footer Placeholder 5"/>
          <p:cNvSpPr>
            <a:spLocks noGrp="1"/>
          </p:cNvSpPr>
          <p:nvPr>
            <p:ph type="ftr" sz="quarter" idx="11"/>
          </p:nvPr>
        </p:nvSpPr>
        <p:spPr>
          <a:xfrm>
            <a:off x="653491" y="8583168"/>
            <a:ext cx="4893869" cy="520192"/>
          </a:xfrm>
        </p:spPr>
        <p:txBody>
          <a:bodyPr/>
          <a:lstStyle>
            <a:lvl1pPr marL="0" algn="r" defTabSz="975390" rtl="0" eaLnBrk="1" latinLnBrk="0" hangingPunct="1">
              <a:defRPr lang="en-US" sz="1067"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1089843" y="8583168"/>
            <a:ext cx="1306982" cy="520192"/>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42400" y="858317"/>
            <a:ext cx="3354426" cy="2340864"/>
          </a:xfrm>
        </p:spPr>
        <p:txBody>
          <a:bodyPr anchor="b">
            <a:noAutofit/>
          </a:bodyPr>
          <a:lstStyle>
            <a:lvl1pPr algn="l">
              <a:lnSpc>
                <a:spcPct val="100000"/>
              </a:lnSpc>
              <a:defRPr sz="3413"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9042400" y="3394253"/>
            <a:ext cx="3354426" cy="4993843"/>
          </a:xfrm>
        </p:spPr>
        <p:txBody>
          <a:bodyPr>
            <a:normAutofit/>
          </a:bodyPr>
          <a:lstStyle>
            <a:lvl1pPr marL="0" indent="0" algn="l">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Tree>
    <p:extLst>
      <p:ext uri="{BB962C8B-B14F-4D97-AF65-F5344CB8AC3E}">
        <p14:creationId xmlns:p14="http://schemas.microsoft.com/office/powerpoint/2010/main" val="359163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7" name="Rectangle 6"/>
          <p:cNvSpPr/>
          <p:nvPr/>
        </p:nvSpPr>
        <p:spPr>
          <a:xfrm>
            <a:off x="250343" y="338125"/>
            <a:ext cx="12504115" cy="907735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96647" y="533197"/>
            <a:ext cx="12211507" cy="8687206"/>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137920" y="913911"/>
            <a:ext cx="10728960" cy="19507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7920" y="2991104"/>
            <a:ext cx="10728960" cy="54750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40581" y="8583168"/>
            <a:ext cx="3085915"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F6FA2B21-3FCD-4721-B95C-427943F61125}" type="datetime1">
              <a:rPr lang="en-US" smtClean="0"/>
              <a:t>8/30/2024</a:t>
            </a:fld>
            <a:endParaRPr lang="en-US"/>
          </a:p>
        </p:txBody>
      </p:sp>
      <p:sp>
        <p:nvSpPr>
          <p:cNvPr id="5" name="Footer Placeholder 4"/>
          <p:cNvSpPr>
            <a:spLocks noGrp="1"/>
          </p:cNvSpPr>
          <p:nvPr>
            <p:ph type="ftr" sz="quarter" idx="3"/>
          </p:nvPr>
        </p:nvSpPr>
        <p:spPr>
          <a:xfrm>
            <a:off x="1137920" y="8583168"/>
            <a:ext cx="6204373" cy="520192"/>
          </a:xfrm>
          <a:prstGeom prst="rect">
            <a:avLst/>
          </a:prstGeom>
        </p:spPr>
        <p:txBody>
          <a:bodyPr vert="horz" lIns="91440" tIns="45720" rIns="91440" bIns="45720" rtlCol="0" anchor="b"/>
          <a:lstStyle>
            <a:lvl1pPr algn="l">
              <a:defRPr sz="1067">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972800" y="8583168"/>
            <a:ext cx="894080"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6394397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l" defTabSz="975390" rtl="0" eaLnBrk="1" latinLnBrk="0" hangingPunct="1">
        <a:lnSpc>
          <a:spcPct val="90000"/>
        </a:lnSpc>
        <a:spcBef>
          <a:spcPct val="0"/>
        </a:spcBef>
        <a:buNone/>
        <a:defRPr lang="en-US" sz="4480" i="0" kern="1200" cap="none" spc="0" baseline="0" dirty="0">
          <a:solidFill>
            <a:schemeClr val="tx1">
              <a:lumMod val="85000"/>
              <a:lumOff val="15000"/>
            </a:schemeClr>
          </a:solidFill>
          <a:effectLst/>
          <a:latin typeface="+mj-lt"/>
          <a:ea typeface="+mn-ea"/>
          <a:cs typeface="+mn-cs"/>
        </a:defRPr>
      </a:lvl1pPr>
    </p:titleStyle>
    <p:bodyStyle>
      <a:lvl1pPr marL="195078" indent="-195078" algn="l" defTabSz="975390" rtl="0" eaLnBrk="1" latinLnBrk="0" hangingPunct="1">
        <a:lnSpc>
          <a:spcPct val="110000"/>
        </a:lnSpc>
        <a:spcBef>
          <a:spcPts val="960"/>
        </a:spcBef>
        <a:spcAft>
          <a:spcPts val="0"/>
        </a:spcAft>
        <a:buClr>
          <a:schemeClr val="tx1">
            <a:lumMod val="85000"/>
            <a:lumOff val="15000"/>
          </a:schemeClr>
        </a:buClr>
        <a:buFont typeface="Garamond" pitchFamily="18" charset="0"/>
        <a:buChar char="◦"/>
        <a:defRPr sz="1600" kern="1200">
          <a:solidFill>
            <a:schemeClr val="tx1"/>
          </a:solidFill>
          <a:latin typeface="+mn-lt"/>
          <a:ea typeface="+mn-ea"/>
          <a:cs typeface="+mn-cs"/>
        </a:defRPr>
      </a:lvl1pPr>
      <a:lvl2pPr marL="487695"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387" kern="1200">
          <a:solidFill>
            <a:schemeClr val="tx1"/>
          </a:solidFill>
          <a:latin typeface="+mn-lt"/>
          <a:ea typeface="+mn-ea"/>
          <a:cs typeface="+mn-cs"/>
        </a:defRPr>
      </a:lvl2pPr>
      <a:lvl3pPr marL="780312"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3pPr>
      <a:lvl4pPr marL="1072930"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4pPr>
      <a:lvl5pPr marL="1365547"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5pPr>
      <a:lvl6pPr marL="170672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6pPr>
      <a:lvl7pPr marL="202673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7pPr>
      <a:lvl8pPr marL="234674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8pPr>
      <a:lvl9pPr marL="266675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0" y="1219200"/>
            <a:ext cx="13004801" cy="7315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3" y="1706881"/>
            <a:ext cx="12033716" cy="633984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975390"/>
            <a:endParaRPr lang="en-US" sz="192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854" y="1882446"/>
            <a:ext cx="11684813" cy="5988710"/>
          </a:xfrm>
          <a:prstGeom prst="rect">
            <a:avLst/>
          </a:prstGeom>
          <a:ln w="6350" cap="sq" cmpd="sng" algn="ctr">
            <a:solidFill>
              <a:schemeClr val="tx1"/>
            </a:solidFill>
            <a:prstDash val="solid"/>
            <a:miter lim="800000"/>
          </a:ln>
          <a:effectLst/>
        </p:spPr>
        <p:txBody>
          <a:bodyPr/>
          <a:lstStyle/>
          <a:p>
            <a:pPr defTabSz="975390"/>
            <a:endParaRPr lang="en-US" sz="192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346277" y="2195584"/>
            <a:ext cx="8907195" cy="1866900"/>
          </a:xfrm>
        </p:spPr>
        <p:txBody>
          <a:bodyPr>
            <a:normAutofit/>
          </a:bodyPr>
          <a:lstStyle/>
          <a:p>
            <a:pPr>
              <a:lnSpc>
                <a:spcPct val="150000"/>
              </a:lnSpc>
            </a:pPr>
            <a:r>
              <a:rPr lang="en-US" sz="3200" b="1" dirty="0">
                <a:solidFill>
                  <a:schemeClr val="tx1"/>
                </a:solidFill>
              </a:rPr>
              <a:t>cloning vectors</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4062815" y="4592493"/>
            <a:ext cx="7012968" cy="1247886"/>
          </a:xfrm>
        </p:spPr>
        <p:txBody>
          <a:bodyPr>
            <a:noAutofit/>
          </a:bodyPr>
          <a:lstStyle/>
          <a:p>
            <a:pPr>
              <a:lnSpc>
                <a:spcPct val="100000"/>
              </a:lnSpc>
              <a:spcAft>
                <a:spcPts val="640"/>
              </a:spcAft>
            </a:pPr>
            <a:r>
              <a:rPr lang="en-US" sz="2800" b="1" dirty="0"/>
              <a:t>Dr. Salah </a:t>
            </a:r>
            <a:r>
              <a:rPr lang="en-US" sz="2800" b="1" dirty="0" err="1"/>
              <a:t>Tofik</a:t>
            </a:r>
            <a:r>
              <a:rPr lang="en-US" sz="2800" b="1" dirty="0"/>
              <a:t> Balaky and Miss Amna </a:t>
            </a:r>
          </a:p>
          <a:p>
            <a:pPr>
              <a:lnSpc>
                <a:spcPct val="100000"/>
              </a:lnSpc>
              <a:spcAft>
                <a:spcPts val="640"/>
              </a:spcAft>
            </a:pPr>
            <a:r>
              <a:rPr lang="en-US" sz="2800" b="1" dirty="0"/>
              <a:t>Course: Molecular Biotechnology</a:t>
            </a:r>
          </a:p>
          <a:p>
            <a:pPr>
              <a:lnSpc>
                <a:spcPct val="100000"/>
              </a:lnSpc>
              <a:spcAft>
                <a:spcPts val="640"/>
              </a:spcAft>
            </a:pPr>
            <a:r>
              <a:rPr lang="en-US" sz="2800" b="1" dirty="0"/>
              <a:t> MA Code408 </a:t>
            </a:r>
          </a:p>
          <a:p>
            <a:pPr>
              <a:lnSpc>
                <a:spcPct val="100000"/>
              </a:lnSpc>
              <a:spcAft>
                <a:spcPts val="640"/>
              </a:spcAft>
            </a:pPr>
            <a:r>
              <a:rPr lang="en-US" sz="2800" b="1" dirty="0"/>
              <a:t>Summer school Week 7</a:t>
            </a:r>
          </a:p>
          <a:p>
            <a:pPr>
              <a:lnSpc>
                <a:spcPct val="100000"/>
              </a:lnSpc>
              <a:spcAft>
                <a:spcPts val="640"/>
              </a:spcAft>
            </a:pPr>
            <a:r>
              <a:rPr lang="en-US" sz="2800" b="1" dirty="0"/>
              <a:t>Date 1/ 9/ 2024</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18" y="1695812"/>
            <a:ext cx="2048256" cy="780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975390"/>
            <a:endParaRPr lang="en-US" sz="192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61054"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2384126"/>
            <a:ext cx="1804416"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720622" y="2603281"/>
            <a:ext cx="2451204" cy="2406637"/>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Cloning Vectors (Plasmids)</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F</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or the transfer of any particular gene sequence to another host system a</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carrier or vector is required. Cloning vectors are essential tools in molecular biotechnology for inserting foreign DNA fragments.</a:t>
            </a:r>
          </a:p>
        </p:txBody>
      </p:sp>
    </p:spTree>
    <p:extLst>
      <p:ext uri="{BB962C8B-B14F-4D97-AF65-F5344CB8AC3E}">
        <p14:creationId xmlns:p14="http://schemas.microsoft.com/office/powerpoint/2010/main" val="109451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There are three prerequisites for cloning genes to a new host. </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S</a:t>
            </a: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tandardized</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method to introduce the gene of interest into the potential host. </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T</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he introduced DNA should be maintained in the new host. </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up taken gene should be maintained and expressed in the new host system.</a:t>
            </a:r>
          </a:p>
        </p:txBody>
      </p:sp>
    </p:spTree>
    <p:extLst>
      <p:ext uri="{BB962C8B-B14F-4D97-AF65-F5344CB8AC3E}">
        <p14:creationId xmlns:p14="http://schemas.microsoft.com/office/powerpoint/2010/main" val="181066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Characteristics of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Plasmid Vector</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 vector is used to amplify a single molecule of DNA into many copies. The DNA fragment should be inserted into the cloning vector which will be carrying the gene of interest to the new host organism. The cloning vector is a DNA molecule that must possess an origin of replication (ORI) which is capable of replicating in the bacterial cell.</a:t>
            </a:r>
          </a:p>
        </p:txBody>
      </p:sp>
    </p:spTree>
    <p:extLst>
      <p:ext uri="{BB962C8B-B14F-4D97-AF65-F5344CB8AC3E}">
        <p14:creationId xmlns:p14="http://schemas.microsoft.com/office/powerpoint/2010/main" val="3126882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Types of Vectors</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C</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ommercially</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available vectors: nowadays are genetically engineered plasmids or phages. </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C</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osmid</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vectors, bacterial artificial chromosomes (BACs).</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Y</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east artificial chromosomes (YACs).</a:t>
            </a:r>
          </a:p>
        </p:txBody>
      </p:sp>
    </p:spTree>
    <p:extLst>
      <p:ext uri="{BB962C8B-B14F-4D97-AF65-F5344CB8AC3E}">
        <p14:creationId xmlns:p14="http://schemas.microsoft.com/office/powerpoint/2010/main" val="213438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A</a:t>
            </a:r>
            <a:r>
              <a:rPr kumimoji="0" lang="en-US" sz="2800" b="1"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dvantages</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of using plasmids as cloning vectors</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T</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heir smaller size and circular nature.</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R</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eplication</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independent of host cell.</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P</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resence</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of several copies.</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T</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heir ability to carry foreign DNA fragments.</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T</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heir role in facilitating the study of DNA and protein function.</a:t>
            </a:r>
          </a:p>
        </p:txBody>
      </p:sp>
    </p:spTree>
    <p:extLst>
      <p:ext uri="{BB962C8B-B14F-4D97-AF65-F5344CB8AC3E}">
        <p14:creationId xmlns:p14="http://schemas.microsoft.com/office/powerpoint/2010/main" val="320472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603868"/>
            <a:ext cx="11822905" cy="3489174"/>
          </a:xfrm>
          <a:prstGeom prst="rect">
            <a:avLst/>
          </a:prstGeom>
          <a:noFill/>
          <a:ln>
            <a:noFill/>
          </a:ln>
        </p:spPr>
        <p:txBody>
          <a:bodyPr spcFirstLastPara="1" wrap="square" lIns="42334" tIns="42334" rIns="42334" bIns="42334" anchor="ctr" anchorCtr="0">
            <a:noAutofit/>
          </a:bodyPr>
          <a:lstStyle/>
          <a:p>
            <a:pPr marL="0" marR="0" lvl="0" indent="0" defTabSz="975390" rtl="0" eaLnBrk="1" fontAlgn="auto" latinLnBrk="0" hangingPunct="1">
              <a:lnSpc>
                <a:spcPct val="200000"/>
              </a:lnSpc>
              <a:spcBef>
                <a:spcPts val="250"/>
              </a:spcBef>
              <a:spcAft>
                <a:spcPts val="250"/>
              </a:spcAft>
              <a:buClrTx/>
              <a:buSzTx/>
              <a:buFontTx/>
              <a:buNone/>
              <a:tabLst/>
              <a:defRPr/>
            </a:pPr>
            <a:r>
              <a:rPr lang="en-US" sz="2800" b="1" dirty="0">
                <a:solidFill>
                  <a:prstClr val="black"/>
                </a:solidFill>
                <a:latin typeface="Arial" panose="020B0604020202020204" pitchFamily="34" charset="0"/>
                <a:ea typeface="Arial"/>
                <a:cs typeface="Arial" panose="020B0604020202020204" pitchFamily="34" charset="0"/>
                <a:sym typeface="Arial"/>
              </a:rPr>
              <a:t>How do cloning vectors help in inserting genes into host cells?</a:t>
            </a:r>
          </a:p>
          <a:p>
            <a:pPr marL="0" marR="0" lvl="0" indent="0" defTabSz="975390" rtl="0" eaLnBrk="1" fontAlgn="auto" latinLnBrk="0" hangingPunct="1">
              <a:lnSpc>
                <a:spcPct val="200000"/>
              </a:lnSpc>
              <a:spcBef>
                <a:spcPts val="250"/>
              </a:spcBef>
              <a:spcAft>
                <a:spcPts val="250"/>
              </a:spcAft>
              <a:buClrTx/>
              <a:buSzTx/>
              <a:buFontTx/>
              <a:buNone/>
              <a:tabLst/>
              <a:defRPr/>
            </a:pPr>
            <a:r>
              <a:rPr lang="en-US" sz="2800" dirty="0">
                <a:solidFill>
                  <a:prstClr val="black"/>
                </a:solidFill>
                <a:latin typeface="Arial" panose="020B0604020202020204" pitchFamily="34" charset="0"/>
                <a:ea typeface="Arial"/>
                <a:cs typeface="Arial" panose="020B0604020202020204" pitchFamily="34" charset="0"/>
                <a:sym typeface="Arial"/>
              </a:rPr>
              <a:t>Cloning vectors play a crucial role in inserting genes into host cells by providing a platform for the integration of foreign DNA fragments. These vectors contain essential elements such as promoters, terminators, and selectable markers that facilitate the insertion and expression of genes in host organisms. This process allows for the study of gene function, protein expression, and genetic manipulation in various organisms.</a:t>
            </a:r>
            <a:endParaRPr lang="ar-EG" sz="2800" dirty="0">
              <a:solidFill>
                <a:prstClr val="black"/>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165659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3163807"/>
            <a:ext cx="11978624" cy="3489174"/>
          </a:xfrm>
          <a:prstGeom prst="rect">
            <a:avLst/>
          </a:prstGeom>
          <a:noFill/>
          <a:ln>
            <a:noFill/>
          </a:ln>
        </p:spPr>
        <p:txBody>
          <a:bodyPr spcFirstLastPara="1" wrap="square" lIns="42334" tIns="42334" rIns="42334" bIns="42334" anchor="ctr" anchorCtr="0">
            <a:noAutofit/>
          </a:bodyPr>
          <a:lstStyle/>
          <a:p>
            <a:pPr marL="0" marR="0" lvl="0" indent="0" algn="l" defTabSz="975390" rtl="0" eaLnBrk="1" fontAlgn="auto" latinLnBrk="0" hangingPunct="1">
              <a:lnSpc>
                <a:spcPct val="200000"/>
              </a:lnSpc>
              <a:spcBef>
                <a:spcPts val="250"/>
              </a:spcBef>
              <a:spcAft>
                <a:spcPts val="250"/>
              </a:spcAft>
              <a:buClrTx/>
              <a:buSzTx/>
              <a:buFontTx/>
              <a:buNone/>
              <a:tabLst/>
              <a:defRPr/>
            </a:pPr>
            <a:r>
              <a:rPr lang="en-US" sz="2800" b="1" dirty="0">
                <a:solidFill>
                  <a:prstClr val="black"/>
                </a:solidFill>
                <a:latin typeface="Arial" panose="020B0604020202020204" pitchFamily="34" charset="0"/>
                <a:ea typeface="Arial"/>
                <a:cs typeface="Arial" panose="020B0604020202020204" pitchFamily="34" charset="0"/>
                <a:sym typeface="Arial"/>
              </a:rPr>
              <a:t>S</a:t>
            </a:r>
            <a:r>
              <a:rPr kumimoji="0" lang="en-US" sz="2800" b="1" i="0" u="none" strike="noStrike" kern="1200" cap="none" spc="0" normalizeH="0" baseline="0" noProof="0" dirty="0" err="1">
                <a:ln>
                  <a:noFill/>
                </a:ln>
                <a:solidFill>
                  <a:prstClr val="black"/>
                </a:solidFill>
                <a:effectLst/>
                <a:uLnTx/>
                <a:uFillTx/>
                <a:latin typeface="Arial" panose="020B0604020202020204" pitchFamily="34" charset="0"/>
                <a:ea typeface="Arial"/>
                <a:cs typeface="Arial" panose="020B0604020202020204" pitchFamily="34" charset="0"/>
                <a:sym typeface="Arial"/>
              </a:rPr>
              <a:t>teps</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 involved in inserting genes into cloning vectors</a:t>
            </a:r>
          </a:p>
          <a:p>
            <a:pPr marL="457200" marR="0" lvl="0" indent="-457200" algn="l" defTabSz="975390" rtl="0" eaLnBrk="1" fontAlgn="auto" latinLnBrk="0" hangingPunct="1">
              <a:lnSpc>
                <a:spcPct val="200000"/>
              </a:lnSpc>
              <a:spcBef>
                <a:spcPts val="250"/>
              </a:spcBef>
              <a:spcAft>
                <a:spcPts val="250"/>
              </a:spcAft>
              <a:buClrTx/>
              <a:buSzTx/>
              <a:buFont typeface="Arial" panose="020B0604020202020204" pitchFamily="34" charset="0"/>
              <a:buChar char="•"/>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Design specific primers for the target gene and amplify it using PCR.</a:t>
            </a:r>
          </a:p>
          <a:p>
            <a:pPr marL="457200" marR="0" lvl="0" indent="-457200" algn="l" defTabSz="975390" rtl="0" eaLnBrk="1" fontAlgn="auto" latinLnBrk="0" hangingPunct="1">
              <a:lnSpc>
                <a:spcPct val="200000"/>
              </a:lnSpc>
              <a:spcBef>
                <a:spcPts val="250"/>
              </a:spcBef>
              <a:spcAft>
                <a:spcPts val="250"/>
              </a:spcAft>
              <a:buClrTx/>
              <a:buSzTx/>
              <a:buFont typeface="Arial" panose="020B0604020202020204" pitchFamily="34" charset="0"/>
              <a:buChar char="•"/>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Insert the PCR-amplified gene into the cloning vector.</a:t>
            </a:r>
          </a:p>
          <a:p>
            <a:pPr marL="457200" marR="0" lvl="0" indent="-457200" algn="l" defTabSz="975390" rtl="0" eaLnBrk="1" fontAlgn="auto" latinLnBrk="0" hangingPunct="1">
              <a:lnSpc>
                <a:spcPct val="200000"/>
              </a:lnSpc>
              <a:spcBef>
                <a:spcPts val="250"/>
              </a:spcBef>
              <a:spcAft>
                <a:spcPts val="250"/>
              </a:spcAft>
              <a:buClrTx/>
              <a:buSzTx/>
              <a:buFont typeface="Arial" panose="020B0604020202020204" pitchFamily="34" charset="0"/>
              <a:buChar char="•"/>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Choose an appropriate host cell for gene expression, such as E. coli strains.</a:t>
            </a:r>
          </a:p>
          <a:p>
            <a:pPr marL="457200" marR="0" lvl="0" indent="-457200" algn="l" defTabSz="975390" rtl="0" eaLnBrk="1" fontAlgn="auto" latinLnBrk="0" hangingPunct="1">
              <a:lnSpc>
                <a:spcPct val="200000"/>
              </a:lnSpc>
              <a:spcBef>
                <a:spcPts val="250"/>
              </a:spcBef>
              <a:spcAft>
                <a:spcPts val="250"/>
              </a:spcAft>
              <a:buClrTx/>
              <a:buSzTx/>
              <a:buFont typeface="Arial" panose="020B0604020202020204" pitchFamily="34" charset="0"/>
              <a:buChar char="•"/>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Assess the expression of the recombinant gene through methods like western blotting.</a:t>
            </a:r>
            <a:endParaRPr kumimoji="0" lang="ar-EG" sz="28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88792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603868"/>
            <a:ext cx="11822905" cy="3489174"/>
          </a:xfrm>
          <a:prstGeom prst="rect">
            <a:avLst/>
          </a:prstGeom>
          <a:noFill/>
          <a:ln>
            <a:noFill/>
          </a:ln>
        </p:spPr>
        <p:txBody>
          <a:bodyPr spcFirstLastPara="1" wrap="square" lIns="42334" tIns="42334" rIns="42334" bIns="42334" anchor="ctr" anchorCtr="0">
            <a:noAutofit/>
          </a:bodyPr>
          <a:lstStyle/>
          <a:p>
            <a:pPr marL="0" marR="0" lvl="0" indent="0" algn="ctr" defTabSz="975390" rtl="0" eaLnBrk="1" fontAlgn="auto" latinLnBrk="0" hangingPunct="1">
              <a:lnSpc>
                <a:spcPct val="20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Next lab</a:t>
            </a:r>
          </a:p>
          <a:p>
            <a:pPr marL="0" marR="0" lvl="0" indent="0" algn="ctr" defTabSz="975390" rtl="0" eaLnBrk="1" fontAlgn="auto" latinLnBrk="0" hangingPunct="1">
              <a:lnSpc>
                <a:spcPct val="200000"/>
              </a:lnSpc>
              <a:spcBef>
                <a:spcPts val="250"/>
              </a:spcBef>
              <a:spcAft>
                <a:spcPts val="250"/>
              </a:spcAft>
              <a:buClrTx/>
              <a:buSzTx/>
              <a:buFontTx/>
              <a:buNone/>
              <a:tabLst/>
              <a:defRPr/>
            </a:pPr>
            <a:r>
              <a:rPr kumimoji="0" lang="en-US" sz="3200" b="1" i="0" u="none" strike="noStrike" kern="1200" cap="none" spc="0" normalizeH="0" baseline="0" noProof="0">
                <a:ln>
                  <a:noFill/>
                </a:ln>
                <a:solidFill>
                  <a:prstClr val="black"/>
                </a:solidFill>
                <a:effectLst/>
                <a:uLnTx/>
                <a:uFillTx/>
                <a:latin typeface="Arial" panose="020B0604020202020204" pitchFamily="34" charset="0"/>
                <a:ea typeface="Arial"/>
                <a:cs typeface="Arial" panose="020B0604020202020204" pitchFamily="34" charset="0"/>
                <a:sym typeface="Arial"/>
              </a:rPr>
              <a:t>Competent Cells and Heat-Shock Transformation</a:t>
            </a:r>
            <a:endParaRPr kumimoji="0" lang="ar-EG"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94069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1060</TotalTime>
  <Words>410</Words>
  <Application>Microsoft Office PowerPoint</Application>
  <PresentationFormat>Custom</PresentationFormat>
  <Paragraphs>35</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Century Schoolbook</vt:lpstr>
      <vt:lpstr>Franklin Gothic Book</vt:lpstr>
      <vt:lpstr>Garamond</vt:lpstr>
      <vt:lpstr>Arial</vt:lpstr>
      <vt:lpstr>Merriweather Sans</vt:lpstr>
      <vt:lpstr>SavonVTI</vt:lpstr>
      <vt:lpstr>cloning vectors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 Balaky</cp:lastModifiedBy>
  <cp:revision>136</cp:revision>
  <dcterms:modified xsi:type="dcterms:W3CDTF">2024-08-30T03:05:15Z</dcterms:modified>
</cp:coreProperties>
</file>