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63" r:id="rId4"/>
    <p:sldId id="265" r:id="rId5"/>
    <p:sldId id="298" r:id="rId6"/>
    <p:sldId id="258" r:id="rId7"/>
    <p:sldId id="264" r:id="rId8"/>
    <p:sldId id="266" r:id="rId9"/>
    <p:sldId id="273" r:id="rId10"/>
    <p:sldId id="267" r:id="rId11"/>
    <p:sldId id="269" r:id="rId12"/>
    <p:sldId id="296" r:id="rId13"/>
    <p:sldId id="268" r:id="rId14"/>
    <p:sldId id="259" r:id="rId15"/>
    <p:sldId id="270" r:id="rId16"/>
    <p:sldId id="271" r:id="rId17"/>
    <p:sldId id="274" r:id="rId18"/>
    <p:sldId id="275" r:id="rId19"/>
    <p:sldId id="276" r:id="rId20"/>
    <p:sldId id="278" r:id="rId21"/>
    <p:sldId id="277" r:id="rId22"/>
    <p:sldId id="297" r:id="rId23"/>
    <p:sldId id="279"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80" d="100"/>
          <a:sy n="80" d="100"/>
        </p:scale>
        <p:origin x="-96" y="1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32A458-0B4C-4485-B9A2-7C6C0932A4C6}" type="datetimeFigureOut">
              <a:rPr lang="en-US" smtClean="0"/>
              <a:t>10/20/2023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EA3A1C-97C1-492E-9FCF-C4A55B5062BE}" type="slidenum">
              <a:rPr lang="en-US" smtClean="0"/>
              <a:t>‹#›</a:t>
            </a:fld>
            <a:endParaRPr lang="en-US"/>
          </a:p>
        </p:txBody>
      </p:sp>
    </p:spTree>
    <p:extLst>
      <p:ext uri="{BB962C8B-B14F-4D97-AF65-F5344CB8AC3E}">
        <p14:creationId xmlns:p14="http://schemas.microsoft.com/office/powerpoint/2010/main" val="37057227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515F245-C9E1-4BD8-81DD-743D4CFEDED1}" type="datetimeFigureOut">
              <a:rPr lang="en-US" smtClean="0"/>
              <a:t>10/20/2023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1B77EA-FDA9-4BC5-A5F8-3BB05180D167}" type="slidenum">
              <a:rPr lang="en-US" smtClean="0"/>
              <a:t>‹#›</a:t>
            </a:fld>
            <a:endParaRPr lang="en-US"/>
          </a:p>
        </p:txBody>
      </p:sp>
    </p:spTree>
    <p:extLst>
      <p:ext uri="{BB962C8B-B14F-4D97-AF65-F5344CB8AC3E}">
        <p14:creationId xmlns:p14="http://schemas.microsoft.com/office/powerpoint/2010/main" val="3867164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15F245-C9E1-4BD8-81DD-743D4CFEDED1}" type="datetimeFigureOut">
              <a:rPr lang="en-US" smtClean="0"/>
              <a:t>10/20/2023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1B77EA-FDA9-4BC5-A5F8-3BB05180D167}" type="slidenum">
              <a:rPr lang="en-US" smtClean="0"/>
              <a:t>‹#›</a:t>
            </a:fld>
            <a:endParaRPr lang="en-US"/>
          </a:p>
        </p:txBody>
      </p:sp>
    </p:spTree>
    <p:extLst>
      <p:ext uri="{BB962C8B-B14F-4D97-AF65-F5344CB8AC3E}">
        <p14:creationId xmlns:p14="http://schemas.microsoft.com/office/powerpoint/2010/main" val="1064010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15F245-C9E1-4BD8-81DD-743D4CFEDED1}" type="datetimeFigureOut">
              <a:rPr lang="en-US" smtClean="0"/>
              <a:t>10/20/2023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1B77EA-FDA9-4BC5-A5F8-3BB05180D167}" type="slidenum">
              <a:rPr lang="en-US" smtClean="0"/>
              <a:t>‹#›</a:t>
            </a:fld>
            <a:endParaRPr lang="en-US"/>
          </a:p>
        </p:txBody>
      </p:sp>
    </p:spTree>
    <p:extLst>
      <p:ext uri="{BB962C8B-B14F-4D97-AF65-F5344CB8AC3E}">
        <p14:creationId xmlns:p14="http://schemas.microsoft.com/office/powerpoint/2010/main" val="3198247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15F245-C9E1-4BD8-81DD-743D4CFEDED1}" type="datetimeFigureOut">
              <a:rPr lang="en-US" smtClean="0"/>
              <a:t>10/20/2023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1B77EA-FDA9-4BC5-A5F8-3BB05180D167}" type="slidenum">
              <a:rPr lang="en-US" smtClean="0"/>
              <a:t>‹#›</a:t>
            </a:fld>
            <a:endParaRPr lang="en-US"/>
          </a:p>
        </p:txBody>
      </p:sp>
    </p:spTree>
    <p:extLst>
      <p:ext uri="{BB962C8B-B14F-4D97-AF65-F5344CB8AC3E}">
        <p14:creationId xmlns:p14="http://schemas.microsoft.com/office/powerpoint/2010/main" val="2044049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15F245-C9E1-4BD8-81DD-743D4CFEDED1}" type="datetimeFigureOut">
              <a:rPr lang="en-US" smtClean="0"/>
              <a:t>10/20/2023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1B77EA-FDA9-4BC5-A5F8-3BB05180D167}" type="slidenum">
              <a:rPr lang="en-US" smtClean="0"/>
              <a:t>‹#›</a:t>
            </a:fld>
            <a:endParaRPr lang="en-US"/>
          </a:p>
        </p:txBody>
      </p:sp>
    </p:spTree>
    <p:extLst>
      <p:ext uri="{BB962C8B-B14F-4D97-AF65-F5344CB8AC3E}">
        <p14:creationId xmlns:p14="http://schemas.microsoft.com/office/powerpoint/2010/main" val="1573058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515F245-C9E1-4BD8-81DD-743D4CFEDED1}" type="datetimeFigureOut">
              <a:rPr lang="en-US" smtClean="0"/>
              <a:t>10/20/2023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1B77EA-FDA9-4BC5-A5F8-3BB05180D167}" type="slidenum">
              <a:rPr lang="en-US" smtClean="0"/>
              <a:t>‹#›</a:t>
            </a:fld>
            <a:endParaRPr lang="en-US"/>
          </a:p>
        </p:txBody>
      </p:sp>
    </p:spTree>
    <p:extLst>
      <p:ext uri="{BB962C8B-B14F-4D97-AF65-F5344CB8AC3E}">
        <p14:creationId xmlns:p14="http://schemas.microsoft.com/office/powerpoint/2010/main" val="3015464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515F245-C9E1-4BD8-81DD-743D4CFEDED1}" type="datetimeFigureOut">
              <a:rPr lang="en-US" smtClean="0"/>
              <a:t>10/20/2023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1B77EA-FDA9-4BC5-A5F8-3BB05180D167}" type="slidenum">
              <a:rPr lang="en-US" smtClean="0"/>
              <a:t>‹#›</a:t>
            </a:fld>
            <a:endParaRPr lang="en-US"/>
          </a:p>
        </p:txBody>
      </p:sp>
    </p:spTree>
    <p:extLst>
      <p:ext uri="{BB962C8B-B14F-4D97-AF65-F5344CB8AC3E}">
        <p14:creationId xmlns:p14="http://schemas.microsoft.com/office/powerpoint/2010/main" val="2245449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515F245-C9E1-4BD8-81DD-743D4CFEDED1}" type="datetimeFigureOut">
              <a:rPr lang="en-US" smtClean="0"/>
              <a:t>10/20/2023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1B77EA-FDA9-4BC5-A5F8-3BB05180D167}" type="slidenum">
              <a:rPr lang="en-US" smtClean="0"/>
              <a:t>‹#›</a:t>
            </a:fld>
            <a:endParaRPr lang="en-US"/>
          </a:p>
        </p:txBody>
      </p:sp>
    </p:spTree>
    <p:extLst>
      <p:ext uri="{BB962C8B-B14F-4D97-AF65-F5344CB8AC3E}">
        <p14:creationId xmlns:p14="http://schemas.microsoft.com/office/powerpoint/2010/main" val="1636877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15F245-C9E1-4BD8-81DD-743D4CFEDED1}" type="datetimeFigureOut">
              <a:rPr lang="en-US" smtClean="0"/>
              <a:t>10/20/2023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1B77EA-FDA9-4BC5-A5F8-3BB05180D167}" type="slidenum">
              <a:rPr lang="en-US" smtClean="0"/>
              <a:t>‹#›</a:t>
            </a:fld>
            <a:endParaRPr lang="en-US"/>
          </a:p>
        </p:txBody>
      </p:sp>
    </p:spTree>
    <p:extLst>
      <p:ext uri="{BB962C8B-B14F-4D97-AF65-F5344CB8AC3E}">
        <p14:creationId xmlns:p14="http://schemas.microsoft.com/office/powerpoint/2010/main" val="3992615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15F245-C9E1-4BD8-81DD-743D4CFEDED1}" type="datetimeFigureOut">
              <a:rPr lang="en-US" smtClean="0"/>
              <a:t>10/20/2023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1B77EA-FDA9-4BC5-A5F8-3BB05180D167}" type="slidenum">
              <a:rPr lang="en-US" smtClean="0"/>
              <a:t>‹#›</a:t>
            </a:fld>
            <a:endParaRPr lang="en-US"/>
          </a:p>
        </p:txBody>
      </p:sp>
    </p:spTree>
    <p:extLst>
      <p:ext uri="{BB962C8B-B14F-4D97-AF65-F5344CB8AC3E}">
        <p14:creationId xmlns:p14="http://schemas.microsoft.com/office/powerpoint/2010/main" val="3694953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15F245-C9E1-4BD8-81DD-743D4CFEDED1}" type="datetimeFigureOut">
              <a:rPr lang="en-US" smtClean="0"/>
              <a:t>10/20/2023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1B77EA-FDA9-4BC5-A5F8-3BB05180D167}" type="slidenum">
              <a:rPr lang="en-US" smtClean="0"/>
              <a:t>‹#›</a:t>
            </a:fld>
            <a:endParaRPr lang="en-US"/>
          </a:p>
        </p:txBody>
      </p:sp>
    </p:spTree>
    <p:extLst>
      <p:ext uri="{BB962C8B-B14F-4D97-AF65-F5344CB8AC3E}">
        <p14:creationId xmlns:p14="http://schemas.microsoft.com/office/powerpoint/2010/main" val="1519572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15F245-C9E1-4BD8-81DD-743D4CFEDED1}" type="datetimeFigureOut">
              <a:rPr lang="en-US" smtClean="0"/>
              <a:t>10/20/2023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1B77EA-FDA9-4BC5-A5F8-3BB05180D167}" type="slidenum">
              <a:rPr lang="en-US" smtClean="0"/>
              <a:t>‹#›</a:t>
            </a:fld>
            <a:endParaRPr lang="en-US"/>
          </a:p>
        </p:txBody>
      </p:sp>
    </p:spTree>
    <p:extLst>
      <p:ext uri="{BB962C8B-B14F-4D97-AF65-F5344CB8AC3E}">
        <p14:creationId xmlns:p14="http://schemas.microsoft.com/office/powerpoint/2010/main" val="1169467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xml"/><Relationship Id="rId4" Type="http://schemas.openxmlformats.org/officeDocument/2006/relationships/image" Target="../media/image14.png"/></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77922" y="327547"/>
            <a:ext cx="10645254" cy="3090077"/>
          </a:xfrm>
          <a:prstGeom prst="rect">
            <a:avLst/>
          </a:prstGeom>
        </p:spPr>
        <p:txBody>
          <a:bodyPr wrap="square">
            <a:spAutoFit/>
          </a:bodyPr>
          <a:lstStyle/>
          <a:p>
            <a:pPr algn="ctr">
              <a:lnSpc>
                <a:spcPct val="115000"/>
              </a:lnSpc>
            </a:pPr>
            <a:r>
              <a:rPr lang="en-US" sz="3600" b="1" dirty="0" smtClean="0">
                <a:effectLst/>
                <a:latin typeface="Times New Roman" panose="02020603050405020304" pitchFamily="18" charset="0"/>
                <a:ea typeface="Calibri" panose="020F0502020204030204" pitchFamily="34" charset="0"/>
                <a:cs typeface="Times New Roman" panose="02020603050405020304" pitchFamily="18" charset="0"/>
              </a:rPr>
              <a:t>DENTAL CARIES</a:t>
            </a:r>
          </a:p>
          <a:p>
            <a:pPr algn="ctr">
              <a:lnSpc>
                <a:spcPct val="115000"/>
              </a:lnSpc>
            </a:pPr>
            <a:endParaRPr lang="en-US" sz="3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Dental caries is progressive bacterial damage to the calcified tissues of tooth, characterized by </a:t>
            </a:r>
            <a:r>
              <a:rPr lang="en-US" sz="2800"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demineralization of the inorganic portions and destruction of its organic structures. </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Caries is one of the most common of all diseases and still a major cause of loss of teeth. </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43859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5909" y="341195"/>
            <a:ext cx="11041039" cy="6093976"/>
          </a:xfrm>
          <a:prstGeom prst="rect">
            <a:avLst/>
          </a:prstGeom>
        </p:spPr>
        <p:txBody>
          <a:bodyPr wrap="square">
            <a:spAutoFit/>
          </a:bodyPr>
          <a:lstStyle/>
          <a:p>
            <a:pPr>
              <a:lnSpc>
                <a:spcPct val="150000"/>
              </a:lnSpc>
            </a:pPr>
            <a:r>
              <a:rPr lang="en-US" sz="3600" dirty="0" smtClean="0">
                <a:latin typeface="Times New Roman" panose="02020603050405020304" pitchFamily="18" charset="0"/>
                <a:cs typeface="Times New Roman" panose="02020603050405020304" pitchFamily="18" charset="0"/>
              </a:rPr>
              <a:t>         </a:t>
            </a:r>
            <a:r>
              <a:rPr lang="en-US" sz="3600" dirty="0" smtClean="0">
                <a:solidFill>
                  <a:srgbClr val="FF0000"/>
                </a:solidFill>
                <a:latin typeface="Times New Roman" panose="02020603050405020304" pitchFamily="18" charset="0"/>
                <a:cs typeface="Times New Roman" panose="02020603050405020304" pitchFamily="18" charset="0"/>
              </a:rPr>
              <a:t>CONTRIBUTING FACTORS IN DENTAL CARIES</a:t>
            </a:r>
          </a:p>
          <a:p>
            <a:pPr>
              <a:lnSpc>
                <a:spcPct val="150000"/>
              </a:lnSpc>
            </a:pPr>
            <a:r>
              <a:rPr lang="en-US" sz="3200" dirty="0" smtClean="0">
                <a:solidFill>
                  <a:srgbClr val="FF0000"/>
                </a:solidFill>
                <a:latin typeface="Times New Roman" panose="02020603050405020304" pitchFamily="18" charset="0"/>
                <a:cs typeface="Times New Roman" panose="02020603050405020304" pitchFamily="18" charset="0"/>
              </a:rPr>
              <a:t> 1.Tooth factors:</a:t>
            </a:r>
          </a:p>
          <a:p>
            <a:pPr>
              <a:lnSpc>
                <a:spcPct val="150000"/>
              </a:lnSpc>
            </a:pPr>
            <a:r>
              <a:rPr lang="en-US" sz="2400" dirty="0" smtClean="0">
                <a:solidFill>
                  <a:srgbClr val="FF0000"/>
                </a:solidFill>
                <a:latin typeface="Times New Roman" panose="02020603050405020304" pitchFamily="18" charset="0"/>
                <a:cs typeface="Times New Roman" panose="02020603050405020304" pitchFamily="18" charset="0"/>
              </a:rPr>
              <a:t>Composition of tooth: </a:t>
            </a:r>
            <a:r>
              <a:rPr lang="en-US" sz="2400" dirty="0" smtClean="0">
                <a:latin typeface="Times New Roman" panose="02020603050405020304" pitchFamily="18" charset="0"/>
                <a:cs typeface="Times New Roman" panose="02020603050405020304" pitchFamily="18" charset="0"/>
              </a:rPr>
              <a:t>The highly mineralized tooth structure, the chance of caries formation becomes less.</a:t>
            </a:r>
          </a:p>
          <a:p>
            <a:pPr>
              <a:lnSpc>
                <a:spcPct val="150000"/>
              </a:lnSpc>
            </a:pPr>
            <a:r>
              <a:rPr lang="en-US" sz="2400" dirty="0" smtClean="0">
                <a:solidFill>
                  <a:srgbClr val="FF0000"/>
                </a:solidFill>
                <a:latin typeface="Times New Roman" panose="02020603050405020304" pitchFamily="18" charset="0"/>
                <a:cs typeface="Times New Roman" panose="02020603050405020304" pitchFamily="18" charset="0"/>
              </a:rPr>
              <a:t>Morphology: </a:t>
            </a:r>
            <a:r>
              <a:rPr lang="en-US" sz="2400" dirty="0" smtClean="0">
                <a:latin typeface="Times New Roman" panose="02020603050405020304" pitchFamily="18" charset="0"/>
                <a:cs typeface="Times New Roman" panose="02020603050405020304" pitchFamily="18" charset="0"/>
              </a:rPr>
              <a:t>Presence of deep, narrow and retentive pits and fissures on the tooth surface may contribute to a higher caries incidence because they favor the colonization of plaque microorganisms.</a:t>
            </a:r>
          </a:p>
          <a:p>
            <a:pPr>
              <a:lnSpc>
                <a:spcPct val="150000"/>
              </a:lnSpc>
            </a:pPr>
            <a:r>
              <a:rPr lang="en-US" sz="2400" dirty="0" smtClean="0">
                <a:solidFill>
                  <a:srgbClr val="FF0000"/>
                </a:solidFill>
                <a:latin typeface="Times New Roman" panose="02020603050405020304" pitchFamily="18" charset="0"/>
                <a:cs typeface="Times New Roman" panose="02020603050405020304" pitchFamily="18" charset="0"/>
              </a:rPr>
              <a:t>Position</a:t>
            </a:r>
            <a:r>
              <a:rPr lang="en-US" sz="2400" dirty="0" smtClean="0">
                <a:latin typeface="Times New Roman" panose="02020603050405020304" pitchFamily="18" charset="0"/>
                <a:cs typeface="Times New Roman" panose="02020603050405020304" pitchFamily="18" charset="0"/>
              </a:rPr>
              <a:t>: The maligned teeth in the dental arch are attacked by caries more frequently as there is more possibility of plaque accumulation in these regions.</a:t>
            </a:r>
          </a:p>
          <a:p>
            <a:endParaRPr lang="en-US" dirty="0" smtClean="0"/>
          </a:p>
          <a:p>
            <a:endParaRPr lang="en-US" dirty="0"/>
          </a:p>
        </p:txBody>
      </p:sp>
    </p:spTree>
    <p:extLst>
      <p:ext uri="{BB962C8B-B14F-4D97-AF65-F5344CB8AC3E}">
        <p14:creationId xmlns:p14="http://schemas.microsoft.com/office/powerpoint/2010/main" val="42188737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5660" y="58847"/>
            <a:ext cx="11573300" cy="4985980"/>
          </a:xfrm>
          <a:prstGeom prst="rect">
            <a:avLst/>
          </a:prstGeom>
        </p:spPr>
        <p:txBody>
          <a:bodyPr wrap="square">
            <a:spAutoFit/>
          </a:bodyPr>
          <a:lstStyle/>
          <a:p>
            <a:pPr>
              <a:lnSpc>
                <a:spcPct val="150000"/>
              </a:lnSpc>
            </a:pPr>
            <a:r>
              <a:rPr lang="en-US" sz="3200" dirty="0" smtClean="0">
                <a:solidFill>
                  <a:srgbClr val="FF0000"/>
                </a:solidFill>
                <a:latin typeface="Times New Roman" panose="02020603050405020304" pitchFamily="18" charset="0"/>
                <a:cs typeface="Times New Roman" panose="02020603050405020304" pitchFamily="18" charset="0"/>
              </a:rPr>
              <a:t>Saliva factors: </a:t>
            </a:r>
          </a:p>
          <a:p>
            <a:pPr>
              <a:lnSpc>
                <a:spcPct val="150000"/>
              </a:lnSpc>
            </a:pPr>
            <a:r>
              <a:rPr lang="en-US" sz="2800" dirty="0" smtClean="0">
                <a:solidFill>
                  <a:srgbClr val="FF0000"/>
                </a:solidFill>
                <a:latin typeface="Times New Roman" panose="02020603050405020304" pitchFamily="18" charset="0"/>
                <a:cs typeface="Times New Roman" panose="02020603050405020304" pitchFamily="18" charset="0"/>
              </a:rPr>
              <a:t>Flow rate</a:t>
            </a:r>
            <a:r>
              <a:rPr lang="en-US" sz="2400" dirty="0" smtClean="0">
                <a:latin typeface="Times New Roman" panose="02020603050405020304" pitchFamily="18" charset="0"/>
                <a:cs typeface="Times New Roman" panose="02020603050405020304" pitchFamily="18" charset="0"/>
              </a:rPr>
              <a:t>: Salivary flow is highly important in clearing cariogenic foods from the mouth.  Dental caries may become rampant in humans with xerostomia.</a:t>
            </a:r>
          </a:p>
          <a:p>
            <a:pPr>
              <a:lnSpc>
                <a:spcPct val="150000"/>
              </a:lnSpc>
            </a:pPr>
            <a:r>
              <a:rPr lang="en-US" sz="2400" dirty="0" smtClean="0"/>
              <a:t>(Average </a:t>
            </a:r>
            <a:r>
              <a:rPr lang="en-US" sz="2400" dirty="0"/>
              <a:t>value for whole saliva to be about 0.3-0.4 </a:t>
            </a:r>
            <a:r>
              <a:rPr lang="en-US" sz="2400" dirty="0" smtClean="0"/>
              <a:t>ml/minute)</a:t>
            </a:r>
            <a:endParaRPr lang="en-US" sz="2400" dirty="0" smtClean="0">
              <a:latin typeface="Times New Roman" panose="02020603050405020304" pitchFamily="18" charset="0"/>
              <a:cs typeface="Times New Roman" panose="02020603050405020304" pitchFamily="18" charset="0"/>
            </a:endParaRPr>
          </a:p>
          <a:p>
            <a:pPr lvl="0">
              <a:lnSpc>
                <a:spcPct val="150000"/>
              </a:lnSpc>
            </a:pPr>
            <a:r>
              <a:rPr lang="en-US" sz="2800" dirty="0" smtClean="0">
                <a:solidFill>
                  <a:srgbClr val="FF0000"/>
                </a:solidFill>
                <a:latin typeface="Times New Roman" panose="02020603050405020304" pitchFamily="18" charset="0"/>
                <a:cs typeface="Times New Roman" panose="02020603050405020304" pitchFamily="18" charset="0"/>
              </a:rPr>
              <a:t>Viscosity</a:t>
            </a:r>
            <a:r>
              <a:rPr lang="en-US" sz="2400" dirty="0" smtClean="0">
                <a:latin typeface="Times New Roman" panose="02020603050405020304" pitchFamily="18" charset="0"/>
                <a:cs typeface="Times New Roman" panose="02020603050405020304" pitchFamily="18" charset="0"/>
              </a:rPr>
              <a:t>: When viscosity of saliva is increased, there will be more and more deposition of plaque on the tooth surface since the thick saliva fails to produce adequate cleaning action.</a:t>
            </a:r>
            <a:r>
              <a:rPr lang="en-US" sz="2800" dirty="0">
                <a:solidFill>
                  <a:srgbClr val="FF0000"/>
                </a:solidFill>
                <a:latin typeface="Times New Roman" panose="02020603050405020304" pitchFamily="18" charset="0"/>
                <a:cs typeface="Times New Roman" panose="02020603050405020304" pitchFamily="18" charset="0"/>
              </a:rPr>
              <a:t> </a:t>
            </a:r>
            <a:endParaRPr lang="en-US" sz="2400" dirty="0" smtClean="0">
              <a:latin typeface="Times New Roman" panose="02020603050405020304" pitchFamily="18" charset="0"/>
              <a:cs typeface="Times New Roman" panose="02020603050405020304" pitchFamily="18" charset="0"/>
            </a:endParaRPr>
          </a:p>
          <a:p>
            <a:pPr>
              <a:lnSpc>
                <a:spcPct val="150000"/>
              </a:lnSpc>
            </a:pPr>
            <a:endParaRPr lang="en-US" sz="2400" dirty="0" smtClean="0">
              <a:latin typeface="Times New Roman" panose="02020603050405020304" pitchFamily="18" charset="0"/>
              <a:cs typeface="Times New Roman" panose="02020603050405020304" pitchFamily="18" charset="0"/>
            </a:endParaRPr>
          </a:p>
          <a:p>
            <a:pPr>
              <a:lnSpc>
                <a:spcPct val="150000"/>
              </a:lnSpc>
            </a:pP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66384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5660" y="645701"/>
            <a:ext cx="11573300" cy="4616648"/>
          </a:xfrm>
          <a:prstGeom prst="rect">
            <a:avLst/>
          </a:prstGeom>
        </p:spPr>
        <p:txBody>
          <a:bodyPr wrap="square">
            <a:spAutoFit/>
          </a:bodyPr>
          <a:lstStyle/>
          <a:p>
            <a:pPr lvl="0">
              <a:lnSpc>
                <a:spcPct val="150000"/>
              </a:lnSpc>
            </a:pPr>
            <a:r>
              <a:rPr lang="en-US" sz="2800" dirty="0" smtClean="0">
                <a:solidFill>
                  <a:srgbClr val="FF0000"/>
                </a:solidFill>
                <a:latin typeface="Times New Roman" panose="02020603050405020304" pitchFamily="18" charset="0"/>
                <a:cs typeface="Times New Roman" panose="02020603050405020304" pitchFamily="18" charset="0"/>
              </a:rPr>
              <a:t>Buffering </a:t>
            </a:r>
            <a:r>
              <a:rPr lang="en-US" sz="2800" dirty="0">
                <a:solidFill>
                  <a:srgbClr val="FF0000"/>
                </a:solidFill>
                <a:latin typeface="Times New Roman" panose="02020603050405020304" pitchFamily="18" charset="0"/>
                <a:cs typeface="Times New Roman" panose="02020603050405020304" pitchFamily="18" charset="0"/>
              </a:rPr>
              <a:t>capacity: </a:t>
            </a:r>
            <a:r>
              <a:rPr lang="en-US" sz="2400" dirty="0">
                <a:solidFill>
                  <a:prstClr val="black"/>
                </a:solidFill>
                <a:latin typeface="Times New Roman" panose="02020603050405020304" pitchFamily="18" charset="0"/>
                <a:cs typeface="Times New Roman" panose="02020603050405020304" pitchFamily="18" charset="0"/>
              </a:rPr>
              <a:t>Buffering power of saliva depends mainly on its </a:t>
            </a:r>
            <a:r>
              <a:rPr lang="en-US" sz="2400" dirty="0">
                <a:solidFill>
                  <a:srgbClr val="FF0000"/>
                </a:solidFill>
                <a:latin typeface="Times New Roman" panose="02020603050405020304" pitchFamily="18" charset="0"/>
                <a:cs typeface="Times New Roman" panose="02020603050405020304" pitchFamily="18" charset="0"/>
              </a:rPr>
              <a:t>bicarbonate content</a:t>
            </a:r>
            <a:r>
              <a:rPr lang="en-US" sz="2400" dirty="0">
                <a:solidFill>
                  <a:prstClr val="black"/>
                </a:solidFill>
                <a:latin typeface="Times New Roman" panose="02020603050405020304" pitchFamily="18" charset="0"/>
                <a:cs typeface="Times New Roman" panose="02020603050405020304" pitchFamily="18" charset="0"/>
              </a:rPr>
              <a:t>. The buffering power of the saliva </a:t>
            </a:r>
            <a:r>
              <a:rPr lang="en-US" sz="2400" dirty="0">
                <a:solidFill>
                  <a:srgbClr val="FF0000"/>
                </a:solidFill>
                <a:latin typeface="Times New Roman" panose="02020603050405020304" pitchFamily="18" charset="0"/>
                <a:cs typeface="Times New Roman" panose="02020603050405020304" pitchFamily="18" charset="0"/>
              </a:rPr>
              <a:t>affects the buffering power of dental plaque </a:t>
            </a:r>
            <a:r>
              <a:rPr lang="en-US" sz="2400" dirty="0">
                <a:solidFill>
                  <a:prstClr val="black"/>
                </a:solidFill>
                <a:latin typeface="Times New Roman" panose="02020603050405020304" pitchFamily="18" charset="0"/>
                <a:cs typeface="Times New Roman" panose="02020603050405020304" pitchFamily="18" charset="0"/>
              </a:rPr>
              <a:t>to </a:t>
            </a:r>
            <a:r>
              <a:rPr lang="en-US" sz="2400" dirty="0">
                <a:solidFill>
                  <a:srgbClr val="FF0000"/>
                </a:solidFill>
                <a:latin typeface="Times New Roman" panose="02020603050405020304" pitchFamily="18" charset="0"/>
                <a:cs typeface="Times New Roman" panose="02020603050405020304" pitchFamily="18" charset="0"/>
              </a:rPr>
              <a:t>some degree</a:t>
            </a:r>
            <a:r>
              <a:rPr lang="en-US" sz="2400" dirty="0">
                <a:solidFill>
                  <a:prstClr val="black"/>
                </a:solidFill>
                <a:latin typeface="Times New Roman" panose="02020603050405020304" pitchFamily="18" charset="0"/>
                <a:cs typeface="Times New Roman" panose="02020603050405020304" pitchFamily="18" charset="0"/>
              </a:rPr>
              <a:t> and helps to prevent the pH from falling to very low levels</a:t>
            </a:r>
            <a:r>
              <a:rPr lang="en-US" sz="2400" dirty="0" smtClean="0">
                <a:solidFill>
                  <a:prstClr val="black"/>
                </a:solidFill>
                <a:latin typeface="Times New Roman" panose="02020603050405020304" pitchFamily="18" charset="0"/>
                <a:cs typeface="Times New Roman" panose="02020603050405020304" pitchFamily="18" charset="0"/>
              </a:rPr>
              <a:t>.</a:t>
            </a:r>
          </a:p>
          <a:p>
            <a:pPr lvl="0">
              <a:lnSpc>
                <a:spcPct val="150000"/>
              </a:lnSpc>
            </a:pPr>
            <a:endParaRPr lang="en-US" sz="2400" dirty="0" smtClean="0">
              <a:solidFill>
                <a:prstClr val="black"/>
              </a:solidFill>
              <a:latin typeface="Times New Roman" panose="02020603050405020304" pitchFamily="18" charset="0"/>
              <a:cs typeface="Times New Roman" panose="02020603050405020304" pitchFamily="18" charset="0"/>
            </a:endParaRPr>
          </a:p>
          <a:p>
            <a:pPr lvl="0">
              <a:lnSpc>
                <a:spcPct val="150000"/>
              </a:lnSpc>
            </a:pPr>
            <a:r>
              <a:rPr lang="en-US" sz="2400" dirty="0" smtClean="0">
                <a:solidFill>
                  <a:prstClr val="black"/>
                </a:solidFill>
                <a:latin typeface="Times New Roman" panose="02020603050405020304" pitchFamily="18" charset="0"/>
                <a:cs typeface="Times New Roman" panose="02020603050405020304" pitchFamily="18" charset="0"/>
              </a:rPr>
              <a:t> </a:t>
            </a:r>
            <a:r>
              <a:rPr lang="en-US" sz="2400" dirty="0">
                <a:solidFill>
                  <a:prstClr val="black"/>
                </a:solidFill>
                <a:latin typeface="Times New Roman" panose="02020603050405020304" pitchFamily="18" charset="0"/>
                <a:cs typeface="Times New Roman" panose="02020603050405020304" pitchFamily="18" charset="0"/>
              </a:rPr>
              <a:t>Moreover saliva also contain </a:t>
            </a:r>
            <a:r>
              <a:rPr lang="en-US" sz="2400" dirty="0">
                <a:solidFill>
                  <a:srgbClr val="FF0000"/>
                </a:solidFill>
                <a:latin typeface="Times New Roman" panose="02020603050405020304" pitchFamily="18" charset="0"/>
                <a:cs typeface="Times New Roman" panose="02020603050405020304" pitchFamily="18" charset="0"/>
              </a:rPr>
              <a:t>urea..</a:t>
            </a:r>
            <a:r>
              <a:rPr lang="en-US" sz="2400" dirty="0" err="1">
                <a:solidFill>
                  <a:prstClr val="black"/>
                </a:solidFill>
                <a:latin typeface="Times New Roman" panose="02020603050405020304" pitchFamily="18" charset="0"/>
                <a:cs typeface="Times New Roman" panose="02020603050405020304" pitchFamily="18" charset="0"/>
              </a:rPr>
              <a:t>etc</a:t>
            </a:r>
            <a:r>
              <a:rPr lang="en-US" sz="2400" dirty="0">
                <a:solidFill>
                  <a:prstClr val="black"/>
                </a:solidFill>
                <a:latin typeface="Times New Roman" panose="02020603050405020304" pitchFamily="18" charset="0"/>
                <a:cs typeface="Times New Roman" panose="02020603050405020304" pitchFamily="18" charset="0"/>
              </a:rPr>
              <a:t>. which </a:t>
            </a:r>
            <a:r>
              <a:rPr lang="en-US" sz="2400" dirty="0">
                <a:solidFill>
                  <a:srgbClr val="FF0000"/>
                </a:solidFill>
                <a:latin typeface="Times New Roman" panose="02020603050405020304" pitchFamily="18" charset="0"/>
                <a:cs typeface="Times New Roman" panose="02020603050405020304" pitchFamily="18" charset="0"/>
              </a:rPr>
              <a:t>hydrolyzed to produce ammonia </a:t>
            </a:r>
            <a:r>
              <a:rPr lang="en-US" sz="2400" dirty="0">
                <a:solidFill>
                  <a:prstClr val="black"/>
                </a:solidFill>
                <a:latin typeface="Times New Roman" panose="02020603050405020304" pitchFamily="18" charset="0"/>
                <a:cs typeface="Times New Roman" panose="02020603050405020304" pitchFamily="18" charset="0"/>
              </a:rPr>
              <a:t>which rise the salivary pH which counter the acid attacks on the tooth surface</a:t>
            </a:r>
          </a:p>
          <a:p>
            <a:pPr>
              <a:lnSpc>
                <a:spcPct val="150000"/>
              </a:lnSpc>
            </a:pPr>
            <a:endParaRPr lang="en-US" sz="2400" dirty="0" smtClean="0">
              <a:latin typeface="Times New Roman" panose="02020603050405020304" pitchFamily="18" charset="0"/>
              <a:cs typeface="Times New Roman" panose="02020603050405020304" pitchFamily="18" charset="0"/>
            </a:endParaRPr>
          </a:p>
          <a:p>
            <a:pPr>
              <a:lnSpc>
                <a:spcPct val="150000"/>
              </a:lnSpc>
            </a:pP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57466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3856" y="618404"/>
            <a:ext cx="11818961" cy="4247317"/>
          </a:xfrm>
          <a:prstGeom prst="rect">
            <a:avLst/>
          </a:prstGeom>
        </p:spPr>
        <p:txBody>
          <a:bodyPr wrap="square">
            <a:spAutoFit/>
          </a:bodyPr>
          <a:lstStyle/>
          <a:p>
            <a:pPr lvl="0">
              <a:lnSpc>
                <a:spcPct val="150000"/>
              </a:lnSpc>
            </a:pPr>
            <a:r>
              <a:rPr lang="en-US" sz="2800" dirty="0" smtClean="0">
                <a:solidFill>
                  <a:srgbClr val="FF0000"/>
                </a:solidFill>
                <a:latin typeface="Times New Roman" panose="02020603050405020304" pitchFamily="18" charset="0"/>
                <a:cs typeface="Times New Roman" panose="02020603050405020304" pitchFamily="18" charset="0"/>
              </a:rPr>
              <a:t>Salivary </a:t>
            </a:r>
            <a:r>
              <a:rPr lang="en-US" sz="2800" dirty="0">
                <a:solidFill>
                  <a:srgbClr val="FF0000"/>
                </a:solidFill>
                <a:latin typeface="Times New Roman" panose="02020603050405020304" pitchFamily="18" charset="0"/>
                <a:cs typeface="Times New Roman" panose="02020603050405020304" pitchFamily="18" charset="0"/>
              </a:rPr>
              <a:t>antibodies</a:t>
            </a:r>
            <a:r>
              <a:rPr lang="en-US" sz="2400" dirty="0">
                <a:solidFill>
                  <a:prstClr val="black"/>
                </a:solidFill>
                <a:latin typeface="Times New Roman" panose="02020603050405020304" pitchFamily="18" charset="0"/>
                <a:cs typeface="Times New Roman" panose="02020603050405020304" pitchFamily="18" charset="0"/>
              </a:rPr>
              <a:t>: Salivary </a:t>
            </a:r>
            <a:r>
              <a:rPr lang="en-US" sz="2400" dirty="0" err="1">
                <a:solidFill>
                  <a:prstClr val="black"/>
                </a:solidFill>
                <a:latin typeface="Times New Roman" panose="02020603050405020304" pitchFamily="18" charset="0"/>
                <a:cs typeface="Times New Roman" panose="02020603050405020304" pitchFamily="18" charset="0"/>
              </a:rPr>
              <a:t>immunoglobulins</a:t>
            </a:r>
            <a:r>
              <a:rPr lang="en-US" sz="2400" dirty="0">
                <a:solidFill>
                  <a:prstClr val="black"/>
                </a:solidFill>
                <a:latin typeface="Times New Roman" panose="02020603050405020304" pitchFamily="18" charset="0"/>
                <a:cs typeface="Times New Roman" panose="02020603050405020304" pitchFamily="18" charset="0"/>
              </a:rPr>
              <a:t> (IgA and </a:t>
            </a:r>
            <a:r>
              <a:rPr lang="en-US" sz="2400" dirty="0" err="1">
                <a:solidFill>
                  <a:prstClr val="black"/>
                </a:solidFill>
                <a:latin typeface="Times New Roman" panose="02020603050405020304" pitchFamily="18" charset="0"/>
                <a:cs typeface="Times New Roman" panose="02020603050405020304" pitchFamily="18" charset="0"/>
              </a:rPr>
              <a:t>IgG</a:t>
            </a:r>
            <a:r>
              <a:rPr lang="en-US" sz="2400" dirty="0">
                <a:solidFill>
                  <a:prstClr val="black"/>
                </a:solidFill>
                <a:latin typeface="Times New Roman" panose="02020603050405020304" pitchFamily="18" charset="0"/>
                <a:cs typeface="Times New Roman" panose="02020603050405020304" pitchFamily="18" charset="0"/>
              </a:rPr>
              <a:t>) facilitating cariogenic bacteria destruction.</a:t>
            </a:r>
            <a:r>
              <a:rPr lang="en-US" sz="2800" dirty="0">
                <a:solidFill>
                  <a:srgbClr val="FF0000"/>
                </a:solidFill>
                <a:latin typeface="Times New Roman" panose="02020603050405020304" pitchFamily="18" charset="0"/>
                <a:cs typeface="Times New Roman" panose="02020603050405020304" pitchFamily="18" charset="0"/>
              </a:rPr>
              <a:t> </a:t>
            </a:r>
            <a:endParaRPr lang="en-US" sz="2400" dirty="0" smtClean="0">
              <a:latin typeface="Times New Roman" panose="02020603050405020304" pitchFamily="18" charset="0"/>
              <a:cs typeface="Times New Roman" panose="02020603050405020304" pitchFamily="18" charset="0"/>
            </a:endParaRPr>
          </a:p>
          <a:p>
            <a:pPr>
              <a:lnSpc>
                <a:spcPct val="150000"/>
              </a:lnSpc>
            </a:pPr>
            <a:r>
              <a:rPr lang="en-US" sz="2800" dirty="0" smtClean="0">
                <a:solidFill>
                  <a:srgbClr val="FF0000"/>
                </a:solidFill>
                <a:latin typeface="Times New Roman" panose="02020603050405020304" pitchFamily="18" charset="0"/>
                <a:cs typeface="Times New Roman" panose="02020603050405020304" pitchFamily="18" charset="0"/>
              </a:rPr>
              <a:t>Remineralization of damaged tooth surface</a:t>
            </a:r>
            <a:r>
              <a:rPr lang="en-US" sz="2400" dirty="0" smtClean="0">
                <a:latin typeface="Times New Roman" panose="02020603050405020304" pitchFamily="18" charset="0"/>
                <a:cs typeface="Times New Roman" panose="02020603050405020304" pitchFamily="18" charset="0"/>
              </a:rPr>
              <a:t>: </a:t>
            </a:r>
            <a:r>
              <a:rPr lang="en-US" sz="2400" dirty="0" smtClean="0">
                <a:solidFill>
                  <a:srgbClr val="FF0000"/>
                </a:solidFill>
                <a:latin typeface="Times New Roman" panose="02020603050405020304" pitchFamily="18" charset="0"/>
                <a:cs typeface="Times New Roman" panose="02020603050405020304" pitchFamily="18" charset="0"/>
              </a:rPr>
              <a:t>Calcium and phosphate ions </a:t>
            </a:r>
            <a:r>
              <a:rPr lang="en-US" sz="2400" dirty="0" smtClean="0">
                <a:latin typeface="Times New Roman" panose="02020603050405020304" pitchFamily="18" charset="0"/>
                <a:cs typeface="Times New Roman" panose="02020603050405020304" pitchFamily="18" charset="0"/>
              </a:rPr>
              <a:t>present in saliva help in </a:t>
            </a:r>
            <a:r>
              <a:rPr lang="en-US" sz="2400" dirty="0" smtClean="0">
                <a:solidFill>
                  <a:srgbClr val="FF0000"/>
                </a:solidFill>
                <a:latin typeface="Times New Roman" panose="02020603050405020304" pitchFamily="18" charset="0"/>
                <a:cs typeface="Times New Roman" panose="02020603050405020304" pitchFamily="18" charset="0"/>
              </a:rPr>
              <a:t>partial repair </a:t>
            </a:r>
            <a:r>
              <a:rPr lang="en-US" sz="2400" dirty="0" smtClean="0">
                <a:latin typeface="Times New Roman" panose="02020603050405020304" pitchFamily="18" charset="0"/>
                <a:cs typeface="Times New Roman" panose="02020603050405020304" pitchFamily="18" charset="0"/>
              </a:rPr>
              <a:t>of tooth damaged by caries by remineralization of tooth and this process starts when the salivary pH is </a:t>
            </a:r>
            <a:r>
              <a:rPr lang="en-US" sz="2400" dirty="0" smtClean="0">
                <a:solidFill>
                  <a:srgbClr val="FF0000"/>
                </a:solidFill>
                <a:latin typeface="Times New Roman" panose="02020603050405020304" pitchFamily="18" charset="0"/>
                <a:cs typeface="Times New Roman" panose="02020603050405020304" pitchFamily="18" charset="0"/>
              </a:rPr>
              <a:t>above 5.5.</a:t>
            </a:r>
          </a:p>
          <a:p>
            <a:pPr>
              <a:lnSpc>
                <a:spcPct val="150000"/>
              </a:lnSpc>
            </a:pPr>
            <a:r>
              <a:rPr lang="en-US" sz="2400" dirty="0" smtClean="0">
                <a:solidFill>
                  <a:srgbClr val="FF0000"/>
                </a:solidFill>
                <a:latin typeface="Times New Roman" panose="02020603050405020304" pitchFamily="18" charset="0"/>
                <a:cs typeface="Times New Roman" panose="02020603050405020304" pitchFamily="18" charset="0"/>
              </a:rPr>
              <a:t>Direct antibacterial action: </a:t>
            </a:r>
            <a:r>
              <a:rPr lang="en-US" sz="2400" dirty="0" smtClean="0">
                <a:latin typeface="Times New Roman" panose="02020603050405020304" pitchFamily="18" charset="0"/>
                <a:cs typeface="Times New Roman" panose="02020603050405020304" pitchFamily="18" charset="0"/>
              </a:rPr>
              <a:t>Saliva contains </a:t>
            </a:r>
            <a:r>
              <a:rPr lang="en-US" sz="2400" dirty="0" smtClean="0">
                <a:solidFill>
                  <a:srgbClr val="FF0000"/>
                </a:solidFill>
                <a:latin typeface="Times New Roman" panose="02020603050405020304" pitchFamily="18" charset="0"/>
                <a:cs typeface="Times New Roman" panose="02020603050405020304" pitchFamily="18" charset="0"/>
              </a:rPr>
              <a:t>lysozyme, </a:t>
            </a:r>
            <a:r>
              <a:rPr lang="en-US" sz="2400" dirty="0" err="1" smtClean="0">
                <a:solidFill>
                  <a:srgbClr val="FF0000"/>
                </a:solidFill>
                <a:latin typeface="Times New Roman" panose="02020603050405020304" pitchFamily="18" charset="0"/>
                <a:cs typeface="Times New Roman" panose="02020603050405020304" pitchFamily="18" charset="0"/>
              </a:rPr>
              <a:t>lactoferrin</a:t>
            </a:r>
            <a:r>
              <a:rPr lang="en-US" sz="2400" dirty="0" smtClean="0">
                <a:solidFill>
                  <a:srgbClr val="FF0000"/>
                </a:solidFill>
                <a:latin typeface="Times New Roman" panose="02020603050405020304" pitchFamily="18" charset="0"/>
                <a:cs typeface="Times New Roman" panose="02020603050405020304" pitchFamily="18" charset="0"/>
              </a:rPr>
              <a:t>, and </a:t>
            </a:r>
            <a:r>
              <a:rPr lang="en-US" sz="2400" dirty="0" err="1" smtClean="0">
                <a:solidFill>
                  <a:srgbClr val="FF0000"/>
                </a:solidFill>
                <a:latin typeface="Times New Roman" panose="02020603050405020304" pitchFamily="18" charset="0"/>
                <a:cs typeface="Times New Roman" panose="02020603050405020304" pitchFamily="18" charset="0"/>
              </a:rPr>
              <a:t>lactoperoxidase</a:t>
            </a:r>
            <a:r>
              <a:rPr lang="en-US" sz="2400" dirty="0" smtClean="0">
                <a:solidFill>
                  <a:srgbClr val="FF0000"/>
                </a:solidFill>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etc… antibacterial substances, which cause </a:t>
            </a:r>
            <a:r>
              <a:rPr lang="en-US" sz="2400" dirty="0" smtClean="0">
                <a:solidFill>
                  <a:srgbClr val="FF0000"/>
                </a:solidFill>
                <a:latin typeface="Times New Roman" panose="02020603050405020304" pitchFamily="18" charset="0"/>
                <a:cs typeface="Times New Roman" panose="02020603050405020304" pitchFamily="18" charset="0"/>
              </a:rPr>
              <a:t>destruction</a:t>
            </a:r>
            <a:r>
              <a:rPr lang="en-US" sz="2400" dirty="0" smtClean="0">
                <a:latin typeface="Times New Roman" panose="02020603050405020304" pitchFamily="18" charset="0"/>
                <a:cs typeface="Times New Roman" panose="02020603050405020304" pitchFamily="18" charset="0"/>
              </a:rPr>
              <a:t> of the cariogenic bacteria.</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18407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0501" y="586854"/>
            <a:ext cx="10631606" cy="4339650"/>
          </a:xfrm>
          <a:prstGeom prst="rect">
            <a:avLst/>
          </a:prstGeom>
        </p:spPr>
        <p:txBody>
          <a:bodyPr wrap="square">
            <a:spAutoFit/>
          </a:bodyPr>
          <a:lstStyle/>
          <a:p>
            <a:pPr>
              <a:lnSpc>
                <a:spcPct val="150000"/>
              </a:lnSpc>
            </a:pPr>
            <a:r>
              <a:rPr lang="en-US" sz="3200" dirty="0" smtClean="0">
                <a:solidFill>
                  <a:srgbClr val="FF0000"/>
                </a:solidFill>
                <a:latin typeface="Times New Roman" panose="02020603050405020304" pitchFamily="18" charset="0"/>
                <a:cs typeface="Times New Roman" panose="02020603050405020304" pitchFamily="18" charset="0"/>
              </a:rPr>
              <a:t>Diet factors:</a:t>
            </a:r>
          </a:p>
          <a:p>
            <a:pPr>
              <a:lnSpc>
                <a:spcPct val="150000"/>
              </a:lnSpc>
            </a:pPr>
            <a:r>
              <a:rPr lang="en-US" sz="2800" dirty="0" smtClean="0">
                <a:solidFill>
                  <a:srgbClr val="FF0000"/>
                </a:solidFill>
                <a:latin typeface="Times New Roman" panose="02020603050405020304" pitchFamily="18" charset="0"/>
                <a:cs typeface="Times New Roman" panose="02020603050405020304" pitchFamily="18" charset="0"/>
              </a:rPr>
              <a:t>Physical nature of diet</a:t>
            </a:r>
            <a:r>
              <a:rPr lang="en-US" sz="28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More intakes of </a:t>
            </a:r>
            <a:r>
              <a:rPr lang="en-US" sz="2400" dirty="0" smtClean="0">
                <a:solidFill>
                  <a:srgbClr val="FF0000"/>
                </a:solidFill>
                <a:latin typeface="Times New Roman" panose="02020603050405020304" pitchFamily="18" charset="0"/>
                <a:cs typeface="Times New Roman" panose="02020603050405020304" pitchFamily="18" charset="0"/>
              </a:rPr>
              <a:t>soft and sticky </a:t>
            </a:r>
            <a:r>
              <a:rPr lang="en-US" sz="2400" dirty="0" smtClean="0">
                <a:latin typeface="Times New Roman" panose="02020603050405020304" pitchFamily="18" charset="0"/>
                <a:cs typeface="Times New Roman" panose="02020603050405020304" pitchFamily="18" charset="0"/>
              </a:rPr>
              <a:t>foods </a:t>
            </a:r>
            <a:r>
              <a:rPr lang="en-US" sz="2400" dirty="0" smtClean="0">
                <a:solidFill>
                  <a:srgbClr val="FF0000"/>
                </a:solidFill>
                <a:latin typeface="Times New Roman" panose="02020603050405020304" pitchFamily="18" charset="0"/>
                <a:cs typeface="Times New Roman" panose="02020603050405020304" pitchFamily="18" charset="0"/>
              </a:rPr>
              <a:t>increase</a:t>
            </a:r>
            <a:r>
              <a:rPr lang="en-US" sz="2400" dirty="0" smtClean="0">
                <a:latin typeface="Times New Roman" panose="02020603050405020304" pitchFamily="18" charset="0"/>
                <a:cs typeface="Times New Roman" panose="02020603050405020304" pitchFamily="18" charset="0"/>
              </a:rPr>
              <a:t> the possibility of caries. </a:t>
            </a:r>
            <a:r>
              <a:rPr lang="en-US" sz="2400" dirty="0" smtClean="0">
                <a:solidFill>
                  <a:srgbClr val="FF0000"/>
                </a:solidFill>
                <a:latin typeface="Times New Roman" panose="02020603050405020304" pitchFamily="18" charset="0"/>
                <a:cs typeface="Times New Roman" panose="02020603050405020304" pitchFamily="18" charset="0"/>
              </a:rPr>
              <a:t>Fibrous</a:t>
            </a:r>
            <a:r>
              <a:rPr lang="en-US" sz="2400" dirty="0" smtClean="0">
                <a:latin typeface="Times New Roman" panose="02020603050405020304" pitchFamily="18" charset="0"/>
                <a:cs typeface="Times New Roman" panose="02020603050405020304" pitchFamily="18" charset="0"/>
              </a:rPr>
              <a:t> food help to keep the teeth</a:t>
            </a:r>
            <a:r>
              <a:rPr lang="en-US" sz="2400" dirty="0" smtClean="0">
                <a:solidFill>
                  <a:srgbClr val="FF0000"/>
                </a:solidFill>
                <a:latin typeface="Times New Roman" panose="02020603050405020304" pitchFamily="18" charset="0"/>
                <a:cs typeface="Times New Roman" panose="02020603050405020304" pitchFamily="18" charset="0"/>
              </a:rPr>
              <a:t> clean</a:t>
            </a:r>
            <a:r>
              <a:rPr lang="en-US" sz="2400" dirty="0" smtClean="0">
                <a:latin typeface="Times New Roman" panose="02020603050405020304" pitchFamily="18" charset="0"/>
                <a:cs typeface="Times New Roman" panose="02020603050405020304" pitchFamily="18" charset="0"/>
              </a:rPr>
              <a:t>.</a:t>
            </a:r>
          </a:p>
          <a:p>
            <a:pPr>
              <a:lnSpc>
                <a:spcPct val="150000"/>
              </a:lnSpc>
            </a:pPr>
            <a:r>
              <a:rPr lang="en-US" sz="2800" dirty="0" smtClean="0">
                <a:solidFill>
                  <a:srgbClr val="FF0000"/>
                </a:solidFill>
                <a:latin typeface="Times New Roman" panose="02020603050405020304" pitchFamily="18" charset="0"/>
                <a:cs typeface="Times New Roman" panose="02020603050405020304" pitchFamily="18" charset="0"/>
              </a:rPr>
              <a:t>Composition of food</a:t>
            </a:r>
            <a:r>
              <a:rPr lang="en-US" sz="2400" dirty="0" smtClean="0">
                <a:latin typeface="Times New Roman" panose="02020603050405020304" pitchFamily="18" charset="0"/>
                <a:cs typeface="Times New Roman" panose="02020603050405020304" pitchFamily="18" charset="0"/>
              </a:rPr>
              <a:t>: Diet with adequate </a:t>
            </a:r>
            <a:r>
              <a:rPr lang="en-US" sz="2400" dirty="0" smtClean="0">
                <a:solidFill>
                  <a:srgbClr val="FF0000"/>
                </a:solidFill>
                <a:latin typeface="Times New Roman" panose="02020603050405020304" pitchFamily="18" charset="0"/>
                <a:cs typeface="Times New Roman" panose="02020603050405020304" pitchFamily="18" charset="0"/>
              </a:rPr>
              <a:t>vitamins and minerals </a:t>
            </a:r>
            <a:r>
              <a:rPr lang="en-US" sz="2400" dirty="0" smtClean="0">
                <a:latin typeface="Times New Roman" panose="02020603050405020304" pitchFamily="18" charset="0"/>
                <a:cs typeface="Times New Roman" panose="02020603050405020304" pitchFamily="18" charset="0"/>
              </a:rPr>
              <a:t>associated with low caries incidence.</a:t>
            </a:r>
          </a:p>
          <a:p>
            <a:pPr>
              <a:lnSpc>
                <a:spcPct val="150000"/>
              </a:lnSpc>
            </a:pPr>
            <a:r>
              <a:rPr lang="en-US" sz="2400" dirty="0" smtClean="0">
                <a:latin typeface="Times New Roman" panose="02020603050405020304" pitchFamily="18" charset="0"/>
                <a:cs typeface="Times New Roman" panose="02020603050405020304" pitchFamily="18" charset="0"/>
              </a:rPr>
              <a:t> </a:t>
            </a:r>
            <a:r>
              <a:rPr lang="en-US" sz="2400" dirty="0" smtClean="0">
                <a:solidFill>
                  <a:srgbClr val="FF0000"/>
                </a:solidFill>
                <a:latin typeface="Times New Roman" panose="02020603050405020304" pitchFamily="18" charset="0"/>
                <a:cs typeface="Times New Roman" panose="02020603050405020304" pitchFamily="18" charset="0"/>
              </a:rPr>
              <a:t>Fluorides</a:t>
            </a:r>
            <a:r>
              <a:rPr lang="en-US" sz="2400" dirty="0" smtClean="0">
                <a:latin typeface="Times New Roman" panose="02020603050405020304" pitchFamily="18" charset="0"/>
                <a:cs typeface="Times New Roman" panose="02020603050405020304" pitchFamily="18" charset="0"/>
              </a:rPr>
              <a:t> from drinking water and other sources are taken up by </a:t>
            </a:r>
            <a:r>
              <a:rPr lang="en-US" sz="2400" dirty="0" smtClean="0">
                <a:solidFill>
                  <a:srgbClr val="FF0000"/>
                </a:solidFill>
                <a:latin typeface="Times New Roman" panose="02020603050405020304" pitchFamily="18" charset="0"/>
                <a:cs typeface="Times New Roman" panose="02020603050405020304" pitchFamily="18" charset="0"/>
              </a:rPr>
              <a:t>calcifying tissues</a:t>
            </a:r>
            <a:r>
              <a:rPr lang="en-US" sz="2400" dirty="0" smtClean="0">
                <a:latin typeface="Times New Roman" panose="02020603050405020304" pitchFamily="18" charset="0"/>
                <a:cs typeface="Times New Roman" panose="02020603050405020304" pitchFamily="18" charset="0"/>
              </a:rPr>
              <a:t> </a:t>
            </a:r>
            <a:r>
              <a:rPr lang="en-US" sz="2400" dirty="0" smtClean="0">
                <a:solidFill>
                  <a:srgbClr val="FF0000"/>
                </a:solidFill>
                <a:latin typeface="Times New Roman" panose="02020603050405020304" pitchFamily="18" charset="0"/>
                <a:cs typeface="Times New Roman" panose="02020603050405020304" pitchFamily="18" charset="0"/>
              </a:rPr>
              <a:t>during development </a:t>
            </a:r>
            <a:r>
              <a:rPr lang="en-US" sz="2400" dirty="0" smtClean="0">
                <a:latin typeface="Times New Roman" panose="02020603050405020304" pitchFamily="18" charset="0"/>
                <a:cs typeface="Times New Roman" panose="02020603050405020304" pitchFamily="18" charset="0"/>
              </a:rPr>
              <a:t>can decrease the caries incidence.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62183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6937" y="372974"/>
            <a:ext cx="11145672" cy="5182957"/>
          </a:xfrm>
          <a:prstGeom prst="rect">
            <a:avLst/>
          </a:prstGeom>
        </p:spPr>
        <p:txBody>
          <a:bodyPr wrap="square">
            <a:spAutoFit/>
          </a:bodyPr>
          <a:lstStyle/>
          <a:p>
            <a:pPr algn="just">
              <a:lnSpc>
                <a:spcPct val="115000"/>
              </a:lnSpc>
            </a:pPr>
            <a:r>
              <a:rPr lang="en-US" sz="32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CLINICAL ASPECTS OF DENTAL CARIES</a:t>
            </a:r>
            <a:endParaRPr lang="en-US" sz="3200"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US" sz="2800" b="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A- Pit </a:t>
            </a:r>
            <a:r>
              <a:rPr lang="en-US" sz="28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and fissure caries</a:t>
            </a:r>
            <a:r>
              <a:rPr lang="en-US" sz="2400" b="1" dirty="0">
                <a:latin typeface="Times New Roman" panose="02020603050405020304" pitchFamily="18" charset="0"/>
                <a:ea typeface="Calibri" panose="020F0502020204030204" pitchFamily="34" charset="0"/>
                <a:cs typeface="Arial" panose="020B0604020202020204" pitchFamily="34" charset="0"/>
              </a:rPr>
              <a:t>:</a:t>
            </a:r>
            <a:r>
              <a:rPr lang="en-US" sz="2400" dirty="0">
                <a:latin typeface="Times New Roman" panose="02020603050405020304" pitchFamily="18" charset="0"/>
                <a:ea typeface="Calibri" panose="020F0502020204030204" pitchFamily="34" charset="0"/>
                <a:cs typeface="Arial" panose="020B0604020202020204" pitchFamily="34" charset="0"/>
              </a:rPr>
              <a:t> </a:t>
            </a:r>
            <a:endParaRPr lang="en-US" sz="2400" dirty="0" smtClean="0">
              <a:latin typeface="Times New Roman" panose="02020603050405020304" pitchFamily="18" charset="0"/>
              <a:ea typeface="Calibri" panose="020F0502020204030204" pitchFamily="34" charset="0"/>
              <a:cs typeface="Arial" panose="020B0604020202020204" pitchFamily="34" charset="0"/>
            </a:endParaRPr>
          </a:p>
          <a:p>
            <a:pPr algn="just">
              <a:lnSpc>
                <a:spcPct val="150000"/>
              </a:lnSpc>
            </a:pPr>
            <a:r>
              <a:rPr lang="en-US" sz="2400" dirty="0" smtClean="0">
                <a:latin typeface="Times New Roman" panose="02020603050405020304" pitchFamily="18" charset="0"/>
                <a:ea typeface="Calibri" panose="020F0502020204030204" pitchFamily="34" charset="0"/>
                <a:cs typeface="Arial" panose="020B0604020202020204" pitchFamily="34" charset="0"/>
              </a:rPr>
              <a:t>- Occurs </a:t>
            </a:r>
            <a:r>
              <a:rPr lang="en-US" sz="2400" dirty="0">
                <a:latin typeface="Times New Roman" panose="02020603050405020304" pitchFamily="18" charset="0"/>
                <a:ea typeface="Calibri" panose="020F0502020204030204" pitchFamily="34" charset="0"/>
                <a:cs typeface="Arial" panose="020B0604020202020204" pitchFamily="34" charset="0"/>
              </a:rPr>
              <a:t>in the developmental pits and fissures of the teeth like the occlusal surfaces of molars and premolars, buccal and lingual surfaces of molars and palatal surfaces of maxillary incisors. </a:t>
            </a:r>
            <a:endParaRPr lang="en-US" sz="2400" dirty="0" smtClean="0">
              <a:latin typeface="Times New Roman" panose="02020603050405020304" pitchFamily="18" charset="0"/>
              <a:ea typeface="Calibri" panose="020F0502020204030204" pitchFamily="34" charset="0"/>
              <a:cs typeface="Arial" panose="020B0604020202020204" pitchFamily="34" charset="0"/>
            </a:endParaRPr>
          </a:p>
          <a:p>
            <a:pPr algn="just">
              <a:lnSpc>
                <a:spcPct val="150000"/>
              </a:lnSpc>
            </a:pPr>
            <a:r>
              <a:rPr lang="en-US" sz="2400" dirty="0" smtClean="0">
                <a:latin typeface="Times New Roman" panose="02020603050405020304" pitchFamily="18" charset="0"/>
                <a:ea typeface="Calibri" panose="020F0502020204030204" pitchFamily="34" charset="0"/>
                <a:cs typeface="Arial" panose="020B0604020202020204" pitchFamily="34" charset="0"/>
              </a:rPr>
              <a:t>- It </a:t>
            </a:r>
            <a:r>
              <a:rPr lang="en-US" sz="2400" dirty="0">
                <a:latin typeface="Times New Roman" panose="02020603050405020304" pitchFamily="18" charset="0"/>
                <a:ea typeface="Calibri" panose="020F0502020204030204" pitchFamily="34" charset="0"/>
                <a:cs typeface="Arial" panose="020B0604020202020204" pitchFamily="34" charset="0"/>
              </a:rPr>
              <a:t>appear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brown or black </a:t>
            </a:r>
            <a:r>
              <a:rPr lang="en-US" sz="2400" dirty="0" smtClean="0">
                <a:latin typeface="Times New Roman" panose="02020603050405020304" pitchFamily="18" charset="0"/>
                <a:ea typeface="Calibri" panose="020F0502020204030204" pitchFamily="34" charset="0"/>
                <a:cs typeface="Arial" panose="020B0604020202020204" pitchFamily="34" charset="0"/>
              </a:rPr>
              <a:t>and </a:t>
            </a:r>
            <a:r>
              <a:rPr lang="en-US" sz="2400" dirty="0">
                <a:latin typeface="Times New Roman" panose="02020603050405020304" pitchFamily="18" charset="0"/>
                <a:ea typeface="Calibri" panose="020F0502020204030204" pitchFamily="34" charset="0"/>
                <a:cs typeface="Arial" panose="020B0604020202020204" pitchFamily="34" charset="0"/>
              </a:rPr>
              <a:t>when is examined by a fine explorer tip a catch point is often felt. </a:t>
            </a:r>
            <a:endParaRPr lang="en-US" sz="2400" dirty="0" smtClean="0">
              <a:latin typeface="Times New Roman" panose="02020603050405020304" pitchFamily="18" charset="0"/>
              <a:ea typeface="Calibri" panose="020F0502020204030204" pitchFamily="34" charset="0"/>
              <a:cs typeface="Arial" panose="020B0604020202020204" pitchFamily="34" charset="0"/>
            </a:endParaRPr>
          </a:p>
          <a:p>
            <a:pPr algn="just">
              <a:lnSpc>
                <a:spcPct val="150000"/>
              </a:lnSpc>
            </a:pPr>
            <a:r>
              <a:rPr lang="en-US" sz="2400" dirty="0" smtClean="0">
                <a:latin typeface="Times New Roman" panose="02020603050405020304" pitchFamily="18" charset="0"/>
                <a:ea typeface="Calibri" panose="020F0502020204030204" pitchFamily="34" charset="0"/>
                <a:cs typeface="Arial" panose="020B0604020202020204" pitchFamily="34" charset="0"/>
              </a:rPr>
              <a:t>- When </a:t>
            </a:r>
            <a:r>
              <a:rPr lang="en-US" sz="2400" dirty="0">
                <a:latin typeface="Times New Roman" panose="02020603050405020304" pitchFamily="18" charset="0"/>
                <a:ea typeface="Calibri" panose="020F0502020204030204" pitchFamily="34" charset="0"/>
                <a:cs typeface="Arial" panose="020B0604020202020204" pitchFamily="34" charset="0"/>
              </a:rPr>
              <a:t>the lesions reach the dentinoenamel junction, they spread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laterally </a:t>
            </a:r>
            <a:r>
              <a:rPr lang="en-US" sz="2400" dirty="0">
                <a:latin typeface="Times New Roman" panose="02020603050405020304" pitchFamily="18" charset="0"/>
                <a:ea typeface="Calibri" panose="020F0502020204030204" pitchFamily="34" charset="0"/>
                <a:cs typeface="Arial" panose="020B0604020202020204" pitchFamily="34" charset="0"/>
              </a:rPr>
              <a:t>to cause undermining of the enamel.        </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711387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8824" y="924136"/>
            <a:ext cx="11009194" cy="1292662"/>
          </a:xfrm>
          <a:prstGeom prst="rect">
            <a:avLst/>
          </a:prstGeom>
        </p:spPr>
        <p:txBody>
          <a:bodyPr wrap="square">
            <a:spAutoFit/>
          </a:bodyPr>
          <a:lstStyle/>
          <a:p>
            <a:pPr>
              <a:lnSpc>
                <a:spcPct val="150000"/>
              </a:lnSpc>
            </a:pPr>
            <a:r>
              <a:rPr lang="en-US" sz="2800" b="1" dirty="0" err="1" smtClean="0">
                <a:solidFill>
                  <a:srgbClr val="FF0000"/>
                </a:solidFill>
                <a:latin typeface="Times New Roman" panose="02020603050405020304" pitchFamily="18" charset="0"/>
                <a:ea typeface="Calibri" panose="020F0502020204030204" pitchFamily="34" charset="0"/>
                <a:cs typeface="Arial" panose="020B0604020202020204" pitchFamily="34" charset="0"/>
              </a:rPr>
              <a:t>B.Smooth</a:t>
            </a:r>
            <a:r>
              <a:rPr lang="en-US" sz="2800" b="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 surface caries</a:t>
            </a:r>
            <a:r>
              <a:rPr lang="en-US" sz="2400" b="1" dirty="0" smtClean="0">
                <a:latin typeface="Times New Roman" panose="02020603050405020304" pitchFamily="18" charset="0"/>
                <a:ea typeface="Calibri" panose="020F0502020204030204" pitchFamily="34" charset="0"/>
                <a:cs typeface="Arial" panose="020B0604020202020204" pitchFamily="34" charset="0"/>
              </a:rPr>
              <a:t>:</a:t>
            </a:r>
            <a:r>
              <a:rPr lang="en-US" sz="2400" dirty="0" smtClean="0">
                <a:latin typeface="Times New Roman" panose="02020603050405020304" pitchFamily="18" charset="0"/>
                <a:ea typeface="Calibri" panose="020F0502020204030204" pitchFamily="34" charset="0"/>
                <a:cs typeface="Arial" panose="020B0604020202020204" pitchFamily="34" charset="0"/>
              </a:rPr>
              <a:t> Commonly occurs in the proximal surfaces or on the gingival third of the </a:t>
            </a:r>
            <a:r>
              <a:rPr lang="en-US" sz="2400" dirty="0" err="1" smtClean="0">
                <a:latin typeface="Times New Roman" panose="02020603050405020304" pitchFamily="18" charset="0"/>
                <a:ea typeface="Calibri" panose="020F0502020204030204" pitchFamily="34" charset="0"/>
                <a:cs typeface="Arial" panose="020B0604020202020204" pitchFamily="34" charset="0"/>
              </a:rPr>
              <a:t>buccal</a:t>
            </a:r>
            <a:r>
              <a:rPr lang="en-US" sz="2400" dirty="0" smtClean="0">
                <a:latin typeface="Times New Roman" panose="02020603050405020304" pitchFamily="18" charset="0"/>
                <a:ea typeface="Calibri" panose="020F0502020204030204" pitchFamily="34" charset="0"/>
                <a:cs typeface="Arial" panose="020B0604020202020204" pitchFamily="34" charset="0"/>
              </a:rPr>
              <a:t> and lingual surfaces of teeth.</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 name="Picture 2"/>
          <p:cNvPicPr/>
          <p:nvPr/>
        </p:nvPicPr>
        <p:blipFill>
          <a:blip r:embed="rId2" cstate="print"/>
          <a:srcRect/>
          <a:stretch>
            <a:fillRect/>
          </a:stretch>
        </p:blipFill>
        <p:spPr bwMode="auto">
          <a:xfrm>
            <a:off x="1105470" y="3014538"/>
            <a:ext cx="2628828" cy="2267145"/>
          </a:xfrm>
          <a:prstGeom prst="rect">
            <a:avLst/>
          </a:prstGeom>
          <a:noFill/>
          <a:ln w="9525">
            <a:solidFill>
              <a:sysClr val="windowText" lastClr="000000"/>
            </a:solidFill>
            <a:miter lim="800000"/>
            <a:headEnd/>
            <a:tailEnd/>
          </a:ln>
        </p:spPr>
      </p:pic>
      <p:pic>
        <p:nvPicPr>
          <p:cNvPr id="4" name="Picture 3"/>
          <p:cNvPicPr/>
          <p:nvPr/>
        </p:nvPicPr>
        <p:blipFill>
          <a:blip r:embed="rId3" cstate="print"/>
          <a:srcRect/>
          <a:stretch>
            <a:fillRect/>
          </a:stretch>
        </p:blipFill>
        <p:spPr bwMode="auto">
          <a:xfrm>
            <a:off x="4053385" y="3014538"/>
            <a:ext cx="2552131" cy="2267145"/>
          </a:xfrm>
          <a:prstGeom prst="rect">
            <a:avLst/>
          </a:prstGeom>
          <a:noFill/>
          <a:ln w="9525">
            <a:solidFill>
              <a:sysClr val="windowText" lastClr="000000"/>
            </a:solidFill>
            <a:miter lim="800000"/>
            <a:headEnd/>
            <a:tailEnd/>
          </a:ln>
        </p:spPr>
      </p:pic>
      <p:pic>
        <p:nvPicPr>
          <p:cNvPr id="5" name="Picture 4"/>
          <p:cNvPicPr/>
          <p:nvPr/>
        </p:nvPicPr>
        <p:blipFill>
          <a:blip r:embed="rId4" cstate="print"/>
          <a:srcRect/>
          <a:stretch>
            <a:fillRect/>
          </a:stretch>
        </p:blipFill>
        <p:spPr bwMode="auto">
          <a:xfrm>
            <a:off x="6755643" y="3014538"/>
            <a:ext cx="2395536" cy="2267145"/>
          </a:xfrm>
          <a:prstGeom prst="rect">
            <a:avLst/>
          </a:prstGeom>
          <a:noFill/>
          <a:ln w="9525">
            <a:solidFill>
              <a:sysClr val="windowText" lastClr="000000"/>
            </a:solidFill>
            <a:miter lim="800000"/>
            <a:headEnd/>
            <a:tailEnd/>
          </a:ln>
        </p:spPr>
      </p:pic>
      <p:sp>
        <p:nvSpPr>
          <p:cNvPr id="6" name="Rectangle 5"/>
          <p:cNvSpPr/>
          <p:nvPr/>
        </p:nvSpPr>
        <p:spPr>
          <a:xfrm>
            <a:off x="943153" y="5610418"/>
            <a:ext cx="7973080" cy="410882"/>
          </a:xfrm>
          <a:prstGeom prst="rect">
            <a:avLst/>
          </a:prstGeom>
        </p:spPr>
        <p:txBody>
          <a:bodyPr wrap="none">
            <a:spAutoFit/>
          </a:bodyPr>
          <a:lstStyle/>
          <a:p>
            <a:pPr>
              <a:lnSpc>
                <a:spcPct val="115000"/>
              </a:lnSpc>
            </a:pPr>
            <a:r>
              <a:rPr lang="en-US" dirty="0" smtClean="0">
                <a:latin typeface="Times New Roman" panose="02020603050405020304" pitchFamily="18" charset="0"/>
                <a:ea typeface="Calibri" panose="020F0502020204030204" pitchFamily="34" charset="0"/>
                <a:cs typeface="Arial" panose="020B0604020202020204" pitchFamily="34" charset="0"/>
              </a:rPr>
              <a:t>(</a:t>
            </a:r>
            <a:r>
              <a:rPr lang="en-US" dirty="0">
                <a:latin typeface="Times New Roman" panose="02020603050405020304" pitchFamily="18" charset="0"/>
                <a:ea typeface="Calibri" panose="020F0502020204030204" pitchFamily="34" charset="0"/>
                <a:cs typeface="Arial" panose="020B0604020202020204" pitchFamily="34" charset="0"/>
              </a:rPr>
              <a:t>A) Pit and fissure caries (B, C) Smooth surface caries, clinical and </a:t>
            </a:r>
            <a:r>
              <a:rPr lang="en-US" dirty="0" smtClean="0">
                <a:latin typeface="Times New Roman" panose="02020603050405020304" pitchFamily="18" charset="0"/>
                <a:ea typeface="Calibri" panose="020F0502020204030204" pitchFamily="34" charset="0"/>
                <a:cs typeface="Arial" panose="020B0604020202020204" pitchFamily="34" charset="0"/>
              </a:rPr>
              <a:t>microscopically.</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
        <p:nvSpPr>
          <p:cNvPr id="7" name="Rectangle 6"/>
          <p:cNvSpPr/>
          <p:nvPr/>
        </p:nvSpPr>
        <p:spPr>
          <a:xfrm>
            <a:off x="1293720" y="5241086"/>
            <a:ext cx="351378" cy="369332"/>
          </a:xfrm>
          <a:prstGeom prst="rect">
            <a:avLst/>
          </a:prstGeom>
        </p:spPr>
        <p:txBody>
          <a:bodyPr wrap="none">
            <a:spAutoFit/>
          </a:bodyPr>
          <a:lstStyle/>
          <a:p>
            <a:r>
              <a:rPr lang="en-US" dirty="0">
                <a:solidFill>
                  <a:prstClr val="black"/>
                </a:solidFill>
                <a:latin typeface="Times New Roman" panose="02020603050405020304" pitchFamily="18" charset="0"/>
                <a:ea typeface="Calibri" panose="020F0502020204030204" pitchFamily="34" charset="0"/>
                <a:cs typeface="Arial" panose="020B0604020202020204" pitchFamily="34" charset="0"/>
              </a:rPr>
              <a:t>A</a:t>
            </a:r>
            <a:endParaRPr lang="en-US" dirty="0"/>
          </a:p>
        </p:txBody>
      </p:sp>
      <p:sp>
        <p:nvSpPr>
          <p:cNvPr id="8" name="Rectangle 7"/>
          <p:cNvSpPr/>
          <p:nvPr/>
        </p:nvSpPr>
        <p:spPr>
          <a:xfrm>
            <a:off x="5329450" y="5241086"/>
            <a:ext cx="338554" cy="369332"/>
          </a:xfrm>
          <a:prstGeom prst="rect">
            <a:avLst/>
          </a:prstGeom>
        </p:spPr>
        <p:txBody>
          <a:bodyPr wrap="none">
            <a:spAutoFit/>
          </a:bodyPr>
          <a:lstStyle/>
          <a:p>
            <a:r>
              <a:rPr lang="en-US" dirty="0">
                <a:solidFill>
                  <a:prstClr val="black"/>
                </a:solidFill>
                <a:latin typeface="Times New Roman" panose="02020603050405020304" pitchFamily="18" charset="0"/>
                <a:ea typeface="Calibri" panose="020F0502020204030204" pitchFamily="34" charset="0"/>
                <a:cs typeface="Arial" panose="020B0604020202020204" pitchFamily="34" charset="0"/>
              </a:rPr>
              <a:t>B</a:t>
            </a:r>
            <a:endParaRPr lang="en-US" dirty="0"/>
          </a:p>
        </p:txBody>
      </p:sp>
      <p:sp>
        <p:nvSpPr>
          <p:cNvPr id="9" name="Rectangle 8"/>
          <p:cNvSpPr/>
          <p:nvPr/>
        </p:nvSpPr>
        <p:spPr>
          <a:xfrm>
            <a:off x="7862114" y="5261385"/>
            <a:ext cx="338554" cy="369332"/>
          </a:xfrm>
          <a:prstGeom prst="rect">
            <a:avLst/>
          </a:prstGeom>
        </p:spPr>
        <p:txBody>
          <a:bodyPr wrap="none">
            <a:spAutoFit/>
          </a:bodyPr>
          <a:lstStyle/>
          <a:p>
            <a:r>
              <a:rPr lang="en-US" dirty="0">
                <a:solidFill>
                  <a:prstClr val="black"/>
                </a:solidFill>
                <a:latin typeface="Times New Roman" panose="02020603050405020304" pitchFamily="18" charset="0"/>
                <a:ea typeface="Calibri" panose="020F0502020204030204" pitchFamily="34" charset="0"/>
                <a:cs typeface="Arial" panose="020B0604020202020204" pitchFamily="34" charset="0"/>
              </a:rPr>
              <a:t>C</a:t>
            </a:r>
            <a:endParaRPr lang="en-US" dirty="0"/>
          </a:p>
        </p:txBody>
      </p:sp>
    </p:spTree>
    <p:extLst>
      <p:ext uri="{BB962C8B-B14F-4D97-AF65-F5344CB8AC3E}">
        <p14:creationId xmlns:p14="http://schemas.microsoft.com/office/powerpoint/2010/main" val="7844274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6727" y="341195"/>
            <a:ext cx="11382233" cy="3785652"/>
          </a:xfrm>
          <a:prstGeom prst="rect">
            <a:avLst/>
          </a:prstGeom>
        </p:spPr>
        <p:txBody>
          <a:bodyPr wrap="square">
            <a:spAutoFit/>
          </a:bodyPr>
          <a:lstStyle/>
          <a:p>
            <a:pPr algn="just">
              <a:lnSpc>
                <a:spcPct val="150000"/>
              </a:lnSpc>
            </a:pPr>
            <a:r>
              <a:rPr lang="en-US" sz="32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C</a:t>
            </a:r>
            <a:r>
              <a:rPr lang="en-US" sz="3200" b="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-Acute </a:t>
            </a:r>
            <a:r>
              <a:rPr lang="en-US" sz="32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dental caries</a:t>
            </a:r>
            <a:r>
              <a:rPr lang="en-US" sz="3200" b="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a:t>
            </a:r>
          </a:p>
          <a:p>
            <a:pPr algn="just">
              <a:lnSpc>
                <a:spcPct val="150000"/>
              </a:lnSpc>
            </a:pPr>
            <a:r>
              <a:rPr lang="en-US" sz="2800"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 </a:t>
            </a:r>
            <a:r>
              <a:rPr lang="en-US" sz="2800" b="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1-</a:t>
            </a:r>
            <a:r>
              <a:rPr lang="en-US" sz="2800" b="1" i="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Rampant</a:t>
            </a:r>
            <a:r>
              <a:rPr lang="en-US" sz="2800" b="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 </a:t>
            </a:r>
            <a:r>
              <a:rPr lang="en-US" sz="2800" b="1" i="1" dirty="0">
                <a:solidFill>
                  <a:srgbClr val="FF0000"/>
                </a:solidFill>
                <a:latin typeface="Times New Roman" panose="02020603050405020304" pitchFamily="18" charset="0"/>
                <a:ea typeface="Calibri" panose="020F0502020204030204" pitchFamily="34" charset="0"/>
                <a:cs typeface="Arial" panose="020B0604020202020204" pitchFamily="34" charset="0"/>
              </a:rPr>
              <a:t>caries</a:t>
            </a:r>
            <a:r>
              <a:rPr lang="en-US" sz="28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 </a:t>
            </a:r>
            <a:endParaRPr lang="en-US" sz="2800" b="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endParaRPr>
          </a:p>
          <a:p>
            <a:pPr algn="just">
              <a:lnSpc>
                <a:spcPct val="150000"/>
              </a:lnSpc>
            </a:pPr>
            <a:r>
              <a:rPr lang="en-US" sz="2800"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 </a:t>
            </a:r>
            <a:r>
              <a:rPr lang="en-US" sz="2400" dirty="0">
                <a:latin typeface="Times New Roman" panose="02020603050405020304" pitchFamily="18" charset="0"/>
                <a:ea typeface="Calibri" panose="020F0502020204030204" pitchFamily="34" charset="0"/>
                <a:cs typeface="Arial" panose="020B0604020202020204" pitchFamily="34" charset="0"/>
              </a:rPr>
              <a:t>I</a:t>
            </a:r>
            <a:r>
              <a:rPr lang="en-US" sz="2400" dirty="0" smtClean="0">
                <a:latin typeface="Times New Roman" panose="02020603050405020304" pitchFamily="18" charset="0"/>
                <a:ea typeface="Calibri" panose="020F0502020204030204" pitchFamily="34" charset="0"/>
                <a:cs typeface="Arial" panose="020B0604020202020204" pitchFamily="34" charset="0"/>
              </a:rPr>
              <a:t>s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acute</a:t>
            </a:r>
            <a:r>
              <a:rPr lang="en-US" sz="2400" dirty="0">
                <a:latin typeface="Times New Roman" panose="02020603050405020304" pitchFamily="18" charset="0"/>
                <a:ea typeface="Calibri" panose="020F0502020204030204" pitchFamily="34" charset="0"/>
                <a:cs typeface="Arial" panose="020B0604020202020204" pitchFamily="34" charset="0"/>
              </a:rPr>
              <a:t> caries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involving multiple teeth</a:t>
            </a:r>
            <a:r>
              <a:rPr lang="en-US" sz="2400" dirty="0">
                <a:latin typeface="Times New Roman" panose="02020603050405020304" pitchFamily="18" charset="0"/>
                <a:ea typeface="Calibri" panose="020F0502020204030204" pitchFamily="34" charset="0"/>
                <a:cs typeface="Arial" panose="020B0604020202020204" pitchFamily="34" charset="0"/>
              </a:rPr>
              <a:t>, it is most often observed in the primary dentition of young children and the permanent dentition of teenagers. </a:t>
            </a:r>
            <a:endParaRPr lang="en-US" sz="2400" dirty="0" smtClean="0">
              <a:latin typeface="Times New Roman" panose="02020603050405020304" pitchFamily="18" charset="0"/>
              <a:ea typeface="Calibri" panose="020F0502020204030204" pitchFamily="34" charset="0"/>
              <a:cs typeface="Arial" panose="020B0604020202020204" pitchFamily="34" charset="0"/>
            </a:endParaRPr>
          </a:p>
          <a:p>
            <a:pPr algn="just">
              <a:lnSpc>
                <a:spcPct val="150000"/>
              </a:lnSpc>
            </a:pPr>
            <a:r>
              <a:rPr lang="en-US" sz="2400" dirty="0" smtClean="0">
                <a:latin typeface="Times New Roman" panose="02020603050405020304" pitchFamily="18" charset="0"/>
                <a:ea typeface="Calibri" panose="020F0502020204030204" pitchFamily="34" charset="0"/>
                <a:cs typeface="Arial" panose="020B0604020202020204" pitchFamily="34" charset="0"/>
              </a:rPr>
              <a:t>- </a:t>
            </a:r>
            <a:r>
              <a:rPr lang="en-US" sz="2400"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Dietary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factors </a:t>
            </a:r>
            <a:r>
              <a:rPr lang="en-US" sz="2400" dirty="0">
                <a:latin typeface="Times New Roman" panose="02020603050405020304" pitchFamily="18" charset="0"/>
                <a:ea typeface="Calibri" panose="020F0502020204030204" pitchFamily="34" charset="0"/>
                <a:cs typeface="Arial" panose="020B0604020202020204" pitchFamily="34" charset="0"/>
              </a:rPr>
              <a:t>affecting oral substrate and oral flora and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physiological factors </a:t>
            </a:r>
            <a:r>
              <a:rPr lang="en-US" sz="2400" dirty="0">
                <a:latin typeface="Times New Roman" panose="02020603050405020304" pitchFamily="18" charset="0"/>
                <a:ea typeface="Calibri" panose="020F0502020204030204" pitchFamily="34" charset="0"/>
                <a:cs typeface="Arial" panose="020B0604020202020204" pitchFamily="34" charset="0"/>
              </a:rPr>
              <a:t>affecting saliva are often significant in the development of rampant </a:t>
            </a:r>
            <a:r>
              <a:rPr lang="en-US" sz="2400" dirty="0" smtClean="0">
                <a:latin typeface="Times New Roman" panose="02020603050405020304" pitchFamily="18" charset="0"/>
                <a:ea typeface="Calibri" panose="020F0502020204030204" pitchFamily="34" charset="0"/>
                <a:cs typeface="Arial" panose="020B0604020202020204" pitchFamily="34" charset="0"/>
              </a:rPr>
              <a:t>caries</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 name="Picture 2"/>
          <p:cNvPicPr/>
          <p:nvPr/>
        </p:nvPicPr>
        <p:blipFill>
          <a:blip r:embed="rId2" cstate="print"/>
          <a:srcRect/>
          <a:stretch>
            <a:fillRect/>
          </a:stretch>
        </p:blipFill>
        <p:spPr bwMode="auto">
          <a:xfrm>
            <a:off x="3352670" y="4126847"/>
            <a:ext cx="3367395" cy="2427571"/>
          </a:xfrm>
          <a:prstGeom prst="rect">
            <a:avLst/>
          </a:prstGeom>
          <a:noFill/>
          <a:ln w="9525">
            <a:noFill/>
            <a:miter lim="800000"/>
            <a:headEnd/>
            <a:tailEnd/>
          </a:ln>
        </p:spPr>
      </p:pic>
      <p:sp>
        <p:nvSpPr>
          <p:cNvPr id="4" name="Rectangle 3"/>
          <p:cNvSpPr/>
          <p:nvPr/>
        </p:nvSpPr>
        <p:spPr>
          <a:xfrm>
            <a:off x="7231943" y="4653021"/>
            <a:ext cx="1452642" cy="307777"/>
          </a:xfrm>
          <a:prstGeom prst="rect">
            <a:avLst/>
          </a:prstGeom>
        </p:spPr>
        <p:txBody>
          <a:bodyPr wrap="none">
            <a:spAutoFit/>
          </a:bodyPr>
          <a:lstStyle/>
          <a:p>
            <a:r>
              <a:rPr lang="en-US" sz="1400" i="1" dirty="0" smtClean="0">
                <a:latin typeface="Times New Roman" panose="02020603050405020304" pitchFamily="18" charset="0"/>
                <a:ea typeface="Calibri" panose="020F0502020204030204" pitchFamily="34" charset="0"/>
                <a:cs typeface="Arial" panose="020B0604020202020204" pitchFamily="34" charset="0"/>
              </a:rPr>
              <a:t>Rampant</a:t>
            </a:r>
            <a:r>
              <a:rPr lang="en-US" sz="1400" dirty="0" smtClean="0">
                <a:latin typeface="Times New Roman" panose="02020603050405020304" pitchFamily="18" charset="0"/>
                <a:ea typeface="Calibri" panose="020F0502020204030204" pitchFamily="34" charset="0"/>
                <a:cs typeface="Arial" panose="020B0604020202020204" pitchFamily="34" charset="0"/>
              </a:rPr>
              <a:t> </a:t>
            </a:r>
            <a:r>
              <a:rPr lang="en-US" sz="1400" i="1" dirty="0">
                <a:latin typeface="Times New Roman" panose="02020603050405020304" pitchFamily="18" charset="0"/>
                <a:ea typeface="Calibri" panose="020F0502020204030204" pitchFamily="34" charset="0"/>
                <a:cs typeface="Arial" panose="020B0604020202020204" pitchFamily="34" charset="0"/>
              </a:rPr>
              <a:t>caries</a:t>
            </a:r>
            <a:r>
              <a:rPr lang="en-US" sz="1400" dirty="0">
                <a:latin typeface="Times New Roman" panose="02020603050405020304" pitchFamily="18" charset="0"/>
                <a:ea typeface="Calibri" panose="020F0502020204030204" pitchFamily="34" charset="0"/>
                <a:cs typeface="Arial" panose="020B0604020202020204" pitchFamily="34" charset="0"/>
              </a:rPr>
              <a:t> </a:t>
            </a:r>
            <a:r>
              <a:rPr lang="en-US" sz="1400" dirty="0" smtClean="0">
                <a:latin typeface="Times New Roman" panose="02020603050405020304" pitchFamily="18" charset="0"/>
                <a:ea typeface="Calibri" panose="020F0502020204030204" pitchFamily="34" charset="0"/>
              </a:rPr>
              <a:t>. </a:t>
            </a:r>
            <a:endParaRPr lang="en-US" dirty="0"/>
          </a:p>
        </p:txBody>
      </p:sp>
    </p:spTree>
    <p:extLst>
      <p:ext uri="{BB962C8B-B14F-4D97-AF65-F5344CB8AC3E}">
        <p14:creationId xmlns:p14="http://schemas.microsoft.com/office/powerpoint/2010/main" val="13944660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6727" y="341195"/>
            <a:ext cx="11382233" cy="4616648"/>
          </a:xfrm>
          <a:prstGeom prst="rect">
            <a:avLst/>
          </a:prstGeom>
        </p:spPr>
        <p:txBody>
          <a:bodyPr wrap="square">
            <a:spAutoFit/>
          </a:bodyPr>
          <a:lstStyle/>
          <a:p>
            <a:pPr algn="just">
              <a:lnSpc>
                <a:spcPct val="150000"/>
              </a:lnSpc>
            </a:pPr>
            <a:r>
              <a:rPr lang="en-US" sz="2800" b="1" i="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2-Nursing </a:t>
            </a:r>
            <a:r>
              <a:rPr lang="en-US" sz="2800" b="1" i="1" dirty="0">
                <a:solidFill>
                  <a:srgbClr val="FF0000"/>
                </a:solidFill>
                <a:latin typeface="Times New Roman" panose="02020603050405020304" pitchFamily="18" charset="0"/>
                <a:ea typeface="Calibri" panose="020F0502020204030204" pitchFamily="34" charset="0"/>
                <a:cs typeface="Arial" panose="020B0604020202020204" pitchFamily="34" charset="0"/>
              </a:rPr>
              <a:t>bottle </a:t>
            </a:r>
            <a:r>
              <a:rPr lang="en-US" sz="2800" b="1" i="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caries:</a:t>
            </a:r>
            <a:r>
              <a:rPr lang="en-US" sz="2800" b="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 </a:t>
            </a:r>
          </a:p>
          <a:p>
            <a:pPr marL="342900" indent="-342900" algn="just">
              <a:lnSpc>
                <a:spcPct val="150000"/>
              </a:lnSpc>
              <a:buFontTx/>
              <a:buChar char="-"/>
            </a:pPr>
            <a:r>
              <a:rPr lang="en-US" sz="2400" dirty="0">
                <a:latin typeface="Times New Roman" panose="02020603050405020304" pitchFamily="18" charset="0"/>
                <a:ea typeface="Calibri" panose="020F0502020204030204" pitchFamily="34" charset="0"/>
                <a:cs typeface="Arial" panose="020B0604020202020204" pitchFamily="34" charset="0"/>
              </a:rPr>
              <a:t>I</a:t>
            </a:r>
            <a:r>
              <a:rPr lang="en-US" sz="2400" dirty="0" smtClean="0">
                <a:latin typeface="Times New Roman" panose="02020603050405020304" pitchFamily="18" charset="0"/>
                <a:ea typeface="Calibri" panose="020F0502020204030204" pitchFamily="34" charset="0"/>
                <a:cs typeface="Arial" panose="020B0604020202020204" pitchFamily="34" charset="0"/>
              </a:rPr>
              <a:t>s </a:t>
            </a:r>
            <a:r>
              <a:rPr lang="en-US" sz="2400" dirty="0">
                <a:latin typeface="Times New Roman" panose="02020603050405020304" pitchFamily="18" charset="0"/>
                <a:ea typeface="Calibri" panose="020F0502020204030204" pitchFamily="34" charset="0"/>
                <a:cs typeface="Arial" panose="020B0604020202020204" pitchFamily="34" charset="0"/>
              </a:rPr>
              <a:t>another type of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acute</a:t>
            </a:r>
            <a:r>
              <a:rPr lang="en-US" sz="2400" dirty="0">
                <a:latin typeface="Times New Roman" panose="02020603050405020304" pitchFamily="18" charset="0"/>
                <a:ea typeface="Calibri" panose="020F0502020204030204" pitchFamily="34" charset="0"/>
                <a:cs typeface="Arial" panose="020B0604020202020204" pitchFamily="34" charset="0"/>
              </a:rPr>
              <a:t> dental caries which occurs among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children</a:t>
            </a:r>
            <a:r>
              <a:rPr lang="en-US" sz="2400" dirty="0">
                <a:latin typeface="Times New Roman" panose="02020603050405020304" pitchFamily="18" charset="0"/>
                <a:ea typeface="Calibri" panose="020F0502020204030204" pitchFamily="34" charset="0"/>
                <a:cs typeface="Arial" panose="020B0604020202020204" pitchFamily="34" charset="0"/>
              </a:rPr>
              <a:t> who take milk or fruit juices by the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nursing bottle </a:t>
            </a:r>
            <a:r>
              <a:rPr lang="en-US" sz="2400" dirty="0">
                <a:latin typeface="Times New Roman" panose="02020603050405020304" pitchFamily="18" charset="0"/>
                <a:ea typeface="Calibri" panose="020F0502020204030204" pitchFamily="34" charset="0"/>
                <a:cs typeface="Arial" panose="020B0604020202020204" pitchFamily="34" charset="0"/>
              </a:rPr>
              <a:t>for a considerably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longer duration of </a:t>
            </a:r>
            <a:r>
              <a:rPr lang="en-US" sz="2400"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time</a:t>
            </a:r>
            <a:endParaRPr lang="en-US" sz="2400" dirty="0">
              <a:latin typeface="Times New Roman" panose="02020603050405020304" pitchFamily="18" charset="0"/>
              <a:ea typeface="Calibri" panose="020F0502020204030204" pitchFamily="34" charset="0"/>
              <a:cs typeface="Arial" panose="020B0604020202020204" pitchFamily="34" charset="0"/>
            </a:endParaRPr>
          </a:p>
          <a:p>
            <a:pPr marL="342900" indent="-342900" algn="just">
              <a:lnSpc>
                <a:spcPct val="150000"/>
              </a:lnSpc>
              <a:buFontTx/>
              <a:buChar char="-"/>
            </a:pPr>
            <a:r>
              <a:rPr lang="en-US" sz="2400" dirty="0" smtClean="0">
                <a:latin typeface="Times New Roman" panose="02020603050405020304" pitchFamily="18" charset="0"/>
                <a:ea typeface="Calibri" panose="020F0502020204030204" pitchFamily="34" charset="0"/>
                <a:cs typeface="Arial" panose="020B0604020202020204" pitchFamily="34" charset="0"/>
              </a:rPr>
              <a:t>commonly </a:t>
            </a:r>
            <a:r>
              <a:rPr lang="en-US" sz="2400" dirty="0">
                <a:latin typeface="Times New Roman" panose="02020603050405020304" pitchFamily="18" charset="0"/>
                <a:ea typeface="Calibri" panose="020F0502020204030204" pitchFamily="34" charset="0"/>
                <a:cs typeface="Arial" panose="020B0604020202020204" pitchFamily="34" charset="0"/>
              </a:rPr>
              <a:t>occurs in the upper anterior </a:t>
            </a:r>
            <a:r>
              <a:rPr lang="en-US" sz="2400" dirty="0" smtClean="0">
                <a:latin typeface="Times New Roman" panose="02020603050405020304" pitchFamily="18" charset="0"/>
                <a:ea typeface="Calibri" panose="020F0502020204030204" pitchFamily="34" charset="0"/>
                <a:cs typeface="Arial" panose="020B0604020202020204" pitchFamily="34" charset="0"/>
              </a:rPr>
              <a:t>teeth, </a:t>
            </a:r>
            <a:r>
              <a:rPr lang="en-US" sz="2400" dirty="0">
                <a:latin typeface="Times New Roman" panose="02020603050405020304" pitchFamily="18" charset="0"/>
                <a:ea typeface="Calibri" panose="020F0502020204030204" pitchFamily="34" charset="0"/>
                <a:cs typeface="Arial" panose="020B0604020202020204" pitchFamily="34" charset="0"/>
              </a:rPr>
              <a:t>while the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lower anterior </a:t>
            </a:r>
            <a:r>
              <a:rPr lang="en-US" sz="2400" dirty="0">
                <a:latin typeface="Times New Roman" panose="02020603050405020304" pitchFamily="18" charset="0"/>
                <a:ea typeface="Calibri" panose="020F0502020204030204" pitchFamily="34" charset="0"/>
                <a:cs typeface="Arial" panose="020B0604020202020204" pitchFamily="34" charset="0"/>
              </a:rPr>
              <a:t>are not usually affected as they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remain under the cover of the tongue</a:t>
            </a:r>
            <a:r>
              <a:rPr lang="en-US" sz="2400" dirty="0" smtClean="0">
                <a:latin typeface="Times New Roman" panose="02020603050405020304" pitchFamily="18" charset="0"/>
                <a:ea typeface="Calibri" panose="020F0502020204030204" pitchFamily="34" charset="0"/>
                <a:cs typeface="Arial" panose="020B0604020202020204" pitchFamily="34" charset="0"/>
              </a:rPr>
              <a:t>.</a:t>
            </a:r>
          </a:p>
          <a:p>
            <a:pPr marL="342900" indent="-342900" algn="just">
              <a:lnSpc>
                <a:spcPct val="150000"/>
              </a:lnSpc>
              <a:buFontTx/>
              <a:buChar char="-"/>
            </a:pPr>
            <a:r>
              <a:rPr lang="en-US" sz="2400" dirty="0" smtClean="0">
                <a:latin typeface="Times New Roman" panose="02020603050405020304" pitchFamily="18" charset="0"/>
                <a:ea typeface="Calibri" panose="020F0502020204030204" pitchFamily="34" charset="0"/>
                <a:cs typeface="Arial" panose="020B0604020202020204" pitchFamily="34" charset="0"/>
              </a:rPr>
              <a:t> </a:t>
            </a:r>
            <a:r>
              <a:rPr lang="en-US" sz="2400" dirty="0">
                <a:latin typeface="Times New Roman" panose="02020603050405020304" pitchFamily="18" charset="0"/>
                <a:ea typeface="Calibri" panose="020F0502020204030204" pitchFamily="34" charset="0"/>
                <a:cs typeface="Arial" panose="020B0604020202020204" pitchFamily="34" charset="0"/>
              </a:rPr>
              <a:t>In acute caries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early pulp involvement </a:t>
            </a:r>
            <a:r>
              <a:rPr lang="en-US" sz="2400" dirty="0">
                <a:latin typeface="Times New Roman" panose="02020603050405020304" pitchFamily="18" charset="0"/>
                <a:ea typeface="Calibri" panose="020F0502020204030204" pitchFamily="34" charset="0"/>
                <a:cs typeface="Arial" panose="020B0604020202020204" pitchFamily="34" charset="0"/>
              </a:rPr>
              <a:t>may occur because this caries is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very rapid </a:t>
            </a:r>
            <a:r>
              <a:rPr lang="en-US" sz="2400" dirty="0">
                <a:latin typeface="Times New Roman" panose="02020603050405020304" pitchFamily="18" charset="0"/>
                <a:ea typeface="Calibri" panose="020F0502020204030204" pitchFamily="34" charset="0"/>
                <a:cs typeface="Arial" panose="020B0604020202020204" pitchFamily="34" charset="0"/>
              </a:rPr>
              <a:t>and there is no time for forming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reparative dentine</a:t>
            </a:r>
            <a:r>
              <a:rPr lang="en-US" sz="2400" dirty="0">
                <a:latin typeface="Times New Roman" panose="02020603050405020304" pitchFamily="18" charset="0"/>
                <a:ea typeface="Calibri" panose="020F0502020204030204" pitchFamily="34" charset="0"/>
                <a:cs typeface="Arial" panose="020B0604020202020204" pitchFamily="34" charset="0"/>
              </a:rPr>
              <a:t>. </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US" sz="2400" dirty="0">
                <a:latin typeface="Times New Roman" panose="02020603050405020304" pitchFamily="18" charset="0"/>
                <a:ea typeface="Calibri" panose="020F0502020204030204" pitchFamily="34" charset="0"/>
                <a:cs typeface="Arial" panose="020B0604020202020204" pitchFamily="34" charset="0"/>
              </a:rPr>
              <a:t> </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 name="Picture 2"/>
          <p:cNvPicPr/>
          <p:nvPr/>
        </p:nvPicPr>
        <p:blipFill>
          <a:blip r:embed="rId2" cstate="print"/>
          <a:srcRect/>
          <a:stretch>
            <a:fillRect/>
          </a:stretch>
        </p:blipFill>
        <p:spPr bwMode="auto">
          <a:xfrm>
            <a:off x="5275055" y="4449312"/>
            <a:ext cx="3341071" cy="2408688"/>
          </a:xfrm>
          <a:prstGeom prst="rect">
            <a:avLst/>
          </a:prstGeom>
          <a:noFill/>
          <a:ln w="9525">
            <a:noFill/>
            <a:miter lim="800000"/>
            <a:headEnd/>
            <a:tailEnd/>
          </a:ln>
        </p:spPr>
      </p:pic>
      <p:sp>
        <p:nvSpPr>
          <p:cNvPr id="5" name="Rectangle 4"/>
          <p:cNvSpPr/>
          <p:nvPr/>
        </p:nvSpPr>
        <p:spPr>
          <a:xfrm>
            <a:off x="8932889" y="5043981"/>
            <a:ext cx="2118337" cy="369332"/>
          </a:xfrm>
          <a:prstGeom prst="rect">
            <a:avLst/>
          </a:prstGeom>
        </p:spPr>
        <p:txBody>
          <a:bodyPr wrap="none">
            <a:spAutoFit/>
          </a:bodyPr>
          <a:lstStyle/>
          <a:p>
            <a:r>
              <a:rPr lang="en-US" dirty="0"/>
              <a:t>Nursing bottle caries</a:t>
            </a:r>
          </a:p>
        </p:txBody>
      </p:sp>
    </p:spTree>
    <p:extLst>
      <p:ext uri="{BB962C8B-B14F-4D97-AF65-F5344CB8AC3E}">
        <p14:creationId xmlns:p14="http://schemas.microsoft.com/office/powerpoint/2010/main" val="41725516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6603" y="272955"/>
            <a:ext cx="11477767" cy="4616648"/>
          </a:xfrm>
          <a:prstGeom prst="rect">
            <a:avLst/>
          </a:prstGeom>
        </p:spPr>
        <p:txBody>
          <a:bodyPr wrap="square">
            <a:spAutoFit/>
          </a:bodyPr>
          <a:lstStyle/>
          <a:p>
            <a:pPr algn="just">
              <a:lnSpc>
                <a:spcPct val="150000"/>
              </a:lnSpc>
            </a:pPr>
            <a:r>
              <a:rPr lang="en-US" sz="28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D</a:t>
            </a:r>
            <a:r>
              <a:rPr lang="en-US" sz="2800" b="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 Chronic </a:t>
            </a:r>
            <a:r>
              <a:rPr lang="en-US" sz="28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dental caries:</a:t>
            </a:r>
            <a:r>
              <a:rPr lang="en-US" sz="2800" dirty="0">
                <a:solidFill>
                  <a:srgbClr val="FF0000"/>
                </a:solidFill>
                <a:latin typeface="Times New Roman" panose="02020603050405020304" pitchFamily="18" charset="0"/>
                <a:ea typeface="Calibri" panose="020F0502020204030204" pitchFamily="34" charset="0"/>
                <a:cs typeface="Arial" panose="020B0604020202020204" pitchFamily="34" charset="0"/>
              </a:rPr>
              <a:t> </a:t>
            </a:r>
            <a:endParaRPr lang="en-US" sz="2800" dirty="0" smtClean="0">
              <a:solidFill>
                <a:srgbClr val="FF0000"/>
              </a:solidFill>
              <a:latin typeface="Times New Roman" panose="02020603050405020304" pitchFamily="18" charset="0"/>
              <a:ea typeface="Calibri" panose="020F0502020204030204" pitchFamily="34" charset="0"/>
              <a:cs typeface="Arial" panose="020B0604020202020204" pitchFamily="34" charset="0"/>
            </a:endParaRPr>
          </a:p>
          <a:p>
            <a:pPr algn="just">
              <a:lnSpc>
                <a:spcPct val="150000"/>
              </a:lnSpc>
            </a:pPr>
            <a:r>
              <a:rPr lang="en-US" sz="2400" dirty="0" smtClean="0">
                <a:latin typeface="Times New Roman" panose="02020603050405020304" pitchFamily="18" charset="0"/>
                <a:ea typeface="Calibri" panose="020F0502020204030204" pitchFamily="34" charset="0"/>
                <a:cs typeface="Arial" panose="020B0604020202020204" pitchFamily="34" charset="0"/>
              </a:rPr>
              <a:t>- This </a:t>
            </a:r>
            <a:r>
              <a:rPr lang="en-US" sz="2400" dirty="0">
                <a:latin typeface="Times New Roman" panose="02020603050405020304" pitchFamily="18" charset="0"/>
                <a:ea typeface="Calibri" panose="020F0502020204030204" pitchFamily="34" charset="0"/>
                <a:cs typeface="Arial" panose="020B0604020202020204" pitchFamily="34" charset="0"/>
              </a:rPr>
              <a:t>type of caries progresses at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a slower pace </a:t>
            </a:r>
            <a:r>
              <a:rPr lang="en-US" sz="2400" dirty="0">
                <a:latin typeface="Times New Roman" panose="02020603050405020304" pitchFamily="18" charset="0"/>
                <a:ea typeface="Calibri" panose="020F0502020204030204" pitchFamily="34" charset="0"/>
                <a:cs typeface="Arial" panose="020B0604020202020204" pitchFamily="34" charset="0"/>
              </a:rPr>
              <a:t>and appear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dark brown in </a:t>
            </a:r>
            <a:r>
              <a:rPr lang="en-US" sz="2400"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color</a:t>
            </a:r>
            <a:endParaRPr lang="en-US" sz="2400" dirty="0">
              <a:latin typeface="Times New Roman" panose="02020603050405020304" pitchFamily="18" charset="0"/>
              <a:ea typeface="Calibri" panose="020F0502020204030204" pitchFamily="34" charset="0"/>
              <a:cs typeface="Arial" panose="020B0604020202020204" pitchFamily="34" charset="0"/>
            </a:endParaRPr>
          </a:p>
          <a:p>
            <a:pPr marL="342900" indent="-342900" algn="just">
              <a:lnSpc>
                <a:spcPct val="150000"/>
              </a:lnSpc>
              <a:buFontTx/>
              <a:buChar char="-"/>
            </a:pPr>
            <a:r>
              <a:rPr lang="en-US" sz="2400" dirty="0" smtClean="0">
                <a:latin typeface="Times New Roman" panose="02020603050405020304" pitchFamily="18" charset="0"/>
                <a:ea typeface="Calibri" panose="020F0502020204030204" pitchFamily="34" charset="0"/>
                <a:cs typeface="Arial" panose="020B0604020202020204" pitchFamily="34" charset="0"/>
              </a:rPr>
              <a:t>It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rarely causes pulp involvement unless </a:t>
            </a:r>
            <a:r>
              <a:rPr lang="en-US" sz="2400" dirty="0">
                <a:latin typeface="Times New Roman" panose="02020603050405020304" pitchFamily="18" charset="0"/>
                <a:ea typeface="Calibri" panose="020F0502020204030204" pitchFamily="34" charset="0"/>
                <a:cs typeface="Arial" panose="020B0604020202020204" pitchFamily="34" charset="0"/>
              </a:rPr>
              <a:t>the tooth is left untreated for long period.  </a:t>
            </a:r>
            <a:endParaRPr lang="en-US" sz="2400" dirty="0" smtClean="0">
              <a:latin typeface="Times New Roman" panose="02020603050405020304" pitchFamily="18" charset="0"/>
              <a:ea typeface="Calibri" panose="020F0502020204030204" pitchFamily="34" charset="0"/>
              <a:cs typeface="Arial" panose="020B0604020202020204" pitchFamily="34" charset="0"/>
            </a:endParaRPr>
          </a:p>
          <a:p>
            <a:pPr marL="342900" indent="-342900" algn="just">
              <a:lnSpc>
                <a:spcPct val="150000"/>
              </a:lnSpc>
              <a:buFontTx/>
              <a:buChar char="-"/>
            </a:pPr>
            <a:r>
              <a:rPr lang="en-US" sz="2400" dirty="0" smtClean="0">
                <a:latin typeface="Times New Roman" panose="02020603050405020304" pitchFamily="18" charset="0"/>
                <a:ea typeface="Calibri" panose="020F0502020204030204" pitchFamily="34" charset="0"/>
                <a:cs typeface="Arial" panose="020B0604020202020204" pitchFamily="34" charset="0"/>
              </a:rPr>
              <a:t>The </a:t>
            </a:r>
            <a:r>
              <a:rPr lang="en-US" sz="2400" dirty="0">
                <a:latin typeface="Times New Roman" panose="02020603050405020304" pitchFamily="18" charset="0"/>
                <a:ea typeface="Calibri" panose="020F0502020204030204" pitchFamily="34" charset="0"/>
                <a:cs typeface="Arial" panose="020B0604020202020204" pitchFamily="34" charset="0"/>
              </a:rPr>
              <a:t>pulp gets sufficient time to form reparative dentine</a:t>
            </a:r>
            <a:r>
              <a:rPr lang="en-US" sz="2400" dirty="0" smtClean="0">
                <a:latin typeface="Times New Roman" panose="02020603050405020304" pitchFamily="18" charset="0"/>
                <a:ea typeface="Calibri" panose="020F0502020204030204" pitchFamily="34" charset="0"/>
                <a:cs typeface="Arial" panose="020B0604020202020204" pitchFamily="34" charset="0"/>
              </a:rPr>
              <a:t>.</a:t>
            </a:r>
          </a:p>
          <a:p>
            <a:pPr marL="342900" indent="-342900" algn="just">
              <a:lnSpc>
                <a:spcPct val="150000"/>
              </a:lnSpc>
              <a:buFontTx/>
              <a:buChar char="-"/>
            </a:pPr>
            <a:endParaRPr lang="en-US" sz="2400" dirty="0">
              <a:latin typeface="Times New Roman" panose="02020603050405020304" pitchFamily="18" charset="0"/>
              <a:ea typeface="Calibri" panose="020F0502020204030204" pitchFamily="34" charset="0"/>
              <a:cs typeface="Arial" panose="020B0604020202020204" pitchFamily="34" charset="0"/>
            </a:endParaRPr>
          </a:p>
          <a:p>
            <a:pPr marL="342900" indent="-342900" algn="just">
              <a:lnSpc>
                <a:spcPct val="150000"/>
              </a:lnSpc>
              <a:buFontTx/>
              <a:buChar char="-"/>
            </a:pPr>
            <a:endParaRPr lang="en-US" sz="2400" dirty="0" smtClean="0">
              <a:latin typeface="Times New Roman" panose="02020603050405020304" pitchFamily="18" charset="0"/>
              <a:ea typeface="Calibri" panose="020F0502020204030204" pitchFamily="34" charset="0"/>
              <a:cs typeface="Arial" panose="020B0604020202020204" pitchFamily="34" charset="0"/>
            </a:endParaRPr>
          </a:p>
          <a:p>
            <a:pPr marL="342900" indent="-342900" algn="just">
              <a:lnSpc>
                <a:spcPct val="150000"/>
              </a:lnSpc>
              <a:buFontTx/>
              <a:buChar char="-"/>
            </a:pPr>
            <a:endParaRPr lang="en-US" sz="2400" dirty="0" smtClean="0">
              <a:latin typeface="Times New Roman" panose="02020603050405020304" pitchFamily="18" charset="0"/>
              <a:ea typeface="Calibri" panose="020F0502020204030204" pitchFamily="34" charset="0"/>
              <a:cs typeface="Arial" panose="020B0604020202020204" pitchFamily="34" charset="0"/>
            </a:endParaRPr>
          </a:p>
          <a:p>
            <a:pPr marL="342900" indent="-342900" algn="just">
              <a:lnSpc>
                <a:spcPct val="150000"/>
              </a:lnSpc>
              <a:buFontTx/>
              <a:buChar char="-"/>
            </a:pPr>
            <a:endParaRPr lang="en-US" sz="2400" dirty="0">
              <a:latin typeface="Calibri" panose="020F0502020204030204" pitchFamily="34" charset="0"/>
              <a:ea typeface="Calibri" panose="020F0502020204030204" pitchFamily="34" charset="0"/>
              <a:cs typeface="Arial" panose="020B0604020202020204" pitchFamily="34" charset="0"/>
            </a:endParaRPr>
          </a:p>
        </p:txBody>
      </p:sp>
      <p:sp>
        <p:nvSpPr>
          <p:cNvPr id="3" name="Rectangle 2"/>
          <p:cNvSpPr/>
          <p:nvPr/>
        </p:nvSpPr>
        <p:spPr>
          <a:xfrm>
            <a:off x="286603" y="2614430"/>
            <a:ext cx="11723427" cy="1200329"/>
          </a:xfrm>
          <a:prstGeom prst="rect">
            <a:avLst/>
          </a:prstGeom>
        </p:spPr>
        <p:txBody>
          <a:bodyPr wrap="square">
            <a:spAutoFit/>
          </a:bodyPr>
          <a:lstStyle/>
          <a:p>
            <a:pPr lvl="0">
              <a:lnSpc>
                <a:spcPct val="150000"/>
              </a:lnSpc>
            </a:pPr>
            <a:endParaRPr lang="en-US" sz="2400" b="1" dirty="0" smtClean="0">
              <a:solidFill>
                <a:prstClr val="black"/>
              </a:solidFill>
              <a:latin typeface="Times New Roman" panose="02020603050405020304" pitchFamily="18" charset="0"/>
              <a:ea typeface="Calibri" panose="020F0502020204030204" pitchFamily="34" charset="0"/>
              <a:cs typeface="Arial" panose="020B0604020202020204" pitchFamily="34" charset="0"/>
            </a:endParaRPr>
          </a:p>
          <a:p>
            <a:pPr lvl="0">
              <a:lnSpc>
                <a:spcPct val="150000"/>
              </a:lnSpc>
            </a:pPr>
            <a:r>
              <a:rPr lang="en-US" sz="2400" b="1" dirty="0" err="1">
                <a:solidFill>
                  <a:srgbClr val="FF0000"/>
                </a:solidFill>
                <a:latin typeface="Times New Roman" panose="02020603050405020304" pitchFamily="18" charset="0"/>
                <a:ea typeface="Calibri" panose="020F0502020204030204" pitchFamily="34" charset="0"/>
                <a:cs typeface="Arial" panose="020B0604020202020204" pitchFamily="34" charset="0"/>
              </a:rPr>
              <a:t>E</a:t>
            </a:r>
            <a:r>
              <a:rPr lang="en-US" sz="2400" b="1" dirty="0" err="1" smtClean="0">
                <a:solidFill>
                  <a:srgbClr val="FF0000"/>
                </a:solidFill>
                <a:latin typeface="Times New Roman" panose="02020603050405020304" pitchFamily="18" charset="0"/>
                <a:ea typeface="Calibri" panose="020F0502020204030204" pitchFamily="34" charset="0"/>
                <a:cs typeface="Arial" panose="020B0604020202020204" pitchFamily="34" charset="0"/>
              </a:rPr>
              <a:t>.Primary</a:t>
            </a:r>
            <a:r>
              <a:rPr lang="en-US" sz="2400" b="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 </a:t>
            </a:r>
            <a:r>
              <a:rPr lang="en-US" sz="24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caries</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 </a:t>
            </a:r>
            <a:r>
              <a:rPr lang="en-US" sz="2400" dirty="0">
                <a:solidFill>
                  <a:prstClr val="black"/>
                </a:solidFill>
                <a:latin typeface="Times New Roman" panose="02020603050405020304" pitchFamily="18" charset="0"/>
                <a:ea typeface="Calibri" panose="020F0502020204030204" pitchFamily="34" charset="0"/>
                <a:cs typeface="Arial" panose="020B0604020202020204" pitchFamily="34" charset="0"/>
              </a:rPr>
              <a:t>Attacking previously intact </a:t>
            </a:r>
            <a:r>
              <a:rPr lang="en-US" sz="2400" dirty="0" smtClean="0">
                <a:solidFill>
                  <a:prstClr val="black"/>
                </a:solidFill>
                <a:latin typeface="Times New Roman" panose="02020603050405020304" pitchFamily="18" charset="0"/>
                <a:ea typeface="Calibri" panose="020F0502020204030204" pitchFamily="34" charset="0"/>
                <a:cs typeface="Arial" panose="020B0604020202020204" pitchFamily="34" charset="0"/>
              </a:rPr>
              <a:t>surface.</a:t>
            </a:r>
            <a:endParaRPr lang="en-US" sz="2400" dirty="0">
              <a:solidFill>
                <a:prstClr val="black"/>
              </a:solidFill>
              <a:latin typeface="Calibri" panose="020F0502020204030204" pitchFamily="34" charset="0"/>
              <a:ea typeface="Calibri" panose="020F0502020204030204" pitchFamily="34" charset="0"/>
              <a:cs typeface="Arial" panose="020B0604020202020204" pitchFamily="34" charset="0"/>
            </a:endParaRPr>
          </a:p>
        </p:txBody>
      </p:sp>
      <p:pic>
        <p:nvPicPr>
          <p:cNvPr id="4" name="Picture 3"/>
          <p:cNvPicPr/>
          <p:nvPr/>
        </p:nvPicPr>
        <p:blipFill>
          <a:blip r:embed="rId2" cstate="print"/>
          <a:srcRect/>
          <a:stretch>
            <a:fillRect/>
          </a:stretch>
        </p:blipFill>
        <p:spPr bwMode="auto">
          <a:xfrm>
            <a:off x="1296537" y="3794078"/>
            <a:ext cx="3977754" cy="2934268"/>
          </a:xfrm>
          <a:prstGeom prst="rect">
            <a:avLst/>
          </a:prstGeom>
          <a:noFill/>
          <a:ln w="9525">
            <a:noFill/>
            <a:miter lim="800000"/>
            <a:headEnd/>
            <a:tailEnd/>
          </a:ln>
        </p:spPr>
      </p:pic>
      <p:sp>
        <p:nvSpPr>
          <p:cNvPr id="5" name="Rectangle 4"/>
          <p:cNvSpPr/>
          <p:nvPr/>
        </p:nvSpPr>
        <p:spPr>
          <a:xfrm>
            <a:off x="5651419" y="5115018"/>
            <a:ext cx="2501006" cy="292388"/>
          </a:xfrm>
          <a:prstGeom prst="rect">
            <a:avLst/>
          </a:prstGeom>
        </p:spPr>
        <p:txBody>
          <a:bodyPr wrap="none">
            <a:spAutoFit/>
          </a:bodyPr>
          <a:lstStyle/>
          <a:p>
            <a:r>
              <a:rPr lang="en-US" sz="1300" dirty="0" smtClean="0">
                <a:latin typeface="Times New Roman" panose="02020603050405020304" pitchFamily="18" charset="0"/>
                <a:ea typeface="Calibri" panose="020F0502020204030204" pitchFamily="34" charset="0"/>
              </a:rPr>
              <a:t>Primary </a:t>
            </a:r>
            <a:r>
              <a:rPr lang="en-US" sz="1300" dirty="0">
                <a:latin typeface="Times New Roman" panose="02020603050405020304" pitchFamily="18" charset="0"/>
                <a:ea typeface="Calibri" panose="020F0502020204030204" pitchFamily="34" charset="0"/>
              </a:rPr>
              <a:t>caries of proximal surface</a:t>
            </a:r>
            <a:endParaRPr lang="en-US" dirty="0"/>
          </a:p>
        </p:txBody>
      </p:sp>
    </p:spTree>
    <p:extLst>
      <p:ext uri="{BB962C8B-B14F-4D97-AF65-F5344CB8AC3E}">
        <p14:creationId xmlns:p14="http://schemas.microsoft.com/office/powerpoint/2010/main" val="400040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5092" y="1201003"/>
            <a:ext cx="10727140" cy="2862322"/>
          </a:xfrm>
          <a:prstGeom prst="rect">
            <a:avLst/>
          </a:prstGeom>
        </p:spPr>
        <p:txBody>
          <a:bodyPr wrap="square">
            <a:spAutoFit/>
          </a:bodyPr>
          <a:lstStyle/>
          <a:p>
            <a:pPr>
              <a:lnSpc>
                <a:spcPct val="150000"/>
              </a:lnSpc>
            </a:pPr>
            <a:r>
              <a:rPr lang="en-US" sz="2400" dirty="0" smtClean="0">
                <a:latin typeface="Times New Roman" panose="02020603050405020304" pitchFamily="18" charset="0"/>
                <a:cs typeface="Times New Roman" panose="02020603050405020304" pitchFamily="18" charset="0"/>
              </a:rPr>
              <a:t>In 1890, Miller WD showed that lesions similar to dental caries could be produced by incubating teeth in saliva when carbohydrates were added. </a:t>
            </a:r>
          </a:p>
          <a:p>
            <a:pPr>
              <a:lnSpc>
                <a:spcPct val="150000"/>
              </a:lnSpc>
            </a:pPr>
            <a:r>
              <a:rPr lang="en-US" sz="2400" dirty="0" smtClean="0">
                <a:latin typeface="Times New Roman" panose="02020603050405020304" pitchFamily="18" charset="0"/>
                <a:cs typeface="Times New Roman" panose="02020603050405020304" pitchFamily="18" charset="0"/>
              </a:rPr>
              <a:t>Miller concluded that caries could result from </a:t>
            </a:r>
            <a:r>
              <a:rPr lang="en-US" sz="2400" dirty="0" smtClean="0">
                <a:solidFill>
                  <a:srgbClr val="FF0000"/>
                </a:solidFill>
                <a:latin typeface="Times New Roman" panose="02020603050405020304" pitchFamily="18" charset="0"/>
                <a:cs typeface="Times New Roman" panose="02020603050405020304" pitchFamily="18" charset="0"/>
              </a:rPr>
              <a:t>decalcification of inorganic </a:t>
            </a:r>
            <a:r>
              <a:rPr lang="en-US" sz="2400" dirty="0" smtClean="0">
                <a:latin typeface="Times New Roman" panose="02020603050405020304" pitchFamily="18" charset="0"/>
                <a:cs typeface="Times New Roman" panose="02020603050405020304" pitchFamily="18" charset="0"/>
              </a:rPr>
              <a:t>part of the tooth caused by </a:t>
            </a:r>
            <a:r>
              <a:rPr lang="en-US" sz="2400" dirty="0" smtClean="0">
                <a:solidFill>
                  <a:srgbClr val="FF0000"/>
                </a:solidFill>
                <a:latin typeface="Times New Roman" panose="02020603050405020304" pitchFamily="18" charset="0"/>
                <a:cs typeface="Times New Roman" panose="02020603050405020304" pitchFamily="18" charset="0"/>
              </a:rPr>
              <a:t>bacterial acid production </a:t>
            </a:r>
            <a:r>
              <a:rPr lang="en-US" sz="2400" dirty="0" smtClean="0">
                <a:latin typeface="Times New Roman" panose="02020603050405020304" pitchFamily="18" charset="0"/>
                <a:cs typeface="Times New Roman" panose="02020603050405020304" pitchFamily="18" charset="0"/>
              </a:rPr>
              <a:t>followed by </a:t>
            </a:r>
            <a:r>
              <a:rPr lang="en-US" sz="2400" dirty="0" smtClean="0">
                <a:solidFill>
                  <a:srgbClr val="FF0000"/>
                </a:solidFill>
                <a:latin typeface="Times New Roman" panose="02020603050405020304" pitchFamily="18" charset="0"/>
                <a:cs typeface="Times New Roman" panose="02020603050405020304" pitchFamily="18" charset="0"/>
              </a:rPr>
              <a:t>invasion and destruction of organic part of the tooth</a:t>
            </a:r>
            <a:endParaRPr lang="en-US" sz="24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50797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7421" y="744687"/>
            <a:ext cx="11696131" cy="1200329"/>
          </a:xfrm>
          <a:prstGeom prst="rect">
            <a:avLst/>
          </a:prstGeom>
        </p:spPr>
        <p:txBody>
          <a:bodyPr wrap="square">
            <a:spAutoFit/>
          </a:bodyPr>
          <a:lstStyle/>
          <a:p>
            <a:pPr lvl="0" algn="just">
              <a:lnSpc>
                <a:spcPct val="150000"/>
              </a:lnSpc>
            </a:pPr>
            <a:r>
              <a:rPr lang="en-US" sz="24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F</a:t>
            </a:r>
            <a:r>
              <a:rPr lang="en-US" sz="2400" b="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 Recurrent </a:t>
            </a:r>
            <a:r>
              <a:rPr lang="en-US" sz="24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caries</a:t>
            </a:r>
            <a:r>
              <a:rPr lang="en-US" sz="2400" b="1" dirty="0">
                <a:solidFill>
                  <a:prstClr val="black"/>
                </a:solidFill>
                <a:latin typeface="Times New Roman" panose="02020603050405020304" pitchFamily="18" charset="0"/>
                <a:ea typeface="Calibri" panose="020F0502020204030204" pitchFamily="34" charset="0"/>
                <a:cs typeface="Arial" panose="020B0604020202020204" pitchFamily="34" charset="0"/>
              </a:rPr>
              <a:t>:</a:t>
            </a:r>
            <a:r>
              <a:rPr lang="en-US" sz="2400" u="sng" dirty="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sz="2400" dirty="0">
                <a:solidFill>
                  <a:prstClr val="black"/>
                </a:solidFill>
                <a:latin typeface="Times New Roman" panose="02020603050405020304" pitchFamily="18" charset="0"/>
                <a:ea typeface="Calibri" panose="020F0502020204030204" pitchFamily="34" charset="0"/>
                <a:cs typeface="Arial" panose="020B0604020202020204" pitchFamily="34" charset="0"/>
              </a:rPr>
              <a:t>Carious lesion that begins around the margins or at the base of </a:t>
            </a:r>
            <a:endParaRPr lang="en-US" sz="2400" dirty="0" smtClean="0">
              <a:solidFill>
                <a:prstClr val="black"/>
              </a:solidFill>
              <a:latin typeface="Times New Roman" panose="02020603050405020304" pitchFamily="18" charset="0"/>
              <a:ea typeface="Calibri" panose="020F0502020204030204" pitchFamily="34" charset="0"/>
              <a:cs typeface="Arial" panose="020B0604020202020204" pitchFamily="34" charset="0"/>
            </a:endParaRPr>
          </a:p>
          <a:p>
            <a:pPr lvl="0" algn="just">
              <a:lnSpc>
                <a:spcPct val="150000"/>
              </a:lnSpc>
            </a:pPr>
            <a:r>
              <a:rPr lang="en-US" sz="2400" dirty="0" smtClean="0">
                <a:solidFill>
                  <a:prstClr val="black"/>
                </a:solidFill>
                <a:latin typeface="Times New Roman" panose="02020603050405020304" pitchFamily="18" charset="0"/>
                <a:ea typeface="Calibri" panose="020F0502020204030204" pitchFamily="34" charset="0"/>
                <a:cs typeface="Arial" panose="020B0604020202020204" pitchFamily="34" charset="0"/>
              </a:rPr>
              <a:t>a </a:t>
            </a:r>
            <a:r>
              <a:rPr lang="en-US" sz="2400" dirty="0">
                <a:solidFill>
                  <a:prstClr val="black"/>
                </a:solidFill>
                <a:latin typeface="Times New Roman" panose="02020603050405020304" pitchFamily="18" charset="0"/>
                <a:ea typeface="Calibri" panose="020F0502020204030204" pitchFamily="34" charset="0"/>
                <a:cs typeface="Arial" panose="020B0604020202020204" pitchFamily="34" charset="0"/>
              </a:rPr>
              <a:t>pre- existing defective </a:t>
            </a:r>
            <a:r>
              <a:rPr lang="en-US" sz="2400" dirty="0" smtClean="0">
                <a:solidFill>
                  <a:prstClr val="black"/>
                </a:solidFill>
                <a:latin typeface="Times New Roman" panose="02020603050405020304" pitchFamily="18" charset="0"/>
                <a:ea typeface="Calibri" panose="020F0502020204030204" pitchFamily="34" charset="0"/>
                <a:cs typeface="Arial" panose="020B0604020202020204" pitchFamily="34" charset="0"/>
              </a:rPr>
              <a:t>restoration</a:t>
            </a:r>
            <a:endParaRPr lang="en-US" sz="2400" dirty="0">
              <a:solidFill>
                <a:prstClr val="black"/>
              </a:solidFill>
              <a:latin typeface="Calibri" panose="020F0502020204030204" pitchFamily="34" charset="0"/>
              <a:ea typeface="Calibri" panose="020F0502020204030204" pitchFamily="34" charset="0"/>
              <a:cs typeface="Arial" panose="020B0604020202020204" pitchFamily="34" charset="0"/>
            </a:endParaRPr>
          </a:p>
        </p:txBody>
      </p:sp>
      <p:pic>
        <p:nvPicPr>
          <p:cNvPr id="4" name="Picture 3"/>
          <p:cNvPicPr/>
          <p:nvPr/>
        </p:nvPicPr>
        <p:blipFill>
          <a:blip r:embed="rId2" cstate="print"/>
          <a:srcRect/>
          <a:stretch>
            <a:fillRect/>
          </a:stretch>
        </p:blipFill>
        <p:spPr bwMode="auto">
          <a:xfrm>
            <a:off x="723330" y="2074461"/>
            <a:ext cx="4148921" cy="3166280"/>
          </a:xfrm>
          <a:prstGeom prst="rect">
            <a:avLst/>
          </a:prstGeom>
          <a:noFill/>
          <a:ln w="9525">
            <a:noFill/>
            <a:miter lim="800000"/>
            <a:headEnd/>
            <a:tailEnd/>
          </a:ln>
        </p:spPr>
      </p:pic>
      <p:pic>
        <p:nvPicPr>
          <p:cNvPr id="5" name="Picture 4"/>
          <p:cNvPicPr/>
          <p:nvPr/>
        </p:nvPicPr>
        <p:blipFill>
          <a:blip r:embed="rId3" cstate="print"/>
          <a:srcRect/>
          <a:stretch>
            <a:fillRect/>
          </a:stretch>
        </p:blipFill>
        <p:spPr bwMode="auto">
          <a:xfrm>
            <a:off x="5023690" y="1885833"/>
            <a:ext cx="4592117" cy="3450442"/>
          </a:xfrm>
          <a:prstGeom prst="rect">
            <a:avLst/>
          </a:prstGeom>
          <a:noFill/>
          <a:ln w="9525">
            <a:noFill/>
            <a:miter lim="800000"/>
            <a:headEnd/>
            <a:tailEnd/>
          </a:ln>
        </p:spPr>
      </p:pic>
      <p:sp>
        <p:nvSpPr>
          <p:cNvPr id="6" name="Rectangle 5"/>
          <p:cNvSpPr/>
          <p:nvPr/>
        </p:nvSpPr>
        <p:spPr>
          <a:xfrm>
            <a:off x="4281403" y="5866097"/>
            <a:ext cx="1527982" cy="338554"/>
          </a:xfrm>
          <a:prstGeom prst="rect">
            <a:avLst/>
          </a:prstGeom>
        </p:spPr>
        <p:txBody>
          <a:bodyPr wrap="none">
            <a:spAutoFit/>
          </a:bodyPr>
          <a:lstStyle/>
          <a:p>
            <a:r>
              <a:rPr lang="en-US" sz="1600" dirty="0">
                <a:solidFill>
                  <a:prstClr val="black"/>
                </a:solidFill>
                <a:latin typeface="Times New Roman" panose="02020603050405020304" pitchFamily="18" charset="0"/>
                <a:ea typeface="Calibri" panose="020F0502020204030204" pitchFamily="34" charset="0"/>
                <a:cs typeface="Arial" panose="020B0604020202020204" pitchFamily="34" charset="0"/>
              </a:rPr>
              <a:t>Recurrent </a:t>
            </a:r>
            <a:r>
              <a:rPr lang="en-US" sz="1600" dirty="0" smtClean="0">
                <a:solidFill>
                  <a:prstClr val="black"/>
                </a:solidFill>
                <a:latin typeface="Times New Roman" panose="02020603050405020304" pitchFamily="18" charset="0"/>
                <a:ea typeface="Calibri" panose="020F0502020204030204" pitchFamily="34" charset="0"/>
                <a:cs typeface="Arial" panose="020B0604020202020204" pitchFamily="34" charset="0"/>
              </a:rPr>
              <a:t>caries</a:t>
            </a:r>
            <a:endParaRPr lang="en-US" sz="1600" dirty="0"/>
          </a:p>
        </p:txBody>
      </p:sp>
    </p:spTree>
    <p:extLst>
      <p:ext uri="{BB962C8B-B14F-4D97-AF65-F5344CB8AC3E}">
        <p14:creationId xmlns:p14="http://schemas.microsoft.com/office/powerpoint/2010/main" val="15448120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72955" y="163773"/>
            <a:ext cx="11696132" cy="3046988"/>
          </a:xfrm>
          <a:prstGeom prst="rect">
            <a:avLst/>
          </a:prstGeom>
        </p:spPr>
        <p:txBody>
          <a:bodyPr wrap="square">
            <a:spAutoFit/>
          </a:bodyPr>
          <a:lstStyle/>
          <a:p>
            <a:pPr algn="just">
              <a:lnSpc>
                <a:spcPct val="150000"/>
              </a:lnSpc>
            </a:pPr>
            <a:r>
              <a:rPr lang="en-US" sz="28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G-Incipient </a:t>
            </a: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caries:</a:t>
            </a:r>
            <a:r>
              <a:rPr lang="en-US"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sz="2800"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pP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Caries </a:t>
            </a:r>
            <a:r>
              <a:rPr lang="en-US" sz="2400" dirty="0">
                <a:latin typeface="Times New Roman" panose="02020603050405020304" pitchFamily="18" charset="0"/>
                <a:ea typeface="Calibri" panose="020F0502020204030204" pitchFamily="34" charset="0"/>
                <a:cs typeface="Times New Roman" panose="02020603050405020304" pitchFamily="18" charset="0"/>
              </a:rPr>
              <a:t>has just evolved the enamel of teeth and there is just demineralization to notice upon (white spot). </a:t>
            </a:r>
            <a:endParaRPr lang="en-US" sz="2400" dirty="0" smtClean="0">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lnSpc>
                <a:spcPct val="150000"/>
              </a:lnSpc>
              <a:buFontTx/>
              <a:buChar char="-"/>
            </a:pPr>
            <a:r>
              <a:rPr lang="en-US" sz="2400" dirty="0" smtClean="0">
                <a:latin typeface="Times New Roman" panose="02020603050405020304" pitchFamily="18" charset="0"/>
                <a:ea typeface="Calibri" panose="020F0502020204030204" pitchFamily="34" charset="0"/>
                <a:cs typeface="Times New Roman" panose="02020603050405020304" pitchFamily="18" charset="0"/>
              </a:rPr>
              <a:t>The </a:t>
            </a:r>
            <a:r>
              <a:rPr lang="en-US" sz="2400" dirty="0">
                <a:latin typeface="Times New Roman" panose="02020603050405020304" pitchFamily="18" charset="0"/>
                <a:ea typeface="Calibri" panose="020F0502020204030204" pitchFamily="34" charset="0"/>
                <a:cs typeface="Times New Roman" panose="02020603050405020304" pitchFamily="18" charset="0"/>
              </a:rPr>
              <a:t>caries has not created any cavity. </a:t>
            </a:r>
            <a:endParaRPr lang="en-US" sz="2400" dirty="0" smtClean="0">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lnSpc>
                <a:spcPct val="150000"/>
              </a:lnSpc>
              <a:buFontTx/>
              <a:buChar char="-"/>
            </a:pPr>
            <a:r>
              <a:rPr lang="en-US" sz="2400" dirty="0" smtClean="0">
                <a:latin typeface="Times New Roman" panose="02020603050405020304" pitchFamily="18" charset="0"/>
                <a:ea typeface="Calibri" panose="020F0502020204030204" pitchFamily="34" charset="0"/>
                <a:cs typeface="Times New Roman" panose="02020603050405020304" pitchFamily="18" charset="0"/>
              </a:rPr>
              <a:t>Also </a:t>
            </a:r>
            <a:r>
              <a:rPr lang="en-US" sz="2400" dirty="0">
                <a:latin typeface="Times New Roman" panose="02020603050405020304" pitchFamily="18" charset="0"/>
                <a:ea typeface="Calibri" panose="020F0502020204030204" pitchFamily="34" charset="0"/>
                <a:cs typeface="Times New Roman" panose="02020603050405020304" pitchFamily="18" charset="0"/>
              </a:rPr>
              <a:t>these sorts of caries are reversible by </a:t>
            </a:r>
            <a:r>
              <a:rPr lang="en-US" sz="24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remineralisation using fluoride application </a:t>
            </a:r>
            <a:endParaRPr lang="en-US" sz="2400"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4" name="Picture 3"/>
          <p:cNvPicPr/>
          <p:nvPr/>
        </p:nvPicPr>
        <p:blipFill>
          <a:blip r:embed="rId2" cstate="print"/>
          <a:srcRect/>
          <a:stretch>
            <a:fillRect/>
          </a:stretch>
        </p:blipFill>
        <p:spPr bwMode="auto">
          <a:xfrm>
            <a:off x="1227458" y="3365361"/>
            <a:ext cx="3630305" cy="2756848"/>
          </a:xfrm>
          <a:prstGeom prst="rect">
            <a:avLst/>
          </a:prstGeom>
          <a:noFill/>
          <a:ln w="9525">
            <a:noFill/>
            <a:miter lim="800000"/>
            <a:headEnd/>
            <a:tailEnd/>
          </a:ln>
        </p:spPr>
      </p:pic>
      <p:sp>
        <p:nvSpPr>
          <p:cNvPr id="5" name="Rectangle 4"/>
          <p:cNvSpPr/>
          <p:nvPr/>
        </p:nvSpPr>
        <p:spPr>
          <a:xfrm>
            <a:off x="1786940" y="6072074"/>
            <a:ext cx="2209259" cy="461665"/>
          </a:xfrm>
          <a:prstGeom prst="rect">
            <a:avLst/>
          </a:prstGeom>
        </p:spPr>
        <p:txBody>
          <a:bodyPr wrap="none">
            <a:spAutoFit/>
          </a:bodyPr>
          <a:lstStyle/>
          <a:p>
            <a:r>
              <a:rPr lang="en-US" sz="24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Incipient caries</a:t>
            </a:r>
            <a:endParaRPr lang="en-US" dirty="0"/>
          </a:p>
        </p:txBody>
      </p:sp>
    </p:spTree>
    <p:extLst>
      <p:ext uri="{BB962C8B-B14F-4D97-AF65-F5344CB8AC3E}">
        <p14:creationId xmlns:p14="http://schemas.microsoft.com/office/powerpoint/2010/main" val="15605905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72955" y="163773"/>
            <a:ext cx="11696132" cy="1754326"/>
          </a:xfrm>
          <a:prstGeom prst="rect">
            <a:avLst/>
          </a:prstGeom>
        </p:spPr>
        <p:txBody>
          <a:bodyPr wrap="square">
            <a:spAutoFit/>
          </a:bodyPr>
          <a:lstStyle/>
          <a:p>
            <a:pPr algn="just">
              <a:lnSpc>
                <a:spcPct val="150000"/>
              </a:lnSpc>
            </a:pPr>
            <a:r>
              <a:rPr lang="en-US" sz="2400" b="1" dirty="0">
                <a:latin typeface="Times New Roman" panose="02020603050405020304" pitchFamily="18" charset="0"/>
                <a:ea typeface="Calibri" panose="020F0502020204030204" pitchFamily="34" charset="0"/>
                <a:cs typeface="Times New Roman" panose="02020603050405020304" pitchFamily="18" charset="0"/>
              </a:rPr>
              <a:t>H</a:t>
            </a:r>
            <a:r>
              <a:rPr lang="en-US" sz="2400" b="1" dirty="0" smtClean="0">
                <a:latin typeface="Times New Roman" panose="02020603050405020304" pitchFamily="18" charset="0"/>
                <a:ea typeface="Calibri" panose="020F0502020204030204" pitchFamily="34" charset="0"/>
                <a:cs typeface="Times New Roman" panose="02020603050405020304" pitchFamily="18" charset="0"/>
              </a:rPr>
              <a:t>- Root </a:t>
            </a:r>
            <a:r>
              <a:rPr lang="en-US" sz="2400" b="1" dirty="0">
                <a:latin typeface="Times New Roman" panose="02020603050405020304" pitchFamily="18" charset="0"/>
                <a:ea typeface="Calibri" panose="020F0502020204030204" pitchFamily="34" charset="0"/>
                <a:cs typeface="Times New Roman" panose="02020603050405020304" pitchFamily="18" charset="0"/>
              </a:rPr>
              <a:t>caries:</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endParaRPr lang="en-US" sz="2400"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pPr>
            <a:r>
              <a:rPr lang="en-US" sz="2400" dirty="0" smtClean="0">
                <a:latin typeface="Times New Roman" panose="02020603050405020304" pitchFamily="18" charset="0"/>
                <a:ea typeface="Calibri" panose="020F0502020204030204" pitchFamily="34" charset="0"/>
                <a:cs typeface="Times New Roman" panose="02020603050405020304" pitchFamily="18" charset="0"/>
              </a:rPr>
              <a:t>Carious </a:t>
            </a:r>
            <a:r>
              <a:rPr lang="en-US" sz="2400" dirty="0">
                <a:latin typeface="Times New Roman" panose="02020603050405020304" pitchFamily="18" charset="0"/>
                <a:ea typeface="Calibri" panose="020F0502020204030204" pitchFamily="34" charset="0"/>
                <a:cs typeface="Times New Roman" panose="02020603050405020304" pitchFamily="18" charset="0"/>
              </a:rPr>
              <a:t>lesion involve the </a:t>
            </a:r>
            <a:r>
              <a:rPr lang="en-US" sz="24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cemental walls </a:t>
            </a:r>
            <a:r>
              <a:rPr lang="en-US" sz="2400" dirty="0">
                <a:latin typeface="Times New Roman" panose="02020603050405020304" pitchFamily="18" charset="0"/>
                <a:ea typeface="Calibri" panose="020F0502020204030204" pitchFamily="34" charset="0"/>
                <a:cs typeface="Times New Roman" panose="02020603050405020304" pitchFamily="18" charset="0"/>
              </a:rPr>
              <a:t>of exposed root surfaces of teeth due to ageing or gingival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recession</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6" name="Picture 5"/>
          <p:cNvPicPr/>
          <p:nvPr/>
        </p:nvPicPr>
        <p:blipFill>
          <a:blip r:embed="rId2" cstate="print"/>
          <a:srcRect/>
          <a:stretch>
            <a:fillRect/>
          </a:stretch>
        </p:blipFill>
        <p:spPr bwMode="auto">
          <a:xfrm>
            <a:off x="3493048" y="2149834"/>
            <a:ext cx="4984746" cy="3493320"/>
          </a:xfrm>
          <a:prstGeom prst="rect">
            <a:avLst/>
          </a:prstGeom>
          <a:noFill/>
          <a:ln w="9525">
            <a:noFill/>
            <a:miter lim="800000"/>
            <a:headEnd/>
            <a:tailEnd/>
          </a:ln>
        </p:spPr>
      </p:pic>
      <p:sp>
        <p:nvSpPr>
          <p:cNvPr id="7" name="Rectangle 6"/>
          <p:cNvSpPr/>
          <p:nvPr/>
        </p:nvSpPr>
        <p:spPr>
          <a:xfrm>
            <a:off x="5154103" y="5841241"/>
            <a:ext cx="1662635" cy="461665"/>
          </a:xfrm>
          <a:prstGeom prst="rect">
            <a:avLst/>
          </a:prstGeom>
        </p:spPr>
        <p:txBody>
          <a:bodyPr wrap="none">
            <a:spAutoFit/>
          </a:bodyPr>
          <a:lstStyle/>
          <a:p>
            <a:r>
              <a:rPr lang="en-US" sz="24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Root caries</a:t>
            </a:r>
            <a:endParaRPr lang="en-US" dirty="0"/>
          </a:p>
        </p:txBody>
      </p:sp>
    </p:spTree>
    <p:extLst>
      <p:ext uri="{BB962C8B-B14F-4D97-AF65-F5344CB8AC3E}">
        <p14:creationId xmlns:p14="http://schemas.microsoft.com/office/powerpoint/2010/main" val="10315643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0040" y="20082"/>
            <a:ext cx="11988089" cy="4616648"/>
          </a:xfrm>
          <a:prstGeom prst="rect">
            <a:avLst/>
          </a:prstGeom>
        </p:spPr>
        <p:txBody>
          <a:bodyPr wrap="square">
            <a:spAutoFit/>
          </a:bodyPr>
          <a:lstStyle/>
          <a:p>
            <a:pPr algn="just">
              <a:lnSpc>
                <a:spcPct val="150000"/>
              </a:lnSpc>
            </a:pPr>
            <a:r>
              <a:rPr lang="en-US" sz="2400" b="1" dirty="0" smtClean="0">
                <a:latin typeface="Times New Roman" panose="02020603050405020304" pitchFamily="18" charset="0"/>
                <a:ea typeface="Calibri" panose="020F0502020204030204" pitchFamily="34" charset="0"/>
                <a:cs typeface="Times New Roman" panose="02020603050405020304" pitchFamily="18" charset="0"/>
              </a:rPr>
              <a:t>H- </a:t>
            </a:r>
            <a:r>
              <a:rPr lang="en-US" sz="2800" b="1" dirty="0" smtClean="0">
                <a:latin typeface="Times New Roman" panose="02020603050405020304" pitchFamily="18" charset="0"/>
                <a:ea typeface="Calibri" panose="020F0502020204030204" pitchFamily="34" charset="0"/>
                <a:cs typeface="Times New Roman" panose="02020603050405020304" pitchFamily="18" charset="0"/>
              </a:rPr>
              <a:t>Arrested </a:t>
            </a:r>
            <a:r>
              <a:rPr lang="en-US" sz="2800" b="1" dirty="0">
                <a:latin typeface="Times New Roman" panose="02020603050405020304" pitchFamily="18" charset="0"/>
                <a:ea typeface="Calibri" panose="020F0502020204030204" pitchFamily="34" charset="0"/>
                <a:cs typeface="Times New Roman" panose="02020603050405020304" pitchFamily="18" charset="0"/>
              </a:rPr>
              <a:t>caries:</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endParaRPr lang="en-US" sz="2800"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pPr>
            <a:r>
              <a:rPr lang="en-US" sz="2400" dirty="0" smtClean="0">
                <a:latin typeface="Times New Roman" panose="02020603050405020304" pitchFamily="18" charset="0"/>
                <a:ea typeface="Calibri" panose="020F0502020204030204" pitchFamily="34" charset="0"/>
                <a:cs typeface="Times New Roman" panose="02020603050405020304" pitchFamily="18" charset="0"/>
              </a:rPr>
              <a:t>-The </a:t>
            </a:r>
            <a:r>
              <a:rPr lang="en-US" sz="2400" dirty="0">
                <a:latin typeface="Times New Roman" panose="02020603050405020304" pitchFamily="18" charset="0"/>
                <a:ea typeface="Calibri" panose="020F0502020204030204" pitchFamily="34" charset="0"/>
                <a:cs typeface="Times New Roman" panose="02020603050405020304" pitchFamily="18" charset="0"/>
              </a:rPr>
              <a:t>progression of lesion is</a:t>
            </a:r>
            <a:r>
              <a:rPr lang="en-US" sz="24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ceased </a:t>
            </a:r>
            <a:r>
              <a:rPr lang="en-US" sz="2400" dirty="0">
                <a:latin typeface="Times New Roman" panose="02020603050405020304" pitchFamily="18" charset="0"/>
                <a:ea typeface="Calibri" panose="020F0502020204030204" pitchFamily="34" charset="0"/>
                <a:cs typeface="Times New Roman" panose="02020603050405020304" pitchFamily="18" charset="0"/>
              </a:rPr>
              <a:t>after the initial development. </a:t>
            </a:r>
            <a:endParaRPr lang="en-US" sz="2400" dirty="0" smtClean="0">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lnSpc>
                <a:spcPct val="150000"/>
              </a:lnSpc>
              <a:buFontTx/>
              <a:buChar char="-"/>
            </a:pPr>
            <a:r>
              <a:rPr lang="en-US" sz="2400" dirty="0" smtClean="0">
                <a:latin typeface="Times New Roman" panose="02020603050405020304" pitchFamily="18" charset="0"/>
                <a:ea typeface="Calibri" panose="020F0502020204030204" pitchFamily="34" charset="0"/>
                <a:cs typeface="Times New Roman" panose="02020603050405020304" pitchFamily="18" charset="0"/>
              </a:rPr>
              <a:t>Arrested </a:t>
            </a:r>
            <a:r>
              <a:rPr lang="en-US" sz="2400" dirty="0">
                <a:latin typeface="Times New Roman" panose="02020603050405020304" pitchFamily="18" charset="0"/>
                <a:ea typeface="Calibri" panose="020F0502020204030204" pitchFamily="34" charset="0"/>
                <a:cs typeface="Times New Roman" panose="02020603050405020304" pitchFamily="18" charset="0"/>
              </a:rPr>
              <a:t>caries in proximal surface may occur when carious process stops. </a:t>
            </a:r>
            <a:endParaRPr lang="en-US" sz="2400" dirty="0" smtClean="0">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lnSpc>
                <a:spcPct val="150000"/>
              </a:lnSpc>
              <a:buFontTx/>
              <a:buChar char="-"/>
            </a:pPr>
            <a:r>
              <a:rPr lang="en-US" sz="2400" dirty="0" smtClean="0">
                <a:latin typeface="Times New Roman" panose="02020603050405020304" pitchFamily="18" charset="0"/>
                <a:ea typeface="Calibri" panose="020F0502020204030204" pitchFamily="34" charset="0"/>
                <a:cs typeface="Times New Roman" panose="02020603050405020304" pitchFamily="18" charset="0"/>
              </a:rPr>
              <a:t>It </a:t>
            </a:r>
            <a:r>
              <a:rPr lang="en-US" sz="2400" dirty="0">
                <a:latin typeface="Times New Roman" panose="02020603050405020304" pitchFamily="18" charset="0"/>
                <a:ea typeface="Calibri" panose="020F0502020204030204" pitchFamily="34" charset="0"/>
                <a:cs typeface="Times New Roman" panose="02020603050405020304" pitchFamily="18" charset="0"/>
              </a:rPr>
              <a:t>occurs when the adjacent carious tooth from which the disease has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spread </a:t>
            </a:r>
            <a:r>
              <a:rPr lang="en-US" sz="2400" dirty="0">
                <a:latin typeface="Times New Roman" panose="02020603050405020304" pitchFamily="18" charset="0"/>
                <a:ea typeface="Calibri" panose="020F0502020204030204" pitchFamily="34" charset="0"/>
                <a:cs typeface="Times New Roman" panose="02020603050405020304" pitchFamily="18" charset="0"/>
              </a:rPr>
              <a:t>to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this new </a:t>
            </a:r>
            <a:r>
              <a:rPr lang="en-US" sz="2400" dirty="0">
                <a:latin typeface="Times New Roman" panose="02020603050405020304" pitchFamily="18" charset="0"/>
                <a:ea typeface="Calibri" panose="020F0502020204030204" pitchFamily="34" charset="0"/>
                <a:cs typeface="Times New Roman" panose="02020603050405020304" pitchFamily="18" charset="0"/>
              </a:rPr>
              <a:t>tooth, is extracted,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so the carious </a:t>
            </a:r>
            <a:r>
              <a:rPr lang="en-US" sz="2400" dirty="0">
                <a:latin typeface="Times New Roman" panose="02020603050405020304" pitchFamily="18" charset="0"/>
                <a:ea typeface="Calibri" panose="020F0502020204030204" pitchFamily="34" charset="0"/>
                <a:cs typeface="Times New Roman" panose="02020603050405020304" pitchFamily="18" charset="0"/>
              </a:rPr>
              <a:t>lesion in the new tooth becomes easily accessible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for cleaning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endParaRPr lang="en-US" sz="2400" dirty="0" smtClean="0">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lnSpc>
                <a:spcPct val="150000"/>
              </a:lnSpc>
              <a:buFontTx/>
              <a:buChar char="-"/>
            </a:pPr>
            <a:r>
              <a:rPr lang="en-US" sz="2400" dirty="0" smtClean="0">
                <a:latin typeface="Times New Roman" panose="02020603050405020304" pitchFamily="18" charset="0"/>
                <a:ea typeface="Calibri" panose="020F0502020204030204" pitchFamily="34" charset="0"/>
                <a:cs typeface="Times New Roman" panose="02020603050405020304" pitchFamily="18" charset="0"/>
              </a:rPr>
              <a:t>The </a:t>
            </a:r>
            <a:r>
              <a:rPr lang="en-US" sz="2400" dirty="0">
                <a:latin typeface="Times New Roman" panose="02020603050405020304" pitchFamily="18" charset="0"/>
                <a:ea typeface="Calibri" panose="020F0502020204030204" pitchFamily="34" charset="0"/>
                <a:cs typeface="Times New Roman" panose="02020603050405020304" pitchFamily="18" charset="0"/>
              </a:rPr>
              <a:t>arrested caries in occlusal surface occurs when the carious cavity becomes wide open, so that it gets exposed to the cleaning measures. The arrested caries appear </a:t>
            </a:r>
            <a:r>
              <a:rPr lang="en-US" sz="24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hard and black or brown in </a:t>
            </a:r>
            <a:r>
              <a:rPr lang="en-US" sz="2400"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color</a:t>
            </a:r>
            <a:endPar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4" name="Picture 3"/>
          <p:cNvPicPr/>
          <p:nvPr/>
        </p:nvPicPr>
        <p:blipFill>
          <a:blip r:embed="rId2" cstate="print"/>
          <a:srcRect/>
          <a:stretch>
            <a:fillRect/>
          </a:stretch>
        </p:blipFill>
        <p:spPr bwMode="auto">
          <a:xfrm>
            <a:off x="4281760" y="4364358"/>
            <a:ext cx="3921714" cy="2428754"/>
          </a:xfrm>
          <a:prstGeom prst="rect">
            <a:avLst/>
          </a:prstGeom>
          <a:noFill/>
          <a:ln w="9525">
            <a:noFill/>
            <a:miter lim="800000"/>
            <a:headEnd/>
            <a:tailEnd/>
          </a:ln>
        </p:spPr>
      </p:pic>
      <p:pic>
        <p:nvPicPr>
          <p:cNvPr id="5" name="Picture 4"/>
          <p:cNvPicPr/>
          <p:nvPr/>
        </p:nvPicPr>
        <p:blipFill>
          <a:blip r:embed="rId3" cstate="print"/>
          <a:srcRect/>
          <a:stretch>
            <a:fillRect/>
          </a:stretch>
        </p:blipFill>
        <p:spPr bwMode="auto">
          <a:xfrm>
            <a:off x="8328644" y="4355768"/>
            <a:ext cx="3739486" cy="2437343"/>
          </a:xfrm>
          <a:prstGeom prst="rect">
            <a:avLst/>
          </a:prstGeom>
          <a:noFill/>
          <a:ln w="9525">
            <a:noFill/>
            <a:miter lim="800000"/>
            <a:headEnd/>
            <a:tailEnd/>
          </a:ln>
        </p:spPr>
      </p:pic>
      <p:pic>
        <p:nvPicPr>
          <p:cNvPr id="6" name="Picture 5"/>
          <p:cNvPicPr/>
          <p:nvPr/>
        </p:nvPicPr>
        <p:blipFill>
          <a:blip r:embed="rId4" cstate="print"/>
          <a:srcRect/>
          <a:stretch>
            <a:fillRect/>
          </a:stretch>
        </p:blipFill>
        <p:spPr bwMode="auto">
          <a:xfrm>
            <a:off x="1451746" y="5928636"/>
            <a:ext cx="1876425" cy="590550"/>
          </a:xfrm>
          <a:prstGeom prst="rect">
            <a:avLst/>
          </a:prstGeom>
          <a:noFill/>
          <a:ln w="9525">
            <a:noFill/>
            <a:miter lim="800000"/>
            <a:headEnd/>
            <a:tailEnd/>
          </a:ln>
        </p:spPr>
      </p:pic>
      <p:sp>
        <p:nvSpPr>
          <p:cNvPr id="2" name="Rectangle 1"/>
          <p:cNvSpPr/>
          <p:nvPr/>
        </p:nvSpPr>
        <p:spPr>
          <a:xfrm>
            <a:off x="5928107" y="6485334"/>
            <a:ext cx="314510" cy="307777"/>
          </a:xfrm>
          <a:prstGeom prst="rect">
            <a:avLst/>
          </a:prstGeom>
        </p:spPr>
        <p:txBody>
          <a:bodyPr wrap="none">
            <a:spAutoFit/>
          </a:bodyPr>
          <a:lstStyle/>
          <a:p>
            <a:r>
              <a:rPr lang="en-US" sz="1400" dirty="0">
                <a:latin typeface="Times New Roman" panose="02020603050405020304" pitchFamily="18" charset="0"/>
                <a:ea typeface="Calibri" panose="020F0502020204030204" pitchFamily="34" charset="0"/>
              </a:rPr>
              <a:t>A</a:t>
            </a:r>
            <a:endParaRPr lang="en-US" dirty="0"/>
          </a:p>
        </p:txBody>
      </p:sp>
      <p:sp>
        <p:nvSpPr>
          <p:cNvPr id="7" name="Rectangle 6"/>
          <p:cNvSpPr/>
          <p:nvPr/>
        </p:nvSpPr>
        <p:spPr>
          <a:xfrm>
            <a:off x="10486393" y="6315913"/>
            <a:ext cx="304892" cy="307777"/>
          </a:xfrm>
          <a:prstGeom prst="rect">
            <a:avLst/>
          </a:prstGeom>
        </p:spPr>
        <p:txBody>
          <a:bodyPr wrap="none">
            <a:spAutoFit/>
          </a:bodyPr>
          <a:lstStyle/>
          <a:p>
            <a:r>
              <a:rPr lang="en-US" sz="1400" dirty="0">
                <a:latin typeface="Times New Roman" panose="02020603050405020304" pitchFamily="18" charset="0"/>
                <a:ea typeface="Calibri" panose="020F0502020204030204" pitchFamily="34" charset="0"/>
              </a:rPr>
              <a:t>B</a:t>
            </a:r>
            <a:endParaRPr lang="en-US" dirty="0"/>
          </a:p>
        </p:txBody>
      </p:sp>
    </p:spTree>
    <p:extLst>
      <p:ext uri="{BB962C8B-B14F-4D97-AF65-F5344CB8AC3E}">
        <p14:creationId xmlns:p14="http://schemas.microsoft.com/office/powerpoint/2010/main" val="5421547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4967" y="382137"/>
            <a:ext cx="11313994" cy="461665"/>
          </a:xfrm>
          <a:prstGeom prst="rect">
            <a:avLst/>
          </a:prstGeom>
        </p:spPr>
        <p:txBody>
          <a:bodyPr wrap="square">
            <a:spAutoFit/>
          </a:bodyPr>
          <a:lstStyle/>
          <a:p>
            <a:r>
              <a:rPr lang="en-US" sz="2400" dirty="0" smtClean="0">
                <a:latin typeface="Times New Roman" panose="02020603050405020304" pitchFamily="18" charset="0"/>
                <a:cs typeface="Times New Roman" panose="02020603050405020304" pitchFamily="18" charset="0"/>
              </a:rPr>
              <a:t>However, dental caries develops only in the presence of several interacting variables</a:t>
            </a:r>
            <a:endParaRPr lang="en-US" sz="2400" dirty="0">
              <a:latin typeface="Times New Roman" panose="02020603050405020304" pitchFamily="18" charset="0"/>
              <a:cs typeface="Times New Roman" panose="02020603050405020304" pitchFamily="18" charset="0"/>
            </a:endParaRPr>
          </a:p>
        </p:txBody>
      </p:sp>
      <p:pic>
        <p:nvPicPr>
          <p:cNvPr id="3" name="Picture 2"/>
          <p:cNvPicPr/>
          <p:nvPr/>
        </p:nvPicPr>
        <p:blipFill>
          <a:blip r:embed="rId2" cstate="print"/>
          <a:srcRect/>
          <a:stretch>
            <a:fillRect/>
          </a:stretch>
        </p:blipFill>
        <p:spPr bwMode="auto">
          <a:xfrm>
            <a:off x="2920620" y="968991"/>
            <a:ext cx="6318913" cy="5199797"/>
          </a:xfrm>
          <a:prstGeom prst="rect">
            <a:avLst/>
          </a:prstGeom>
          <a:noFill/>
          <a:ln w="9525">
            <a:noFill/>
            <a:miter lim="800000"/>
            <a:headEnd/>
            <a:tailEnd/>
          </a:ln>
        </p:spPr>
      </p:pic>
    </p:spTree>
    <p:extLst>
      <p:ext uri="{BB962C8B-B14F-4D97-AF65-F5344CB8AC3E}">
        <p14:creationId xmlns:p14="http://schemas.microsoft.com/office/powerpoint/2010/main" val="3501190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2069" y="272955"/>
            <a:ext cx="11969931" cy="4708981"/>
          </a:xfrm>
          <a:prstGeom prst="rect">
            <a:avLst/>
          </a:prstGeom>
        </p:spPr>
        <p:txBody>
          <a:bodyPr wrap="square">
            <a:spAutoFit/>
          </a:bodyPr>
          <a:lstStyle/>
          <a:p>
            <a:pPr>
              <a:lnSpc>
                <a:spcPct val="150000"/>
              </a:lnSpc>
            </a:pPr>
            <a:r>
              <a:rPr lang="en-US" sz="3200" dirty="0" smtClean="0">
                <a:solidFill>
                  <a:srgbClr val="FF0000"/>
                </a:solidFill>
                <a:latin typeface="Times New Roman" panose="02020603050405020304" pitchFamily="18" charset="0"/>
                <a:cs typeface="Times New Roman" panose="02020603050405020304" pitchFamily="18" charset="0"/>
              </a:rPr>
              <a:t>Microbiology:  </a:t>
            </a:r>
            <a:r>
              <a:rPr lang="en-US" sz="2400" dirty="0" smtClean="0">
                <a:latin typeface="Times New Roman" panose="02020603050405020304" pitchFamily="18" charset="0"/>
                <a:cs typeface="Times New Roman" panose="02020603050405020304" pitchFamily="18" charset="0"/>
              </a:rPr>
              <a:t>Large number of micro organisms play role in dental caries. Substantial evidence indicates that </a:t>
            </a:r>
          </a:p>
          <a:p>
            <a:pPr>
              <a:lnSpc>
                <a:spcPct val="150000"/>
              </a:lnSpc>
            </a:pPr>
            <a:r>
              <a:rPr lang="en-US" sz="2400" dirty="0" smtClean="0">
                <a:latin typeface="Times New Roman" panose="02020603050405020304" pitchFamily="18" charset="0"/>
                <a:cs typeface="Times New Roman" panose="02020603050405020304" pitchFamily="18" charset="0"/>
              </a:rPr>
              <a:t>- </a:t>
            </a:r>
            <a:r>
              <a:rPr lang="en-US" sz="2400" dirty="0" smtClean="0">
                <a:solidFill>
                  <a:srgbClr val="FF0000"/>
                </a:solidFill>
                <a:latin typeface="Times New Roman" panose="02020603050405020304" pitchFamily="18" charset="0"/>
                <a:cs typeface="Times New Roman" panose="02020603050405020304" pitchFamily="18" charset="0"/>
              </a:rPr>
              <a:t>streptococci</a:t>
            </a:r>
            <a:r>
              <a:rPr lang="en-US" sz="2400" dirty="0" smtClean="0">
                <a:latin typeface="Times New Roman" panose="02020603050405020304" pitchFamily="18" charset="0"/>
                <a:cs typeface="Times New Roman" panose="02020603050405020304" pitchFamily="18" charset="0"/>
              </a:rPr>
              <a:t> are essential for development of caries.  </a:t>
            </a:r>
          </a:p>
          <a:p>
            <a:pPr marL="342900" indent="-342900">
              <a:lnSpc>
                <a:spcPct val="150000"/>
              </a:lnSpc>
              <a:buFontTx/>
              <a:buChar char="-"/>
            </a:pPr>
            <a:r>
              <a:rPr lang="en-US" sz="2400" dirty="0" smtClean="0">
                <a:solidFill>
                  <a:srgbClr val="FF0000"/>
                </a:solidFill>
                <a:latin typeface="Times New Roman" panose="02020603050405020304" pitchFamily="18" charset="0"/>
                <a:cs typeface="Times New Roman" panose="02020603050405020304" pitchFamily="18" charset="0"/>
              </a:rPr>
              <a:t>S. mutans are strongly acidogenic</a:t>
            </a:r>
            <a:r>
              <a:rPr lang="en-US" sz="2400" dirty="0" smtClean="0">
                <a:latin typeface="Times New Roman" panose="02020603050405020304" pitchFamily="18" charset="0"/>
                <a:cs typeface="Times New Roman" panose="02020603050405020304" pitchFamily="18" charset="0"/>
              </a:rPr>
              <a:t>, and with freely available sucrose can store </a:t>
            </a:r>
            <a:r>
              <a:rPr lang="en-US" sz="2400" dirty="0" smtClean="0">
                <a:solidFill>
                  <a:srgbClr val="FF0000"/>
                </a:solidFill>
                <a:latin typeface="Times New Roman" panose="02020603050405020304" pitchFamily="18" charset="0"/>
                <a:cs typeface="Times New Roman" panose="02020603050405020304" pitchFamily="18" charset="0"/>
              </a:rPr>
              <a:t>an intracellular</a:t>
            </a:r>
            <a:r>
              <a:rPr lang="en-US" sz="2400" dirty="0" smtClean="0">
                <a:latin typeface="Times New Roman" panose="02020603050405020304" pitchFamily="18" charset="0"/>
                <a:cs typeface="Times New Roman" panose="02020603050405020304" pitchFamily="18" charset="0"/>
              </a:rPr>
              <a:t>, </a:t>
            </a:r>
            <a:r>
              <a:rPr lang="en-US" sz="2400" dirty="0" smtClean="0">
                <a:solidFill>
                  <a:srgbClr val="FF0000"/>
                </a:solidFill>
                <a:latin typeface="Times New Roman" panose="02020603050405020304" pitchFamily="18" charset="0"/>
                <a:cs typeface="Times New Roman" panose="02020603050405020304" pitchFamily="18" charset="0"/>
              </a:rPr>
              <a:t>glycogen-like</a:t>
            </a:r>
            <a:r>
              <a:rPr lang="en-US" sz="2400" dirty="0" smtClean="0">
                <a:latin typeface="Times New Roman" panose="02020603050405020304" pitchFamily="18" charset="0"/>
                <a:cs typeface="Times New Roman" panose="02020603050405020304" pitchFamily="18" charset="0"/>
              </a:rPr>
              <a:t> reserve polysaccharide. </a:t>
            </a:r>
          </a:p>
          <a:p>
            <a:pPr marL="342900" indent="-342900">
              <a:lnSpc>
                <a:spcPct val="150000"/>
              </a:lnSpc>
              <a:buFontTx/>
              <a:buChar char="-"/>
            </a:pPr>
            <a:r>
              <a:rPr lang="en-US" sz="2400" dirty="0" smtClean="0">
                <a:latin typeface="Times New Roman" panose="02020603050405020304" pitchFamily="18" charset="0"/>
                <a:cs typeface="Times New Roman" panose="02020603050405020304" pitchFamily="18" charset="0"/>
              </a:rPr>
              <a:t>When the supply of substrate dries up, </a:t>
            </a:r>
            <a:r>
              <a:rPr lang="en-US" sz="2400" dirty="0" smtClean="0">
                <a:solidFill>
                  <a:srgbClr val="FF0000"/>
                </a:solidFill>
                <a:latin typeface="Times New Roman" panose="02020603050405020304" pitchFamily="18" charset="0"/>
                <a:cs typeface="Times New Roman" panose="02020603050405020304" pitchFamily="18" charset="0"/>
              </a:rPr>
              <a:t>this reserve is metabolized </a:t>
            </a:r>
            <a:r>
              <a:rPr lang="en-US" sz="2400" dirty="0" smtClean="0">
                <a:latin typeface="Times New Roman" panose="02020603050405020304" pitchFamily="18" charset="0"/>
                <a:cs typeface="Times New Roman" panose="02020603050405020304" pitchFamily="18" charset="0"/>
              </a:rPr>
              <a:t>to continue acid production for a time. </a:t>
            </a:r>
          </a:p>
          <a:p>
            <a:pPr>
              <a:lnSpc>
                <a:spcPct val="150000"/>
              </a:lnSpc>
            </a:pPr>
            <a:r>
              <a:rPr lang="en-US" sz="2400" dirty="0" smtClean="0">
                <a:solidFill>
                  <a:srgbClr val="FF0000"/>
                </a:solidFill>
                <a:latin typeface="Times New Roman" panose="02020603050405020304" pitchFamily="18" charset="0"/>
                <a:cs typeface="Times New Roman" panose="02020603050405020304" pitchFamily="18" charset="0"/>
              </a:rPr>
              <a:t>.</a:t>
            </a:r>
            <a:endParaRPr lang="en-US" sz="24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4736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4765" y="599527"/>
            <a:ext cx="10737669" cy="2308324"/>
          </a:xfrm>
          <a:prstGeom prst="rect">
            <a:avLst/>
          </a:prstGeom>
        </p:spPr>
        <p:txBody>
          <a:bodyPr wrap="square">
            <a:spAutoFit/>
          </a:bodyPr>
          <a:lstStyle/>
          <a:p>
            <a:pPr>
              <a:lnSpc>
                <a:spcPct val="150000"/>
              </a:lnSpc>
            </a:pPr>
            <a:r>
              <a:rPr lang="en-US" sz="2400" dirty="0" smtClean="0">
                <a:latin typeface="Times New Roman" panose="02020603050405020304" pitchFamily="18" charset="0"/>
                <a:cs typeface="Times New Roman" panose="02020603050405020304" pitchFamily="18" charset="0"/>
              </a:rPr>
              <a:t>There is little evidence that</a:t>
            </a:r>
            <a:r>
              <a:rPr lang="en-US" sz="2400" dirty="0" smtClean="0">
                <a:solidFill>
                  <a:srgbClr val="FF0000"/>
                </a:solidFill>
                <a:latin typeface="Times New Roman" panose="02020603050405020304" pitchFamily="18" charset="0"/>
                <a:cs typeface="Times New Roman" panose="02020603050405020304" pitchFamily="18" charset="0"/>
              </a:rPr>
              <a:t> lactobacilli </a:t>
            </a:r>
            <a:r>
              <a:rPr lang="en-US" sz="2400" dirty="0" smtClean="0">
                <a:latin typeface="Times New Roman" panose="02020603050405020304" pitchFamily="18" charset="0"/>
                <a:cs typeface="Times New Roman" panose="02020603050405020304" pitchFamily="18" charset="0"/>
              </a:rPr>
              <a:t>are clinically important in initiating dental caries but they may </a:t>
            </a:r>
            <a:r>
              <a:rPr lang="en-US" sz="2400" dirty="0" smtClean="0">
                <a:solidFill>
                  <a:srgbClr val="FF0000"/>
                </a:solidFill>
                <a:latin typeface="Times New Roman" panose="02020603050405020304" pitchFamily="18" charset="0"/>
                <a:cs typeface="Times New Roman" panose="02020603050405020304" pitchFamily="18" charset="0"/>
              </a:rPr>
              <a:t>contribute to tooth destruction </a:t>
            </a:r>
            <a:r>
              <a:rPr lang="en-US" sz="2400" dirty="0" smtClean="0">
                <a:latin typeface="Times New Roman" panose="02020603050405020304" pitchFamily="18" charset="0"/>
                <a:cs typeface="Times New Roman" panose="02020603050405020304" pitchFamily="18" charset="0"/>
              </a:rPr>
              <a:t>after the process has started.  </a:t>
            </a:r>
          </a:p>
          <a:p>
            <a:pPr>
              <a:lnSpc>
                <a:spcPct val="150000"/>
              </a:lnSpc>
            </a:pPr>
            <a:r>
              <a:rPr lang="en-US" sz="2400" dirty="0" smtClean="0">
                <a:latin typeface="Times New Roman" panose="02020603050405020304" pitchFamily="18" charset="0"/>
                <a:cs typeface="Times New Roman" panose="02020603050405020304" pitchFamily="18" charset="0"/>
              </a:rPr>
              <a:t>Strains of </a:t>
            </a:r>
            <a:r>
              <a:rPr lang="en-US" sz="2400" dirty="0" smtClean="0">
                <a:solidFill>
                  <a:srgbClr val="FF0000"/>
                </a:solidFill>
                <a:latin typeface="Times New Roman" panose="02020603050405020304" pitchFamily="18" charset="0"/>
                <a:cs typeface="Times New Roman" panose="02020603050405020304" pitchFamily="18" charset="0"/>
              </a:rPr>
              <a:t>actinomyces</a:t>
            </a:r>
            <a:r>
              <a:rPr lang="en-US" sz="2400" dirty="0" smtClean="0">
                <a:latin typeface="Times New Roman" panose="02020603050405020304" pitchFamily="18" charset="0"/>
                <a:cs typeface="Times New Roman" panose="02020603050405020304" pitchFamily="18" charset="0"/>
              </a:rPr>
              <a:t> are also found, particularly when caries is rampant, but appear capable </a:t>
            </a:r>
            <a:r>
              <a:rPr lang="en-US" sz="2400" dirty="0" smtClean="0">
                <a:solidFill>
                  <a:srgbClr val="FF0000"/>
                </a:solidFill>
                <a:latin typeface="Times New Roman" panose="02020603050405020304" pitchFamily="18" charset="0"/>
                <a:cs typeface="Times New Roman" panose="02020603050405020304" pitchFamily="18" charset="0"/>
              </a:rPr>
              <a:t>only of causing root surface lesions.</a:t>
            </a:r>
            <a:endParaRPr lang="en-US" sz="24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2979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2263" y="300251"/>
            <a:ext cx="11041038" cy="5447645"/>
          </a:xfrm>
          <a:prstGeom prst="rect">
            <a:avLst/>
          </a:prstGeom>
        </p:spPr>
        <p:txBody>
          <a:bodyPr wrap="square">
            <a:spAutoFit/>
          </a:bodyPr>
          <a:lstStyle/>
          <a:p>
            <a:pPr>
              <a:lnSpc>
                <a:spcPct val="150000"/>
              </a:lnSpc>
            </a:pPr>
            <a:r>
              <a:rPr lang="en-US" sz="3200" dirty="0" smtClean="0">
                <a:solidFill>
                  <a:srgbClr val="FF0000"/>
                </a:solidFill>
                <a:latin typeface="Times New Roman" panose="02020603050405020304" pitchFamily="18" charset="0"/>
                <a:cs typeface="Times New Roman" panose="02020603050405020304" pitchFamily="18" charset="0"/>
              </a:rPr>
              <a:t>Bacterial polysaccharides: </a:t>
            </a:r>
          </a:p>
          <a:p>
            <a:pPr>
              <a:lnSpc>
                <a:spcPct val="150000"/>
              </a:lnSpc>
            </a:pPr>
            <a:r>
              <a:rPr lang="en-US" sz="3200" dirty="0" smtClean="0">
                <a:solidFill>
                  <a:srgbClr val="FF0000"/>
                </a:solidFill>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The ability of S. mutans to initiate dental caries and form large amounts of adherent plaque </a:t>
            </a:r>
            <a:r>
              <a:rPr lang="en-US" sz="2400" dirty="0" smtClean="0">
                <a:solidFill>
                  <a:srgbClr val="FF0000"/>
                </a:solidFill>
                <a:latin typeface="Times New Roman" panose="02020603050405020304" pitchFamily="18" charset="0"/>
                <a:cs typeface="Times New Roman" panose="02020603050405020304" pitchFamily="18" charset="0"/>
              </a:rPr>
              <a:t>depends on its ability to polymerize sucrose into high-molecular-weight extracellular polysaccharides (glucans). </a:t>
            </a:r>
          </a:p>
          <a:p>
            <a:pPr>
              <a:lnSpc>
                <a:spcPct val="150000"/>
              </a:lnSpc>
            </a:pPr>
            <a:r>
              <a:rPr lang="en-US" sz="2400" dirty="0" smtClean="0">
                <a:solidFill>
                  <a:srgbClr val="FF0000"/>
                </a:solidFill>
                <a:latin typeface="Times New Roman" panose="02020603050405020304" pitchFamily="18" charset="0"/>
                <a:cs typeface="Times New Roman" panose="02020603050405020304" pitchFamily="18" charset="0"/>
              </a:rPr>
              <a:t>. </a:t>
            </a:r>
            <a:r>
              <a:rPr lang="en-US" sz="2400" dirty="0" err="1" smtClean="0">
                <a:solidFill>
                  <a:srgbClr val="FF0000"/>
                </a:solidFill>
                <a:latin typeface="Times New Roman" panose="02020603050405020304" pitchFamily="18" charset="0"/>
                <a:cs typeface="Times New Roman" panose="02020603050405020304" pitchFamily="18" charset="0"/>
              </a:rPr>
              <a:t>Glucans</a:t>
            </a:r>
            <a:r>
              <a:rPr lang="en-US" sz="2400" dirty="0" smtClean="0">
                <a:latin typeface="Times New Roman" panose="02020603050405020304" pitchFamily="18" charset="0"/>
                <a:cs typeface="Times New Roman" panose="02020603050405020304" pitchFamily="18" charset="0"/>
              </a:rPr>
              <a:t> enable streptococci to</a:t>
            </a:r>
            <a:r>
              <a:rPr lang="en-US" sz="2400" dirty="0" smtClean="0">
                <a:solidFill>
                  <a:srgbClr val="FF0000"/>
                </a:solidFill>
                <a:latin typeface="Times New Roman" panose="02020603050405020304" pitchFamily="18" charset="0"/>
                <a:cs typeface="Times New Roman" panose="02020603050405020304" pitchFamily="18" charset="0"/>
              </a:rPr>
              <a:t> adhere </a:t>
            </a:r>
            <a:r>
              <a:rPr lang="en-US" sz="2400" dirty="0" smtClean="0">
                <a:latin typeface="Times New Roman" panose="02020603050405020304" pitchFamily="18" charset="0"/>
                <a:cs typeface="Times New Roman" panose="02020603050405020304" pitchFamily="18" charset="0"/>
              </a:rPr>
              <a:t>to one another and to the tooth surface. In this way S. mutans and its glucans may initiate their attachment to the teeth and enable critical masses of plaque to be built up. </a:t>
            </a:r>
          </a:p>
          <a:p>
            <a:pPr>
              <a:lnSpc>
                <a:spcPct val="150000"/>
              </a:lnSpc>
            </a:pPr>
            <a:r>
              <a:rPr lang="en-US" sz="2400" dirty="0" smtClean="0">
                <a:solidFill>
                  <a:srgbClr val="FF0000"/>
                </a:solidFill>
                <a:latin typeface="Times New Roman" panose="02020603050405020304" pitchFamily="18" charset="0"/>
                <a:cs typeface="Times New Roman" panose="02020603050405020304" pitchFamily="18" charset="0"/>
              </a:rPr>
              <a:t>. </a:t>
            </a:r>
            <a:r>
              <a:rPr lang="en-US" sz="2400" dirty="0" err="1" smtClean="0">
                <a:solidFill>
                  <a:srgbClr val="FF0000"/>
                </a:solidFill>
                <a:latin typeface="Times New Roman" panose="02020603050405020304" pitchFamily="18" charset="0"/>
                <a:cs typeface="Times New Roman" panose="02020603050405020304" pitchFamily="18" charset="0"/>
              </a:rPr>
              <a:t>Fructans</a:t>
            </a:r>
            <a:r>
              <a:rPr lang="en-US" sz="2400" dirty="0" smtClean="0">
                <a:latin typeface="Times New Roman" panose="02020603050405020304" pitchFamily="18" charset="0"/>
                <a:cs typeface="Times New Roman" panose="02020603050405020304" pitchFamily="18" charset="0"/>
              </a:rPr>
              <a:t> formed from </a:t>
            </a:r>
            <a:r>
              <a:rPr lang="en-US" sz="2400" dirty="0" smtClean="0">
                <a:solidFill>
                  <a:srgbClr val="FF0000"/>
                </a:solidFill>
                <a:latin typeface="Times New Roman" panose="02020603050405020304" pitchFamily="18" charset="0"/>
                <a:cs typeface="Times New Roman" panose="02020603050405020304" pitchFamily="18" charset="0"/>
              </a:rPr>
              <a:t>fructose</a:t>
            </a:r>
            <a:r>
              <a:rPr lang="en-US" sz="2400" dirty="0" smtClean="0">
                <a:latin typeface="Times New Roman" panose="02020603050405020304" pitchFamily="18" charset="0"/>
                <a:cs typeface="Times New Roman" panose="02020603050405020304" pitchFamily="18" charset="0"/>
              </a:rPr>
              <a:t> are produced in smaller amounts. </a:t>
            </a:r>
            <a:r>
              <a:rPr lang="en-US" sz="2400" dirty="0" smtClean="0">
                <a:solidFill>
                  <a:srgbClr val="FF0000"/>
                </a:solidFill>
                <a:latin typeface="Times New Roman" panose="02020603050405020304" pitchFamily="18" charset="0"/>
                <a:cs typeface="Times New Roman" panose="02020603050405020304" pitchFamily="18" charset="0"/>
              </a:rPr>
              <a:t>They are more soluble than glucans and less important in caries. </a:t>
            </a:r>
            <a:endParaRPr lang="en-US" sz="24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8968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4149" y="286603"/>
            <a:ext cx="11095630" cy="4616648"/>
          </a:xfrm>
          <a:prstGeom prst="rect">
            <a:avLst/>
          </a:prstGeom>
        </p:spPr>
        <p:txBody>
          <a:bodyPr wrap="square">
            <a:spAutoFit/>
          </a:bodyPr>
          <a:lstStyle/>
          <a:p>
            <a:pPr algn="just">
              <a:lnSpc>
                <a:spcPct val="150000"/>
              </a:lnSpc>
            </a:pPr>
            <a:r>
              <a:rPr lang="en-US" sz="3200" dirty="0" smtClean="0">
                <a:solidFill>
                  <a:srgbClr val="FF0000"/>
                </a:solidFill>
                <a:latin typeface="Times New Roman" panose="02020603050405020304" pitchFamily="18" charset="0"/>
                <a:cs typeface="Times New Roman" panose="02020603050405020304" pitchFamily="18" charset="0"/>
              </a:rPr>
              <a:t>Bacterial plaque: </a:t>
            </a:r>
          </a:p>
          <a:p>
            <a:pPr algn="just">
              <a:lnSpc>
                <a:spcPct val="150000"/>
              </a:lnSpc>
            </a:pPr>
            <a:r>
              <a:rPr lang="en-US" sz="3200" dirty="0" smtClean="0">
                <a:solidFill>
                  <a:srgbClr val="FF0000"/>
                </a:solidFill>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Plaque is </a:t>
            </a:r>
            <a:r>
              <a:rPr lang="en-US" sz="2400" dirty="0" smtClean="0">
                <a:solidFill>
                  <a:srgbClr val="FF0000"/>
                </a:solidFill>
                <a:latin typeface="Times New Roman" panose="02020603050405020304" pitchFamily="18" charset="0"/>
                <a:cs typeface="Times New Roman" panose="02020603050405020304" pitchFamily="18" charset="0"/>
              </a:rPr>
              <a:t>adherent deposit that forms on tooth surfaces (biofilm). It consists of an organic matrix containing a dense concentration of bacteria</a:t>
            </a:r>
            <a:r>
              <a:rPr lang="en-US" sz="2400" dirty="0" smtClean="0">
                <a:latin typeface="Times New Roman" panose="02020603050405020304" pitchFamily="18" charset="0"/>
                <a:cs typeface="Times New Roman" panose="02020603050405020304" pitchFamily="18" charset="0"/>
              </a:rPr>
              <a:t>. </a:t>
            </a:r>
          </a:p>
          <a:p>
            <a:pPr algn="just">
              <a:lnSpc>
                <a:spcPct val="150000"/>
              </a:lnSpc>
            </a:pPr>
            <a:r>
              <a:rPr lang="en-US" sz="2400" dirty="0" smtClean="0">
                <a:latin typeface="Times New Roman" panose="02020603050405020304" pitchFamily="18" charset="0"/>
                <a:cs typeface="Times New Roman" panose="02020603050405020304" pitchFamily="18" charset="0"/>
              </a:rPr>
              <a:t>. It can only be readily removed by tooth brushing. However, neither tooth brushing nor fibrous foods will remove plaque from </a:t>
            </a:r>
            <a:r>
              <a:rPr lang="en-US" sz="2400" dirty="0" smtClean="0">
                <a:solidFill>
                  <a:srgbClr val="FF0000"/>
                </a:solidFill>
                <a:latin typeface="Times New Roman" panose="02020603050405020304" pitchFamily="18" charset="0"/>
                <a:cs typeface="Times New Roman" panose="02020603050405020304" pitchFamily="18" charset="0"/>
              </a:rPr>
              <a:t>inaccessible</a:t>
            </a:r>
            <a:r>
              <a:rPr lang="en-US" sz="2400" dirty="0" smtClean="0">
                <a:latin typeface="Times New Roman" panose="02020603050405020304" pitchFamily="18" charset="0"/>
                <a:cs typeface="Times New Roman" panose="02020603050405020304" pitchFamily="18" charset="0"/>
              </a:rPr>
              <a:t> surfaces or </a:t>
            </a:r>
            <a:r>
              <a:rPr lang="en-US" sz="2400" dirty="0" smtClean="0">
                <a:solidFill>
                  <a:srgbClr val="FF0000"/>
                </a:solidFill>
                <a:latin typeface="Times New Roman" panose="02020603050405020304" pitchFamily="18" charset="0"/>
                <a:cs typeface="Times New Roman" panose="02020603050405020304" pitchFamily="18" charset="0"/>
              </a:rPr>
              <a:t>pits</a:t>
            </a:r>
            <a:r>
              <a:rPr lang="en-US" sz="2400" dirty="0" smtClean="0">
                <a:latin typeface="Times New Roman" panose="02020603050405020304" pitchFamily="18" charset="0"/>
                <a:cs typeface="Times New Roman" panose="02020603050405020304" pitchFamily="18" charset="0"/>
              </a:rPr>
              <a:t>. </a:t>
            </a:r>
          </a:p>
          <a:p>
            <a:pPr algn="just">
              <a:lnSpc>
                <a:spcPct val="150000"/>
              </a:lnSpc>
            </a:pPr>
            <a:r>
              <a:rPr lang="en-US" sz="2400" dirty="0" smtClean="0">
                <a:latin typeface="Times New Roman" panose="02020603050405020304" pitchFamily="18" charset="0"/>
                <a:cs typeface="Times New Roman" panose="02020603050405020304" pitchFamily="18" charset="0"/>
              </a:rPr>
              <a:t>. Plaque becomes visible, particularly on the labial surfaces of the incisors, when tooth brushing is stopped for </a:t>
            </a:r>
            <a:r>
              <a:rPr lang="en-US" sz="2400" dirty="0" smtClean="0">
                <a:solidFill>
                  <a:srgbClr val="FF0000"/>
                </a:solidFill>
                <a:latin typeface="Times New Roman" panose="02020603050405020304" pitchFamily="18" charset="0"/>
                <a:cs typeface="Times New Roman" panose="02020603050405020304" pitchFamily="18" charset="0"/>
              </a:rPr>
              <a:t>12-24</a:t>
            </a:r>
            <a:r>
              <a:rPr lang="en-US" sz="2400" dirty="0" smtClean="0">
                <a:latin typeface="Times New Roman" panose="02020603050405020304" pitchFamily="18" charset="0"/>
                <a:cs typeface="Times New Roman" panose="02020603050405020304" pitchFamily="18" charset="0"/>
              </a:rPr>
              <a:t> hours and appears as a translucent film.</a:t>
            </a:r>
          </a:p>
          <a:p>
            <a:endParaRPr lang="en-US" dirty="0"/>
          </a:p>
        </p:txBody>
      </p:sp>
    </p:spTree>
    <p:extLst>
      <p:ext uri="{BB962C8B-B14F-4D97-AF65-F5344CB8AC3E}">
        <p14:creationId xmlns:p14="http://schemas.microsoft.com/office/powerpoint/2010/main" val="2208677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9557" y="696035"/>
            <a:ext cx="11395881" cy="4339650"/>
          </a:xfrm>
          <a:prstGeom prst="rect">
            <a:avLst/>
          </a:prstGeom>
        </p:spPr>
        <p:txBody>
          <a:bodyPr wrap="square">
            <a:spAutoFit/>
          </a:bodyPr>
          <a:lstStyle/>
          <a:p>
            <a:pPr algn="just">
              <a:lnSpc>
                <a:spcPct val="150000"/>
              </a:lnSpc>
            </a:pPr>
            <a:r>
              <a:rPr lang="en-US" sz="3200" dirty="0" smtClean="0">
                <a:solidFill>
                  <a:srgbClr val="FF0000"/>
                </a:solidFill>
                <a:latin typeface="Times New Roman" panose="02020603050405020304" pitchFamily="18" charset="0"/>
                <a:cs typeface="Times New Roman" panose="02020603050405020304" pitchFamily="18" charset="0"/>
              </a:rPr>
              <a:t>Acid production in plaque: </a:t>
            </a:r>
          </a:p>
          <a:p>
            <a:pPr algn="just">
              <a:lnSpc>
                <a:spcPct val="150000"/>
              </a:lnSpc>
            </a:pPr>
            <a:r>
              <a:rPr lang="en-US" sz="3200" dirty="0" smtClean="0">
                <a:solidFill>
                  <a:srgbClr val="FF0000"/>
                </a:solidFill>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Sucrose diffuses rapidly into plaque</a:t>
            </a:r>
          </a:p>
          <a:p>
            <a:pPr algn="just">
              <a:lnSpc>
                <a:spcPct val="150000"/>
              </a:lnSpc>
            </a:pPr>
            <a:r>
              <a:rPr lang="en-US" sz="2400" dirty="0" smtClean="0">
                <a:latin typeface="Times New Roman" panose="02020603050405020304" pitchFamily="18" charset="0"/>
                <a:cs typeface="Times New Roman" panose="02020603050405020304" pitchFamily="18" charset="0"/>
              </a:rPr>
              <a:t>. Acid production quickly follows. </a:t>
            </a:r>
          </a:p>
          <a:p>
            <a:pPr algn="just">
              <a:lnSpc>
                <a:spcPct val="150000"/>
              </a:lnSpc>
            </a:pPr>
            <a:r>
              <a:rPr lang="en-US" sz="2400" dirty="0" smtClean="0">
                <a:latin typeface="Times New Roman" panose="02020603050405020304" pitchFamily="18" charset="0"/>
                <a:cs typeface="Times New Roman" panose="02020603050405020304" pitchFamily="18" charset="0"/>
              </a:rPr>
              <a:t>. The rapid production of high concentration of acid temporarily overcomes the local buffering. </a:t>
            </a:r>
          </a:p>
          <a:p>
            <a:pPr algn="just">
              <a:lnSpc>
                <a:spcPct val="150000"/>
              </a:lnSpc>
            </a:pPr>
            <a:r>
              <a:rPr lang="en-US" sz="2400" dirty="0" smtClean="0">
                <a:latin typeface="Times New Roman" panose="02020603050405020304" pitchFamily="18" charset="0"/>
                <a:cs typeface="Times New Roman" panose="02020603050405020304" pitchFamily="18" charset="0"/>
              </a:rPr>
              <a:t>. These changes have been measured directly in the human mouth using microelectrodes in direct contact with plaque.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6643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9557" y="696035"/>
            <a:ext cx="11395881" cy="3416320"/>
          </a:xfrm>
          <a:prstGeom prst="rect">
            <a:avLst/>
          </a:prstGeom>
        </p:spPr>
        <p:txBody>
          <a:bodyPr wrap="square">
            <a:spAutoFit/>
          </a:bodyPr>
          <a:lstStyle/>
          <a:p>
            <a:pPr algn="just">
              <a:lnSpc>
                <a:spcPct val="150000"/>
              </a:lnSpc>
            </a:pPr>
            <a:r>
              <a:rPr lang="en-US" sz="2400" dirty="0" smtClean="0">
                <a:latin typeface="Times New Roman" panose="02020603050405020304" pitchFamily="18" charset="0"/>
                <a:cs typeface="Times New Roman" panose="02020603050405020304" pitchFamily="18" charset="0"/>
              </a:rPr>
              <a:t>. It has been shown that, after rinsing the mouth with a </a:t>
            </a:r>
            <a:r>
              <a:rPr lang="en-US" sz="2400" dirty="0" smtClean="0">
                <a:solidFill>
                  <a:srgbClr val="FF0000"/>
                </a:solidFill>
                <a:latin typeface="Times New Roman" panose="02020603050405020304" pitchFamily="18" charset="0"/>
                <a:cs typeface="Times New Roman" panose="02020603050405020304" pitchFamily="18" charset="0"/>
              </a:rPr>
              <a:t>10% glucose solution</a:t>
            </a:r>
            <a:r>
              <a:rPr lang="en-US" sz="2400" dirty="0" smtClean="0">
                <a:latin typeface="Times New Roman" panose="02020603050405020304" pitchFamily="18" charset="0"/>
                <a:cs typeface="Times New Roman" panose="02020603050405020304" pitchFamily="18" charset="0"/>
              </a:rPr>
              <a:t>, the pH falls within </a:t>
            </a:r>
            <a:r>
              <a:rPr lang="en-US" sz="2400" dirty="0" smtClean="0">
                <a:solidFill>
                  <a:srgbClr val="FF0000"/>
                </a:solidFill>
                <a:latin typeface="Times New Roman" panose="02020603050405020304" pitchFamily="18" charset="0"/>
                <a:cs typeface="Times New Roman" panose="02020603050405020304" pitchFamily="18" charset="0"/>
              </a:rPr>
              <a:t>2-5 minutes</a:t>
            </a:r>
            <a:r>
              <a:rPr lang="en-US" sz="2400" dirty="0" smtClean="0">
                <a:latin typeface="Times New Roman" panose="02020603050405020304" pitchFamily="18" charset="0"/>
                <a:cs typeface="Times New Roman" panose="02020603050405020304" pitchFamily="18" charset="0"/>
              </a:rPr>
              <a:t>, often to a level sufficient to decalcify enamel</a:t>
            </a:r>
          </a:p>
          <a:p>
            <a:pPr algn="just">
              <a:lnSpc>
                <a:spcPct val="150000"/>
              </a:lnSpc>
            </a:pPr>
            <a:r>
              <a:rPr lang="en-US" sz="2400" dirty="0" smtClean="0">
                <a:latin typeface="Times New Roman" panose="02020603050405020304" pitchFamily="18" charset="0"/>
                <a:cs typeface="Times New Roman" panose="02020603050405020304" pitchFamily="18" charset="0"/>
              </a:rPr>
              <a:t> . The </a:t>
            </a:r>
            <a:r>
              <a:rPr lang="en-US" sz="2400" dirty="0" smtClean="0">
                <a:solidFill>
                  <a:srgbClr val="FF0000"/>
                </a:solidFill>
                <a:latin typeface="Times New Roman" panose="02020603050405020304" pitchFamily="18" charset="0"/>
                <a:cs typeface="Times New Roman" panose="02020603050405020304" pitchFamily="18" charset="0"/>
              </a:rPr>
              <a:t>pH</a:t>
            </a:r>
            <a:r>
              <a:rPr lang="en-US" sz="2400" dirty="0" smtClean="0">
                <a:latin typeface="Times New Roman" panose="02020603050405020304" pitchFamily="18" charset="0"/>
                <a:cs typeface="Times New Roman" panose="02020603050405020304" pitchFamily="18" charset="0"/>
              </a:rPr>
              <a:t> level remains at a low level for about </a:t>
            </a:r>
            <a:r>
              <a:rPr lang="en-US" sz="2400" dirty="0" smtClean="0">
                <a:solidFill>
                  <a:srgbClr val="FF0000"/>
                </a:solidFill>
                <a:latin typeface="Times New Roman" panose="02020603050405020304" pitchFamily="18" charset="0"/>
                <a:cs typeface="Times New Roman" panose="02020603050405020304" pitchFamily="18" charset="0"/>
              </a:rPr>
              <a:t>15-20 minutes</a:t>
            </a:r>
            <a:r>
              <a:rPr lang="en-US" sz="2400" dirty="0" smtClean="0">
                <a:latin typeface="Times New Roman" panose="02020603050405020304" pitchFamily="18" charset="0"/>
                <a:cs typeface="Times New Roman" panose="02020603050405020304" pitchFamily="18" charset="0"/>
              </a:rPr>
              <a:t>. </a:t>
            </a:r>
          </a:p>
          <a:p>
            <a:pPr algn="just">
              <a:lnSpc>
                <a:spcPct val="150000"/>
              </a:lnSpc>
            </a:pPr>
            <a:r>
              <a:rPr lang="en-US" sz="2400" dirty="0" smtClean="0">
                <a:latin typeface="Times New Roman" panose="02020603050405020304" pitchFamily="18" charset="0"/>
                <a:cs typeface="Times New Roman" panose="02020603050405020304" pitchFamily="18" charset="0"/>
              </a:rPr>
              <a:t>. </a:t>
            </a:r>
            <a:r>
              <a:rPr lang="en-US" sz="2400" dirty="0" smtClean="0">
                <a:solidFill>
                  <a:srgbClr val="FF0000"/>
                </a:solidFill>
                <a:latin typeface="Times New Roman" panose="02020603050405020304" pitchFamily="18" charset="0"/>
                <a:cs typeface="Times New Roman" panose="02020603050405020304" pitchFamily="18" charset="0"/>
              </a:rPr>
              <a:t>Continued sugar </a:t>
            </a:r>
            <a:r>
              <a:rPr lang="en-US" sz="2400" dirty="0" smtClean="0">
                <a:latin typeface="Times New Roman" panose="02020603050405020304" pitchFamily="18" charset="0"/>
                <a:cs typeface="Times New Roman" panose="02020603050405020304" pitchFamily="18" charset="0"/>
              </a:rPr>
              <a:t>production from bacterial </a:t>
            </a:r>
            <a:r>
              <a:rPr lang="en-US" sz="2400" dirty="0" smtClean="0">
                <a:solidFill>
                  <a:srgbClr val="FF0000"/>
                </a:solidFill>
                <a:latin typeface="Times New Roman" panose="02020603050405020304" pitchFamily="18" charset="0"/>
                <a:cs typeface="Times New Roman" panose="02020603050405020304" pitchFamily="18" charset="0"/>
              </a:rPr>
              <a:t>intracellular polysaccharides </a:t>
            </a:r>
            <a:r>
              <a:rPr lang="en-US" sz="2400" dirty="0" smtClean="0">
                <a:latin typeface="Times New Roman" panose="02020603050405020304" pitchFamily="18" charset="0"/>
                <a:cs typeface="Times New Roman" panose="02020603050405020304" pitchFamily="18" charset="0"/>
              </a:rPr>
              <a:t>contributing to maintenance of low plaque pH causing slow rate of recovery to the resting pH.</a:t>
            </a:r>
          </a:p>
          <a:p>
            <a:pPr algn="just">
              <a:lnSpc>
                <a:spcPct val="150000"/>
              </a:lnSpc>
            </a:pPr>
            <a:r>
              <a:rPr lang="en-US" sz="2400" dirty="0" smtClean="0">
                <a:latin typeface="Times New Roman" panose="02020603050405020304" pitchFamily="18" charset="0"/>
                <a:cs typeface="Times New Roman" panose="02020603050405020304" pitchFamily="18" charset="0"/>
              </a:rPr>
              <a:t>.  It </a:t>
            </a:r>
            <a:r>
              <a:rPr lang="en-US" sz="2400" dirty="0" smtClean="0">
                <a:solidFill>
                  <a:srgbClr val="FF0000"/>
                </a:solidFill>
                <a:latin typeface="Times New Roman" panose="02020603050405020304" pitchFamily="18" charset="0"/>
                <a:cs typeface="Times New Roman" panose="02020603050405020304" pitchFamily="18" charset="0"/>
              </a:rPr>
              <a:t>returns</a:t>
            </a:r>
            <a:r>
              <a:rPr lang="en-US" sz="2400" dirty="0" smtClean="0">
                <a:latin typeface="Times New Roman" panose="02020603050405020304" pitchFamily="18" charset="0"/>
                <a:cs typeface="Times New Roman" panose="02020603050405020304" pitchFamily="18" charset="0"/>
              </a:rPr>
              <a:t> only gradually to the resting level after about </a:t>
            </a:r>
            <a:r>
              <a:rPr lang="en-US" sz="2400" dirty="0" smtClean="0">
                <a:solidFill>
                  <a:srgbClr val="FF0000"/>
                </a:solidFill>
                <a:latin typeface="Times New Roman" panose="02020603050405020304" pitchFamily="18" charset="0"/>
                <a:cs typeface="Times New Roman" panose="02020603050405020304" pitchFamily="18" charset="0"/>
              </a:rPr>
              <a:t>an hour</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18142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452</TotalTime>
  <Words>1468</Words>
  <Application>Microsoft Office PowerPoint</Application>
  <PresentationFormat>Custom</PresentationFormat>
  <Paragraphs>97</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red</dc:creator>
  <cp:lastModifiedBy>Windows User</cp:lastModifiedBy>
  <cp:revision>50</cp:revision>
  <dcterms:created xsi:type="dcterms:W3CDTF">2017-07-15T11:15:32Z</dcterms:created>
  <dcterms:modified xsi:type="dcterms:W3CDTF">2023-10-20T13:18:30Z</dcterms:modified>
</cp:coreProperties>
</file>