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2" r:id="rId2"/>
    <p:sldId id="256" r:id="rId3"/>
    <p:sldId id="286" r:id="rId4"/>
    <p:sldId id="257" r:id="rId5"/>
    <p:sldId id="258" r:id="rId6"/>
    <p:sldId id="285" r:id="rId7"/>
    <p:sldId id="262" r:id="rId8"/>
    <p:sldId id="260" r:id="rId9"/>
    <p:sldId id="261" r:id="rId10"/>
    <p:sldId id="284" r:id="rId11"/>
    <p:sldId id="263" r:id="rId12"/>
    <p:sldId id="264" r:id="rId13"/>
    <p:sldId id="267" r:id="rId14"/>
    <p:sldId id="287" r:id="rId15"/>
    <p:sldId id="291" r:id="rId16"/>
    <p:sldId id="30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584F"/>
    <a:srgbClr val="93DD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057" autoAdjust="0"/>
  </p:normalViewPr>
  <p:slideViewPr>
    <p:cSldViewPr snapToGrid="0">
      <p:cViewPr varScale="1">
        <p:scale>
          <a:sx n="70" d="100"/>
          <a:sy n="70" d="100"/>
        </p:scale>
        <p:origin x="7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918DC2-9374-4F6E-9108-8CC848303D69}" type="datetimeFigureOut">
              <a:rPr lang="en-US" smtClean="0"/>
              <a:t>10/1/2024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37D5ED-63C0-4E82-8B69-DD315A4B8B0B}" type="slidenum">
              <a:rPr lang="en-US" smtClean="0"/>
              <a:t>‹#›</a:t>
            </a:fld>
            <a:endParaRPr lang="en-US"/>
          </a:p>
        </p:txBody>
      </p:sp>
    </p:spTree>
    <p:extLst>
      <p:ext uri="{BB962C8B-B14F-4D97-AF65-F5344CB8AC3E}">
        <p14:creationId xmlns:p14="http://schemas.microsoft.com/office/powerpoint/2010/main" val="30724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EF9CAD-0AE4-4D27-A8BE-46A828B50C79}" type="slidenum">
              <a:rPr lang="en-US" smtClean="0"/>
              <a:t>1</a:t>
            </a:fld>
            <a:endParaRPr lang="en-US"/>
          </a:p>
        </p:txBody>
      </p:sp>
    </p:spTree>
    <p:extLst>
      <p:ext uri="{BB962C8B-B14F-4D97-AF65-F5344CB8AC3E}">
        <p14:creationId xmlns:p14="http://schemas.microsoft.com/office/powerpoint/2010/main" val="109830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B937D5ED-63C0-4E82-8B69-DD315A4B8B0B}" type="slidenum">
              <a:rPr lang="en-US" smtClean="0"/>
              <a:t>6</a:t>
            </a:fld>
            <a:endParaRPr lang="en-US"/>
          </a:p>
        </p:txBody>
      </p:sp>
    </p:spTree>
    <p:extLst>
      <p:ext uri="{BB962C8B-B14F-4D97-AF65-F5344CB8AC3E}">
        <p14:creationId xmlns:p14="http://schemas.microsoft.com/office/powerpoint/2010/main" val="560994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37D5ED-63C0-4E82-8B69-DD315A4B8B0B}" type="slidenum">
              <a:rPr lang="en-US" smtClean="0"/>
              <a:t>7</a:t>
            </a:fld>
            <a:endParaRPr lang="en-US"/>
          </a:p>
        </p:txBody>
      </p:sp>
    </p:spTree>
    <p:extLst>
      <p:ext uri="{BB962C8B-B14F-4D97-AF65-F5344CB8AC3E}">
        <p14:creationId xmlns:p14="http://schemas.microsoft.com/office/powerpoint/2010/main" val="4242364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37D5ED-63C0-4E82-8B69-DD315A4B8B0B}" type="slidenum">
              <a:rPr lang="en-US" smtClean="0"/>
              <a:t>8</a:t>
            </a:fld>
            <a:endParaRPr lang="en-US"/>
          </a:p>
        </p:txBody>
      </p:sp>
    </p:spTree>
    <p:extLst>
      <p:ext uri="{BB962C8B-B14F-4D97-AF65-F5344CB8AC3E}">
        <p14:creationId xmlns:p14="http://schemas.microsoft.com/office/powerpoint/2010/main" val="4286149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37D5ED-63C0-4E82-8B69-DD315A4B8B0B}" type="slidenum">
              <a:rPr lang="en-US" smtClean="0"/>
              <a:t>10</a:t>
            </a:fld>
            <a:endParaRPr lang="en-US"/>
          </a:p>
        </p:txBody>
      </p:sp>
    </p:spTree>
    <p:extLst>
      <p:ext uri="{BB962C8B-B14F-4D97-AF65-F5344CB8AC3E}">
        <p14:creationId xmlns:p14="http://schemas.microsoft.com/office/powerpoint/2010/main" val="2929969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37D5ED-63C0-4E82-8B69-DD315A4B8B0B}" type="slidenum">
              <a:rPr lang="en-US" smtClean="0"/>
              <a:t>12</a:t>
            </a:fld>
            <a:endParaRPr lang="en-US"/>
          </a:p>
        </p:txBody>
      </p:sp>
    </p:spTree>
    <p:extLst>
      <p:ext uri="{BB962C8B-B14F-4D97-AF65-F5344CB8AC3E}">
        <p14:creationId xmlns:p14="http://schemas.microsoft.com/office/powerpoint/2010/main" val="2015999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937D5ED-63C0-4E82-8B69-DD315A4B8B0B}" type="slidenum">
              <a:rPr lang="en-US" smtClean="0"/>
              <a:t>14</a:t>
            </a:fld>
            <a:endParaRPr lang="en-US"/>
          </a:p>
        </p:txBody>
      </p:sp>
    </p:spTree>
    <p:extLst>
      <p:ext uri="{BB962C8B-B14F-4D97-AF65-F5344CB8AC3E}">
        <p14:creationId xmlns:p14="http://schemas.microsoft.com/office/powerpoint/2010/main" val="494674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37D5ED-63C0-4E82-8B69-DD315A4B8B0B}" type="slidenum">
              <a:rPr lang="en-US" smtClean="0"/>
              <a:t>16</a:t>
            </a:fld>
            <a:endParaRPr lang="en-US"/>
          </a:p>
        </p:txBody>
      </p:sp>
    </p:spTree>
    <p:extLst>
      <p:ext uri="{BB962C8B-B14F-4D97-AF65-F5344CB8AC3E}">
        <p14:creationId xmlns:p14="http://schemas.microsoft.com/office/powerpoint/2010/main" val="423533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61DB7-0FB3-216D-9A1F-92AC16B132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3B3116-D480-0E18-B093-2854C5491A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908E7D-1899-FEF1-A521-BF4D3CFD203D}"/>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5" name="Footer Placeholder 4">
            <a:extLst>
              <a:ext uri="{FF2B5EF4-FFF2-40B4-BE49-F238E27FC236}">
                <a16:creationId xmlns:a16="http://schemas.microsoft.com/office/drawing/2014/main" id="{749B1D06-BE5C-031B-0915-763EDCA7EB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B99E7-E15D-8A88-B42B-5F201513923E}"/>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1999020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0FF10-7659-4283-68CF-399A03A2C0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0933FC-0A51-16B5-946C-0F2C1CA1C6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D93169-E78F-1C81-9FFA-AE2614E253AC}"/>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5" name="Footer Placeholder 4">
            <a:extLst>
              <a:ext uri="{FF2B5EF4-FFF2-40B4-BE49-F238E27FC236}">
                <a16:creationId xmlns:a16="http://schemas.microsoft.com/office/drawing/2014/main" id="{F2750C7C-577A-2F61-BE42-103EDDD6FC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1D53E5-B68C-1041-374E-AA66701F382F}"/>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360447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B2CB43-81FA-4758-8E1E-C0DC47AB13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984499-7F35-AC9E-8363-122B1DBBDB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3F8BE-F881-2D87-3B19-EC637EF60374}"/>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5" name="Footer Placeholder 4">
            <a:extLst>
              <a:ext uri="{FF2B5EF4-FFF2-40B4-BE49-F238E27FC236}">
                <a16:creationId xmlns:a16="http://schemas.microsoft.com/office/drawing/2014/main" id="{692A55CF-E804-2025-5105-50336D7170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96490A-5382-66D9-5B90-C055C2EC1BA6}"/>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2741424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30A1-5ED4-BB26-CB5E-AFCA2291E6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356A4E-1361-8FD7-26DC-0372562F2C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2781E1-8356-18DE-6936-F9A0093C48BC}"/>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5" name="Footer Placeholder 4">
            <a:extLst>
              <a:ext uri="{FF2B5EF4-FFF2-40B4-BE49-F238E27FC236}">
                <a16:creationId xmlns:a16="http://schemas.microsoft.com/office/drawing/2014/main" id="{EE9D3550-430E-12BA-AC5E-03194E0E4B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B2C972-4A65-8B61-F27C-A34ADC40803C}"/>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4122573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2D8A7-EA65-7EE4-F72E-BCB5507644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3A6459-14F0-11AC-5569-27EBA27D4D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058D13-4300-AD16-1769-D46DC7F1C74E}"/>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5" name="Footer Placeholder 4">
            <a:extLst>
              <a:ext uri="{FF2B5EF4-FFF2-40B4-BE49-F238E27FC236}">
                <a16:creationId xmlns:a16="http://schemas.microsoft.com/office/drawing/2014/main" id="{A121611E-C04E-2BED-7B82-7DC4A94174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8D694C-77DB-1383-0271-360F10440A4D}"/>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2353491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CD21-F2A9-5141-A2C7-02F248D690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EC8DF3-5BEB-6545-1C45-3A70533763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A26A0A-04C0-5DFA-341B-A9D989A30D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B24E25-77DE-088F-627D-20F66F9E76CD}"/>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6" name="Footer Placeholder 5">
            <a:extLst>
              <a:ext uri="{FF2B5EF4-FFF2-40B4-BE49-F238E27FC236}">
                <a16:creationId xmlns:a16="http://schemas.microsoft.com/office/drawing/2014/main" id="{528B1852-62A6-C28F-DA2E-55C66E37D5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528E41-A855-9E6E-BC58-EF9766BBCE27}"/>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447300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38891-E7E7-F510-E3A7-422D82E5DF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2DDC99-926A-46EA-B79F-7BA73D3080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D269C7-5CA1-DF02-F373-1CDB761AF6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8FD590-7911-FCCD-C5B2-FFD03F0AE6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7F8219-2F7D-6502-6D68-C467DAD8DC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842BAA-7ACF-F84C-C2E6-7BDCAD091ED9}"/>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8" name="Footer Placeholder 7">
            <a:extLst>
              <a:ext uri="{FF2B5EF4-FFF2-40B4-BE49-F238E27FC236}">
                <a16:creationId xmlns:a16="http://schemas.microsoft.com/office/drawing/2014/main" id="{E8E4344A-95E1-562A-BE42-A29B9DA3B8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335354-D87E-C2D5-E238-D3EB0C17CC1A}"/>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3933882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DEFF2-DFAD-E354-1FA7-BD0C2A986C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BA942D-88D8-4FBC-CBDA-7F1FBE11E8EF}"/>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4" name="Footer Placeholder 3">
            <a:extLst>
              <a:ext uri="{FF2B5EF4-FFF2-40B4-BE49-F238E27FC236}">
                <a16:creationId xmlns:a16="http://schemas.microsoft.com/office/drawing/2014/main" id="{22C52876-9A2A-162E-6AD8-F3B9AA4C7B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7646E7-759C-9606-5B83-82E8884141F2}"/>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1304350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CEE344-89DD-0674-CC0C-2FE4E80EB9AB}"/>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3" name="Footer Placeholder 2">
            <a:extLst>
              <a:ext uri="{FF2B5EF4-FFF2-40B4-BE49-F238E27FC236}">
                <a16:creationId xmlns:a16="http://schemas.microsoft.com/office/drawing/2014/main" id="{7E0D34AA-5FA0-E409-6931-A3C2EC2E5D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3732B1-A9B9-CD18-AE5F-2B676C8F51F9}"/>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2838075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91DCF-8F9A-8E06-DA82-760E7BEEC4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C2423D-52B4-E360-B84A-B8E56CCDA5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FA503C-9ABC-9BE5-F595-FF699EE5DC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21A7C5-4CC9-A458-5DD7-3335F4B7A9F3}"/>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6" name="Footer Placeholder 5">
            <a:extLst>
              <a:ext uri="{FF2B5EF4-FFF2-40B4-BE49-F238E27FC236}">
                <a16:creationId xmlns:a16="http://schemas.microsoft.com/office/drawing/2014/main" id="{60492FD3-79C9-E8D2-2C78-FA2C0B9FB3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971AC-78BA-6DF2-3067-0959DE9143A3}"/>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341147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8A2C6-3C6C-122F-9D28-7DDCB0E84F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E4A6F1-DC67-FB19-CFC1-B083B24628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8244F6-9565-0682-3FD5-B50A7886F8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484139-1FFB-6C2E-8978-B4118EDAB1E1}"/>
              </a:ext>
            </a:extLst>
          </p:cNvPr>
          <p:cNvSpPr>
            <a:spLocks noGrp="1"/>
          </p:cNvSpPr>
          <p:nvPr>
            <p:ph type="dt" sz="half" idx="10"/>
          </p:nvPr>
        </p:nvSpPr>
        <p:spPr/>
        <p:txBody>
          <a:bodyPr/>
          <a:lstStyle/>
          <a:p>
            <a:fld id="{170EFED8-0C40-40C8-867F-1985B0E550AC}" type="datetimeFigureOut">
              <a:rPr lang="en-US" smtClean="0"/>
              <a:t>10/1/2024</a:t>
            </a:fld>
            <a:endParaRPr lang="en-US"/>
          </a:p>
        </p:txBody>
      </p:sp>
      <p:sp>
        <p:nvSpPr>
          <p:cNvPr id="6" name="Footer Placeholder 5">
            <a:extLst>
              <a:ext uri="{FF2B5EF4-FFF2-40B4-BE49-F238E27FC236}">
                <a16:creationId xmlns:a16="http://schemas.microsoft.com/office/drawing/2014/main" id="{8331538C-15FE-1FEC-F667-9E450C0C91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3B5FAD-F9AB-4569-112E-B8DE8A77AF29}"/>
              </a:ext>
            </a:extLst>
          </p:cNvPr>
          <p:cNvSpPr>
            <a:spLocks noGrp="1"/>
          </p:cNvSpPr>
          <p:nvPr>
            <p:ph type="sldNum" sz="quarter" idx="12"/>
          </p:nvPr>
        </p:nvSpPr>
        <p:spPr/>
        <p:txBody>
          <a:bodyPr/>
          <a:lstStyle/>
          <a:p>
            <a:fld id="{42727CCD-9E88-4762-8EEB-E8A47272802A}" type="slidenum">
              <a:rPr lang="en-US" smtClean="0"/>
              <a:t>‹#›</a:t>
            </a:fld>
            <a:endParaRPr lang="en-US"/>
          </a:p>
        </p:txBody>
      </p:sp>
    </p:spTree>
    <p:extLst>
      <p:ext uri="{BB962C8B-B14F-4D97-AF65-F5344CB8AC3E}">
        <p14:creationId xmlns:p14="http://schemas.microsoft.com/office/powerpoint/2010/main" val="133550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2A5F80-0237-3D80-29B1-AA144C312D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4BF9E4-06BB-381E-B192-4370DA5905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10BA10-9A02-9CF3-5BE2-219E52BA70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EFED8-0C40-40C8-867F-1985B0E550AC}" type="datetimeFigureOut">
              <a:rPr lang="en-US" smtClean="0"/>
              <a:t>10/1/2024</a:t>
            </a:fld>
            <a:endParaRPr lang="en-US"/>
          </a:p>
        </p:txBody>
      </p:sp>
      <p:sp>
        <p:nvSpPr>
          <p:cNvPr id="5" name="Footer Placeholder 4">
            <a:extLst>
              <a:ext uri="{FF2B5EF4-FFF2-40B4-BE49-F238E27FC236}">
                <a16:creationId xmlns:a16="http://schemas.microsoft.com/office/drawing/2014/main" id="{3F38B810-73A9-6175-7FB6-538DCC5445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D35E48-08EF-F607-CD78-4AF91390AF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727CCD-9E88-4762-8EEB-E8A47272802A}" type="slidenum">
              <a:rPr lang="en-US" smtClean="0"/>
              <a:t>‹#›</a:t>
            </a:fld>
            <a:endParaRPr lang="en-US"/>
          </a:p>
        </p:txBody>
      </p:sp>
    </p:spTree>
    <p:extLst>
      <p:ext uri="{BB962C8B-B14F-4D97-AF65-F5344CB8AC3E}">
        <p14:creationId xmlns:p14="http://schemas.microsoft.com/office/powerpoint/2010/main" val="811111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C1396-524A-62A2-8257-1B0D433BBE14}"/>
              </a:ext>
            </a:extLst>
          </p:cNvPr>
          <p:cNvSpPr>
            <a:spLocks noGrp="1"/>
          </p:cNvSpPr>
          <p:nvPr>
            <p:ph type="ctrTitle"/>
          </p:nvPr>
        </p:nvSpPr>
        <p:spPr>
          <a:xfrm>
            <a:off x="3832656" y="646383"/>
            <a:ext cx="7980947" cy="3042706"/>
          </a:xfrm>
        </p:spPr>
        <p:txBody>
          <a:bodyPr>
            <a:normAutofit/>
          </a:bodyPr>
          <a:lstStyle/>
          <a:p>
            <a:r>
              <a:rPr lang="en-US" dirty="0">
                <a:solidFill>
                  <a:schemeClr val="tx1"/>
                </a:solidFill>
                <a:latin typeface="Century Schoolbook" panose="02040604050505020304" pitchFamily="18" charset="0"/>
              </a:rPr>
              <a:t>Patient Assessment</a:t>
            </a:r>
          </a:p>
        </p:txBody>
      </p:sp>
      <p:sp>
        <p:nvSpPr>
          <p:cNvPr id="3" name="Subtitle 2">
            <a:extLst>
              <a:ext uri="{FF2B5EF4-FFF2-40B4-BE49-F238E27FC236}">
                <a16:creationId xmlns:a16="http://schemas.microsoft.com/office/drawing/2014/main" id="{4C497D5C-E785-D72F-C8CC-FA44B04E576B}"/>
              </a:ext>
            </a:extLst>
          </p:cNvPr>
          <p:cNvSpPr>
            <a:spLocks noGrp="1"/>
          </p:cNvSpPr>
          <p:nvPr>
            <p:ph type="subTitle" idx="1"/>
          </p:nvPr>
        </p:nvSpPr>
        <p:spPr>
          <a:xfrm>
            <a:off x="5533786" y="3919928"/>
            <a:ext cx="5355264" cy="3354329"/>
          </a:xfrm>
        </p:spPr>
        <p:txBody>
          <a:bodyPr>
            <a:noAutofit/>
          </a:bodyPr>
          <a:lstStyle/>
          <a:p>
            <a:pPr>
              <a:lnSpc>
                <a:spcPct val="100000"/>
              </a:lnSpc>
              <a:spcAft>
                <a:spcPts val="600"/>
              </a:spcAft>
            </a:pPr>
            <a:r>
              <a:rPr lang="en-US" sz="2000" b="1" dirty="0">
                <a:latin typeface="Century Schoolbook" panose="02040604050505020304" pitchFamily="18" charset="0"/>
              </a:rPr>
              <a:t>Dr. Shajwan Salar</a:t>
            </a:r>
          </a:p>
          <a:p>
            <a:pPr>
              <a:lnSpc>
                <a:spcPct val="100000"/>
              </a:lnSpc>
              <a:spcAft>
                <a:spcPts val="600"/>
              </a:spcAft>
            </a:pPr>
            <a:r>
              <a:rPr lang="en-US" sz="2000" b="1" dirty="0">
                <a:latin typeface="Century Schoolbook" panose="02040604050505020304" pitchFamily="18" charset="0"/>
              </a:rPr>
              <a:t>Dr. </a:t>
            </a:r>
            <a:r>
              <a:rPr lang="en-US" sz="2000" b="1" dirty="0" err="1">
                <a:latin typeface="Century Schoolbook" panose="02040604050505020304" pitchFamily="18" charset="0"/>
              </a:rPr>
              <a:t>Hedi</a:t>
            </a:r>
            <a:endParaRPr lang="en-US" sz="2000" b="1" dirty="0">
              <a:latin typeface="Century Schoolbook" panose="02040604050505020304" pitchFamily="18" charset="0"/>
            </a:endParaRPr>
          </a:p>
          <a:p>
            <a:pPr>
              <a:lnSpc>
                <a:spcPct val="100000"/>
              </a:lnSpc>
              <a:spcAft>
                <a:spcPts val="600"/>
              </a:spcAft>
            </a:pPr>
            <a:r>
              <a:rPr lang="en-US" sz="2000" dirty="0">
                <a:latin typeface="Century Schoolbook" panose="02040604050505020304" pitchFamily="18" charset="0"/>
              </a:rPr>
              <a:t>Patient assessment course code</a:t>
            </a:r>
          </a:p>
          <a:p>
            <a:pPr>
              <a:lnSpc>
                <a:spcPct val="100000"/>
              </a:lnSpc>
              <a:spcAft>
                <a:spcPts val="600"/>
              </a:spcAft>
            </a:pPr>
            <a:r>
              <a:rPr lang="en-US" sz="2000" dirty="0">
                <a:latin typeface="Century Schoolbook" panose="02040604050505020304" pitchFamily="18" charset="0"/>
              </a:rPr>
              <a:t>Semester one</a:t>
            </a:r>
          </a:p>
          <a:p>
            <a:pPr>
              <a:lnSpc>
                <a:spcPct val="100000"/>
              </a:lnSpc>
              <a:spcAft>
                <a:spcPts val="600"/>
              </a:spcAft>
            </a:pPr>
            <a:r>
              <a:rPr lang="en-US" sz="2000" dirty="0">
                <a:latin typeface="Century Schoolbook" panose="02040604050505020304" pitchFamily="18" charset="0"/>
              </a:rPr>
              <a:t>Week one</a:t>
            </a:r>
          </a:p>
          <a:p>
            <a:pPr>
              <a:lnSpc>
                <a:spcPct val="100000"/>
              </a:lnSpc>
              <a:spcAft>
                <a:spcPts val="600"/>
              </a:spcAft>
            </a:pPr>
            <a:r>
              <a:rPr lang="en-US" sz="2000" dirty="0">
                <a:latin typeface="Century Schoolbook" panose="02040604050505020304" pitchFamily="18" charset="0"/>
              </a:rPr>
              <a:t>01-10-2024 </a:t>
            </a:r>
          </a:p>
        </p:txBody>
      </p:sp>
      <p:pic>
        <p:nvPicPr>
          <p:cNvPr id="5" name="Picture 4">
            <a:extLst>
              <a:ext uri="{FF2B5EF4-FFF2-40B4-BE49-F238E27FC236}">
                <a16:creationId xmlns:a16="http://schemas.microsoft.com/office/drawing/2014/main" id="{79E2F7C9-81DF-F3F0-E0A3-1B3E21455E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28505" y="2326924"/>
            <a:ext cx="2204151" cy="2204151"/>
          </a:xfrm>
          <a:prstGeom prst="rect">
            <a:avLst/>
          </a:prstGeom>
          <a:noFill/>
          <a:ln>
            <a:noFill/>
          </a:ln>
        </p:spPr>
      </p:pic>
    </p:spTree>
    <p:extLst>
      <p:ext uri="{BB962C8B-B14F-4D97-AF65-F5344CB8AC3E}">
        <p14:creationId xmlns:p14="http://schemas.microsoft.com/office/powerpoint/2010/main" val="24353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723AB0-A74D-261D-557F-08D3D7E1AE8A}"/>
              </a:ext>
            </a:extLst>
          </p:cNvPr>
          <p:cNvSpPr>
            <a:spLocks noGrp="1"/>
          </p:cNvSpPr>
          <p:nvPr>
            <p:ph idx="1"/>
          </p:nvPr>
        </p:nvSpPr>
        <p:spPr>
          <a:xfrm>
            <a:off x="258791" y="241540"/>
            <a:ext cx="11611155" cy="6616460"/>
          </a:xfrm>
        </p:spPr>
        <p:txBody>
          <a:bodyPr>
            <a:normAutofit/>
          </a:bodyPr>
          <a:lstStyle/>
          <a:p>
            <a:pPr marL="0" indent="0" algn="l">
              <a:buNone/>
            </a:pPr>
            <a:r>
              <a:rPr lang="en-US" b="0" i="0" u="none" strike="noStrike" baseline="0" dirty="0">
                <a:latin typeface="Times New Roman" panose="02020603050405020304" pitchFamily="18" charset="0"/>
                <a:cs typeface="Times New Roman" panose="02020603050405020304" pitchFamily="18" charset="0"/>
              </a:rPr>
              <a:t>Pharmacist Roles That Require Patient Assessment Skills</a:t>
            </a:r>
          </a:p>
          <a:p>
            <a:pPr marL="0" indent="0" algn="l">
              <a:buNone/>
            </a:pPr>
            <a:endParaRPr lang="en-US" b="0" i="0" u="none" strike="noStrike" baseline="0" dirty="0">
              <a:latin typeface="Times New Roman" panose="02020603050405020304" pitchFamily="18" charset="0"/>
              <a:cs typeface="Times New Roman" panose="02020603050405020304" pitchFamily="18" charset="0"/>
            </a:endParaRPr>
          </a:p>
          <a:p>
            <a:pPr marL="342900" indent="-342900" algn="l">
              <a:buFont typeface="+mj-lt"/>
              <a:buAutoNum type="arabicPeriod"/>
            </a:pPr>
            <a:r>
              <a:rPr lang="en-US" b="0" i="0" u="none" strike="noStrike" baseline="0" dirty="0">
                <a:latin typeface="Times New Roman" panose="02020603050405020304" pitchFamily="18" charset="0"/>
                <a:cs typeface="Times New Roman" panose="02020603050405020304" pitchFamily="18" charset="0"/>
              </a:rPr>
              <a:t>Identifying potential drug-related problems.</a:t>
            </a:r>
          </a:p>
          <a:p>
            <a:pPr marL="342900" indent="-342900" algn="l">
              <a:buFont typeface="+mj-lt"/>
              <a:buAutoNum type="arabicPeriod"/>
            </a:pPr>
            <a:r>
              <a:rPr lang="en-US" b="0" i="0" u="none" strike="noStrike" baseline="0" dirty="0">
                <a:latin typeface="Times New Roman" panose="02020603050405020304" pitchFamily="18" charset="0"/>
                <a:cs typeface="Times New Roman" panose="02020603050405020304" pitchFamily="18" charset="0"/>
              </a:rPr>
              <a:t>Monitoring/managing patient drug therapy for chronic diseases.</a:t>
            </a:r>
          </a:p>
          <a:p>
            <a:pPr marL="342900" indent="-342900" algn="l">
              <a:buFont typeface="+mj-lt"/>
              <a:buAutoNum type="arabicPeriod"/>
            </a:pPr>
            <a:r>
              <a:rPr lang="en-US" dirty="0">
                <a:latin typeface="Times New Roman" panose="02020603050405020304" pitchFamily="18" charset="0"/>
                <a:cs typeface="Times New Roman" panose="02020603050405020304" pitchFamily="18" charset="0"/>
              </a:rPr>
              <a:t>A</a:t>
            </a:r>
            <a:r>
              <a:rPr lang="en-US" b="0" i="0" u="none" strike="noStrike" baseline="0" dirty="0">
                <a:latin typeface="Times New Roman" panose="02020603050405020304" pitchFamily="18" charset="0"/>
                <a:cs typeface="Times New Roman" panose="02020603050405020304" pitchFamily="18" charset="0"/>
              </a:rPr>
              <a:t>ssess patients for self-care or referral</a:t>
            </a:r>
          </a:p>
          <a:p>
            <a:pPr marL="342900" indent="-342900" algn="l">
              <a:buFont typeface="+mj-lt"/>
              <a:buAutoNum type="arabicPeriod"/>
            </a:pPr>
            <a:r>
              <a:rPr lang="en-US" b="0" i="0" u="none" strike="noStrike" baseline="0" dirty="0">
                <a:latin typeface="Times New Roman" panose="02020603050405020304" pitchFamily="18" charset="0"/>
                <a:cs typeface="Times New Roman" panose="02020603050405020304" pitchFamily="18" charset="0"/>
              </a:rPr>
              <a:t>Counseling/educating patients about disease and drug therapy</a:t>
            </a:r>
          </a:p>
          <a:p>
            <a:pPr marL="342900" indent="-342900" algn="l">
              <a:buFont typeface="+mj-lt"/>
              <a:buAutoNum type="arabicPeriod"/>
            </a:pPr>
            <a:r>
              <a:rPr lang="en-US" b="0" i="0" u="none" strike="noStrike" baseline="0" dirty="0">
                <a:latin typeface="Times New Roman" panose="02020603050405020304" pitchFamily="18" charset="0"/>
                <a:cs typeface="Times New Roman" panose="02020603050405020304" pitchFamily="18" charset="0"/>
              </a:rPr>
              <a:t>Communicating effectively with other health professionals</a:t>
            </a:r>
            <a:endParaRPr lang="en-US" sz="40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1FB8CA33-B427-C708-D995-0A245426C23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22152" y="314420"/>
            <a:ext cx="1672744" cy="1672744"/>
          </a:xfrm>
          <a:prstGeom prst="rect">
            <a:avLst/>
          </a:prstGeom>
          <a:noFill/>
          <a:ln>
            <a:noFill/>
          </a:ln>
        </p:spPr>
      </p:pic>
    </p:spTree>
    <p:extLst>
      <p:ext uri="{BB962C8B-B14F-4D97-AF65-F5344CB8AC3E}">
        <p14:creationId xmlns:p14="http://schemas.microsoft.com/office/powerpoint/2010/main" val="3846633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13FB41-BD37-27F5-583E-0A0E05010403}"/>
              </a:ext>
            </a:extLst>
          </p:cNvPr>
          <p:cNvSpPr>
            <a:spLocks noGrp="1"/>
          </p:cNvSpPr>
          <p:nvPr>
            <p:ph idx="1"/>
          </p:nvPr>
        </p:nvSpPr>
        <p:spPr>
          <a:xfrm>
            <a:off x="838200" y="1253331"/>
            <a:ext cx="10515600" cy="4351338"/>
          </a:xfrm>
        </p:spPr>
        <p:txBody>
          <a:bodyPr>
            <a:normAutofit fontScale="92500" lnSpcReduction="10000"/>
          </a:bodyPr>
          <a:lstStyle/>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Relevant important information, but not limited to:</a:t>
            </a:r>
          </a:p>
          <a:p>
            <a:pPr marL="0" indent="0" algn="l">
              <a:buNone/>
            </a:pPr>
            <a:endParaRPr lang="en-US" b="0" i="0" dirty="0">
              <a:solidFill>
                <a:srgbClr val="000000"/>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cs typeface="Times New Roman" panose="02020603050405020304" pitchFamily="18" charset="0"/>
              </a:rPr>
              <a:t>Allergies</a:t>
            </a:r>
          </a:p>
          <a:p>
            <a:pPr algn="l">
              <a:buFont typeface="Arial" panose="020B0604020202020204" pitchFamily="34" charset="0"/>
              <a:buChar char="•"/>
            </a:pPr>
            <a:r>
              <a:rPr lang="en-US" b="0" i="0" dirty="0">
                <a:solidFill>
                  <a:srgbClr val="000000"/>
                </a:solidFill>
                <a:effectLst/>
                <a:latin typeface="Times New Roman" panose="02020603050405020304" pitchFamily="18" charset="0"/>
                <a:cs typeface="Times New Roman" panose="02020603050405020304" pitchFamily="18" charset="0"/>
              </a:rPr>
              <a:t>Medical conditions</a:t>
            </a:r>
          </a:p>
          <a:p>
            <a:pPr algn="l">
              <a:buFont typeface="Arial" panose="020B0604020202020204" pitchFamily="34" charset="0"/>
              <a:buChar char="•"/>
            </a:pPr>
            <a:r>
              <a:rPr lang="en-US" b="0" i="0" dirty="0">
                <a:solidFill>
                  <a:srgbClr val="000000"/>
                </a:solidFill>
                <a:effectLst/>
                <a:latin typeface="Times New Roman" panose="02020603050405020304" pitchFamily="18" charset="0"/>
                <a:cs typeface="Times New Roman" panose="02020603050405020304" pitchFamily="18" charset="0"/>
              </a:rPr>
              <a:t>Lifestyle factors (e.g. smoking, nicotine use, cannabis use, caffeine, diet, alcohol, exercise)</a:t>
            </a:r>
          </a:p>
          <a:p>
            <a:pPr algn="l">
              <a:buFont typeface="Arial" panose="020B0604020202020204" pitchFamily="34" charset="0"/>
              <a:buChar char="•"/>
            </a:pPr>
            <a:r>
              <a:rPr lang="en-US" b="0" i="0" dirty="0">
                <a:solidFill>
                  <a:srgbClr val="000000"/>
                </a:solidFill>
                <a:effectLst/>
                <a:latin typeface="Times New Roman" panose="02020603050405020304" pitchFamily="18" charset="0"/>
                <a:cs typeface="Times New Roman" panose="02020603050405020304" pitchFamily="18" charset="0"/>
              </a:rPr>
              <a:t>Other prescription medications, over-the-counter medication and natural health products</a:t>
            </a:r>
          </a:p>
          <a:p>
            <a:pPr algn="l">
              <a:buFont typeface="Arial" panose="020B0604020202020204" pitchFamily="34" charset="0"/>
              <a:buChar char="•"/>
            </a:pPr>
            <a:r>
              <a:rPr lang="en-US" b="0" i="0" dirty="0">
                <a:solidFill>
                  <a:srgbClr val="000000"/>
                </a:solidFill>
                <a:effectLst/>
                <a:latin typeface="Times New Roman" panose="02020603050405020304" pitchFamily="18" charset="0"/>
                <a:cs typeface="Times New Roman" panose="02020603050405020304" pitchFamily="18" charset="0"/>
              </a:rPr>
              <a:t>Changes to the patient’s health status</a:t>
            </a:r>
          </a:p>
          <a:p>
            <a:pPr algn="l">
              <a:buFont typeface="Arial" panose="020B0604020202020204" pitchFamily="34" charset="0"/>
              <a:buChar char="•"/>
            </a:pPr>
            <a:r>
              <a:rPr lang="en-US" b="0" i="0" dirty="0">
                <a:solidFill>
                  <a:srgbClr val="000000"/>
                </a:solidFill>
                <a:effectLst/>
                <a:latin typeface="Times New Roman" panose="02020603050405020304" pitchFamily="18" charset="0"/>
                <a:cs typeface="Times New Roman" panose="02020603050405020304" pitchFamily="18" charset="0"/>
              </a:rPr>
              <a:t>Indication for medication</a:t>
            </a:r>
          </a:p>
          <a:p>
            <a:endParaRPr lang="en-US"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8C762E4B-238A-86B3-102F-CF4EC5E01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22152" y="314420"/>
            <a:ext cx="1672744" cy="1672744"/>
          </a:xfrm>
          <a:prstGeom prst="rect">
            <a:avLst/>
          </a:prstGeom>
          <a:noFill/>
          <a:ln>
            <a:noFill/>
          </a:ln>
        </p:spPr>
      </p:pic>
    </p:spTree>
    <p:extLst>
      <p:ext uri="{BB962C8B-B14F-4D97-AF65-F5344CB8AC3E}">
        <p14:creationId xmlns:p14="http://schemas.microsoft.com/office/powerpoint/2010/main" val="2525085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EA4B057-2D67-1471-02AB-E65446F0D660}"/>
              </a:ext>
            </a:extLst>
          </p:cNvPr>
          <p:cNvGraphicFramePr>
            <a:graphicFrameLocks noGrp="1"/>
          </p:cNvGraphicFramePr>
          <p:nvPr>
            <p:ph idx="1"/>
            <p:extLst>
              <p:ext uri="{D42A27DB-BD31-4B8C-83A1-F6EECF244321}">
                <p14:modId xmlns:p14="http://schemas.microsoft.com/office/powerpoint/2010/main" val="3314295651"/>
              </p:ext>
            </p:extLst>
          </p:nvPr>
        </p:nvGraphicFramePr>
        <p:xfrm>
          <a:off x="534572" y="998806"/>
          <a:ext cx="11251028" cy="5496300"/>
        </p:xfrm>
        <a:graphic>
          <a:graphicData uri="http://schemas.openxmlformats.org/drawingml/2006/table">
            <a:tbl>
              <a:tblPr firstRow="1" firstCol="1" bandRow="1">
                <a:tableStyleId>{5C22544A-7EE6-4342-B048-85BDC9FD1C3A}</a:tableStyleId>
              </a:tblPr>
              <a:tblGrid>
                <a:gridCol w="5625514">
                  <a:extLst>
                    <a:ext uri="{9D8B030D-6E8A-4147-A177-3AD203B41FA5}">
                      <a16:colId xmlns:a16="http://schemas.microsoft.com/office/drawing/2014/main" val="3949599847"/>
                    </a:ext>
                  </a:extLst>
                </a:gridCol>
                <a:gridCol w="5625514">
                  <a:extLst>
                    <a:ext uri="{9D8B030D-6E8A-4147-A177-3AD203B41FA5}">
                      <a16:colId xmlns:a16="http://schemas.microsoft.com/office/drawing/2014/main" val="3519675912"/>
                    </a:ext>
                  </a:extLst>
                </a:gridCol>
              </a:tblGrid>
              <a:tr h="916050">
                <a:tc>
                  <a:txBody>
                    <a:bodyPr/>
                    <a:lstStyle/>
                    <a:p>
                      <a:pPr marL="0" marR="0" algn="ctr">
                        <a:lnSpc>
                          <a:spcPct val="107000"/>
                        </a:lnSpc>
                        <a:spcBef>
                          <a:spcPts val="450"/>
                        </a:spcBef>
                        <a:spcAft>
                          <a:spcPts val="450"/>
                        </a:spcAft>
                      </a:pPr>
                      <a:r>
                        <a:rPr lang="en-US" sz="1800" kern="0">
                          <a:effectLst/>
                        </a:rPr>
                        <a:t>Signs and Symptoms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a:effectLst/>
                        </a:rPr>
                        <a:t>What can be seen?  What is the patient complaining of?</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3483582168"/>
                  </a:ext>
                </a:extLst>
              </a:tr>
              <a:tr h="916050">
                <a:tc>
                  <a:txBody>
                    <a:bodyPr/>
                    <a:lstStyle/>
                    <a:p>
                      <a:pPr marL="0" marR="0" algn="ctr">
                        <a:lnSpc>
                          <a:spcPct val="107000"/>
                        </a:lnSpc>
                        <a:spcBef>
                          <a:spcPts val="450"/>
                        </a:spcBef>
                        <a:spcAft>
                          <a:spcPts val="450"/>
                        </a:spcAft>
                      </a:pPr>
                      <a:r>
                        <a:rPr lang="en-US" sz="1800" kern="0">
                          <a:effectLst/>
                        </a:rPr>
                        <a:t>Allergies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a:effectLst/>
                        </a:rPr>
                        <a:t>Do you have any allergies?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3796035918"/>
                  </a:ext>
                </a:extLst>
              </a:tr>
              <a:tr h="916050">
                <a:tc>
                  <a:txBody>
                    <a:bodyPr/>
                    <a:lstStyle/>
                    <a:p>
                      <a:pPr marL="0" marR="0" algn="ctr">
                        <a:lnSpc>
                          <a:spcPct val="107000"/>
                        </a:lnSpc>
                        <a:spcBef>
                          <a:spcPts val="450"/>
                        </a:spcBef>
                        <a:spcAft>
                          <a:spcPts val="450"/>
                        </a:spcAft>
                      </a:pPr>
                      <a:r>
                        <a:rPr lang="en-US" sz="1800" kern="0" dirty="0">
                          <a:effectLst/>
                        </a:rPr>
                        <a:t>Medications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a:effectLst/>
                        </a:rPr>
                        <a:t>Are you taking any prescribed medication(s)?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4010353927"/>
                  </a:ext>
                </a:extLst>
              </a:tr>
              <a:tr h="916050">
                <a:tc>
                  <a:txBody>
                    <a:bodyPr/>
                    <a:lstStyle/>
                    <a:p>
                      <a:pPr marL="0" marR="0" algn="ctr">
                        <a:lnSpc>
                          <a:spcPct val="107000"/>
                        </a:lnSpc>
                        <a:spcBef>
                          <a:spcPts val="450"/>
                        </a:spcBef>
                        <a:spcAft>
                          <a:spcPts val="450"/>
                        </a:spcAft>
                      </a:pPr>
                      <a:r>
                        <a:rPr lang="en-US" sz="1800" kern="0">
                          <a:effectLst/>
                        </a:rPr>
                        <a:t>Pertinent History</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a:effectLst/>
                        </a:rPr>
                        <a:t>Do you have any i.e. cardiac problems / diabetes?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1261025445"/>
                  </a:ext>
                </a:extLst>
              </a:tr>
              <a:tr h="916050">
                <a:tc>
                  <a:txBody>
                    <a:bodyPr/>
                    <a:lstStyle/>
                    <a:p>
                      <a:pPr marL="0" marR="0" algn="ctr">
                        <a:lnSpc>
                          <a:spcPct val="107000"/>
                        </a:lnSpc>
                        <a:spcBef>
                          <a:spcPts val="450"/>
                        </a:spcBef>
                        <a:spcAft>
                          <a:spcPts val="450"/>
                        </a:spcAft>
                      </a:pPr>
                      <a:r>
                        <a:rPr lang="en-US" sz="1800" kern="0">
                          <a:effectLst/>
                        </a:rPr>
                        <a:t>Last oral intake</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a:effectLst/>
                        </a:rPr>
                        <a:t>What was the last time food or drink was consumed?</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335255702"/>
                  </a:ext>
                </a:extLst>
              </a:tr>
              <a:tr h="916050">
                <a:tc>
                  <a:txBody>
                    <a:bodyPr/>
                    <a:lstStyle/>
                    <a:p>
                      <a:pPr marL="0" marR="0" algn="ctr">
                        <a:lnSpc>
                          <a:spcPct val="107000"/>
                        </a:lnSpc>
                        <a:spcBef>
                          <a:spcPts val="450"/>
                        </a:spcBef>
                        <a:spcAft>
                          <a:spcPts val="450"/>
                        </a:spcAft>
                      </a:pPr>
                      <a:r>
                        <a:rPr lang="en-US" sz="1800" kern="0" dirty="0">
                          <a:effectLst/>
                        </a:rPr>
                        <a:t>Events leading up to...</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dirty="0">
                          <a:effectLst/>
                        </a:rPr>
                        <a:t>How and when did it occur? Has it occurred before?</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3607986565"/>
                  </a:ext>
                </a:extLst>
              </a:tr>
            </a:tbl>
          </a:graphicData>
        </a:graphic>
      </p:graphicFrame>
      <p:sp>
        <p:nvSpPr>
          <p:cNvPr id="5" name="Rectangle 1">
            <a:extLst>
              <a:ext uri="{FF2B5EF4-FFF2-40B4-BE49-F238E27FC236}">
                <a16:creationId xmlns:a16="http://schemas.microsoft.com/office/drawing/2014/main" id="{FB08715E-CC7D-D097-B824-A763D8797821}"/>
              </a:ext>
            </a:extLst>
          </p:cNvPr>
          <p:cNvSpPr>
            <a:spLocks noChangeArrowheads="1"/>
          </p:cNvSpPr>
          <p:nvPr/>
        </p:nvSpPr>
        <p:spPr bwMode="auto">
          <a:xfrm>
            <a:off x="1139483" y="301340"/>
            <a:ext cx="634452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1C584F"/>
                </a:solidFill>
                <a:latin typeface="Times New Roman" panose="02020603050405020304" pitchFamily="18" charset="0"/>
                <a:ea typeface="Times New Roman" panose="02020603050405020304" pitchFamily="18" charset="0"/>
                <a:cs typeface="Times New Roman" panose="02020603050405020304" pitchFamily="18" charset="0"/>
              </a:rPr>
              <a:t>M</a:t>
            </a:r>
            <a:r>
              <a:rPr kumimoji="0" lang="en-US" altLang="en-US" sz="2400" i="0" u="none" strike="noStrike" cap="none" normalizeH="0" baseline="0" dirty="0">
                <a:ln>
                  <a:noFill/>
                </a:ln>
                <a:solidFill>
                  <a:srgbClr val="1C584F"/>
                </a:solidFill>
                <a:effectLst/>
                <a:latin typeface="Times New Roman" panose="02020603050405020304" pitchFamily="18" charset="0"/>
                <a:ea typeface="Times New Roman" panose="02020603050405020304" pitchFamily="18" charset="0"/>
                <a:cs typeface="Times New Roman" panose="02020603050405020304" pitchFamily="18" charset="0"/>
              </a:rPr>
              <a:t>edical history using </a:t>
            </a:r>
            <a:r>
              <a:rPr kumimoji="0" lang="en-US" altLang="en-US" sz="2400" b="1" i="0" u="sng" strike="noStrike" cap="none" normalizeH="0" baseline="0" dirty="0">
                <a:ln>
                  <a:noFill/>
                </a:ln>
                <a:solidFill>
                  <a:srgbClr val="1C584F"/>
                </a:solidFill>
                <a:effectLst/>
                <a:latin typeface="Times New Roman" panose="02020603050405020304" pitchFamily="18" charset="0"/>
                <a:ea typeface="Times New Roman" panose="02020603050405020304" pitchFamily="18" charset="0"/>
                <a:cs typeface="Times New Roman" panose="02020603050405020304" pitchFamily="18" charset="0"/>
              </a:rPr>
              <a:t>SAMPLE</a:t>
            </a:r>
            <a:r>
              <a:rPr kumimoji="0" lang="en-US" altLang="en-US" sz="2400" b="1" i="0" u="none" strike="noStrike" cap="none" normalizeH="0" baseline="0" dirty="0">
                <a:ln>
                  <a:noFill/>
                </a:ln>
                <a:solidFill>
                  <a:srgbClr val="1C584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0" u="none" strike="noStrike" cap="none" normalizeH="0" baseline="0" dirty="0">
                <a:ln>
                  <a:noFill/>
                </a:ln>
                <a:solidFill>
                  <a:srgbClr val="1C584F"/>
                </a:solidFill>
                <a:effectLst/>
                <a:latin typeface="Times New Roman" panose="02020603050405020304" pitchFamily="18" charset="0"/>
                <a:ea typeface="Times New Roman" panose="02020603050405020304" pitchFamily="18" charset="0"/>
                <a:cs typeface="Times New Roman" panose="02020603050405020304" pitchFamily="18" charset="0"/>
              </a:rPr>
              <a:t>mnemonic:</a:t>
            </a:r>
            <a:endParaRPr kumimoji="0" lang="en-US" altLang="en-US" sz="2000" i="0" u="none" strike="noStrike" cap="none" normalizeH="0" baseline="0" dirty="0">
              <a:ln>
                <a:noFill/>
              </a:ln>
              <a:solidFill>
                <a:srgbClr val="1C584F"/>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600" i="0" u="none" strike="noStrike" cap="none" normalizeH="0" baseline="0" dirty="0">
              <a:ln>
                <a:noFill/>
              </a:ln>
              <a:solidFill>
                <a:srgbClr val="1C584F"/>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3236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FC62747-5296-9107-04CF-0668677E729B}"/>
              </a:ext>
            </a:extLst>
          </p:cNvPr>
          <p:cNvGraphicFramePr>
            <a:graphicFrameLocks noGrp="1"/>
          </p:cNvGraphicFramePr>
          <p:nvPr>
            <p:ph idx="1"/>
            <p:extLst>
              <p:ext uri="{D42A27DB-BD31-4B8C-83A1-F6EECF244321}">
                <p14:modId xmlns:p14="http://schemas.microsoft.com/office/powerpoint/2010/main" val="47664638"/>
              </p:ext>
            </p:extLst>
          </p:nvPr>
        </p:nvGraphicFramePr>
        <p:xfrm>
          <a:off x="309489" y="939520"/>
          <a:ext cx="11364686" cy="5635449"/>
        </p:xfrm>
        <a:graphic>
          <a:graphicData uri="http://schemas.openxmlformats.org/drawingml/2006/table">
            <a:tbl>
              <a:tblPr firstRow="1" firstCol="1" bandRow="1">
                <a:tableStyleId>{5C22544A-7EE6-4342-B048-85BDC9FD1C3A}</a:tableStyleId>
              </a:tblPr>
              <a:tblGrid>
                <a:gridCol w="5682343">
                  <a:extLst>
                    <a:ext uri="{9D8B030D-6E8A-4147-A177-3AD203B41FA5}">
                      <a16:colId xmlns:a16="http://schemas.microsoft.com/office/drawing/2014/main" val="1973440052"/>
                    </a:ext>
                  </a:extLst>
                </a:gridCol>
                <a:gridCol w="5682343">
                  <a:extLst>
                    <a:ext uri="{9D8B030D-6E8A-4147-A177-3AD203B41FA5}">
                      <a16:colId xmlns:a16="http://schemas.microsoft.com/office/drawing/2014/main" val="2192313082"/>
                    </a:ext>
                  </a:extLst>
                </a:gridCol>
              </a:tblGrid>
              <a:tr h="513149">
                <a:tc>
                  <a:txBody>
                    <a:bodyPr/>
                    <a:lstStyle/>
                    <a:p>
                      <a:pPr marL="0" marR="0" algn="ctr">
                        <a:lnSpc>
                          <a:spcPct val="107000"/>
                        </a:lnSpc>
                        <a:spcBef>
                          <a:spcPts val="450"/>
                        </a:spcBef>
                        <a:spcAft>
                          <a:spcPts val="450"/>
                        </a:spcAft>
                      </a:pPr>
                      <a:r>
                        <a:rPr lang="en-US" sz="1800" kern="0">
                          <a:effectLst/>
                        </a:rPr>
                        <a:t>Onset</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a:effectLst/>
                        </a:rPr>
                        <a:t>Was onset of symptoms fast or slow?</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628892247"/>
                  </a:ext>
                </a:extLst>
              </a:tr>
              <a:tr h="878370">
                <a:tc>
                  <a:txBody>
                    <a:bodyPr/>
                    <a:lstStyle/>
                    <a:p>
                      <a:pPr marL="0" marR="0" algn="ctr">
                        <a:lnSpc>
                          <a:spcPct val="107000"/>
                        </a:lnSpc>
                        <a:spcBef>
                          <a:spcPts val="450"/>
                        </a:spcBef>
                        <a:spcAft>
                          <a:spcPts val="450"/>
                        </a:spcAft>
                      </a:pPr>
                      <a:r>
                        <a:rPr lang="en-US" sz="1800" kern="0">
                          <a:effectLst/>
                        </a:rPr>
                        <a:t>Pain</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dirty="0">
                          <a:effectLst/>
                        </a:rPr>
                        <a:t>When did the pain start? Was it sudden or gradual? What were you doing when the pain started?</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1729907996"/>
                  </a:ext>
                </a:extLst>
              </a:tr>
              <a:tr h="513149">
                <a:tc>
                  <a:txBody>
                    <a:bodyPr/>
                    <a:lstStyle/>
                    <a:p>
                      <a:pPr marL="0" marR="0" algn="ctr">
                        <a:lnSpc>
                          <a:spcPct val="107000"/>
                        </a:lnSpc>
                        <a:spcBef>
                          <a:spcPts val="450"/>
                        </a:spcBef>
                        <a:spcAft>
                          <a:spcPts val="450"/>
                        </a:spcAft>
                      </a:pPr>
                      <a:r>
                        <a:rPr lang="en-US" sz="1800" kern="0">
                          <a:effectLst/>
                        </a:rPr>
                        <a:t>Quality</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a:effectLst/>
                        </a:rPr>
                        <a:t>What words would you use to describe your pain?</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608465270"/>
                  </a:ext>
                </a:extLst>
              </a:tr>
              <a:tr h="878370">
                <a:tc>
                  <a:txBody>
                    <a:bodyPr/>
                    <a:lstStyle/>
                    <a:p>
                      <a:pPr marL="0" marR="0" algn="ctr">
                        <a:lnSpc>
                          <a:spcPct val="107000"/>
                        </a:lnSpc>
                        <a:spcBef>
                          <a:spcPts val="450"/>
                        </a:spcBef>
                        <a:spcAft>
                          <a:spcPts val="450"/>
                        </a:spcAft>
                      </a:pPr>
                      <a:r>
                        <a:rPr lang="en-US" sz="1800" kern="0">
                          <a:effectLst/>
                        </a:rPr>
                        <a:t>Radiates</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a:effectLst/>
                        </a:rPr>
                        <a:t>Point to the area that hurts the most, where does it go from there?</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1831534912"/>
                  </a:ext>
                </a:extLst>
              </a:tr>
              <a:tr h="1608817">
                <a:tc>
                  <a:txBody>
                    <a:bodyPr/>
                    <a:lstStyle/>
                    <a:p>
                      <a:pPr marL="0" marR="0" algn="ctr">
                        <a:lnSpc>
                          <a:spcPct val="107000"/>
                        </a:lnSpc>
                        <a:spcBef>
                          <a:spcPts val="450"/>
                        </a:spcBef>
                        <a:spcAft>
                          <a:spcPts val="450"/>
                        </a:spcAft>
                      </a:pPr>
                      <a:r>
                        <a:rPr lang="en-US" sz="1800" kern="0">
                          <a:effectLst/>
                        </a:rPr>
                        <a:t>Severity</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a:effectLst/>
                        </a:rPr>
                        <a:t>Use the PAINLOG™ as the determination of severity of pain levels or if PAINLOG™ not available verbally ask pain level e.g. on a scale of 0 - 10, 0 being no pain and 10 the worst pain imaginable, what is your pain level.</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1496499781"/>
                  </a:ext>
                </a:extLst>
              </a:tr>
              <a:tr h="1243594">
                <a:tc>
                  <a:txBody>
                    <a:bodyPr/>
                    <a:lstStyle/>
                    <a:p>
                      <a:pPr marL="0" marR="0" algn="ctr">
                        <a:lnSpc>
                          <a:spcPct val="107000"/>
                        </a:lnSpc>
                        <a:spcBef>
                          <a:spcPts val="450"/>
                        </a:spcBef>
                        <a:spcAft>
                          <a:spcPts val="450"/>
                        </a:spcAft>
                      </a:pPr>
                      <a:r>
                        <a:rPr lang="en-US" sz="1800" kern="0" dirty="0">
                          <a:effectLst/>
                        </a:rPr>
                        <a:t>Treatment / Tablets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tc>
                  <a:txBody>
                    <a:bodyPr/>
                    <a:lstStyle/>
                    <a:p>
                      <a:pPr marL="0" marR="0">
                        <a:lnSpc>
                          <a:spcPct val="107000"/>
                        </a:lnSpc>
                        <a:spcBef>
                          <a:spcPts val="450"/>
                        </a:spcBef>
                        <a:spcAft>
                          <a:spcPts val="450"/>
                        </a:spcAft>
                      </a:pPr>
                      <a:r>
                        <a:rPr lang="en-US" sz="1800" kern="0" dirty="0">
                          <a:effectLst/>
                        </a:rPr>
                        <a:t>What treatment (if any) are you receiving from your doctor/hospital? What tablets (if any) have you been prescribed? Are you taking any other tablets?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txBody>
                  <a:tcPr marL="47625" marR="47625" marT="47625" marB="47625" anchor="ctr"/>
                </a:tc>
                <a:extLst>
                  <a:ext uri="{0D108BD9-81ED-4DB2-BD59-A6C34878D82A}">
                    <a16:rowId xmlns:a16="http://schemas.microsoft.com/office/drawing/2014/main" val="2928339677"/>
                  </a:ext>
                </a:extLst>
              </a:tr>
            </a:tbl>
          </a:graphicData>
        </a:graphic>
      </p:graphicFrame>
      <p:sp>
        <p:nvSpPr>
          <p:cNvPr id="5" name="Rectangle 1">
            <a:extLst>
              <a:ext uri="{FF2B5EF4-FFF2-40B4-BE49-F238E27FC236}">
                <a16:creationId xmlns:a16="http://schemas.microsoft.com/office/drawing/2014/main" id="{619DFBD4-BA6B-16DA-CEE4-7AFDC6406C69}"/>
              </a:ext>
            </a:extLst>
          </p:cNvPr>
          <p:cNvSpPr>
            <a:spLocks noChangeArrowheads="1"/>
          </p:cNvSpPr>
          <p:nvPr/>
        </p:nvSpPr>
        <p:spPr bwMode="auto">
          <a:xfrm>
            <a:off x="309489" y="108523"/>
            <a:ext cx="903644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Assessing complaints, signs and symptoms using </a:t>
            </a:r>
            <a:r>
              <a:rPr kumimoji="0" lang="en-US" altLang="en-US" sz="2400" b="1" i="0" u="sng" strike="noStrike" cap="none" normalizeH="0" baseline="0" dirty="0">
                <a:ln>
                  <a:noFill/>
                </a:ln>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OPQRST</a:t>
            </a:r>
            <a:r>
              <a:rPr kumimoji="0" lang="en-US" altLang="en-US" sz="2400" b="0" i="0" u="none" strike="noStrike" cap="none" normalizeH="0" baseline="0" dirty="0">
                <a:ln>
                  <a:noFill/>
                </a:ln>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mnemonic: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3347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01D898B-3029-0DCD-ED68-078481A9E6C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73857" y="99471"/>
            <a:ext cx="6503784" cy="6503784"/>
          </a:xfrm>
        </p:spPr>
      </p:pic>
    </p:spTree>
    <p:extLst>
      <p:ext uri="{BB962C8B-B14F-4D97-AF65-F5344CB8AC3E}">
        <p14:creationId xmlns:p14="http://schemas.microsoft.com/office/powerpoint/2010/main" val="2164580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FEBCFC-FCFB-D043-6614-5102B35A5A5E}"/>
              </a:ext>
            </a:extLst>
          </p:cNvPr>
          <p:cNvSpPr>
            <a:spLocks noGrp="1"/>
          </p:cNvSpPr>
          <p:nvPr>
            <p:ph idx="1"/>
          </p:nvPr>
        </p:nvSpPr>
        <p:spPr>
          <a:xfrm>
            <a:off x="142240" y="1825625"/>
            <a:ext cx="12049760" cy="4351338"/>
          </a:xfrm>
        </p:spPr>
        <p:txBody>
          <a:bodyPr>
            <a:normAutofit/>
          </a:bodyPr>
          <a:lstStyle/>
          <a:p>
            <a:pPr marL="0" indent="0">
              <a:buNone/>
            </a:pPr>
            <a:r>
              <a:rPr lang="en-US" sz="3300" dirty="0">
                <a:latin typeface="Times New Roman" panose="02020603050405020304" pitchFamily="18" charset="0"/>
                <a:cs typeface="Times New Roman" panose="02020603050405020304" pitchFamily="18" charset="0"/>
              </a:rPr>
              <a:t>Q- What does the “B” in trauma assessment  DCAP-BTLS stand for?</a:t>
            </a:r>
          </a:p>
        </p:txBody>
      </p:sp>
    </p:spTree>
    <p:extLst>
      <p:ext uri="{BB962C8B-B14F-4D97-AF65-F5344CB8AC3E}">
        <p14:creationId xmlns:p14="http://schemas.microsoft.com/office/powerpoint/2010/main" val="3847116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61AD1A-4987-2F86-B929-071D6EC10F4A}"/>
              </a:ext>
            </a:extLst>
          </p:cNvPr>
          <p:cNvSpPr>
            <a:spLocks noGrp="1"/>
          </p:cNvSpPr>
          <p:nvPr>
            <p:ph idx="1"/>
          </p:nvPr>
        </p:nvSpPr>
        <p:spPr>
          <a:xfrm>
            <a:off x="373966" y="812750"/>
            <a:ext cx="10515600" cy="5334831"/>
          </a:xfrm>
        </p:spPr>
        <p:txBody>
          <a:bodyPr>
            <a:normAutofit/>
          </a:bodyPr>
          <a:lstStyle/>
          <a:p>
            <a:pPr marL="0" indent="0">
              <a:buNone/>
            </a:pPr>
            <a:endParaRPr lang="en-US" sz="2400" spc="25" dirty="0">
              <a:solidFill>
                <a:srgbClr val="000000"/>
              </a:solidFill>
              <a:latin typeface="Times New Roman" panose="02020603050405020304" pitchFamily="18" charset="0"/>
              <a:cs typeface="Times New Roman" panose="02020603050405020304" pitchFamily="18" charset="0"/>
            </a:endParaRPr>
          </a:p>
          <a:p>
            <a:pPr marR="0" indent="0">
              <a:lnSpc>
                <a:spcPct val="107000"/>
              </a:lnSpc>
              <a:spcBef>
                <a:spcPts val="0"/>
              </a:spcBef>
              <a:spcAft>
                <a:spcPts val="0"/>
              </a:spcAf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2AF3796-59D7-2BC7-B4C2-931D660F1D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877113" y="0"/>
            <a:ext cx="1314887" cy="1314887"/>
          </a:xfrm>
          <a:prstGeom prst="rect">
            <a:avLst/>
          </a:prstGeom>
          <a:noFill/>
          <a:ln>
            <a:noFill/>
          </a:ln>
        </p:spPr>
      </p:pic>
      <p:sp>
        <p:nvSpPr>
          <p:cNvPr id="5" name="TextBox 4">
            <a:extLst>
              <a:ext uri="{FF2B5EF4-FFF2-40B4-BE49-F238E27FC236}">
                <a16:creationId xmlns:a16="http://schemas.microsoft.com/office/drawing/2014/main" id="{6450A5E6-D407-BE1F-F891-AA8D099B76FF}"/>
              </a:ext>
            </a:extLst>
          </p:cNvPr>
          <p:cNvSpPr txBox="1"/>
          <p:nvPr/>
        </p:nvSpPr>
        <p:spPr>
          <a:xfrm>
            <a:off x="566928" y="950976"/>
            <a:ext cx="11100816" cy="2677656"/>
          </a:xfrm>
          <a:prstGeom prst="rect">
            <a:avLst/>
          </a:prstGeom>
          <a:noFill/>
        </p:spPr>
        <p:txBody>
          <a:bodyPr wrap="square">
            <a:spAutoFit/>
          </a:bodyPr>
          <a:lstStyle/>
          <a:p>
            <a:pPr marL="0" indent="0">
              <a:buNone/>
            </a:pPr>
            <a:r>
              <a:rPr lang="en-US" sz="2400" dirty="0">
                <a:effectLst/>
                <a:latin typeface="Times New Roman" panose="02020603050405020304" pitchFamily="18" charset="0"/>
                <a:cs typeface="Times New Roman" panose="02020603050405020304" pitchFamily="18" charset="0"/>
              </a:rPr>
              <a:t>References</a:t>
            </a:r>
          </a:p>
          <a:p>
            <a:pPr marL="342900" indent="-342900">
              <a:buFont typeface="Arial" panose="020B0604020202020204" pitchFamily="34" charset="0"/>
              <a:buChar char="•"/>
            </a:pPr>
            <a:r>
              <a:rPr lang="en-US" sz="2400" dirty="0">
                <a:effectLst/>
                <a:latin typeface="Times New Roman" panose="02020603050405020304" pitchFamily="18" charset="0"/>
                <a:cs typeface="Times New Roman" panose="02020603050405020304" pitchFamily="18" charset="0"/>
              </a:rPr>
              <a:t>Jones, R. M., &amp; Jones, R. M. (2016). </a:t>
            </a:r>
            <a:r>
              <a:rPr lang="en-US" sz="2400" i="1" dirty="0">
                <a:effectLst/>
                <a:latin typeface="Times New Roman" panose="02020603050405020304" pitchFamily="18" charset="0"/>
                <a:cs typeface="Times New Roman" panose="02020603050405020304" pitchFamily="18" charset="0"/>
              </a:rPr>
              <a:t>Patient assessment in pharmacy practice</a:t>
            </a:r>
            <a:r>
              <a:rPr lang="en-US" sz="2400" dirty="0">
                <a:effectLst/>
                <a:latin typeface="Times New Roman" panose="02020603050405020304" pitchFamily="18" charset="0"/>
                <a:cs typeface="Times New Roman" panose="02020603050405020304" pitchFamily="18" charset="0"/>
              </a:rPr>
              <a:t>. Wolters Kluwer.</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Plowden, K. O., &amp; Janice Donaldson </a:t>
            </a:r>
            <a:r>
              <a:rPr lang="en-US" sz="2400" dirty="0" err="1">
                <a:latin typeface="Times New Roman" panose="02020603050405020304" pitchFamily="18" charset="0"/>
                <a:cs typeface="Times New Roman" panose="02020603050405020304" pitchFamily="18" charset="0"/>
              </a:rPr>
              <a:t>Hausauer</a:t>
            </a:r>
            <a:r>
              <a:rPr lang="en-US" sz="2400" dirty="0">
                <a:latin typeface="Times New Roman" panose="02020603050405020304" pitchFamily="18" charset="0"/>
                <a:cs typeface="Times New Roman" panose="02020603050405020304" pitchFamily="18" charset="0"/>
              </a:rPr>
              <a:t>. (2004). Instructor’s Resource Kit for Jarvis Physical Examination and Health Assessment.</a:t>
            </a:r>
          </a:p>
          <a:p>
            <a:pPr marL="342900" indent="-342900">
              <a:buFont typeface="Arial" panose="020B0604020202020204" pitchFamily="34" charset="0"/>
              <a:buChar char="•"/>
            </a:pPr>
            <a:r>
              <a:rPr lang="en-US" sz="2400" b="0" i="0" dirty="0" err="1">
                <a:effectLst/>
                <a:latin typeface="Times New Roman" panose="02020603050405020304" pitchFamily="18" charset="0"/>
                <a:cs typeface="Times New Roman" panose="02020603050405020304" pitchFamily="18" charset="0"/>
              </a:rPr>
              <a:t>Herrier</a:t>
            </a:r>
            <a:r>
              <a:rPr lang="en-US" sz="2400" b="0" i="0" dirty="0">
                <a:effectLst/>
                <a:latin typeface="Times New Roman" panose="02020603050405020304" pitchFamily="18" charset="0"/>
                <a:cs typeface="Times New Roman" panose="02020603050405020304" pitchFamily="18" charset="0"/>
              </a:rPr>
              <a:t>, R. N., Apgar, D. A., Boyce, R. W., &amp; Foster, S. L. (2015). </a:t>
            </a:r>
            <a:r>
              <a:rPr lang="en-US" sz="2400" b="0" i="1" dirty="0">
                <a:effectLst/>
                <a:latin typeface="Times New Roman" panose="02020603050405020304" pitchFamily="18" charset="0"/>
                <a:cs typeface="Times New Roman" panose="02020603050405020304" pitchFamily="18" charset="0"/>
              </a:rPr>
              <a:t>Patient assessment in pharmacy</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Mcgraw</a:t>
            </a:r>
            <a:r>
              <a:rPr lang="en-US" sz="2400" b="0" i="0" dirty="0">
                <a:effectLst/>
                <a:latin typeface="Times New Roman" panose="02020603050405020304" pitchFamily="18" charset="0"/>
                <a:cs typeface="Times New Roman" panose="02020603050405020304" pitchFamily="18" charset="0"/>
              </a:rPr>
              <a:t> Hill Education Medical.</a:t>
            </a:r>
            <a:r>
              <a:rPr lang="en-US" sz="2400" dirty="0">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13125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A4C0F-5866-962C-FA0D-9124E638B2A3}"/>
              </a:ext>
            </a:extLst>
          </p:cNvPr>
          <p:cNvSpPr>
            <a:spLocks noGrp="1"/>
          </p:cNvSpPr>
          <p:nvPr>
            <p:ph type="ctrTitle"/>
          </p:nvPr>
        </p:nvSpPr>
        <p:spPr>
          <a:xfrm>
            <a:off x="0" y="1888291"/>
            <a:ext cx="11756571" cy="1076252"/>
          </a:xfrm>
        </p:spPr>
        <p:txBody>
          <a:bodyPr>
            <a:noAutofit/>
          </a:bodyPr>
          <a:lstStyle/>
          <a:p>
            <a:r>
              <a:rPr lang="en-US" sz="4800" b="1" dirty="0">
                <a:solidFill>
                  <a:srgbClr val="1C584F"/>
                </a:solidFill>
                <a:latin typeface="Times New Roman" panose="02020603050405020304" pitchFamily="18" charset="0"/>
                <a:cs typeface="Times New Roman" panose="02020603050405020304" pitchFamily="18" charset="0"/>
              </a:rPr>
              <a:t>Patient Assessment And Communication</a:t>
            </a:r>
          </a:p>
        </p:txBody>
      </p:sp>
      <p:sp>
        <p:nvSpPr>
          <p:cNvPr id="3" name="Subtitle 2">
            <a:extLst>
              <a:ext uri="{FF2B5EF4-FFF2-40B4-BE49-F238E27FC236}">
                <a16:creationId xmlns:a16="http://schemas.microsoft.com/office/drawing/2014/main" id="{D01DE9FE-B1AC-7539-1F48-41C7E52841FF}"/>
              </a:ext>
            </a:extLst>
          </p:cNvPr>
          <p:cNvSpPr>
            <a:spLocks noGrp="1"/>
          </p:cNvSpPr>
          <p:nvPr>
            <p:ph type="subTitle" idx="1"/>
          </p:nvPr>
        </p:nvSpPr>
        <p:spPr>
          <a:xfrm>
            <a:off x="-283699" y="5892800"/>
            <a:ext cx="6582899" cy="965200"/>
          </a:xfrm>
        </p:spPr>
        <p:txBody>
          <a:bodyPr/>
          <a:lstStyle/>
          <a:p>
            <a:r>
              <a:rPr lang="en-US" dirty="0">
                <a:solidFill>
                  <a:srgbClr val="1C584F"/>
                </a:solidFill>
                <a:latin typeface="Times New Roman" panose="02020603050405020304" pitchFamily="18" charset="0"/>
                <a:cs typeface="Times New Roman" panose="02020603050405020304" pitchFamily="18" charset="0"/>
              </a:rPr>
              <a:t>Dr. Shajwan Salar Nanakali</a:t>
            </a:r>
          </a:p>
          <a:p>
            <a:r>
              <a:rPr lang="en-US" dirty="0">
                <a:solidFill>
                  <a:srgbClr val="1C584F"/>
                </a:solidFill>
                <a:latin typeface="Times New Roman" panose="02020603050405020304" pitchFamily="18" charset="0"/>
                <a:cs typeface="Times New Roman" panose="02020603050405020304" pitchFamily="18" charset="0"/>
              </a:rPr>
              <a:t>BPharm, MPH (Global Public Health)</a:t>
            </a:r>
          </a:p>
        </p:txBody>
      </p:sp>
    </p:spTree>
    <p:extLst>
      <p:ext uri="{BB962C8B-B14F-4D97-AF65-F5344CB8AC3E}">
        <p14:creationId xmlns:p14="http://schemas.microsoft.com/office/powerpoint/2010/main" val="1225521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421062-7783-9BDB-CB10-C29548C35BA1}"/>
              </a:ext>
            </a:extLst>
          </p:cNvPr>
          <p:cNvSpPr>
            <a:spLocks noGrp="1"/>
          </p:cNvSpPr>
          <p:nvPr>
            <p:ph idx="1"/>
          </p:nvPr>
        </p:nvSpPr>
        <p:spPr>
          <a:xfrm>
            <a:off x="414069" y="189782"/>
            <a:ext cx="11352362" cy="6389358"/>
          </a:xfrm>
          <a:ln>
            <a:solidFill>
              <a:schemeClr val="accent1"/>
            </a:solidFill>
          </a:ln>
        </p:spPr>
        <p:txBody>
          <a:bodyPr>
            <a:normAutofit lnSpcReduction="10000"/>
          </a:bodyPr>
          <a:lstStyle/>
          <a:p>
            <a:pPr marL="0" indent="0" algn="ctr">
              <a:buNone/>
            </a:pPr>
            <a:endParaRPr lang="en-US" sz="3600" b="1" u="sng" dirty="0">
              <a:latin typeface="Times New Roman" panose="02020603050405020304" pitchFamily="18" charset="0"/>
              <a:cs typeface="Times New Roman" panose="02020603050405020304" pitchFamily="18" charset="0"/>
            </a:endParaRPr>
          </a:p>
          <a:p>
            <a:pPr marL="0" indent="0" algn="ctr">
              <a:buNone/>
            </a:pPr>
            <a:r>
              <a:rPr lang="en-US" sz="3600" b="1" u="sng" dirty="0">
                <a:latin typeface="Times New Roman" panose="02020603050405020304" pitchFamily="18" charset="0"/>
                <a:cs typeface="Times New Roman" panose="02020603050405020304" pitchFamily="18" charset="0"/>
              </a:rPr>
              <a:t>Instructions and student evaluation</a:t>
            </a:r>
            <a:endParaRPr lang="en-US" sz="3600" u="sng"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Weekly hospital visits and ward orientation.</a:t>
            </a:r>
          </a:p>
          <a:p>
            <a:r>
              <a:rPr lang="en-US" sz="3200" dirty="0">
                <a:latin typeface="Times New Roman" panose="02020603050405020304" pitchFamily="18" charset="0"/>
                <a:cs typeface="Times New Roman" panose="02020603050405020304" pitchFamily="18" charset="0"/>
              </a:rPr>
              <a:t>Patient’s assessment and history taking.</a:t>
            </a:r>
          </a:p>
          <a:p>
            <a:r>
              <a:rPr lang="en-US" sz="3200" dirty="0">
                <a:latin typeface="Times New Roman" panose="02020603050405020304" pitchFamily="18" charset="0"/>
                <a:cs typeface="Times New Roman" panose="02020603050405020304" pitchFamily="18" charset="0"/>
              </a:rPr>
              <a:t>Class presentations and case studies</a:t>
            </a:r>
          </a:p>
          <a:p>
            <a:r>
              <a:rPr lang="en-US" sz="3200" dirty="0">
                <a:latin typeface="Times New Roman" panose="02020603050405020304" pitchFamily="18" charset="0"/>
                <a:cs typeface="Times New Roman" panose="02020603050405020304" pitchFamily="18" charset="0"/>
              </a:rPr>
              <a:t>Group case scenarios and discussions</a:t>
            </a:r>
          </a:p>
          <a:p>
            <a:r>
              <a:rPr lang="en-US" sz="3200" dirty="0">
                <a:latin typeface="Times New Roman" panose="02020603050405020304" pitchFamily="18" charset="0"/>
                <a:cs typeface="Times New Roman" panose="02020603050405020304" pitchFamily="18" charset="0"/>
              </a:rPr>
              <a:t>Follow dress code and professional positive attitude with staff and colleagues</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Complete required assessments (forms, reports, quizzes…</a:t>
            </a:r>
            <a:r>
              <a:rPr lang="en-US" sz="3200" dirty="0" err="1">
                <a:latin typeface="Times New Roman" panose="02020603050405020304" pitchFamily="18" charset="0"/>
                <a:cs typeface="Times New Roman" panose="02020603050405020304" pitchFamily="18" charset="0"/>
              </a:rPr>
              <a:t>etc</a:t>
            </a:r>
            <a:r>
              <a:rPr lang="en-US" sz="3200" dirty="0">
                <a:latin typeface="Times New Roman" panose="02020603050405020304" pitchFamily="18" charset="0"/>
                <a:cs typeface="Times New Roman" panose="02020603050405020304" pitchFamily="18" charset="0"/>
              </a:rPr>
              <a:t>) as per required</a:t>
            </a:r>
          </a:p>
          <a:p>
            <a:endParaRPr lang="en-US" dirty="0"/>
          </a:p>
          <a:p>
            <a:endParaRPr lang="en-US" dirty="0"/>
          </a:p>
          <a:p>
            <a:endParaRPr lang="en-US" dirty="0"/>
          </a:p>
          <a:p>
            <a:endParaRPr lang="en-US" dirty="0"/>
          </a:p>
        </p:txBody>
      </p:sp>
      <p:pic>
        <p:nvPicPr>
          <p:cNvPr id="2" name="Picture 1">
            <a:extLst>
              <a:ext uri="{FF2B5EF4-FFF2-40B4-BE49-F238E27FC236}">
                <a16:creationId xmlns:a16="http://schemas.microsoft.com/office/drawing/2014/main" id="{1867294A-A95E-04FD-CDE1-BCCA5F71AF1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22152" y="314420"/>
            <a:ext cx="1672744" cy="1672744"/>
          </a:xfrm>
          <a:prstGeom prst="rect">
            <a:avLst/>
          </a:prstGeom>
          <a:noFill/>
          <a:ln>
            <a:noFill/>
          </a:ln>
        </p:spPr>
      </p:pic>
    </p:spTree>
    <p:extLst>
      <p:ext uri="{BB962C8B-B14F-4D97-AF65-F5344CB8AC3E}">
        <p14:creationId xmlns:p14="http://schemas.microsoft.com/office/powerpoint/2010/main" val="78537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C7DE8-F24C-E109-1CF5-356C20C77AFC}"/>
              </a:ext>
            </a:extLst>
          </p:cNvPr>
          <p:cNvSpPr>
            <a:spLocks noGrp="1"/>
          </p:cNvSpPr>
          <p:nvPr>
            <p:ph type="title"/>
          </p:nvPr>
        </p:nvSpPr>
        <p:spPr>
          <a:xfrm>
            <a:off x="374904" y="0"/>
            <a:ext cx="10515600" cy="1325563"/>
          </a:xfrm>
        </p:spPr>
        <p:txBody>
          <a:bodyPr/>
          <a:lstStyle/>
          <a:p>
            <a:r>
              <a:rPr lang="en-US" b="1" dirty="0">
                <a:solidFill>
                  <a:schemeClr val="accent1">
                    <a:lumMod val="50000"/>
                  </a:schemeClr>
                </a:solidFill>
                <a:latin typeface="Times New Roman" panose="02020603050405020304" pitchFamily="18" charset="0"/>
                <a:cs typeface="Times New Roman" panose="02020603050405020304" pitchFamily="18" charset="0"/>
              </a:rPr>
              <a:t>Learning Outcomes</a:t>
            </a:r>
          </a:p>
        </p:txBody>
      </p:sp>
      <p:sp>
        <p:nvSpPr>
          <p:cNvPr id="3" name="Content Placeholder 2">
            <a:extLst>
              <a:ext uri="{FF2B5EF4-FFF2-40B4-BE49-F238E27FC236}">
                <a16:creationId xmlns:a16="http://schemas.microsoft.com/office/drawing/2014/main" id="{3287FBE8-AD0F-EF3F-DDD4-B9D781E9CBBF}"/>
              </a:ext>
            </a:extLst>
          </p:cNvPr>
          <p:cNvSpPr>
            <a:spLocks noGrp="1"/>
          </p:cNvSpPr>
          <p:nvPr>
            <p:ph idx="1"/>
          </p:nvPr>
        </p:nvSpPr>
        <p:spPr>
          <a:xfrm>
            <a:off x="171472" y="1187792"/>
            <a:ext cx="10014639" cy="5602515"/>
          </a:xfrm>
        </p:spPr>
        <p:txBody>
          <a:bodyPr>
            <a:noAutofit/>
          </a:bodyPr>
          <a:lstStyle/>
          <a:p>
            <a:r>
              <a:rPr lang="en-US" sz="2600" dirty="0">
                <a:latin typeface="Times New Roman" panose="02020603050405020304" pitchFamily="18" charset="0"/>
                <a:ea typeface="Arial Unicode MS" panose="020B0604020202020204" pitchFamily="34" charset="-128"/>
                <a:cs typeface="Times New Roman" panose="02020603050405020304" pitchFamily="18" charset="0"/>
              </a:rPr>
              <a:t>Understand the basics and importance of patient assessment</a:t>
            </a:r>
          </a:p>
          <a:p>
            <a:r>
              <a:rPr lang="en-US" sz="2600" dirty="0">
                <a:latin typeface="Times New Roman" panose="02020603050405020304" pitchFamily="18" charset="0"/>
                <a:ea typeface="Arial Unicode MS" panose="020B0604020202020204" pitchFamily="34" charset="-128"/>
                <a:cs typeface="Times New Roman" panose="02020603050405020304" pitchFamily="18" charset="0"/>
              </a:rPr>
              <a:t>Understand the role of pharmacists in providing patient assessment</a:t>
            </a:r>
          </a:p>
          <a:p>
            <a:r>
              <a:rPr lang="en-US" sz="2600" dirty="0">
                <a:latin typeface="Times New Roman" panose="02020603050405020304" pitchFamily="18" charset="0"/>
                <a:ea typeface="Arial Unicode MS" panose="020B0604020202020204" pitchFamily="34" charset="-128"/>
                <a:cs typeface="Times New Roman" panose="02020603050405020304" pitchFamily="18" charset="0"/>
              </a:rPr>
              <a:t>Understand the role of pharmacists in providing patient-centered care.</a:t>
            </a:r>
          </a:p>
          <a:p>
            <a:r>
              <a:rPr lang="en-US" sz="2600" dirty="0">
                <a:latin typeface="Times New Roman" panose="02020603050405020304" pitchFamily="18" charset="0"/>
                <a:ea typeface="Arial Unicode MS" panose="020B0604020202020204" pitchFamily="34" charset="-128"/>
                <a:cs typeface="Times New Roman" panose="02020603050405020304" pitchFamily="18" charset="0"/>
              </a:rPr>
              <a:t>Improve clinical health outcomes and patient care through decreasing medication-related adverse events.</a:t>
            </a:r>
          </a:p>
          <a:p>
            <a:endParaRPr lang="en-US" sz="2600" dirty="0">
              <a:latin typeface="Times New Roman" panose="02020603050405020304" pitchFamily="18" charset="0"/>
              <a:ea typeface="Arial Unicode MS" panose="020B0604020202020204" pitchFamily="34" charset="-128"/>
              <a:cs typeface="Times New Roman" panose="02020603050405020304" pitchFamily="18" charset="0"/>
            </a:endParaRPr>
          </a:p>
          <a:p>
            <a:r>
              <a:rPr lang="en-US" sz="2600" dirty="0">
                <a:latin typeface="Times New Roman" panose="02020603050405020304" pitchFamily="18" charset="0"/>
                <a:ea typeface="Arial Unicode MS" panose="020B0604020202020204" pitchFamily="34" charset="-128"/>
                <a:cs typeface="Times New Roman" panose="02020603050405020304" pitchFamily="18" charset="0"/>
              </a:rPr>
              <a:t>Develop and improve engagement and communication skills.</a:t>
            </a:r>
          </a:p>
          <a:p>
            <a:r>
              <a:rPr lang="en-US" sz="2600" dirty="0">
                <a:latin typeface="Times New Roman" panose="02020603050405020304" pitchFamily="18" charset="0"/>
                <a:ea typeface="Arial Unicode MS" panose="020B0604020202020204" pitchFamily="34" charset="-128"/>
                <a:cs typeface="Times New Roman" panose="02020603050405020304" pitchFamily="18" charset="0"/>
              </a:rPr>
              <a:t>Utilize legal, ethical, and professional responsibilities as clinical and community pharmacists.</a:t>
            </a:r>
          </a:p>
          <a:p>
            <a:r>
              <a:rPr lang="en-US" sz="2600" dirty="0">
                <a:latin typeface="Times New Roman" panose="02020603050405020304" pitchFamily="18" charset="0"/>
                <a:ea typeface="Arial Unicode MS" panose="020B0604020202020204" pitchFamily="34" charset="-128"/>
                <a:cs typeface="Times New Roman" panose="02020603050405020304" pitchFamily="18" charset="0"/>
              </a:rPr>
              <a:t>Utilize skills in drug dispensation, drug interactions, patient adherence, compliance, and long-term follow-up.</a:t>
            </a:r>
          </a:p>
        </p:txBody>
      </p:sp>
      <p:pic>
        <p:nvPicPr>
          <p:cNvPr id="4" name="Picture 3">
            <a:extLst>
              <a:ext uri="{FF2B5EF4-FFF2-40B4-BE49-F238E27FC236}">
                <a16:creationId xmlns:a16="http://schemas.microsoft.com/office/drawing/2014/main" id="{A5DE9BE1-F981-289D-953A-A42742CAD8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22152" y="314420"/>
            <a:ext cx="1672744" cy="1672744"/>
          </a:xfrm>
          <a:prstGeom prst="rect">
            <a:avLst/>
          </a:prstGeom>
          <a:noFill/>
          <a:ln>
            <a:noFill/>
          </a:ln>
        </p:spPr>
      </p:pic>
    </p:spTree>
    <p:extLst>
      <p:ext uri="{BB962C8B-B14F-4D97-AF65-F5344CB8AC3E}">
        <p14:creationId xmlns:p14="http://schemas.microsoft.com/office/powerpoint/2010/main" val="3891836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E77CE0-45DB-5768-2203-6CF1762CDC03}"/>
              </a:ext>
            </a:extLst>
          </p:cNvPr>
          <p:cNvSpPr>
            <a:spLocks noGrp="1"/>
          </p:cNvSpPr>
          <p:nvPr>
            <p:ph idx="1"/>
          </p:nvPr>
        </p:nvSpPr>
        <p:spPr>
          <a:xfrm>
            <a:off x="838200" y="2130425"/>
            <a:ext cx="10515600" cy="4351338"/>
          </a:xfrm>
        </p:spPr>
        <p:txBody>
          <a:bodyPr>
            <a:normAutofit/>
          </a:bodyPr>
          <a:lstStyle/>
          <a:p>
            <a:pPr marL="0" indent="0">
              <a:buNone/>
            </a:pPr>
            <a:r>
              <a:rPr lang="en-US" sz="3200" kern="100" dirty="0">
                <a:effectLst/>
                <a:latin typeface="Times New Roman" panose="02020603050405020304" pitchFamily="18" charset="0"/>
                <a:ea typeface="Arial Unicode MS" panose="020B0604020202020204" pitchFamily="34" charset="-128"/>
                <a:cs typeface="Times New Roman" panose="02020603050405020304" pitchFamily="18" charset="0"/>
              </a:rPr>
              <a:t>“Patient assessment includes </a:t>
            </a:r>
            <a:r>
              <a:rPr lang="en-US" sz="3200" u="sng" kern="100" dirty="0">
                <a:effectLst/>
                <a:latin typeface="Times New Roman" panose="02020603050405020304" pitchFamily="18" charset="0"/>
                <a:ea typeface="Arial Unicode MS" panose="020B0604020202020204" pitchFamily="34" charset="-128"/>
                <a:cs typeface="Times New Roman" panose="02020603050405020304" pitchFamily="18" charset="0"/>
              </a:rPr>
              <a:t>gathering relevant information </a:t>
            </a:r>
            <a:r>
              <a:rPr lang="en-US" sz="3200" kern="100" dirty="0">
                <a:effectLst/>
                <a:latin typeface="Times New Roman" panose="02020603050405020304" pitchFamily="18" charset="0"/>
                <a:ea typeface="Arial Unicode MS" panose="020B0604020202020204" pitchFamily="34" charset="-128"/>
                <a:cs typeface="Times New Roman" panose="02020603050405020304" pitchFamily="18" charset="0"/>
              </a:rPr>
              <a:t>through </a:t>
            </a:r>
            <a:r>
              <a:rPr lang="en-US" sz="3200" u="sng" kern="100" dirty="0">
                <a:effectLst/>
                <a:latin typeface="Times New Roman" panose="02020603050405020304" pitchFamily="18" charset="0"/>
                <a:ea typeface="Arial Unicode MS" panose="020B0604020202020204" pitchFamily="34" charset="-128"/>
                <a:cs typeface="Times New Roman" panose="02020603050405020304" pitchFamily="18" charset="0"/>
              </a:rPr>
              <a:t>dialogue</a:t>
            </a:r>
            <a:r>
              <a:rPr lang="en-US" sz="3200" kern="100" dirty="0">
                <a:effectLst/>
                <a:latin typeface="Times New Roman" panose="02020603050405020304" pitchFamily="18" charset="0"/>
                <a:ea typeface="Arial Unicode MS" panose="020B0604020202020204" pitchFamily="34" charset="-128"/>
                <a:cs typeface="Times New Roman" panose="02020603050405020304" pitchFamily="18" charset="0"/>
              </a:rPr>
              <a:t> with the patient, reviewing the patient profile and using that information to identify drug therapy problems or other issues that could affect health outcomes.”</a:t>
            </a:r>
          </a:p>
          <a:p>
            <a:pPr marL="0" indent="0">
              <a:buNone/>
            </a:pPr>
            <a:endParaRPr lang="en-US" sz="4400" dirty="0">
              <a:latin typeface="Times New Roman" panose="02020603050405020304" pitchFamily="18" charset="0"/>
              <a:ea typeface="Arial Unicode MS" panose="020B0604020202020204" pitchFamily="34" charset="-128"/>
              <a:cs typeface="Times New Roman" panose="02020603050405020304" pitchFamily="18" charset="0"/>
            </a:endParaRPr>
          </a:p>
        </p:txBody>
      </p:sp>
      <p:pic>
        <p:nvPicPr>
          <p:cNvPr id="2" name="Picture 1">
            <a:extLst>
              <a:ext uri="{FF2B5EF4-FFF2-40B4-BE49-F238E27FC236}">
                <a16:creationId xmlns:a16="http://schemas.microsoft.com/office/drawing/2014/main" id="{165A80AD-0293-4A83-4FB3-6259F843D67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22152" y="314420"/>
            <a:ext cx="1672744" cy="1672744"/>
          </a:xfrm>
          <a:prstGeom prst="rect">
            <a:avLst/>
          </a:prstGeom>
          <a:noFill/>
          <a:ln>
            <a:noFill/>
          </a:ln>
        </p:spPr>
      </p:pic>
    </p:spTree>
    <p:extLst>
      <p:ext uri="{BB962C8B-B14F-4D97-AF65-F5344CB8AC3E}">
        <p14:creationId xmlns:p14="http://schemas.microsoft.com/office/powerpoint/2010/main" val="141962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AAAD2-69D9-116D-BF91-C8AA2C305DE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four elements of patient assessment</a:t>
            </a:r>
          </a:p>
        </p:txBody>
      </p:sp>
      <p:sp>
        <p:nvSpPr>
          <p:cNvPr id="3" name="Content Placeholder 2">
            <a:extLst>
              <a:ext uri="{FF2B5EF4-FFF2-40B4-BE49-F238E27FC236}">
                <a16:creationId xmlns:a16="http://schemas.microsoft.com/office/drawing/2014/main" id="{2A9EC748-4A7A-6EDA-4667-F93E371892F1}"/>
              </a:ext>
            </a:extLst>
          </p:cNvPr>
          <p:cNvSpPr>
            <a:spLocks noGrp="1"/>
          </p:cNvSpPr>
          <p:nvPr>
            <p:ph idx="1"/>
          </p:nvPr>
        </p:nvSpPr>
        <p:spPr>
          <a:xfrm>
            <a:off x="838200" y="1690688"/>
            <a:ext cx="10515600" cy="4675967"/>
          </a:xfrm>
        </p:spPr>
        <p:txBody>
          <a:bodyPr>
            <a:normAutofit/>
          </a:bodyPr>
          <a:lstStyle/>
          <a:p>
            <a:pPr marL="514350" indent="-514350" algn="l">
              <a:buFont typeface="+mj-lt"/>
              <a:buAutoNum type="arabicPeriod"/>
            </a:pPr>
            <a:r>
              <a:rPr lang="en-US" b="0" i="0" u="none" strike="noStrike" baseline="0" dirty="0">
                <a:solidFill>
                  <a:srgbClr val="201C20"/>
                </a:solidFill>
                <a:latin typeface="Times New Roman" panose="02020603050405020304" pitchFamily="18" charset="0"/>
                <a:cs typeface="Times New Roman" panose="02020603050405020304" pitchFamily="18" charset="0"/>
              </a:rPr>
              <a:t>Knowledge of the characteristic patterns of signs and symptoms </a:t>
            </a:r>
          </a:p>
          <a:p>
            <a:pPr marL="514350" indent="-514350" algn="l">
              <a:buFont typeface="+mj-lt"/>
              <a:buAutoNum type="arabicPeriod"/>
            </a:pPr>
            <a:r>
              <a:rPr lang="en-US" dirty="0">
                <a:solidFill>
                  <a:srgbClr val="201C20"/>
                </a:solidFill>
                <a:latin typeface="Times New Roman" panose="02020603050405020304" pitchFamily="18" charset="0"/>
                <a:cs typeface="Times New Roman" panose="02020603050405020304" pitchFamily="18" charset="0"/>
              </a:rPr>
              <a:t>E</a:t>
            </a:r>
            <a:r>
              <a:rPr lang="en-US" b="0" i="0" u="none" strike="noStrike" baseline="0" dirty="0">
                <a:solidFill>
                  <a:srgbClr val="201C20"/>
                </a:solidFill>
                <a:latin typeface="Times New Roman" panose="02020603050405020304" pitchFamily="18" charset="0"/>
                <a:cs typeface="Times New Roman" panose="02020603050405020304" pitchFamily="18" charset="0"/>
              </a:rPr>
              <a:t>valuative or diagnostic criteria.</a:t>
            </a:r>
          </a:p>
          <a:p>
            <a:pPr marL="514350" indent="-514350" algn="l">
              <a:buFont typeface="+mj-lt"/>
              <a:buAutoNum type="arabicPeriod"/>
            </a:pPr>
            <a:r>
              <a:rPr lang="en-US" b="0" i="0" u="none" strike="noStrike" baseline="0" dirty="0">
                <a:solidFill>
                  <a:srgbClr val="201C20"/>
                </a:solidFill>
                <a:latin typeface="Times New Roman" panose="02020603050405020304" pitchFamily="18" charset="0"/>
                <a:cs typeface="Times New Roman" panose="02020603050405020304" pitchFamily="18" charset="0"/>
              </a:rPr>
              <a:t>Patient history.</a:t>
            </a:r>
          </a:p>
          <a:p>
            <a:pPr marL="342900" indent="-342900">
              <a:buFont typeface="+mj-lt"/>
              <a:buAutoNum type="arabicPeriod"/>
            </a:pPr>
            <a:r>
              <a:rPr lang="en-US" dirty="0">
                <a:solidFill>
                  <a:srgbClr val="201C20"/>
                </a:solidFill>
                <a:latin typeface="Times New Roman" panose="02020603050405020304" pitchFamily="18" charset="0"/>
                <a:cs typeface="Times New Roman" panose="02020603050405020304" pitchFamily="18" charset="0"/>
              </a:rPr>
              <a:t>Objective data: physical </a:t>
            </a:r>
            <a:r>
              <a:rPr lang="en-US" b="0" i="0" u="none" strike="noStrike" baseline="0" dirty="0">
                <a:solidFill>
                  <a:srgbClr val="201C20"/>
                </a:solidFill>
                <a:latin typeface="Times New Roman" panose="02020603050405020304" pitchFamily="18" charset="0"/>
                <a:cs typeface="Times New Roman" panose="02020603050405020304" pitchFamily="18" charset="0"/>
              </a:rPr>
              <a:t>examination, laboratory test results, and medical imaging.</a:t>
            </a:r>
          </a:p>
          <a:p>
            <a:pPr marL="514350" indent="-514350" algn="l">
              <a:buFont typeface="+mj-lt"/>
              <a:buAutoNum type="arabicPeriod"/>
            </a:pP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A078AE89-82DF-DCD0-9680-C12D93677A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28552" y="17944"/>
            <a:ext cx="1672744" cy="1672744"/>
          </a:xfrm>
          <a:prstGeom prst="rect">
            <a:avLst/>
          </a:prstGeom>
          <a:noFill/>
          <a:ln>
            <a:noFill/>
          </a:ln>
        </p:spPr>
      </p:pic>
    </p:spTree>
    <p:extLst>
      <p:ext uri="{BB962C8B-B14F-4D97-AF65-F5344CB8AC3E}">
        <p14:creationId xmlns:p14="http://schemas.microsoft.com/office/powerpoint/2010/main" val="4088906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36A6D6-97E9-4FC7-365D-1B45995E5ACF}"/>
              </a:ext>
            </a:extLst>
          </p:cNvPr>
          <p:cNvSpPr txBox="1"/>
          <p:nvPr/>
        </p:nvSpPr>
        <p:spPr>
          <a:xfrm>
            <a:off x="790754" y="1884720"/>
            <a:ext cx="10610491" cy="584775"/>
          </a:xfrm>
          <a:prstGeom prst="rect">
            <a:avLst/>
          </a:prstGeom>
          <a:noFill/>
        </p:spPr>
        <p:txBody>
          <a:bodyPr wrap="square">
            <a:spAutoFit/>
          </a:bodyPr>
          <a:lstStyle/>
          <a:p>
            <a:pPr algn="l"/>
            <a:r>
              <a:rPr lang="en-US" sz="3200" b="1" i="0" u="none" strike="noStrike" baseline="0" dirty="0">
                <a:solidFill>
                  <a:srgbClr val="201C20"/>
                </a:solidFill>
                <a:latin typeface="Times New Roman" panose="02020603050405020304" pitchFamily="18" charset="0"/>
                <a:cs typeface="Times New Roman" panose="02020603050405020304" pitchFamily="18" charset="0"/>
              </a:rPr>
              <a:t>Introduction to Patient Assessment for Pharmacists</a:t>
            </a:r>
            <a:endParaRPr lang="en-US" sz="3200" b="1"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1407FAB2-300D-3966-549F-FF49CEB75BE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22152" y="314420"/>
            <a:ext cx="1672744" cy="1672744"/>
          </a:xfrm>
          <a:prstGeom prst="rect">
            <a:avLst/>
          </a:prstGeom>
          <a:noFill/>
          <a:ln>
            <a:noFill/>
          </a:ln>
        </p:spPr>
      </p:pic>
    </p:spTree>
    <p:extLst>
      <p:ext uri="{BB962C8B-B14F-4D97-AF65-F5344CB8AC3E}">
        <p14:creationId xmlns:p14="http://schemas.microsoft.com/office/powerpoint/2010/main" val="4170236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2D9C0A-B030-316E-7C24-B5D2B6919B4C}"/>
              </a:ext>
            </a:extLst>
          </p:cNvPr>
          <p:cNvSpPr>
            <a:spLocks noGrp="1"/>
          </p:cNvSpPr>
          <p:nvPr>
            <p:ph idx="1"/>
          </p:nvPr>
        </p:nvSpPr>
        <p:spPr>
          <a:xfrm>
            <a:off x="460829" y="0"/>
            <a:ext cx="10515600" cy="6446497"/>
          </a:xfrm>
        </p:spPr>
        <p:txBody>
          <a:bodyPr>
            <a:normAutofit/>
          </a:bodyPr>
          <a:lstStyle/>
          <a:p>
            <a:pPr marL="0" indent="0">
              <a:buNone/>
            </a:pP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buNone/>
            </a:pPr>
            <a:r>
              <a:rPr lang="en-US" sz="2800" b="0" i="0" u="none" strike="noStrike" baseline="0" dirty="0">
                <a:solidFill>
                  <a:srgbClr val="201C20"/>
                </a:solidFill>
                <a:latin typeface="Times New Roman" panose="02020603050405020304" pitchFamily="18" charset="0"/>
                <a:cs typeface="Times New Roman" panose="02020603050405020304" pitchFamily="18" charset="0"/>
              </a:rPr>
              <a:t>As pharmacy continues its rapid transition to a more </a:t>
            </a:r>
            <a:r>
              <a:rPr lang="en-US" sz="2800" b="0" i="0" u="sng" strike="noStrike" baseline="0" dirty="0">
                <a:solidFill>
                  <a:srgbClr val="201C20"/>
                </a:solidFill>
                <a:latin typeface="Times New Roman" panose="02020603050405020304" pitchFamily="18" charset="0"/>
                <a:cs typeface="Times New Roman" panose="02020603050405020304" pitchFamily="18" charset="0"/>
              </a:rPr>
              <a:t>patient-centered</a:t>
            </a:r>
            <a:r>
              <a:rPr lang="en-US" sz="2800" b="0" i="0" u="none" strike="noStrike" baseline="0" dirty="0">
                <a:solidFill>
                  <a:srgbClr val="201C20"/>
                </a:solidFill>
                <a:latin typeface="Times New Roman" panose="02020603050405020304" pitchFamily="18" charset="0"/>
                <a:cs typeface="Times New Roman" panose="02020603050405020304" pitchFamily="18" charset="0"/>
              </a:rPr>
              <a:t> profession, patient assessment is one of the most important skill sets a pharmacist will use in daily clinical practice.</a:t>
            </a:r>
          </a:p>
          <a:p>
            <a:pPr marL="0" indent="0" algn="l">
              <a:buNone/>
            </a:pPr>
            <a:endParaRPr lang="en-US" dirty="0">
              <a:solidFill>
                <a:srgbClr val="201C20"/>
              </a:solidFill>
              <a:effectLst/>
              <a:latin typeface="Times New Roman" panose="02020603050405020304" pitchFamily="18" charset="0"/>
              <a:cs typeface="Times New Roman" panose="02020603050405020304" pitchFamily="18" charset="0"/>
            </a:endParaRPr>
          </a:p>
          <a:p>
            <a:pPr marL="0" indent="0">
              <a:buNone/>
            </a:pPr>
            <a:r>
              <a:rPr lang="en-US" dirty="0">
                <a:solidFill>
                  <a:srgbClr val="201C20"/>
                </a:solidFill>
                <a:latin typeface="Times New Roman" panose="02020603050405020304" pitchFamily="18" charset="0"/>
                <a:cs typeface="Times New Roman" panose="02020603050405020304" pitchFamily="18" charset="0"/>
              </a:rPr>
              <a:t>For every prescription that is dispensed, pharmacists must ask whether the prescription is therapeutically appropriate. This includes gathering relevant information through dialogue with the patient, and creating, adjusting or reviewing the patient profile. </a:t>
            </a:r>
          </a:p>
          <a:p>
            <a:pPr marL="0" indent="0">
              <a:buNone/>
            </a:pP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Community pharmacists: shift from </a:t>
            </a:r>
            <a:r>
              <a:rPr lang="en-US" u="sng" kern="100" dirty="0">
                <a:effectLst/>
                <a:latin typeface="Times New Roman" panose="02020603050405020304" pitchFamily="18" charset="0"/>
                <a:ea typeface="Calibri" panose="020F0502020204030204" pitchFamily="34" charset="0"/>
                <a:cs typeface="Times New Roman" panose="02020603050405020304" pitchFamily="18" charset="0"/>
              </a:rPr>
              <a:t>“providing products”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to “providing </a:t>
            </a:r>
            <a:r>
              <a:rPr lang="en-US" u="sng" kern="100" dirty="0">
                <a:effectLst/>
                <a:latin typeface="Times New Roman" panose="02020603050405020304" pitchFamily="18" charset="0"/>
                <a:ea typeface="Calibri" panose="020F0502020204030204" pitchFamily="34" charset="0"/>
                <a:cs typeface="Times New Roman" panose="02020603050405020304" pitchFamily="18" charset="0"/>
              </a:rPr>
              <a:t>patient care services</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US" sz="4000" dirty="0">
              <a:latin typeface="Times New Roman" panose="02020603050405020304" pitchFamily="18" charset="0"/>
              <a:cs typeface="Times New Roman" panose="02020603050405020304" pitchFamily="18" charset="0"/>
            </a:endParaRPr>
          </a:p>
        </p:txBody>
      </p:sp>
      <p:sp>
        <p:nvSpPr>
          <p:cNvPr id="5" name="Arrow: Curved Left 4">
            <a:extLst>
              <a:ext uri="{FF2B5EF4-FFF2-40B4-BE49-F238E27FC236}">
                <a16:creationId xmlns:a16="http://schemas.microsoft.com/office/drawing/2014/main" id="{C227E355-2233-4309-A9FF-A30B73F35428}"/>
              </a:ext>
            </a:extLst>
          </p:cNvPr>
          <p:cNvSpPr/>
          <p:nvPr/>
        </p:nvSpPr>
        <p:spPr>
          <a:xfrm rot="5099308">
            <a:off x="3985334" y="4039329"/>
            <a:ext cx="1637706" cy="3937940"/>
          </a:xfrm>
          <a:prstGeom prst="curvedLeftArrow">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29478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a:extLst>
              <a:ext uri="{FF2B5EF4-FFF2-40B4-BE49-F238E27FC236}">
                <a16:creationId xmlns:a16="http://schemas.microsoft.com/office/drawing/2014/main" id="{55B38055-F069-7085-C574-3E4413224CA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749989"/>
          </a:xfrm>
        </p:spPr>
      </p:pic>
      <p:pic>
        <p:nvPicPr>
          <p:cNvPr id="2" name="Picture 1">
            <a:extLst>
              <a:ext uri="{FF2B5EF4-FFF2-40B4-BE49-F238E27FC236}">
                <a16:creationId xmlns:a16="http://schemas.microsoft.com/office/drawing/2014/main" id="{AD2E0702-42FF-C77E-6DF2-2DEDA8BC15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22152" y="314420"/>
            <a:ext cx="1672744" cy="1672744"/>
          </a:xfrm>
          <a:prstGeom prst="rect">
            <a:avLst/>
          </a:prstGeom>
          <a:noFill/>
          <a:ln>
            <a:noFill/>
          </a:ln>
        </p:spPr>
      </p:pic>
    </p:spTree>
    <p:extLst>
      <p:ext uri="{BB962C8B-B14F-4D97-AF65-F5344CB8AC3E}">
        <p14:creationId xmlns:p14="http://schemas.microsoft.com/office/powerpoint/2010/main" val="1443231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693</TotalTime>
  <Words>783</Words>
  <Application>Microsoft Office PowerPoint</Application>
  <PresentationFormat>Widescreen</PresentationFormat>
  <Paragraphs>100</Paragraphs>
  <Slides>16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Century Schoolbook</vt:lpstr>
      <vt:lpstr>Times New Roman</vt:lpstr>
      <vt:lpstr>Office Theme</vt:lpstr>
      <vt:lpstr>Patient Assessment</vt:lpstr>
      <vt:lpstr>Patient Assessment And Communication</vt:lpstr>
      <vt:lpstr>PowerPoint Presentation</vt:lpstr>
      <vt:lpstr>Learning Outcomes</vt:lpstr>
      <vt:lpstr>PowerPoint Presentation</vt:lpstr>
      <vt:lpstr>The four elements of patient 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Assessment And Communication</dc:title>
  <dc:creator>Shajwan N.</dc:creator>
  <cp:lastModifiedBy>Shajwan N.</cp:lastModifiedBy>
  <cp:revision>24</cp:revision>
  <dcterms:created xsi:type="dcterms:W3CDTF">2023-10-04T10:14:51Z</dcterms:created>
  <dcterms:modified xsi:type="dcterms:W3CDTF">2024-10-01T04:30:58Z</dcterms:modified>
</cp:coreProperties>
</file>