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2" r:id="rId2"/>
    <p:sldId id="257" r:id="rId3"/>
    <p:sldId id="275" r:id="rId4"/>
    <p:sldId id="301" r:id="rId5"/>
    <p:sldId id="294" r:id="rId6"/>
    <p:sldId id="295" r:id="rId7"/>
    <p:sldId id="296" r:id="rId8"/>
    <p:sldId id="297" r:id="rId9"/>
    <p:sldId id="298" r:id="rId10"/>
    <p:sldId id="302" r:id="rId11"/>
    <p:sldId id="303" r:id="rId12"/>
    <p:sldId id="293" r:id="rId13"/>
    <p:sldId id="307" r:id="rId14"/>
    <p:sldId id="299" r:id="rId15"/>
    <p:sldId id="268" r:id="rId16"/>
    <p:sldId id="270" r:id="rId17"/>
    <p:sldId id="271" r:id="rId18"/>
    <p:sldId id="272" r:id="rId19"/>
    <p:sldId id="277" r:id="rId20"/>
    <p:sldId id="279" r:id="rId21"/>
    <p:sldId id="280" r:id="rId22"/>
    <p:sldId id="273" r:id="rId23"/>
    <p:sldId id="274" r:id="rId24"/>
    <p:sldId id="269"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DDD3"/>
    <a:srgbClr val="1C5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04" autoAdjust="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70752-1290-4FA2-A56C-F0CA4A0489F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6D70AAF-0A26-485A-9870-471C2A4BD8ED}">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Normal body temperature</a:t>
          </a:r>
        </a:p>
        <a:p>
          <a:r>
            <a:rPr lang="en-US" sz="2400" dirty="0">
              <a:latin typeface="Times New Roman" panose="02020603050405020304" pitchFamily="18" charset="0"/>
              <a:cs typeface="Times New Roman" panose="02020603050405020304" pitchFamily="18" charset="0"/>
            </a:rPr>
            <a:t> (36.5-37.2C)</a:t>
          </a:r>
        </a:p>
      </dgm:t>
    </dgm:pt>
    <dgm:pt modelId="{623A7FC0-454A-458D-9239-FFA1C64F4297}" type="parTrans" cxnId="{FBFDAC87-8E58-42E0-852C-40E7D198B31D}">
      <dgm:prSet/>
      <dgm:spPr/>
      <dgm:t>
        <a:bodyPr/>
        <a:lstStyle/>
        <a:p>
          <a:endParaRPr lang="en-US"/>
        </a:p>
      </dgm:t>
    </dgm:pt>
    <dgm:pt modelId="{E6337C8B-D84F-4C55-BB5C-A8D54D19023D}" type="sibTrans" cxnId="{FBFDAC87-8E58-42E0-852C-40E7D198B31D}">
      <dgm:prSet/>
      <dgm:spPr/>
      <dgm:t>
        <a:bodyPr/>
        <a:lstStyle/>
        <a:p>
          <a:endParaRPr lang="en-US"/>
        </a:p>
      </dgm:t>
    </dgm:pt>
    <dgm:pt modelId="{3E9F73A7-7E25-4CAE-B0E5-E24337BC75E2}">
      <dgm:prSet phldrT="[Text]" custT="1"/>
      <dgm:spPr>
        <a:solidFill>
          <a:schemeClr val="accent1">
            <a:lumMod val="50000"/>
          </a:schemeClr>
        </a:solidFill>
      </dgm:spPr>
      <dgm:t>
        <a:bodyPr/>
        <a:lstStyle/>
        <a:p>
          <a:pPr>
            <a:buNone/>
          </a:pPr>
          <a:r>
            <a:rPr lang="en-US" sz="2000" b="0" i="0" kern="1200" dirty="0">
              <a:solidFill>
                <a:schemeClr val="bg1"/>
              </a:solidFill>
              <a:effectLst/>
              <a:latin typeface="Times New Roman" panose="02020603050405020304" pitchFamily="18" charset="0"/>
              <a:cs typeface="Times New Roman" panose="02020603050405020304" pitchFamily="18" charset="0"/>
            </a:rPr>
            <a:t>The normal body temperature varies depending on:</a:t>
          </a:r>
        </a:p>
        <a:p>
          <a:pPr>
            <a:buNone/>
          </a:pPr>
          <a:r>
            <a:rPr lang="en-US" sz="2000" kern="1200" dirty="0">
              <a:solidFill>
                <a:schemeClr val="bg1"/>
              </a:solidFill>
              <a:latin typeface="Times New Roman" panose="02020603050405020304" pitchFamily="18" charset="0"/>
              <a:cs typeface="Times New Roman" panose="02020603050405020304" pitchFamily="18" charset="0"/>
            </a:rPr>
            <a:t>G</a:t>
          </a:r>
          <a:r>
            <a:rPr lang="en-US" sz="2000" b="0" i="0" kern="1200" dirty="0">
              <a:solidFill>
                <a:schemeClr val="bg1"/>
              </a:solidFill>
              <a:effectLst/>
              <a:latin typeface="Times New Roman" panose="02020603050405020304" pitchFamily="18" charset="0"/>
              <a:cs typeface="Times New Roman" panose="02020603050405020304" pitchFamily="18" charset="0"/>
            </a:rPr>
            <a:t>ender, Recent activity, food and fluid consumption, time of day, and, in </a:t>
          </a:r>
          <a:r>
            <a:rPr lang="en-US" sz="2000" b="0" i="0" kern="1200" dirty="0">
              <a:solidFill>
                <a:prstClr val="white"/>
              </a:solidFill>
              <a:effectLst/>
              <a:latin typeface="Times New Roman" panose="02020603050405020304" pitchFamily="18" charset="0"/>
              <a:ea typeface="+mn-ea"/>
              <a:cs typeface="Times New Roman" panose="02020603050405020304" pitchFamily="18" charset="0"/>
            </a:rPr>
            <a:t>women, the stage of the menstrual cycle</a:t>
          </a:r>
        </a:p>
      </dgm:t>
    </dgm:pt>
    <dgm:pt modelId="{0794BDB3-7E10-4892-8A4E-8D0A3590A9FD}" type="parTrans" cxnId="{B2E9FB20-F612-42B6-8A0B-DB0DCB6E4062}">
      <dgm:prSet/>
      <dgm:spPr/>
      <dgm:t>
        <a:bodyPr/>
        <a:lstStyle/>
        <a:p>
          <a:endParaRPr lang="en-US"/>
        </a:p>
      </dgm:t>
    </dgm:pt>
    <dgm:pt modelId="{CFD172D5-B61F-4B1F-99A1-4E6EF4A7AE56}" type="sibTrans" cxnId="{B2E9FB20-F612-42B6-8A0B-DB0DCB6E4062}">
      <dgm:prSet/>
      <dgm:spPr/>
      <dgm:t>
        <a:bodyPr/>
        <a:lstStyle/>
        <a:p>
          <a:endParaRPr lang="en-US"/>
        </a:p>
      </dgm:t>
    </dgm:pt>
    <dgm:pt modelId="{D9DB8687-A2E8-4118-BFF5-FAC97F91B48D}">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 Orally</a:t>
          </a:r>
        </a:p>
        <a:p>
          <a:r>
            <a:rPr lang="en-US" sz="2400" dirty="0">
              <a:latin typeface="Times New Roman" panose="02020603050405020304" pitchFamily="18" charset="0"/>
              <a:cs typeface="Times New Roman" panose="02020603050405020304" pitchFamily="18" charset="0"/>
            </a:rPr>
            <a:t>  * Rectally</a:t>
          </a:r>
        </a:p>
        <a:p>
          <a:r>
            <a:rPr lang="en-US" sz="2400" dirty="0">
              <a:latin typeface="Times New Roman" panose="02020603050405020304" pitchFamily="18" charset="0"/>
              <a:cs typeface="Times New Roman" panose="02020603050405020304" pitchFamily="18" charset="0"/>
            </a:rPr>
            <a:t> * Axillary</a:t>
          </a:r>
        </a:p>
        <a:p>
          <a:r>
            <a:rPr lang="en-US" sz="2400" dirty="0">
              <a:latin typeface="Times New Roman" panose="02020603050405020304" pitchFamily="18" charset="0"/>
              <a:cs typeface="Times New Roman" panose="02020603050405020304" pitchFamily="18" charset="0"/>
            </a:rPr>
            <a:t>* Tympanic</a:t>
          </a:r>
        </a:p>
        <a:p>
          <a:r>
            <a:rPr lang="en-US" sz="2400" dirty="0">
              <a:latin typeface="Times New Roman" panose="02020603050405020304" pitchFamily="18" charset="0"/>
              <a:cs typeface="Times New Roman" panose="02020603050405020304" pitchFamily="18" charset="0"/>
            </a:rPr>
            <a:t>* By skin</a:t>
          </a:r>
        </a:p>
      </dgm:t>
    </dgm:pt>
    <dgm:pt modelId="{3D7C4216-9650-4D4A-BAE4-E3A5DC27218D}" type="parTrans" cxnId="{EC1D447B-E16B-4FE1-8960-5041A8A8863A}">
      <dgm:prSet/>
      <dgm:spPr/>
      <dgm:t>
        <a:bodyPr/>
        <a:lstStyle/>
        <a:p>
          <a:endParaRPr lang="en-US"/>
        </a:p>
      </dgm:t>
    </dgm:pt>
    <dgm:pt modelId="{A397E9CA-A827-4CC6-95C0-A8F3A3FFD057}" type="sibTrans" cxnId="{EC1D447B-E16B-4FE1-8960-5041A8A8863A}">
      <dgm:prSet/>
      <dgm:spPr/>
      <dgm:t>
        <a:bodyPr/>
        <a:lstStyle/>
        <a:p>
          <a:endParaRPr lang="en-US"/>
        </a:p>
      </dgm:t>
    </dgm:pt>
    <dgm:pt modelId="{BDF4CC03-C4E7-47F5-9C4A-944E49D92092}">
      <dgm:prSet phldrT="[Text]" custT="1"/>
      <dgm:spPr>
        <a:solidFill>
          <a:schemeClr val="accent1">
            <a:lumMod val="50000"/>
          </a:schemeClr>
        </a:solidFill>
      </dgm:spPr>
      <dgm:t>
        <a:bodyPr/>
        <a:lstStyle/>
        <a:p>
          <a:r>
            <a:rPr lang="en-US" sz="2400" dirty="0">
              <a:latin typeface="Times New Roman" panose="02020603050405020304" pitchFamily="18" charset="0"/>
              <a:cs typeface="Times New Roman" panose="02020603050405020304" pitchFamily="18" charset="0"/>
            </a:rPr>
            <a:t>* Fever</a:t>
          </a:r>
        </a:p>
        <a:p>
          <a:r>
            <a:rPr lang="en-US" sz="2400" dirty="0">
              <a:latin typeface="Times New Roman" panose="02020603050405020304" pitchFamily="18" charset="0"/>
              <a:cs typeface="Times New Roman" panose="02020603050405020304" pitchFamily="18" charset="0"/>
            </a:rPr>
            <a:t>* Hypothermia</a:t>
          </a:r>
        </a:p>
      </dgm:t>
    </dgm:pt>
    <dgm:pt modelId="{F7B1B543-9C0A-4612-95F7-98543F73B22B}" type="parTrans" cxnId="{F561D54F-6927-4B4C-B6AD-4843600BBB1B}">
      <dgm:prSet/>
      <dgm:spPr/>
      <dgm:t>
        <a:bodyPr/>
        <a:lstStyle/>
        <a:p>
          <a:endParaRPr lang="en-US"/>
        </a:p>
      </dgm:t>
    </dgm:pt>
    <dgm:pt modelId="{436E7D11-4F93-4E23-AA2D-085C4C46EA0A}" type="sibTrans" cxnId="{F561D54F-6927-4B4C-B6AD-4843600BBB1B}">
      <dgm:prSet/>
      <dgm:spPr/>
      <dgm:t>
        <a:bodyPr/>
        <a:lstStyle/>
        <a:p>
          <a:endParaRPr lang="en-US"/>
        </a:p>
      </dgm:t>
    </dgm:pt>
    <dgm:pt modelId="{1A4689D2-70D1-461C-B3B4-CD3B2AAB9EC9}" type="pres">
      <dgm:prSet presAssocID="{31170752-1290-4FA2-A56C-F0CA4A0489F0}" presName="matrix" presStyleCnt="0">
        <dgm:presLayoutVars>
          <dgm:chMax val="1"/>
          <dgm:dir/>
          <dgm:resizeHandles val="exact"/>
        </dgm:presLayoutVars>
      </dgm:prSet>
      <dgm:spPr/>
    </dgm:pt>
    <dgm:pt modelId="{0F1724A4-29DA-41E4-B63D-3D1961AB71E6}" type="pres">
      <dgm:prSet presAssocID="{31170752-1290-4FA2-A56C-F0CA4A0489F0}" presName="diamond" presStyleLbl="bgShp" presStyleIdx="0" presStyleCnt="1" custScaleX="142154"/>
      <dgm:spPr/>
    </dgm:pt>
    <dgm:pt modelId="{7B00C0A1-CDC4-4CF4-94FC-295BFF58AD7D}" type="pres">
      <dgm:prSet presAssocID="{31170752-1290-4FA2-A56C-F0CA4A0489F0}" presName="quad1" presStyleLbl="node1" presStyleIdx="0" presStyleCnt="4" custScaleX="121104" custScaleY="107692">
        <dgm:presLayoutVars>
          <dgm:chMax val="0"/>
          <dgm:chPref val="0"/>
          <dgm:bulletEnabled val="1"/>
        </dgm:presLayoutVars>
      </dgm:prSet>
      <dgm:spPr/>
    </dgm:pt>
    <dgm:pt modelId="{C4CA3113-4382-43B2-9624-B3A5408C8DEE}" type="pres">
      <dgm:prSet presAssocID="{31170752-1290-4FA2-A56C-F0CA4A0489F0}" presName="quad2" presStyleLbl="node1" presStyleIdx="1" presStyleCnt="4" custScaleX="130024" custScaleY="107692" custLinFactNeighborX="-1304">
        <dgm:presLayoutVars>
          <dgm:chMax val="0"/>
          <dgm:chPref val="0"/>
          <dgm:bulletEnabled val="1"/>
        </dgm:presLayoutVars>
      </dgm:prSet>
      <dgm:spPr/>
    </dgm:pt>
    <dgm:pt modelId="{0D29F0AC-BC2C-451E-8492-AE5A2791CF9B}" type="pres">
      <dgm:prSet presAssocID="{31170752-1290-4FA2-A56C-F0CA4A0489F0}" presName="quad3" presStyleLbl="node1" presStyleIdx="2" presStyleCnt="4" custScaleX="126364" custScaleY="108218">
        <dgm:presLayoutVars>
          <dgm:chMax val="0"/>
          <dgm:chPref val="0"/>
          <dgm:bulletEnabled val="1"/>
        </dgm:presLayoutVars>
      </dgm:prSet>
      <dgm:spPr/>
    </dgm:pt>
    <dgm:pt modelId="{61C69786-0E89-4869-AB1E-E9771892AF7A}" type="pres">
      <dgm:prSet presAssocID="{31170752-1290-4FA2-A56C-F0CA4A0489F0}" presName="quad4" presStyleLbl="node1" presStyleIdx="3" presStyleCnt="4" custScaleX="130572" custScaleY="113478">
        <dgm:presLayoutVars>
          <dgm:chMax val="0"/>
          <dgm:chPref val="0"/>
          <dgm:bulletEnabled val="1"/>
        </dgm:presLayoutVars>
      </dgm:prSet>
      <dgm:spPr/>
    </dgm:pt>
  </dgm:ptLst>
  <dgm:cxnLst>
    <dgm:cxn modelId="{B2E9FB20-F612-42B6-8A0B-DB0DCB6E4062}" srcId="{31170752-1290-4FA2-A56C-F0CA4A0489F0}" destId="{3E9F73A7-7E25-4CAE-B0E5-E24337BC75E2}" srcOrd="1" destOrd="0" parTransId="{0794BDB3-7E10-4892-8A4E-8D0A3590A9FD}" sibTransId="{CFD172D5-B61F-4B1F-99A1-4E6EF4A7AE56}"/>
    <dgm:cxn modelId="{F561D54F-6927-4B4C-B6AD-4843600BBB1B}" srcId="{31170752-1290-4FA2-A56C-F0CA4A0489F0}" destId="{BDF4CC03-C4E7-47F5-9C4A-944E49D92092}" srcOrd="3" destOrd="0" parTransId="{F7B1B543-9C0A-4612-95F7-98543F73B22B}" sibTransId="{436E7D11-4F93-4E23-AA2D-085C4C46EA0A}"/>
    <dgm:cxn modelId="{1895F552-0F16-4EF7-875B-B793126E965D}" type="presOf" srcId="{31170752-1290-4FA2-A56C-F0CA4A0489F0}" destId="{1A4689D2-70D1-461C-B3B4-CD3B2AAB9EC9}" srcOrd="0" destOrd="0" presId="urn:microsoft.com/office/officeart/2005/8/layout/matrix3"/>
    <dgm:cxn modelId="{EC1D447B-E16B-4FE1-8960-5041A8A8863A}" srcId="{31170752-1290-4FA2-A56C-F0CA4A0489F0}" destId="{D9DB8687-A2E8-4118-BFF5-FAC97F91B48D}" srcOrd="2" destOrd="0" parTransId="{3D7C4216-9650-4D4A-BAE4-E3A5DC27218D}" sibTransId="{A397E9CA-A827-4CC6-95C0-A8F3A3FFD057}"/>
    <dgm:cxn modelId="{E2F30481-94B6-4AE3-B227-C4361D74B510}" type="presOf" srcId="{D9DB8687-A2E8-4118-BFF5-FAC97F91B48D}" destId="{0D29F0AC-BC2C-451E-8492-AE5A2791CF9B}" srcOrd="0" destOrd="0" presId="urn:microsoft.com/office/officeart/2005/8/layout/matrix3"/>
    <dgm:cxn modelId="{FBFDAC87-8E58-42E0-852C-40E7D198B31D}" srcId="{31170752-1290-4FA2-A56C-F0CA4A0489F0}" destId="{F6D70AAF-0A26-485A-9870-471C2A4BD8ED}" srcOrd="0" destOrd="0" parTransId="{623A7FC0-454A-458D-9239-FFA1C64F4297}" sibTransId="{E6337C8B-D84F-4C55-BB5C-A8D54D19023D}"/>
    <dgm:cxn modelId="{7F200FB0-30A1-465B-A903-BAED73EC7C38}" type="presOf" srcId="{BDF4CC03-C4E7-47F5-9C4A-944E49D92092}" destId="{61C69786-0E89-4869-AB1E-E9771892AF7A}" srcOrd="0" destOrd="0" presId="urn:microsoft.com/office/officeart/2005/8/layout/matrix3"/>
    <dgm:cxn modelId="{085BB5B0-3D56-45FB-834D-6DC1DA95B211}" type="presOf" srcId="{3E9F73A7-7E25-4CAE-B0E5-E24337BC75E2}" destId="{C4CA3113-4382-43B2-9624-B3A5408C8DEE}" srcOrd="0" destOrd="0" presId="urn:microsoft.com/office/officeart/2005/8/layout/matrix3"/>
    <dgm:cxn modelId="{3C4E8DE4-F968-4BE7-95C0-BACB306D3306}" type="presOf" srcId="{F6D70AAF-0A26-485A-9870-471C2A4BD8ED}" destId="{7B00C0A1-CDC4-4CF4-94FC-295BFF58AD7D}" srcOrd="0" destOrd="0" presId="urn:microsoft.com/office/officeart/2005/8/layout/matrix3"/>
    <dgm:cxn modelId="{0A313F66-1F9F-42BC-A21E-8D233E30BFC8}" type="presParOf" srcId="{1A4689D2-70D1-461C-B3B4-CD3B2AAB9EC9}" destId="{0F1724A4-29DA-41E4-B63D-3D1961AB71E6}" srcOrd="0" destOrd="0" presId="urn:microsoft.com/office/officeart/2005/8/layout/matrix3"/>
    <dgm:cxn modelId="{0AF9CD37-07B6-4904-BBC1-8C7445A83F32}" type="presParOf" srcId="{1A4689D2-70D1-461C-B3B4-CD3B2AAB9EC9}" destId="{7B00C0A1-CDC4-4CF4-94FC-295BFF58AD7D}" srcOrd="1" destOrd="0" presId="urn:microsoft.com/office/officeart/2005/8/layout/matrix3"/>
    <dgm:cxn modelId="{78CE64EA-82E0-41D0-A6A7-F48AE3451B2A}" type="presParOf" srcId="{1A4689D2-70D1-461C-B3B4-CD3B2AAB9EC9}" destId="{C4CA3113-4382-43B2-9624-B3A5408C8DEE}" srcOrd="2" destOrd="0" presId="urn:microsoft.com/office/officeart/2005/8/layout/matrix3"/>
    <dgm:cxn modelId="{9F6A70BD-1EB3-4F77-A3F3-7B8F34477C8A}" type="presParOf" srcId="{1A4689D2-70D1-461C-B3B4-CD3B2AAB9EC9}" destId="{0D29F0AC-BC2C-451E-8492-AE5A2791CF9B}" srcOrd="3" destOrd="0" presId="urn:microsoft.com/office/officeart/2005/8/layout/matrix3"/>
    <dgm:cxn modelId="{C7BFC56B-7BA8-43E0-90C4-936FECB2513D}" type="presParOf" srcId="{1A4689D2-70D1-461C-B3B4-CD3B2AAB9EC9}" destId="{61C69786-0E89-4869-AB1E-E9771892AF7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724A4-29DA-41E4-B63D-3D1961AB71E6}">
      <dsp:nvSpPr>
        <dsp:cNvPr id="0" name=""/>
        <dsp:cNvSpPr/>
      </dsp:nvSpPr>
      <dsp:spPr>
        <a:xfrm>
          <a:off x="-429600" y="0"/>
          <a:ext cx="9748919" cy="6857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0C0A1-CDC4-4CF4-94FC-295BFF58AD7D}">
      <dsp:nvSpPr>
        <dsp:cNvPr id="0" name=""/>
        <dsp:cNvSpPr/>
      </dsp:nvSpPr>
      <dsp:spPr>
        <a:xfrm>
          <a:off x="1385144" y="548644"/>
          <a:ext cx="3239071" cy="288035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Normal body temperature</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(36.5-37.2C)</a:t>
          </a:r>
        </a:p>
      </dsp:txBody>
      <dsp:txXfrm>
        <a:off x="1525751" y="689251"/>
        <a:ext cx="2957857" cy="2599137"/>
      </dsp:txXfrm>
    </dsp:sp>
    <dsp:sp modelId="{C4CA3113-4382-43B2-9624-B3A5408C8DEE}">
      <dsp:nvSpPr>
        <dsp:cNvPr id="0" name=""/>
        <dsp:cNvSpPr/>
      </dsp:nvSpPr>
      <dsp:spPr>
        <a:xfrm>
          <a:off x="4111338" y="548644"/>
          <a:ext cx="3477647" cy="288035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latin typeface="Times New Roman" panose="02020603050405020304" pitchFamily="18" charset="0"/>
              <a:cs typeface="Times New Roman" panose="02020603050405020304" pitchFamily="18" charset="0"/>
            </a:rPr>
            <a:t>The normal body temperature varies depending on:</a:t>
          </a:r>
        </a:p>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G</a:t>
          </a:r>
          <a:r>
            <a:rPr lang="en-US" sz="2000" b="0" i="0" kern="1200" dirty="0">
              <a:solidFill>
                <a:schemeClr val="bg1"/>
              </a:solidFill>
              <a:effectLst/>
              <a:latin typeface="Times New Roman" panose="02020603050405020304" pitchFamily="18" charset="0"/>
              <a:cs typeface="Times New Roman" panose="02020603050405020304" pitchFamily="18" charset="0"/>
            </a:rPr>
            <a:t>ender, Recent activity, food and fluid consumption, time of day, and, in </a:t>
          </a:r>
          <a:r>
            <a:rPr lang="en-US" sz="2000" b="0" i="0" kern="1200" dirty="0">
              <a:solidFill>
                <a:prstClr val="white"/>
              </a:solidFill>
              <a:effectLst/>
              <a:latin typeface="Times New Roman" panose="02020603050405020304" pitchFamily="18" charset="0"/>
              <a:ea typeface="+mn-ea"/>
              <a:cs typeface="Times New Roman" panose="02020603050405020304" pitchFamily="18" charset="0"/>
            </a:rPr>
            <a:t>women, the stage of the menstrual cycle</a:t>
          </a:r>
        </a:p>
      </dsp:txBody>
      <dsp:txXfrm>
        <a:off x="4251945" y="689251"/>
        <a:ext cx="3196433" cy="2599137"/>
      </dsp:txXfrm>
    </dsp:sp>
    <dsp:sp modelId="{0D29F0AC-BC2C-451E-8492-AE5A2791CF9B}">
      <dsp:nvSpPr>
        <dsp:cNvPr id="0" name=""/>
        <dsp:cNvSpPr/>
      </dsp:nvSpPr>
      <dsp:spPr>
        <a:xfrm>
          <a:off x="1314801" y="3421969"/>
          <a:ext cx="3379756" cy="289441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Orally</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 Rectally</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 Axillary</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Tympanic</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By skin</a:t>
          </a:r>
        </a:p>
      </dsp:txBody>
      <dsp:txXfrm>
        <a:off x="1456095" y="3563263"/>
        <a:ext cx="3097168" cy="2611831"/>
      </dsp:txXfrm>
    </dsp:sp>
    <dsp:sp modelId="{61C69786-0E89-4869-AB1E-E9771892AF7A}">
      <dsp:nvSpPr>
        <dsp:cNvPr id="0" name=""/>
        <dsp:cNvSpPr/>
      </dsp:nvSpPr>
      <dsp:spPr>
        <a:xfrm>
          <a:off x="4138887" y="3351626"/>
          <a:ext cx="3492304" cy="303510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Fever</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Hypothermia</a:t>
          </a:r>
        </a:p>
      </dsp:txBody>
      <dsp:txXfrm>
        <a:off x="4287049" y="3499788"/>
        <a:ext cx="3195980" cy="273878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18DC2-9374-4F6E-9108-8CC848303D69}"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7D5ED-63C0-4E82-8B69-DD315A4B8B0B}" type="slidenum">
              <a:rPr lang="en-US" smtClean="0"/>
              <a:t>‹#›</a:t>
            </a:fld>
            <a:endParaRPr lang="en-US"/>
          </a:p>
        </p:txBody>
      </p:sp>
    </p:spTree>
    <p:extLst>
      <p:ext uri="{BB962C8B-B14F-4D97-AF65-F5344CB8AC3E}">
        <p14:creationId xmlns:p14="http://schemas.microsoft.com/office/powerpoint/2010/main" val="3072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line.com/health/emphysema-stag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healthline.com/health/copd/understanding-chronic-bronchiti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line.com/health/hypothyroidism/effects-of-hypothyroidis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line.com/health/sleep-apnea/effects-on-bod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15</a:t>
            </a:fld>
            <a:endParaRPr lang="en-US"/>
          </a:p>
        </p:txBody>
      </p:sp>
    </p:spTree>
    <p:extLst>
      <p:ext uri="{BB962C8B-B14F-4D97-AF65-F5344CB8AC3E}">
        <p14:creationId xmlns:p14="http://schemas.microsoft.com/office/powerpoint/2010/main" val="206031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Noto Sans" panose="020B0502040504020204" pitchFamily="34" charset="0"/>
              </a:rPr>
              <a:t>Normal body temperature can range from 97.8 degrees F (or Fahrenheit, equivalent to 36.5 degrees C, or Celsius) to 99 degrees F (37.2 degrees C) for a healthy adult.</a:t>
            </a:r>
          </a:p>
          <a:p>
            <a:r>
              <a:rPr lang="en-US" b="0" i="0" dirty="0">
                <a:solidFill>
                  <a:srgbClr val="000000"/>
                </a:solidFill>
                <a:effectLst/>
                <a:latin typeface="Noto Sans" panose="020B0502040504020204" pitchFamily="34" charset="0"/>
              </a:rPr>
              <a:t>Less than 35 hypo</a:t>
            </a:r>
          </a:p>
          <a:p>
            <a:r>
              <a:rPr lang="en-US" b="0" i="0" dirty="0">
                <a:solidFill>
                  <a:srgbClr val="000000"/>
                </a:solidFill>
                <a:effectLst/>
                <a:latin typeface="Noto Sans" panose="020B0502040504020204" pitchFamily="34" charset="0"/>
              </a:rPr>
              <a:t>More than 37.8 fever</a:t>
            </a:r>
          </a:p>
          <a:p>
            <a:endParaRPr lang="en-US" b="0" i="0" dirty="0">
              <a:solidFill>
                <a:srgbClr val="000000"/>
              </a:solidFill>
              <a:effectLst/>
              <a:latin typeface="Noto Sans" panose="020B0502040504020204" pitchFamily="34" charset="0"/>
            </a:endParaRPr>
          </a:p>
          <a:p>
            <a:endParaRPr lang="en-US" b="0" i="0" dirty="0">
              <a:solidFill>
                <a:srgbClr val="000000"/>
              </a:solidFill>
              <a:effectLst/>
              <a:latin typeface="Noto Sans" panose="020B0502040504020204" pitchFamily="34" charset="0"/>
            </a:endParaRPr>
          </a:p>
          <a:p>
            <a:pPr algn="l">
              <a:buFont typeface="Arial" panose="020B0604020202020204" pitchFamily="34" charset="0"/>
              <a:buChar char="•"/>
            </a:pPr>
            <a:r>
              <a:rPr lang="en-US" b="0" i="0" dirty="0">
                <a:solidFill>
                  <a:srgbClr val="494949"/>
                </a:solidFill>
                <a:effectLst/>
                <a:latin typeface="BCSans"/>
              </a:rPr>
              <a:t>When you are too hot, the blood vessels in your skin widen to carry the excess heat to your skin's surface. Causing sweat. As the sweat evaporates, it helps cool body.</a:t>
            </a:r>
          </a:p>
          <a:p>
            <a:pPr algn="l">
              <a:buFont typeface="Arial" panose="020B0604020202020204" pitchFamily="34" charset="0"/>
              <a:buChar char="•"/>
            </a:pPr>
            <a:r>
              <a:rPr lang="en-US" b="0" i="0" dirty="0">
                <a:solidFill>
                  <a:srgbClr val="494949"/>
                </a:solidFill>
                <a:effectLst/>
                <a:latin typeface="BCSans"/>
              </a:rPr>
              <a:t>When you are too cold, your blood vessels narrow. This reduces blood flow to your skin to save body heat. You may start to shiver. When the muscles tremble this way, it helps to make more heat.</a:t>
            </a:r>
          </a:p>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16</a:t>
            </a:fld>
            <a:endParaRPr lang="en-US"/>
          </a:p>
        </p:txBody>
      </p:sp>
    </p:spTree>
    <p:extLst>
      <p:ext uri="{BB962C8B-B14F-4D97-AF65-F5344CB8AC3E}">
        <p14:creationId xmlns:p14="http://schemas.microsoft.com/office/powerpoint/2010/main" val="388849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cs typeface="Times New Roman" panose="02020603050405020304" pitchFamily="18" charset="0"/>
              </a:rPr>
              <a:t>mercury is a toxic substance that poses a threat to the health of humans, as well as to the environment. Because of the risk of breaking, glass thermometers containing mercury should be removed from use and disposed of properly</a:t>
            </a:r>
          </a:p>
          <a:p>
            <a:endParaRPr lang="en-US" b="0" i="0"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245"/>
                </a:solidFill>
                <a:effectLst/>
                <a:latin typeface="Times New Roman" panose="02020603050405020304" pitchFamily="18" charset="0"/>
                <a:cs typeface="Times New Roman" panose="02020603050405020304" pitchFamily="18" charset="0"/>
              </a:rPr>
              <a:t>Mercury is considered by WHO as one of the top ten chemicals or groups of chemicals of major public health concern.</a:t>
            </a:r>
          </a:p>
          <a:p>
            <a:endParaRPr lang="en-US" b="0" i="0"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245"/>
                </a:solidFill>
                <a:effectLst/>
                <a:latin typeface="Times New Roman" panose="02020603050405020304" pitchFamily="18" charset="0"/>
                <a:cs typeface="Times New Roman" panose="02020603050405020304" pitchFamily="18" charset="0"/>
              </a:rPr>
              <a:t>Methylmercury is very different to </a:t>
            </a:r>
            <a:r>
              <a:rPr lang="en-US" b="0" i="0" dirty="0" err="1">
                <a:solidFill>
                  <a:srgbClr val="3C4245"/>
                </a:solidFill>
                <a:effectLst/>
                <a:latin typeface="Times New Roman" panose="02020603050405020304" pitchFamily="18" charset="0"/>
                <a:cs typeface="Times New Roman" panose="02020603050405020304" pitchFamily="18" charset="0"/>
              </a:rPr>
              <a:t>ethylmercury</a:t>
            </a:r>
            <a:r>
              <a:rPr lang="en-US" b="0" i="0" dirty="0">
                <a:solidFill>
                  <a:srgbClr val="3C4245"/>
                </a:solidFill>
                <a:effectLst/>
                <a:latin typeface="Times New Roman" panose="02020603050405020304" pitchFamily="18" charset="0"/>
                <a:cs typeface="Times New Roman" panose="02020603050405020304" pitchFamily="18" charset="0"/>
              </a:rPr>
              <a:t>. </a:t>
            </a:r>
            <a:r>
              <a:rPr lang="en-US" b="0" i="0" dirty="0" err="1">
                <a:solidFill>
                  <a:srgbClr val="3C4245"/>
                </a:solidFill>
                <a:effectLst/>
                <a:latin typeface="Times New Roman" panose="02020603050405020304" pitchFamily="18" charset="0"/>
                <a:cs typeface="Times New Roman" panose="02020603050405020304" pitchFamily="18" charset="0"/>
              </a:rPr>
              <a:t>Ethylmercury</a:t>
            </a:r>
            <a:r>
              <a:rPr lang="en-US" b="0" i="0" dirty="0">
                <a:solidFill>
                  <a:srgbClr val="3C4245"/>
                </a:solidFill>
                <a:effectLst/>
                <a:latin typeface="Times New Roman" panose="02020603050405020304" pitchFamily="18" charset="0"/>
                <a:cs typeface="Times New Roman" panose="02020603050405020304" pitchFamily="18" charset="0"/>
              </a:rPr>
              <a:t> is used as a preservative in some vaccines and does not pose a health risk.</a:t>
            </a:r>
          </a:p>
          <a:p>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937D5ED-63C0-4E82-8B69-DD315A4B8B0B}" type="slidenum">
              <a:rPr lang="en-US" smtClean="0"/>
              <a:t>17</a:t>
            </a:fld>
            <a:endParaRPr lang="en-US"/>
          </a:p>
        </p:txBody>
      </p:sp>
    </p:spTree>
    <p:extLst>
      <p:ext uri="{BB962C8B-B14F-4D97-AF65-F5344CB8AC3E}">
        <p14:creationId xmlns:p14="http://schemas.microsoft.com/office/powerpoint/2010/main" val="8450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18</a:t>
            </a:fld>
            <a:endParaRPr lang="en-US"/>
          </a:p>
        </p:txBody>
      </p:sp>
    </p:spTree>
    <p:extLst>
      <p:ext uri="{BB962C8B-B14F-4D97-AF65-F5344CB8AC3E}">
        <p14:creationId xmlns:p14="http://schemas.microsoft.com/office/powerpoint/2010/main" val="173720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u="none" strike="noStrike" dirty="0">
                <a:solidFill>
                  <a:srgbClr val="02838D"/>
                </a:solidFill>
                <a:effectLst/>
                <a:latin typeface="Proxima Nova"/>
                <a:hlinkClick r:id="rId3"/>
              </a:rPr>
              <a:t>COPD</a:t>
            </a:r>
          </a:p>
          <a:p>
            <a:pPr algn="l">
              <a:buFont typeface="Arial" panose="020B0604020202020204" pitchFamily="34" charset="0"/>
              <a:buChar char="•"/>
            </a:pPr>
            <a:r>
              <a:rPr lang="en-US" b="0" i="0" u="none" strike="noStrike" dirty="0">
                <a:solidFill>
                  <a:srgbClr val="02838D"/>
                </a:solidFill>
                <a:effectLst/>
                <a:latin typeface="Proxima Nova"/>
                <a:hlinkClick r:id="rId3"/>
              </a:rPr>
              <a:t>emphysema</a:t>
            </a:r>
            <a:endParaRPr lang="en-US" b="0" i="0" dirty="0">
              <a:solidFill>
                <a:srgbClr val="231F20"/>
              </a:solidFill>
              <a:effectLst/>
              <a:latin typeface="Proxima Nova"/>
            </a:endParaRPr>
          </a:p>
          <a:p>
            <a:pPr algn="l">
              <a:buFont typeface="Arial" panose="020B0604020202020204" pitchFamily="34" charset="0"/>
              <a:buChar char="•"/>
            </a:pPr>
            <a:r>
              <a:rPr lang="en-US" b="0" i="0" u="none" strike="noStrike" dirty="0">
                <a:solidFill>
                  <a:srgbClr val="02838D"/>
                </a:solidFill>
                <a:effectLst/>
                <a:latin typeface="Proxima Nova"/>
                <a:hlinkClick r:id="rId4"/>
              </a:rPr>
              <a:t>chronic bronchitis</a:t>
            </a:r>
            <a:endParaRPr lang="en-US" b="0" i="0" dirty="0">
              <a:solidFill>
                <a:srgbClr val="231F20"/>
              </a:solidFill>
              <a:effectLst/>
              <a:latin typeface="Proxima Nova"/>
            </a:endParaRPr>
          </a:p>
          <a:p>
            <a:pPr algn="l">
              <a:buFont typeface="Arial" panose="020B0604020202020204" pitchFamily="34" charset="0"/>
              <a:buChar char="•"/>
            </a:pPr>
            <a:r>
              <a:rPr lang="en-US" b="0" i="0" dirty="0">
                <a:solidFill>
                  <a:srgbClr val="231F20"/>
                </a:solidFill>
                <a:effectLst/>
                <a:latin typeface="Proxima Nova"/>
              </a:rPr>
              <a:t>refractory asthma</a:t>
            </a:r>
          </a:p>
          <a:p>
            <a:endParaRPr lang="en-US" dirty="0"/>
          </a:p>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19</a:t>
            </a:fld>
            <a:endParaRPr lang="en-US"/>
          </a:p>
        </p:txBody>
      </p:sp>
    </p:spTree>
    <p:extLst>
      <p:ext uri="{BB962C8B-B14F-4D97-AF65-F5344CB8AC3E}">
        <p14:creationId xmlns:p14="http://schemas.microsoft.com/office/powerpoint/2010/main" val="113712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20</a:t>
            </a:fld>
            <a:endParaRPr lang="en-US"/>
          </a:p>
        </p:txBody>
      </p:sp>
    </p:spTree>
    <p:extLst>
      <p:ext uri="{BB962C8B-B14F-4D97-AF65-F5344CB8AC3E}">
        <p14:creationId xmlns:p14="http://schemas.microsoft.com/office/powerpoint/2010/main" val="312407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solidFill>
                  <a:schemeClr val="tx1"/>
                </a:solidFill>
                <a:effectLst/>
                <a:latin typeface="Times New Roman" panose="02020603050405020304" pitchFamily="18" charset="0"/>
                <a:cs typeface="Times New Roman" panose="02020603050405020304" pitchFamily="18" charset="0"/>
              </a:rPr>
              <a:t>Combining these medications with each other, or with other depressant substances such as alcohol or opioids, can lead to life threatening side effects.</a:t>
            </a:r>
          </a:p>
          <a:p>
            <a:endParaRPr lang="en-US" b="0" i="0" u="none" dirty="0">
              <a:solidFill>
                <a:schemeClr val="tx1"/>
              </a:solidFill>
              <a:effectLst/>
              <a:latin typeface="Times New Roman" panose="02020603050405020304" pitchFamily="18" charset="0"/>
              <a:cs typeface="Times New Roman" panose="02020603050405020304" pitchFamily="18" charset="0"/>
            </a:endParaRPr>
          </a:p>
          <a:p>
            <a:r>
              <a:rPr lang="en-US" b="0" i="0" u="none" dirty="0">
                <a:solidFill>
                  <a:schemeClr val="tx1"/>
                </a:solidFill>
                <a:effectLst/>
                <a:latin typeface="Times New Roman" panose="02020603050405020304" pitchFamily="18" charset="0"/>
                <a:cs typeface="Times New Roman" panose="02020603050405020304" pitchFamily="18" charset="0"/>
              </a:rPr>
              <a:t>Hypothyroidism can </a:t>
            </a:r>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weaken</a:t>
            </a:r>
            <a:r>
              <a:rPr lang="en-US" b="0" i="0" u="none" dirty="0">
                <a:solidFill>
                  <a:schemeClr val="tx1"/>
                </a:solidFill>
                <a:effectLst/>
                <a:latin typeface="Times New Roman" panose="02020603050405020304" pitchFamily="18" charset="0"/>
                <a:cs typeface="Times New Roman" panose="02020603050405020304" pitchFamily="18" charset="0"/>
              </a:rPr>
              <a:t> the muscles of the lungs, making it harder to breathe. This can slow down your normal respiratory rate.</a:t>
            </a:r>
          </a:p>
          <a:p>
            <a:endParaRPr lang="en-US" b="0" i="0" u="none" dirty="0">
              <a:solidFill>
                <a:schemeClr val="tx1"/>
              </a:solidFill>
              <a:effectLst/>
              <a:latin typeface="Times New Roman" panose="02020603050405020304" pitchFamily="18" charset="0"/>
              <a:cs typeface="Times New Roman" panose="02020603050405020304" pitchFamily="18" charset="0"/>
            </a:endParaRPr>
          </a:p>
          <a:p>
            <a:pPr algn="l"/>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Sleep apnea</a:t>
            </a:r>
            <a:r>
              <a:rPr lang="en-US" b="0" i="0" u="none" dirty="0">
                <a:solidFill>
                  <a:schemeClr val="tx1"/>
                </a:solidFill>
                <a:effectLst/>
                <a:latin typeface="Times New Roman" panose="02020603050405020304" pitchFamily="18" charset="0"/>
                <a:cs typeface="Times New Roman" panose="02020603050405020304" pitchFamily="18" charset="0"/>
              </a:rPr>
              <a:t> is a condition in which your breathing pattern is disrupted during sleep. Obstructive sleep apnea and central sleep apnea are the two main types of this condition.</a:t>
            </a:r>
          </a:p>
          <a:p>
            <a:pPr algn="l"/>
            <a:r>
              <a:rPr lang="en-US" b="0" i="0" u="none" dirty="0">
                <a:solidFill>
                  <a:schemeClr val="tx1"/>
                </a:solidFill>
                <a:effectLst/>
                <a:latin typeface="Times New Roman" panose="02020603050405020304" pitchFamily="18" charset="0"/>
                <a:cs typeface="Times New Roman" panose="02020603050405020304" pitchFamily="18" charset="0"/>
              </a:rPr>
              <a:t>Central sleep apnea occurs when the area of the central nervous system that controls breathing does not send the proper signals while you sleep. This can be caused by underlying factors, such as stroke, heart disease, or certain medications.</a:t>
            </a:r>
          </a:p>
          <a:p>
            <a:endParaRPr lang="en-US" dirty="0"/>
          </a:p>
          <a:p>
            <a:endParaRPr lang="en-US" u="none"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937D5ED-63C0-4E82-8B69-DD315A4B8B0B}" type="slidenum">
              <a:rPr lang="en-US" smtClean="0"/>
              <a:t>21</a:t>
            </a:fld>
            <a:endParaRPr lang="en-US"/>
          </a:p>
        </p:txBody>
      </p:sp>
    </p:spTree>
    <p:extLst>
      <p:ext uri="{BB962C8B-B14F-4D97-AF65-F5344CB8AC3E}">
        <p14:creationId xmlns:p14="http://schemas.microsoft.com/office/powerpoint/2010/main" val="140145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22</a:t>
            </a:fld>
            <a:endParaRPr lang="en-US"/>
          </a:p>
        </p:txBody>
      </p:sp>
    </p:spTree>
    <p:extLst>
      <p:ext uri="{BB962C8B-B14F-4D97-AF65-F5344CB8AC3E}">
        <p14:creationId xmlns:p14="http://schemas.microsoft.com/office/powerpoint/2010/main" val="9105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Noto Sans" panose="020B0502040504020204" pitchFamily="34" charset="0"/>
              </a:rPr>
              <a:t>The pulse rate is a measurement of the heart rate, or the number of times the heart beats per minute. As the heart pushes blood through the arteries, the arteries expand and contract with the flow of the blood</a:t>
            </a:r>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24</a:t>
            </a:fld>
            <a:endParaRPr lang="en-US"/>
          </a:p>
        </p:txBody>
      </p:sp>
    </p:spTree>
    <p:extLst>
      <p:ext uri="{BB962C8B-B14F-4D97-AF65-F5344CB8AC3E}">
        <p14:creationId xmlns:p14="http://schemas.microsoft.com/office/powerpoint/2010/main" val="2515496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25</a:t>
            </a:fld>
            <a:endParaRPr lang="en-US"/>
          </a:p>
        </p:txBody>
      </p:sp>
    </p:spTree>
    <p:extLst>
      <p:ext uri="{BB962C8B-B14F-4D97-AF65-F5344CB8AC3E}">
        <p14:creationId xmlns:p14="http://schemas.microsoft.com/office/powerpoint/2010/main" val="42353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4</a:t>
            </a:fld>
            <a:endParaRPr lang="en-US"/>
          </a:p>
        </p:txBody>
      </p:sp>
    </p:spTree>
    <p:extLst>
      <p:ext uri="{BB962C8B-B14F-4D97-AF65-F5344CB8AC3E}">
        <p14:creationId xmlns:p14="http://schemas.microsoft.com/office/powerpoint/2010/main" val="41061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5</a:t>
            </a:fld>
            <a:endParaRPr lang="en-US"/>
          </a:p>
        </p:txBody>
      </p:sp>
    </p:spTree>
    <p:extLst>
      <p:ext uri="{BB962C8B-B14F-4D97-AF65-F5344CB8AC3E}">
        <p14:creationId xmlns:p14="http://schemas.microsoft.com/office/powerpoint/2010/main" val="365058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6</a:t>
            </a:fld>
            <a:endParaRPr lang="en-US"/>
          </a:p>
        </p:txBody>
      </p:sp>
    </p:spTree>
    <p:extLst>
      <p:ext uri="{BB962C8B-B14F-4D97-AF65-F5344CB8AC3E}">
        <p14:creationId xmlns:p14="http://schemas.microsoft.com/office/powerpoint/2010/main" val="273049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7</a:t>
            </a:fld>
            <a:endParaRPr lang="en-US"/>
          </a:p>
        </p:txBody>
      </p:sp>
    </p:spTree>
    <p:extLst>
      <p:ext uri="{BB962C8B-B14F-4D97-AF65-F5344CB8AC3E}">
        <p14:creationId xmlns:p14="http://schemas.microsoft.com/office/powerpoint/2010/main" val="35852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8</a:t>
            </a:fld>
            <a:endParaRPr lang="en-US"/>
          </a:p>
        </p:txBody>
      </p:sp>
    </p:spTree>
    <p:extLst>
      <p:ext uri="{BB962C8B-B14F-4D97-AF65-F5344CB8AC3E}">
        <p14:creationId xmlns:p14="http://schemas.microsoft.com/office/powerpoint/2010/main" val="342322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9</a:t>
            </a:fld>
            <a:endParaRPr lang="en-US"/>
          </a:p>
        </p:txBody>
      </p:sp>
    </p:spTree>
    <p:extLst>
      <p:ext uri="{BB962C8B-B14F-4D97-AF65-F5344CB8AC3E}">
        <p14:creationId xmlns:p14="http://schemas.microsoft.com/office/powerpoint/2010/main" val="398454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solidFill>
                  <a:srgbClr val="000000"/>
                </a:solidFill>
                <a:effectLst/>
                <a:latin typeface="Times New Roman" panose="02020603050405020304" pitchFamily="18" charset="0"/>
              </a:rPr>
              <a:t>Objective</a:t>
            </a:r>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This section documents the objective data from the patient encounter. This includes: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Vital signs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Physical exam findings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Laboratory data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Imaging results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Other diagnostic data</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Recognition and review of the documentation of other clinicians.</a:t>
            </a:r>
          </a:p>
          <a:p>
            <a:pPr algn="l"/>
            <a:r>
              <a:rPr lang="en-US" b="0" i="0" dirty="0">
                <a:solidFill>
                  <a:srgbClr val="000000"/>
                </a:solidFill>
                <a:effectLst/>
                <a:latin typeface="Times New Roman" panose="02020603050405020304" pitchFamily="18" charset="0"/>
              </a:rPr>
              <a:t>A common mistake is distinguishing between symptoms and signs. Symptoms are the patient's subjective description and should be documented under the subjective heading, while a sign is an objective finding related to the associated symptom reported by the patient. An example of this is a patient stating he has “stomach pain,” which is a symptom, documented under the subjective heading. Versus “abdominal tenderness to palpation,”</a:t>
            </a:r>
          </a:p>
          <a:p>
            <a:endParaRPr lang="en-US" dirty="0"/>
          </a:p>
          <a:p>
            <a:pPr algn="l"/>
            <a:r>
              <a:rPr lang="en-US" b="1" i="1" dirty="0">
                <a:solidFill>
                  <a:srgbClr val="000000"/>
                </a:solidFill>
                <a:effectLst/>
                <a:latin typeface="Times New Roman" panose="02020603050405020304" pitchFamily="18" charset="0"/>
              </a:rPr>
              <a:t>Plan</a:t>
            </a:r>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This section details the need for additional testing and consultation with other clinicians to address the patient's illnesses. It also addresses any additional steps being taken to treat the patient. This section helps future physicians understand what needs to be done next. For each problem:</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State which testing is needed and the rationale for choosing each test to resolve diagnostic ambiguities; ideally what the next step would be if positive or negative</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Therapy needed (medications)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Specialist referral(s) or consults</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Patient education, counseling</a:t>
            </a:r>
          </a:p>
          <a:p>
            <a:endParaRPr lang="en-US" dirty="0"/>
          </a:p>
        </p:txBody>
      </p:sp>
      <p:sp>
        <p:nvSpPr>
          <p:cNvPr id="4" name="Slide Number Placeholder 3"/>
          <p:cNvSpPr>
            <a:spLocks noGrp="1"/>
          </p:cNvSpPr>
          <p:nvPr>
            <p:ph type="sldNum" sz="quarter" idx="5"/>
          </p:nvPr>
        </p:nvSpPr>
        <p:spPr/>
        <p:txBody>
          <a:bodyPr/>
          <a:lstStyle/>
          <a:p>
            <a:fld id="{B937D5ED-63C0-4E82-8B69-DD315A4B8B0B}" type="slidenum">
              <a:rPr lang="en-US" smtClean="0"/>
              <a:t>11</a:t>
            </a:fld>
            <a:endParaRPr lang="en-US"/>
          </a:p>
        </p:txBody>
      </p:sp>
    </p:spTree>
    <p:extLst>
      <p:ext uri="{BB962C8B-B14F-4D97-AF65-F5344CB8AC3E}">
        <p14:creationId xmlns:p14="http://schemas.microsoft.com/office/powerpoint/2010/main" val="1603037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TPR: TEMP,PULSE, RESPIRATION</a:t>
            </a:r>
          </a:p>
        </p:txBody>
      </p:sp>
      <p:sp>
        <p:nvSpPr>
          <p:cNvPr id="4" name="Slide Number Placeholder 3"/>
          <p:cNvSpPr>
            <a:spLocks noGrp="1"/>
          </p:cNvSpPr>
          <p:nvPr>
            <p:ph type="sldNum" sz="quarter" idx="5"/>
          </p:nvPr>
        </p:nvSpPr>
        <p:spPr/>
        <p:txBody>
          <a:bodyPr/>
          <a:lstStyle/>
          <a:p>
            <a:fld id="{B937D5ED-63C0-4E82-8B69-DD315A4B8B0B}" type="slidenum">
              <a:rPr lang="en-US" smtClean="0"/>
              <a:t>14</a:t>
            </a:fld>
            <a:endParaRPr lang="en-US"/>
          </a:p>
        </p:txBody>
      </p:sp>
    </p:spTree>
    <p:extLst>
      <p:ext uri="{BB962C8B-B14F-4D97-AF65-F5344CB8AC3E}">
        <p14:creationId xmlns:p14="http://schemas.microsoft.com/office/powerpoint/2010/main" val="72978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1DB7-0FB3-216D-9A1F-92AC16B13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3B3116-D480-0E18-B093-2854C5491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908E7D-1899-FEF1-A521-BF4D3CFD203D}"/>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5" name="Footer Placeholder 4">
            <a:extLst>
              <a:ext uri="{FF2B5EF4-FFF2-40B4-BE49-F238E27FC236}">
                <a16:creationId xmlns:a16="http://schemas.microsoft.com/office/drawing/2014/main" id="{749B1D06-BE5C-031B-0915-763EDCA7E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B99E7-E15D-8A88-B42B-5F201513923E}"/>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199902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FF10-7659-4283-68CF-399A03A2C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933FC-0A51-16B5-946C-0F2C1CA1C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93169-E78F-1C81-9FFA-AE2614E253AC}"/>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5" name="Footer Placeholder 4">
            <a:extLst>
              <a:ext uri="{FF2B5EF4-FFF2-40B4-BE49-F238E27FC236}">
                <a16:creationId xmlns:a16="http://schemas.microsoft.com/office/drawing/2014/main" id="{F2750C7C-577A-2F61-BE42-103EDDD6F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D53E5-B68C-1041-374E-AA66701F382F}"/>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360447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2CB43-81FA-4758-8E1E-C0DC47AB1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984499-7F35-AC9E-8363-122B1DBBDB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3F8BE-F881-2D87-3B19-EC637EF60374}"/>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5" name="Footer Placeholder 4">
            <a:extLst>
              <a:ext uri="{FF2B5EF4-FFF2-40B4-BE49-F238E27FC236}">
                <a16:creationId xmlns:a16="http://schemas.microsoft.com/office/drawing/2014/main" id="{692A55CF-E804-2025-5105-50336D717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6490A-5382-66D9-5B90-C055C2EC1BA6}"/>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274142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30A1-5ED4-BB26-CB5E-AFCA2291E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356A4E-1361-8FD7-26DC-0372562F2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781E1-8356-18DE-6936-F9A0093C48BC}"/>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5" name="Footer Placeholder 4">
            <a:extLst>
              <a:ext uri="{FF2B5EF4-FFF2-40B4-BE49-F238E27FC236}">
                <a16:creationId xmlns:a16="http://schemas.microsoft.com/office/drawing/2014/main" id="{EE9D3550-430E-12BA-AC5E-03194E0E4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2C972-4A65-8B61-F27C-A34ADC40803C}"/>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412257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D8A7-EA65-7EE4-F72E-BCB5507644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A6459-14F0-11AC-5569-27EBA27D4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58D13-4300-AD16-1769-D46DC7F1C74E}"/>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5" name="Footer Placeholder 4">
            <a:extLst>
              <a:ext uri="{FF2B5EF4-FFF2-40B4-BE49-F238E27FC236}">
                <a16:creationId xmlns:a16="http://schemas.microsoft.com/office/drawing/2014/main" id="{A121611E-C04E-2BED-7B82-7DC4A9417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D694C-77DB-1383-0271-360F10440A4D}"/>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235349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CD21-F2A9-5141-A2C7-02F248D69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EC8DF3-5BEB-6545-1C45-3A70533763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26A0A-04C0-5DFA-341B-A9D989A30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24E25-77DE-088F-627D-20F66F9E76CD}"/>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6" name="Footer Placeholder 5">
            <a:extLst>
              <a:ext uri="{FF2B5EF4-FFF2-40B4-BE49-F238E27FC236}">
                <a16:creationId xmlns:a16="http://schemas.microsoft.com/office/drawing/2014/main" id="{528B1852-62A6-C28F-DA2E-55C66E37D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28E41-A855-9E6E-BC58-EF9766BBCE27}"/>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44730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8891-E7E7-F510-E3A7-422D82E5D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2DDC99-926A-46EA-B79F-7BA73D308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269C7-5CA1-DF02-F373-1CDB761AF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8FD590-7911-FCCD-C5B2-FFD03F0AE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F8219-2F7D-6502-6D68-C467DAD8DC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842BAA-7ACF-F84C-C2E6-7BDCAD091ED9}"/>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8" name="Footer Placeholder 7">
            <a:extLst>
              <a:ext uri="{FF2B5EF4-FFF2-40B4-BE49-F238E27FC236}">
                <a16:creationId xmlns:a16="http://schemas.microsoft.com/office/drawing/2014/main" id="{E8E4344A-95E1-562A-BE42-A29B9DA3B8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335354-D87E-C2D5-E238-D3EB0C17CC1A}"/>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393388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EFF2-DFAD-E354-1FA7-BD0C2A986C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BA942D-88D8-4FBC-CBDA-7F1FBE11E8EF}"/>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4" name="Footer Placeholder 3">
            <a:extLst>
              <a:ext uri="{FF2B5EF4-FFF2-40B4-BE49-F238E27FC236}">
                <a16:creationId xmlns:a16="http://schemas.microsoft.com/office/drawing/2014/main" id="{22C52876-9A2A-162E-6AD8-F3B9AA4C7B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646E7-759C-9606-5B83-82E8884141F2}"/>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130435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EE344-89DD-0674-CC0C-2FE4E80EB9AB}"/>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3" name="Footer Placeholder 2">
            <a:extLst>
              <a:ext uri="{FF2B5EF4-FFF2-40B4-BE49-F238E27FC236}">
                <a16:creationId xmlns:a16="http://schemas.microsoft.com/office/drawing/2014/main" id="{7E0D34AA-5FA0-E409-6931-A3C2EC2E5D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3732B1-A9B9-CD18-AE5F-2B676C8F51F9}"/>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283807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1DCF-8F9A-8E06-DA82-760E7BEEC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2423D-52B4-E360-B84A-B8E56CCDA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FA503C-9ABC-9BE5-F595-FF699EE5D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1A7C5-4CC9-A458-5DD7-3335F4B7A9F3}"/>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6" name="Footer Placeholder 5">
            <a:extLst>
              <a:ext uri="{FF2B5EF4-FFF2-40B4-BE49-F238E27FC236}">
                <a16:creationId xmlns:a16="http://schemas.microsoft.com/office/drawing/2014/main" id="{60492FD3-79C9-E8D2-2C78-FA2C0B9FB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971AC-78BA-6DF2-3067-0959DE9143A3}"/>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34114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A2C6-3C6C-122F-9D28-7DDCB0E84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4A6F1-DC67-FB19-CFC1-B083B24628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8244F6-9565-0682-3FD5-B50A7886F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484139-1FFB-6C2E-8978-B4118EDAB1E1}"/>
              </a:ext>
            </a:extLst>
          </p:cNvPr>
          <p:cNvSpPr>
            <a:spLocks noGrp="1"/>
          </p:cNvSpPr>
          <p:nvPr>
            <p:ph type="dt" sz="half" idx="10"/>
          </p:nvPr>
        </p:nvSpPr>
        <p:spPr/>
        <p:txBody>
          <a:bodyPr/>
          <a:lstStyle/>
          <a:p>
            <a:fld id="{170EFED8-0C40-40C8-867F-1985B0E550AC}" type="datetimeFigureOut">
              <a:rPr lang="en-US" smtClean="0"/>
              <a:t>10/8/2024</a:t>
            </a:fld>
            <a:endParaRPr lang="en-US"/>
          </a:p>
        </p:txBody>
      </p:sp>
      <p:sp>
        <p:nvSpPr>
          <p:cNvPr id="6" name="Footer Placeholder 5">
            <a:extLst>
              <a:ext uri="{FF2B5EF4-FFF2-40B4-BE49-F238E27FC236}">
                <a16:creationId xmlns:a16="http://schemas.microsoft.com/office/drawing/2014/main" id="{8331538C-15FE-1FEC-F667-9E450C0C9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B5FAD-F9AB-4569-112E-B8DE8A77AF29}"/>
              </a:ext>
            </a:extLst>
          </p:cNvPr>
          <p:cNvSpPr>
            <a:spLocks noGrp="1"/>
          </p:cNvSpPr>
          <p:nvPr>
            <p:ph type="sldNum" sz="quarter" idx="12"/>
          </p:nvPr>
        </p:nvSpPr>
        <p:spPr/>
        <p:txBody>
          <a:bodyPr/>
          <a:lstStyle/>
          <a:p>
            <a:fld id="{42727CCD-9E88-4762-8EEB-E8A47272802A}" type="slidenum">
              <a:rPr lang="en-US" smtClean="0"/>
              <a:t>‹#›</a:t>
            </a:fld>
            <a:endParaRPr lang="en-US"/>
          </a:p>
        </p:txBody>
      </p:sp>
    </p:spTree>
    <p:extLst>
      <p:ext uri="{BB962C8B-B14F-4D97-AF65-F5344CB8AC3E}">
        <p14:creationId xmlns:p14="http://schemas.microsoft.com/office/powerpoint/2010/main" val="133550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A5F80-0237-3D80-29B1-AA144C312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BF9E4-06BB-381E-B192-4370DA590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BA10-9A02-9CF3-5BE2-219E52BA7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EFED8-0C40-40C8-867F-1985B0E550AC}" type="datetimeFigureOut">
              <a:rPr lang="en-US" smtClean="0"/>
              <a:t>10/8/2024</a:t>
            </a:fld>
            <a:endParaRPr lang="en-US"/>
          </a:p>
        </p:txBody>
      </p:sp>
      <p:sp>
        <p:nvSpPr>
          <p:cNvPr id="5" name="Footer Placeholder 4">
            <a:extLst>
              <a:ext uri="{FF2B5EF4-FFF2-40B4-BE49-F238E27FC236}">
                <a16:creationId xmlns:a16="http://schemas.microsoft.com/office/drawing/2014/main" id="{3F38B810-73A9-6175-7FB6-538DCC544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D35E48-08EF-F607-CD78-4AF91390AF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27CCD-9E88-4762-8EEB-E8A47272802A}" type="slidenum">
              <a:rPr lang="en-US" smtClean="0"/>
              <a:t>‹#›</a:t>
            </a:fld>
            <a:endParaRPr lang="en-US"/>
          </a:p>
        </p:txBody>
      </p:sp>
    </p:spTree>
    <p:extLst>
      <p:ext uri="{BB962C8B-B14F-4D97-AF65-F5344CB8AC3E}">
        <p14:creationId xmlns:p14="http://schemas.microsoft.com/office/powerpoint/2010/main" val="81111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832656" y="174895"/>
            <a:ext cx="7980947" cy="3042706"/>
          </a:xfrm>
        </p:spPr>
        <p:txBody>
          <a:bodyPr>
            <a:normAutofit/>
          </a:bodyPr>
          <a:lstStyle/>
          <a:p>
            <a:r>
              <a:rPr lang="en-US" dirty="0">
                <a:latin typeface="Century Schoolbook" panose="02040604050505020304" pitchFamily="18" charset="0"/>
              </a:rPr>
              <a:t>Patient &amp; </a:t>
            </a:r>
            <a:r>
              <a:rPr lang="en-US" sz="6000" dirty="0">
                <a:latin typeface="Times New Roman" panose="02020603050405020304" pitchFamily="18" charset="0"/>
                <a:cs typeface="Times New Roman" panose="02020603050405020304" pitchFamily="18" charset="0"/>
              </a:rPr>
              <a:t>Communication</a:t>
            </a:r>
            <a:endParaRPr lang="en-US" dirty="0">
              <a:latin typeface="Century Schoolbook" panose="020406040505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428999"/>
            <a:ext cx="5355264" cy="3429001"/>
          </a:xfrm>
        </p:spPr>
        <p:txBody>
          <a:bodyPr>
            <a:noAutofit/>
          </a:bodyPr>
          <a:lstStyle/>
          <a:p>
            <a:r>
              <a:rPr lang="en-US" dirty="0">
                <a:solidFill>
                  <a:srgbClr val="1C584F"/>
                </a:solidFill>
                <a:latin typeface="Times New Roman" panose="02020603050405020304" pitchFamily="18" charset="0"/>
                <a:cs typeface="Times New Roman" panose="02020603050405020304" pitchFamily="18" charset="0"/>
              </a:rPr>
              <a:t>Dr. Shajwan Salar Nanakali</a:t>
            </a:r>
          </a:p>
          <a:p>
            <a:r>
              <a:rPr lang="en-US" dirty="0">
                <a:solidFill>
                  <a:srgbClr val="1C584F"/>
                </a:solidFill>
                <a:latin typeface="Times New Roman" panose="02020603050405020304" pitchFamily="18" charset="0"/>
                <a:cs typeface="Times New Roman" panose="02020603050405020304" pitchFamily="18" charset="0"/>
              </a:rPr>
              <a:t>BPharm, MPH (Global Public Health)</a:t>
            </a:r>
          </a:p>
          <a:p>
            <a:pPr>
              <a:lnSpc>
                <a:spcPct val="100000"/>
              </a:lnSpc>
              <a:spcAft>
                <a:spcPts val="600"/>
              </a:spcAft>
            </a:pPr>
            <a:r>
              <a:rPr lang="en-US" dirty="0">
                <a:latin typeface="Century Schoolbook" panose="02040604050505020304" pitchFamily="18" charset="0"/>
              </a:rPr>
              <a:t>History and vital signs</a:t>
            </a:r>
          </a:p>
          <a:p>
            <a:pPr>
              <a:lnSpc>
                <a:spcPct val="100000"/>
              </a:lnSpc>
              <a:spcAft>
                <a:spcPts val="600"/>
              </a:spcAft>
            </a:pPr>
            <a:r>
              <a:rPr lang="en-US" dirty="0">
                <a:latin typeface="Century Schoolbook" panose="02040604050505020304" pitchFamily="18" charset="0"/>
              </a:rPr>
              <a:t>Semester one</a:t>
            </a:r>
          </a:p>
          <a:p>
            <a:pPr>
              <a:lnSpc>
                <a:spcPct val="100000"/>
              </a:lnSpc>
              <a:spcAft>
                <a:spcPts val="600"/>
              </a:spcAft>
            </a:pPr>
            <a:r>
              <a:rPr lang="en-US" dirty="0">
                <a:latin typeface="Century Schoolbook" panose="02040604050505020304" pitchFamily="18" charset="0"/>
              </a:rPr>
              <a:t>Week two</a:t>
            </a:r>
          </a:p>
          <a:p>
            <a:pPr>
              <a:lnSpc>
                <a:spcPct val="100000"/>
              </a:lnSpc>
              <a:spcAft>
                <a:spcPts val="600"/>
              </a:spcAft>
            </a:pPr>
            <a:r>
              <a:rPr lang="en-US" dirty="0">
                <a:latin typeface="Century Schoolbook" panose="02040604050505020304" pitchFamily="18" charset="0"/>
              </a:rPr>
              <a:t>08-10-2024 </a:t>
            </a:r>
          </a:p>
        </p:txBody>
      </p:sp>
      <p:pic>
        <p:nvPicPr>
          <p:cNvPr id="5" name="Picture 4">
            <a:extLst>
              <a:ext uri="{FF2B5EF4-FFF2-40B4-BE49-F238E27FC236}">
                <a16:creationId xmlns:a16="http://schemas.microsoft.com/office/drawing/2014/main" id="{79E2F7C9-81DF-F3F0-E0A3-1B3E21455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505" y="2326924"/>
            <a:ext cx="2204151" cy="2204151"/>
          </a:xfrm>
          <a:prstGeom prst="rect">
            <a:avLst/>
          </a:prstGeom>
          <a:noFill/>
          <a:ln>
            <a:noFill/>
          </a:ln>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E93E9-76AF-87FA-A2CC-AC560D7BEDE3}"/>
              </a:ext>
            </a:extLst>
          </p:cNvPr>
          <p:cNvSpPr>
            <a:spLocks noGrp="1"/>
          </p:cNvSpPr>
          <p:nvPr>
            <p:ph idx="1"/>
          </p:nvPr>
        </p:nvSpPr>
        <p:spPr>
          <a:xfrm>
            <a:off x="483394" y="719137"/>
            <a:ext cx="11225212" cy="5419725"/>
          </a:xfrm>
        </p:spPr>
        <p:txBody>
          <a:bodyPr>
            <a:noAutofit/>
          </a:bodyPr>
          <a:lstStyle/>
          <a:p>
            <a:pPr algn="l"/>
            <a:r>
              <a:rPr lang="en-US" sz="2400" b="0" i="0" u="none" strike="noStrike" baseline="0" dirty="0">
                <a:solidFill>
                  <a:srgbClr val="201C20"/>
                </a:solidFill>
                <a:latin typeface="Times New Roman" panose="02020603050405020304" pitchFamily="18" charset="0"/>
                <a:cs typeface="Times New Roman" panose="02020603050405020304" pitchFamily="18" charset="0"/>
              </a:rPr>
              <a:t>Pharmacist documentation of clinical patient encounters is a required professional function.</a:t>
            </a:r>
          </a:p>
          <a:p>
            <a:pPr algn="l"/>
            <a:r>
              <a:rPr lang="en-US" sz="2400" b="0" i="0" u="none" strike="noStrike" baseline="0" dirty="0">
                <a:solidFill>
                  <a:srgbClr val="201C20"/>
                </a:solidFill>
                <a:latin typeface="Times New Roman" panose="02020603050405020304" pitchFamily="18" charset="0"/>
                <a:cs typeface="Times New Roman" panose="02020603050405020304" pitchFamily="18" charset="0"/>
              </a:rPr>
              <a:t>Pharmacists should be able to develop a problem list by medical record review and to use SOAP notes to document each encounter.</a:t>
            </a:r>
          </a:p>
          <a:p>
            <a:pPr algn="l"/>
            <a:r>
              <a:rPr lang="en-US" sz="2400" dirty="0">
                <a:solidFill>
                  <a:srgbClr val="201C20"/>
                </a:solidFill>
                <a:latin typeface="Times New Roman" panose="02020603050405020304" pitchFamily="18" charset="0"/>
                <a:cs typeface="Times New Roman" panose="02020603050405020304" pitchFamily="18" charset="0"/>
              </a:rPr>
              <a:t>A SOAP note is a written document created by a healthcare professional describing a session with a patient.</a:t>
            </a:r>
          </a:p>
          <a:p>
            <a:pPr algn="l"/>
            <a:endParaRPr lang="en-US" sz="2400" b="0" i="0" u="none" strike="noStrike" baseline="0" dirty="0">
              <a:solidFill>
                <a:srgbClr val="201C20"/>
              </a:solidFill>
              <a:latin typeface="Times New Roman" panose="02020603050405020304" pitchFamily="18" charset="0"/>
              <a:cs typeface="Times New Roman" panose="02020603050405020304" pitchFamily="18" charset="0"/>
            </a:endParaRPr>
          </a:p>
          <a:p>
            <a:pPr marL="0" indent="0" algn="l">
              <a:buNone/>
            </a:pPr>
            <a:r>
              <a:rPr lang="en-US" sz="2400" dirty="0">
                <a:solidFill>
                  <a:schemeClr val="tx2"/>
                </a:solidFill>
                <a:latin typeface="Times New Roman" panose="02020603050405020304" pitchFamily="18" charset="0"/>
                <a:cs typeface="Times New Roman" panose="02020603050405020304" pitchFamily="18" charset="0"/>
              </a:rPr>
              <a:t>Importance of SOAP</a:t>
            </a:r>
            <a:endParaRPr lang="en-US" sz="2400" b="0" i="0" u="none" strike="noStrike" baseline="0" dirty="0">
              <a:solidFill>
                <a:schemeClr val="tx2"/>
              </a:solidFill>
              <a:latin typeface="Times New Roman" panose="02020603050405020304" pitchFamily="18" charset="0"/>
              <a:cs typeface="Times New Roman" panose="02020603050405020304" pitchFamily="18" charset="0"/>
            </a:endParaRPr>
          </a:p>
          <a:p>
            <a:r>
              <a:rPr lang="en-US" sz="2400" dirty="0">
                <a:solidFill>
                  <a:srgbClr val="4E3751"/>
                </a:solidFill>
                <a:latin typeface="Times New Roman" panose="02020603050405020304" pitchFamily="18" charset="0"/>
                <a:cs typeface="Times New Roman" panose="02020603050405020304" pitchFamily="18" charset="0"/>
              </a:rPr>
              <a:t> Its structure facilitates clinical reasoning and makes medical </a:t>
            </a:r>
            <a:r>
              <a:rPr lang="en-US" sz="2400" b="0" i="0" dirty="0">
                <a:solidFill>
                  <a:srgbClr val="4E3751"/>
                </a:solidFill>
                <a:effectLst/>
                <a:latin typeface="Times New Roman" panose="02020603050405020304" pitchFamily="18" charset="0"/>
                <a:cs typeface="Times New Roman" panose="02020603050405020304" pitchFamily="18" charset="0"/>
              </a:rPr>
              <a:t>record easier</a:t>
            </a:r>
          </a:p>
          <a:p>
            <a:r>
              <a:rPr lang="en-US" sz="2400" b="0" i="0" dirty="0">
                <a:solidFill>
                  <a:srgbClr val="4E3751"/>
                </a:solidFill>
                <a:effectLst/>
                <a:latin typeface="Times New Roman" panose="02020603050405020304" pitchFamily="18" charset="0"/>
                <a:cs typeface="Times New Roman" panose="02020603050405020304" pitchFamily="18" charset="0"/>
              </a:rPr>
              <a:t>It creates a problem-oriented medical record that contributes to a detailed reader-friendly medical history. </a:t>
            </a:r>
          </a:p>
          <a:p>
            <a:pPr algn="l"/>
            <a:r>
              <a:rPr lang="en-US" sz="2400" b="0" i="0" dirty="0">
                <a:solidFill>
                  <a:srgbClr val="4E3751"/>
                </a:solidFill>
                <a:effectLst/>
                <a:latin typeface="Times New Roman" panose="02020603050405020304" pitchFamily="18" charset="0"/>
                <a:cs typeface="Times New Roman" panose="02020603050405020304" pitchFamily="18" charset="0"/>
              </a:rPr>
              <a:t>Both subjective and objective data are considered.</a:t>
            </a:r>
          </a:p>
          <a:p>
            <a:pPr algn="l"/>
            <a:r>
              <a:rPr lang="en-US" sz="2400" b="0" i="0" dirty="0">
                <a:solidFill>
                  <a:srgbClr val="4E3751"/>
                </a:solidFill>
                <a:effectLst/>
                <a:latin typeface="Times New Roman" panose="02020603050405020304" pitchFamily="18" charset="0"/>
                <a:cs typeface="Times New Roman" panose="02020603050405020304" pitchFamily="18" charset="0"/>
              </a:rPr>
              <a:t>SOAP format improves communication between health carers and patients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08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CAB671-B21E-2457-69F1-6A4549458D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0137" y="126831"/>
            <a:ext cx="8601075" cy="6670430"/>
          </a:xfrm>
        </p:spPr>
      </p:pic>
    </p:spTree>
    <p:extLst>
      <p:ext uri="{BB962C8B-B14F-4D97-AF65-F5344CB8AC3E}">
        <p14:creationId xmlns:p14="http://schemas.microsoft.com/office/powerpoint/2010/main" val="63836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01998-3F1D-A18C-B1A3-86AA6C274BDF}"/>
              </a:ext>
            </a:extLst>
          </p:cNvPr>
          <p:cNvSpPr>
            <a:spLocks noGrp="1"/>
          </p:cNvSpPr>
          <p:nvPr>
            <p:ph idx="1"/>
          </p:nvPr>
        </p:nvSpPr>
        <p:spPr>
          <a:xfrm>
            <a:off x="285749" y="314325"/>
            <a:ext cx="11644313" cy="6415088"/>
          </a:xfrm>
        </p:spPr>
        <p:txBody>
          <a:bodyPr>
            <a:normAutofit/>
          </a:bodyPr>
          <a:lstStyle/>
          <a:p>
            <a:pPr marL="0" marR="0" algn="just">
              <a:lnSpc>
                <a:spcPct val="107000"/>
              </a:lnSpc>
              <a:spcBef>
                <a:spcPts val="0"/>
              </a:spcBef>
              <a:spcAft>
                <a:spcPts val="8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Subjective data 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stands for subjective information, which is information obtained during their interview. It also includes information given to you verbally by family, friends, or other health care providers and staff. Subjective information is the patient's and others' perceptions of the illness. </a:t>
            </a:r>
          </a:p>
          <a:p>
            <a:pPr marL="0" marR="0" algn="just">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When answers to closed-ended questions rule out complications due to chronic diseases, such as diabetes, all negative answers can be lumped under the term "denies; e.g., "patient denies, visual disturbances, chest pain, shortness of breath (SOB), hypoglycemic symptoms, numbness and tingling in extremities, vaginal discharge, or dysuria.</a:t>
            </a:r>
          </a:p>
          <a:p>
            <a:pPr marL="0" marR="0" algn="just">
              <a:lnSpc>
                <a:spcPct val="107000"/>
              </a:lnSpc>
              <a:spcBef>
                <a:spcPts val="0"/>
              </a:spcBef>
              <a:spcAft>
                <a:spcPts val="800"/>
              </a:spcAft>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Any positive responses are further investigated using LOQQSAM and added to the note. "She states she has periodic headaches that are mild, of short duration and are relieved by acetaminophen and are not associated with low blood glucose or neurological symptoms.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87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01998-3F1D-A18C-B1A3-86AA6C274BDF}"/>
              </a:ext>
            </a:extLst>
          </p:cNvPr>
          <p:cNvSpPr>
            <a:spLocks noGrp="1"/>
          </p:cNvSpPr>
          <p:nvPr>
            <p:ph idx="1"/>
          </p:nvPr>
        </p:nvSpPr>
        <p:spPr>
          <a:xfrm>
            <a:off x="285749" y="314325"/>
            <a:ext cx="11644313" cy="6415088"/>
          </a:xfrm>
        </p:spPr>
        <p:txBody>
          <a:bodyPr>
            <a:normAutofit/>
          </a:bodyPr>
          <a:lstStyle/>
          <a:p>
            <a:pPr marL="0" marR="0" algn="just">
              <a:lnSpc>
                <a:spcPct val="107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Objective Data 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stands for objective data, which include laboratory or diagnostic test results, findings on physical examination, vital signs, and what you observe, e.g., labored breathing, splinting, or coughing. in addition to whatever is documented previously or found in the medical record by either yourself or other providers, including subjective information from previous visits, the problem list, etc. </a:t>
            </a:r>
          </a:p>
          <a:p>
            <a:pPr marL="0" marR="0" algn="just">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Assessment 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stands for assessment. Assessment includes the suspected diagnosis, level of control of chronic diseases, or provisional diagnosis while waiting for final confirmation of the diagnosis. For example, the 80-year-old lady with multiple C-sections might have her assessment read “Severe abdominal pain, nausea, and vomiting suggesting intestinal obstruction” Later once the diagnosis is confirmed, it would change to intestinal obstruction. In the case of a patient seen for a routine follow-up visit for diabetes, the entry might be "Type 2 diabetes nearly at target A1C, without complications.</a:t>
            </a:r>
          </a:p>
          <a:p>
            <a:pPr marL="0" marR="0" algn="just">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Plan 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stands for plan, which includes a variety of topics. Referrals, follow-up appointments ("Return to clinic in 3 months:'), and further diagnostic tests are all included in the plan. In addition, the plan includes patient education performed and the treatment plan, which includes both drug and nondrug therapies.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79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L="0" indent="0">
              <a:buNone/>
            </a:pPr>
            <a:endParaRPr lang="en-US" sz="2400" spc="25" dirty="0">
              <a:solidFill>
                <a:srgbClr val="000000"/>
              </a:solidFill>
              <a:latin typeface="Times New Roman" panose="02020603050405020304" pitchFamily="18" charset="0"/>
              <a:cs typeface="Times New Roman" panose="02020603050405020304" pitchFamily="18" charset="0"/>
            </a:endParaRPr>
          </a:p>
          <a:p>
            <a:pPr marR="0" indent="0">
              <a:lnSpc>
                <a:spcPct val="107000"/>
              </a:lnSpc>
              <a:spcBef>
                <a:spcPts val="0"/>
              </a:spcBef>
              <a:spcAft>
                <a:spcPts val="0"/>
              </a:spcAft>
              <a:buNone/>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pic>
        <p:nvPicPr>
          <p:cNvPr id="5" name="Picture 4">
            <a:extLst>
              <a:ext uri="{FF2B5EF4-FFF2-40B4-BE49-F238E27FC236}">
                <a16:creationId xmlns:a16="http://schemas.microsoft.com/office/drawing/2014/main" id="{D8F62CBC-5CAF-8115-AE31-B39D9F58A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35" y="528698"/>
            <a:ext cx="7917329" cy="5969857"/>
          </a:xfrm>
          <a:prstGeom prst="rect">
            <a:avLst/>
          </a:prstGeom>
        </p:spPr>
      </p:pic>
      <p:sp>
        <p:nvSpPr>
          <p:cNvPr id="6" name="TextBox 5">
            <a:extLst>
              <a:ext uri="{FF2B5EF4-FFF2-40B4-BE49-F238E27FC236}">
                <a16:creationId xmlns:a16="http://schemas.microsoft.com/office/drawing/2014/main" id="{3002DF39-109D-6F6F-1CBF-7A542E65318E}"/>
              </a:ext>
            </a:extLst>
          </p:cNvPr>
          <p:cNvSpPr txBox="1"/>
          <p:nvPr/>
        </p:nvSpPr>
        <p:spPr>
          <a:xfrm>
            <a:off x="321469" y="128588"/>
            <a:ext cx="2295852"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SOAP Example</a:t>
            </a:r>
          </a:p>
        </p:txBody>
      </p:sp>
    </p:spTree>
    <p:extLst>
      <p:ext uri="{BB962C8B-B14F-4D97-AF65-F5344CB8AC3E}">
        <p14:creationId xmlns:p14="http://schemas.microsoft.com/office/powerpoint/2010/main" val="190645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R="0" indent="0">
              <a:lnSpc>
                <a:spcPct val="107000"/>
              </a:lnSpc>
              <a:spcBef>
                <a:spcPts val="0"/>
              </a:spcBef>
              <a:spcAft>
                <a:spcPts val="0"/>
              </a:spcAft>
              <a:buNone/>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Vital Signs:</a:t>
            </a:r>
            <a:r>
              <a:rPr lang="en-US"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buFont typeface="Wingdings" panose="05000000000000000000" pitchFamily="2" charset="2"/>
              <a:buChar char="ü"/>
            </a:pP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Temperature</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buFont typeface="Wingdings" panose="05000000000000000000" pitchFamily="2" charset="2"/>
              <a:buChar char="ü"/>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Respiration rate</a:t>
            </a:r>
          </a:p>
          <a:p>
            <a:pPr marL="571500" indent="-342900">
              <a:lnSpc>
                <a:spcPct val="107000"/>
              </a:lnSpc>
              <a:spcBef>
                <a:spcPts val="0"/>
              </a:spcBef>
              <a:spcAft>
                <a:spcPts val="800"/>
              </a:spcAft>
              <a:buFont typeface="Wingdings" panose="05000000000000000000" pitchFamily="2" charset="2"/>
              <a:buChar char="ü"/>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Pulse, </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Heart rate</a:t>
            </a:r>
          </a:p>
          <a:p>
            <a:pPr indent="0">
              <a:lnSpc>
                <a:spcPct val="107000"/>
              </a:lnSpc>
              <a:spcBef>
                <a:spcPts val="0"/>
              </a:spcBef>
              <a:spcAft>
                <a:spcPts val="800"/>
              </a:spcAft>
              <a:buNone/>
            </a:pP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Blood Pressure </a:t>
            </a:r>
          </a:p>
          <a:p>
            <a:pPr marL="571500" indent="-342900">
              <a:lnSpc>
                <a:spcPct val="107000"/>
              </a:lnSpc>
              <a:spcBef>
                <a:spcPts val="0"/>
              </a:spcBef>
              <a:spcAft>
                <a:spcPts val="80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Level of Consciousness </a:t>
            </a: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Skin </a:t>
            </a:r>
          </a:p>
          <a:p>
            <a:pPr marL="571500" indent="-342900">
              <a:lnSpc>
                <a:spcPct val="107000"/>
              </a:lnSpc>
              <a:spcBef>
                <a:spcPts val="0"/>
              </a:spcBef>
              <a:spcAft>
                <a:spcPts val="80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Pupils</a:t>
            </a: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Tree>
    <p:extLst>
      <p:ext uri="{BB962C8B-B14F-4D97-AF65-F5344CB8AC3E}">
        <p14:creationId xmlns:p14="http://schemas.microsoft.com/office/powerpoint/2010/main" val="226833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3F66417-16F1-B603-D0F5-5EA6F7807CDF}"/>
              </a:ext>
            </a:extLst>
          </p:cNvPr>
          <p:cNvGraphicFramePr/>
          <p:nvPr>
            <p:extLst>
              <p:ext uri="{D42A27DB-BD31-4B8C-83A1-F6EECF244321}">
                <p14:modId xmlns:p14="http://schemas.microsoft.com/office/powerpoint/2010/main" val="816831008"/>
              </p:ext>
            </p:extLst>
          </p:nvPr>
        </p:nvGraphicFramePr>
        <p:xfrm>
          <a:off x="3053751" y="1"/>
          <a:ext cx="888971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430B220-3243-DF11-5A78-9B56A8A1922B}"/>
              </a:ext>
            </a:extLst>
          </p:cNvPr>
          <p:cNvSpPr txBox="1"/>
          <p:nvPr/>
        </p:nvSpPr>
        <p:spPr>
          <a:xfrm>
            <a:off x="248530" y="828135"/>
            <a:ext cx="425242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Body Temperature</a:t>
            </a:r>
          </a:p>
        </p:txBody>
      </p:sp>
      <p:pic>
        <p:nvPicPr>
          <p:cNvPr id="5" name="Picture 4">
            <a:extLst>
              <a:ext uri="{FF2B5EF4-FFF2-40B4-BE49-F238E27FC236}">
                <a16:creationId xmlns:a16="http://schemas.microsoft.com/office/drawing/2014/main" id="{B3CA20E4-D537-73D7-72D5-3B7A109F44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Tree>
    <p:extLst>
      <p:ext uri="{BB962C8B-B14F-4D97-AF65-F5344CB8AC3E}">
        <p14:creationId xmlns:p14="http://schemas.microsoft.com/office/powerpoint/2010/main" val="39429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9A744-97D5-3D2B-0B0B-581694A7DD17}"/>
              </a:ext>
            </a:extLst>
          </p:cNvPr>
          <p:cNvSpPr>
            <a:spLocks noGrp="1"/>
          </p:cNvSpPr>
          <p:nvPr>
            <p:ph idx="1"/>
          </p:nvPr>
        </p:nvSpPr>
        <p:spPr>
          <a:xfrm>
            <a:off x="191086" y="207841"/>
            <a:ext cx="10515600" cy="4351338"/>
          </a:xfrm>
        </p:spPr>
        <p:txBody>
          <a:bodyPr>
            <a:normAutofit/>
          </a:bodyPr>
          <a:lstStyle/>
          <a:p>
            <a:pPr marL="0" indent="0">
              <a:buNone/>
            </a:pPr>
            <a:endParaRPr lang="en-US" sz="3600" dirty="0">
              <a:solidFill>
                <a:schemeClr val="bg1"/>
              </a:solidFill>
              <a:highlight>
                <a:srgbClr val="FF0000"/>
              </a:highlight>
              <a:latin typeface="Times New Roman" panose="02020603050405020304" pitchFamily="18" charset="0"/>
              <a:cs typeface="Times New Roman" panose="02020603050405020304" pitchFamily="18" charset="0"/>
            </a:endParaRPr>
          </a:p>
          <a:p>
            <a:pPr marL="0" indent="0">
              <a:buNone/>
            </a:pPr>
            <a:r>
              <a:rPr lang="en-US" sz="3600" dirty="0">
                <a:solidFill>
                  <a:schemeClr val="bg1"/>
                </a:solidFill>
                <a:highlight>
                  <a:srgbClr val="FF0000"/>
                </a:highlight>
                <a:latin typeface="Times New Roman" panose="02020603050405020304" pitchFamily="18" charset="0"/>
                <a:cs typeface="Times New Roman" panose="02020603050405020304" pitchFamily="18" charset="0"/>
              </a:rPr>
              <a:t> Public health advice       </a:t>
            </a:r>
          </a:p>
        </p:txBody>
      </p:sp>
      <p:pic>
        <p:nvPicPr>
          <p:cNvPr id="5" name="Picture 4">
            <a:extLst>
              <a:ext uri="{FF2B5EF4-FFF2-40B4-BE49-F238E27FC236}">
                <a16:creationId xmlns:a16="http://schemas.microsoft.com/office/drawing/2014/main" id="{EC30357D-258C-4446-8A95-24EC19758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933" y="1618701"/>
            <a:ext cx="4413739" cy="4413739"/>
          </a:xfrm>
          <a:prstGeom prst="rect">
            <a:avLst/>
          </a:prstGeom>
        </p:spPr>
      </p:pic>
      <p:sp>
        <p:nvSpPr>
          <p:cNvPr id="6" name="Lightning Bolt 5">
            <a:extLst>
              <a:ext uri="{FF2B5EF4-FFF2-40B4-BE49-F238E27FC236}">
                <a16:creationId xmlns:a16="http://schemas.microsoft.com/office/drawing/2014/main" id="{84B3A8C3-9A57-DE0A-3425-311C7CB69B58}"/>
              </a:ext>
            </a:extLst>
          </p:cNvPr>
          <p:cNvSpPr/>
          <p:nvPr/>
        </p:nvSpPr>
        <p:spPr>
          <a:xfrm>
            <a:off x="4522763" y="2036557"/>
            <a:ext cx="3146474" cy="2172835"/>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A3CBDC-6D64-9B1A-EAAD-B20525BFE2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Tree>
    <p:extLst>
      <p:ext uri="{BB962C8B-B14F-4D97-AF65-F5344CB8AC3E}">
        <p14:creationId xmlns:p14="http://schemas.microsoft.com/office/powerpoint/2010/main" val="223085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3600-4433-EA48-D248-51F7528A00DA}"/>
              </a:ext>
            </a:extLst>
          </p:cNvPr>
          <p:cNvSpPr>
            <a:spLocks noGrp="1"/>
          </p:cNvSpPr>
          <p:nvPr>
            <p:ph type="title"/>
          </p:nvPr>
        </p:nvSpPr>
        <p:spPr>
          <a:xfrm>
            <a:off x="145032" y="143318"/>
            <a:ext cx="6812981" cy="841616"/>
          </a:xfrm>
        </p:spPr>
        <p:txBody>
          <a:bodyPr/>
          <a:lstStyle/>
          <a:p>
            <a:r>
              <a:rPr lang="en-US" dirty="0">
                <a:latin typeface="Times New Roman" panose="02020603050405020304" pitchFamily="18" charset="0"/>
                <a:cs typeface="Times New Roman" panose="02020603050405020304" pitchFamily="18" charset="0"/>
              </a:rPr>
              <a:t>R</a:t>
            </a:r>
            <a:r>
              <a:rPr lang="en-US" b="0" i="0" dirty="0">
                <a:effectLst/>
                <a:latin typeface="Times New Roman" panose="02020603050405020304" pitchFamily="18" charset="0"/>
                <a:cs typeface="Times New Roman" panose="02020603050405020304" pitchFamily="18" charset="0"/>
              </a:rPr>
              <a:t>espiration rate</a:t>
            </a:r>
            <a:endParaRPr lang="en-US" dirty="0"/>
          </a:p>
        </p:txBody>
      </p:sp>
      <p:sp>
        <p:nvSpPr>
          <p:cNvPr id="3" name="Content Placeholder 2">
            <a:extLst>
              <a:ext uri="{FF2B5EF4-FFF2-40B4-BE49-F238E27FC236}">
                <a16:creationId xmlns:a16="http://schemas.microsoft.com/office/drawing/2014/main" id="{61F3C275-B71B-7B15-5A7E-245CC9461354}"/>
              </a:ext>
            </a:extLst>
          </p:cNvPr>
          <p:cNvSpPr>
            <a:spLocks noGrp="1"/>
          </p:cNvSpPr>
          <p:nvPr>
            <p:ph idx="1"/>
          </p:nvPr>
        </p:nvSpPr>
        <p:spPr/>
        <p:txBody>
          <a:bodyPr/>
          <a:lstStyle/>
          <a:p>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b="1" i="0" dirty="0">
              <a:solidFill>
                <a:srgbClr val="000000"/>
              </a:solidFill>
              <a:effectLst/>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2421AD17-1105-1599-2D20-EB6D43BEBD16}"/>
              </a:ext>
            </a:extLst>
          </p:cNvPr>
          <p:cNvGraphicFramePr>
            <a:graphicFrameLocks noGrp="1"/>
          </p:cNvGraphicFramePr>
          <p:nvPr>
            <p:extLst>
              <p:ext uri="{D42A27DB-BD31-4B8C-83A1-F6EECF244321}">
                <p14:modId xmlns:p14="http://schemas.microsoft.com/office/powerpoint/2010/main" val="2771301504"/>
              </p:ext>
            </p:extLst>
          </p:nvPr>
        </p:nvGraphicFramePr>
        <p:xfrm>
          <a:off x="145032" y="1098331"/>
          <a:ext cx="9170418" cy="3493770"/>
        </p:xfrm>
        <a:graphic>
          <a:graphicData uri="http://schemas.openxmlformats.org/drawingml/2006/table">
            <a:tbl>
              <a:tblPr/>
              <a:tblGrid>
                <a:gridCol w="4585209">
                  <a:extLst>
                    <a:ext uri="{9D8B030D-6E8A-4147-A177-3AD203B41FA5}">
                      <a16:colId xmlns:a16="http://schemas.microsoft.com/office/drawing/2014/main" val="110892541"/>
                    </a:ext>
                  </a:extLst>
                </a:gridCol>
                <a:gridCol w="4585209">
                  <a:extLst>
                    <a:ext uri="{9D8B030D-6E8A-4147-A177-3AD203B41FA5}">
                      <a16:colId xmlns:a16="http://schemas.microsoft.com/office/drawing/2014/main" val="143738070"/>
                    </a:ext>
                  </a:extLst>
                </a:gridCol>
              </a:tblGrid>
              <a:tr h="405493">
                <a:tc>
                  <a:txBody>
                    <a:bodyPr/>
                    <a:lstStyle/>
                    <a:p>
                      <a:r>
                        <a:rPr lang="en-US" sz="2400" b="1">
                          <a:effectLst/>
                          <a:latin typeface="Times New Roman" panose="02020603050405020304" pitchFamily="18" charset="0"/>
                          <a:cs typeface="Times New Roman" panose="02020603050405020304" pitchFamily="18" charset="0"/>
                        </a:rPr>
                        <a:t>Age</a:t>
                      </a:r>
                      <a:endParaRPr lang="en-US" sz="2400">
                        <a:effectLst/>
                        <a:latin typeface="Times New Roman" panose="02020603050405020304" pitchFamily="18" charset="0"/>
                        <a:cs typeface="Times New Roman" panose="02020603050405020304" pitchFamily="18" charset="0"/>
                      </a:endParaRP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effectLst/>
                          <a:latin typeface="Times New Roman" panose="02020603050405020304" pitchFamily="18" charset="0"/>
                          <a:cs typeface="Times New Roman" panose="02020603050405020304" pitchFamily="18" charset="0"/>
                        </a:rPr>
                        <a:t>Rate (in breaths per minute)</a:t>
                      </a:r>
                      <a:endParaRPr lang="en-US" sz="2400">
                        <a:effectLst/>
                        <a:latin typeface="Times New Roman" panose="02020603050405020304" pitchFamily="18" charset="0"/>
                        <a:cs typeface="Times New Roman" panose="02020603050405020304" pitchFamily="18" charset="0"/>
                      </a:endParaRP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714496"/>
                  </a:ext>
                </a:extLst>
              </a:tr>
              <a:tr h="405493">
                <a:tc>
                  <a:txBody>
                    <a:bodyPr/>
                    <a:lstStyle/>
                    <a:p>
                      <a:r>
                        <a:rPr lang="en-US" sz="2400" dirty="0">
                          <a:effectLst/>
                          <a:latin typeface="Times New Roman" panose="02020603050405020304" pitchFamily="18" charset="0"/>
                          <a:cs typeface="Times New Roman" panose="02020603050405020304" pitchFamily="18" charset="0"/>
                        </a:rPr>
                        <a:t>Birth to 6 months</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2400">
                          <a:effectLst/>
                          <a:latin typeface="Times New Roman" panose="02020603050405020304" pitchFamily="18" charset="0"/>
                          <a:cs typeface="Times New Roman" panose="02020603050405020304" pitchFamily="18" charset="0"/>
                        </a:rPr>
                        <a:t>30 to 60</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944633858"/>
                  </a:ext>
                </a:extLst>
              </a:tr>
              <a:tr h="405493">
                <a:tc>
                  <a:txBody>
                    <a:bodyPr/>
                    <a:lstStyle/>
                    <a:p>
                      <a:r>
                        <a:rPr lang="en-US" sz="2400" dirty="0">
                          <a:effectLst/>
                          <a:latin typeface="Times New Roman" panose="02020603050405020304" pitchFamily="18" charset="0"/>
                          <a:cs typeface="Times New Roman" panose="02020603050405020304" pitchFamily="18" charset="0"/>
                        </a:rPr>
                        <a:t>6 months to 1 year</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effectLst/>
                          <a:latin typeface="Times New Roman" panose="02020603050405020304" pitchFamily="18" charset="0"/>
                          <a:cs typeface="Times New Roman" panose="02020603050405020304" pitchFamily="18" charset="0"/>
                        </a:rPr>
                        <a:t>30 to 50</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460538"/>
                  </a:ext>
                </a:extLst>
              </a:tr>
              <a:tr h="405493">
                <a:tc>
                  <a:txBody>
                    <a:bodyPr/>
                    <a:lstStyle/>
                    <a:p>
                      <a:r>
                        <a:rPr lang="en-US" sz="2400" dirty="0">
                          <a:effectLst/>
                          <a:latin typeface="Times New Roman" panose="02020603050405020304" pitchFamily="18" charset="0"/>
                          <a:cs typeface="Times New Roman" panose="02020603050405020304" pitchFamily="18" charset="0"/>
                        </a:rPr>
                        <a:t>1 to 3 years</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2400">
                          <a:effectLst/>
                          <a:latin typeface="Times New Roman" panose="02020603050405020304" pitchFamily="18" charset="0"/>
                          <a:cs typeface="Times New Roman" panose="02020603050405020304" pitchFamily="18" charset="0"/>
                        </a:rPr>
                        <a:t>24 to 40</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022067571"/>
                  </a:ext>
                </a:extLst>
              </a:tr>
              <a:tr h="405493">
                <a:tc>
                  <a:txBody>
                    <a:bodyPr/>
                    <a:lstStyle/>
                    <a:p>
                      <a:r>
                        <a:rPr lang="en-US" sz="2400" dirty="0">
                          <a:effectLst/>
                          <a:latin typeface="Times New Roman" panose="02020603050405020304" pitchFamily="18" charset="0"/>
                          <a:cs typeface="Times New Roman" panose="02020603050405020304" pitchFamily="18" charset="0"/>
                        </a:rPr>
                        <a:t>3 to 5 years</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effectLst/>
                          <a:latin typeface="Times New Roman" panose="02020603050405020304" pitchFamily="18" charset="0"/>
                          <a:cs typeface="Times New Roman" panose="02020603050405020304" pitchFamily="18" charset="0"/>
                        </a:rPr>
                        <a:t>22 to 34</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922812"/>
                  </a:ext>
                </a:extLst>
              </a:tr>
              <a:tr h="405493">
                <a:tc>
                  <a:txBody>
                    <a:bodyPr/>
                    <a:lstStyle/>
                    <a:p>
                      <a:r>
                        <a:rPr lang="en-US" sz="2400">
                          <a:effectLst/>
                          <a:latin typeface="Times New Roman" panose="02020603050405020304" pitchFamily="18" charset="0"/>
                          <a:cs typeface="Times New Roman" panose="02020603050405020304" pitchFamily="18" charset="0"/>
                        </a:rPr>
                        <a:t>5 to 12 years</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en-US" sz="2400">
                          <a:effectLst/>
                          <a:latin typeface="Times New Roman" panose="02020603050405020304" pitchFamily="18" charset="0"/>
                          <a:cs typeface="Times New Roman" panose="02020603050405020304" pitchFamily="18" charset="0"/>
                        </a:rPr>
                        <a:t>16 to 30</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441657853"/>
                  </a:ext>
                </a:extLst>
              </a:tr>
              <a:tr h="405493">
                <a:tc>
                  <a:txBody>
                    <a:bodyPr/>
                    <a:lstStyle/>
                    <a:p>
                      <a:r>
                        <a:rPr lang="en-US" sz="2400">
                          <a:effectLst/>
                          <a:latin typeface="Times New Roman" panose="02020603050405020304" pitchFamily="18" charset="0"/>
                          <a:cs typeface="Times New Roman" panose="02020603050405020304" pitchFamily="18" charset="0"/>
                        </a:rPr>
                        <a:t>12 to 18 years</a:t>
                      </a: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effectLst/>
                          <a:latin typeface="Times New Roman" panose="02020603050405020304" pitchFamily="18" charset="0"/>
                          <a:cs typeface="Times New Roman" panose="02020603050405020304" pitchFamily="18" charset="0"/>
                        </a:rPr>
                        <a:t>12 </a:t>
                      </a:r>
                      <a:r>
                        <a:rPr lang="en-US" sz="2400">
                          <a:effectLst/>
                          <a:latin typeface="Times New Roman" panose="02020603050405020304" pitchFamily="18" charset="0"/>
                          <a:cs typeface="Times New Roman" panose="02020603050405020304" pitchFamily="18" charset="0"/>
                        </a:rPr>
                        <a:t>to 18-20</a:t>
                      </a:r>
                      <a:endParaRPr lang="en-US" sz="2400" dirty="0">
                        <a:effectLst/>
                        <a:latin typeface="Times New Roman" panose="02020603050405020304" pitchFamily="18" charset="0"/>
                        <a:cs typeface="Times New Roman" panose="02020603050405020304" pitchFamily="18" charset="0"/>
                      </a:endParaRPr>
                    </a:p>
                  </a:txBody>
                  <a:tcPr marL="95250" marR="95250" marT="7620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0676067"/>
                  </a:ext>
                </a:extLst>
              </a:tr>
            </a:tbl>
          </a:graphicData>
        </a:graphic>
      </p:graphicFrame>
      <p:pic>
        <p:nvPicPr>
          <p:cNvPr id="6" name="Picture 5">
            <a:extLst>
              <a:ext uri="{FF2B5EF4-FFF2-40B4-BE49-F238E27FC236}">
                <a16:creationId xmlns:a16="http://schemas.microsoft.com/office/drawing/2014/main" id="{732DE722-5586-5B84-2B1D-B4AA94E771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8" name="TextBox 7">
            <a:extLst>
              <a:ext uri="{FF2B5EF4-FFF2-40B4-BE49-F238E27FC236}">
                <a16:creationId xmlns:a16="http://schemas.microsoft.com/office/drawing/2014/main" id="{66CD3BEC-5D99-09F2-1CD7-728B1F41EA0A}"/>
              </a:ext>
            </a:extLst>
          </p:cNvPr>
          <p:cNvSpPr txBox="1"/>
          <p:nvPr/>
        </p:nvSpPr>
        <p:spPr>
          <a:xfrm>
            <a:off x="145032" y="4818895"/>
            <a:ext cx="11785031" cy="1446550"/>
          </a:xfrm>
          <a:prstGeom prst="rect">
            <a:avLst/>
          </a:prstGeom>
          <a:noFill/>
        </p:spPr>
        <p:txBody>
          <a:bodyPr wrap="square">
            <a:spAutoFit/>
          </a:bodyPr>
          <a:lstStyle/>
          <a:p>
            <a:pPr algn="l">
              <a:buFont typeface="Arial" panose="020B0604020202020204" pitchFamily="34" charset="0"/>
              <a:buChar char="•"/>
            </a:pPr>
            <a:r>
              <a:rPr lang="en-US" sz="2200" b="0" i="0" dirty="0">
                <a:solidFill>
                  <a:srgbClr val="080808"/>
                </a:solidFill>
                <a:effectLst/>
                <a:latin typeface="Times New Roman" panose="02020603050405020304" pitchFamily="18" charset="0"/>
                <a:cs typeface="Times New Roman" panose="02020603050405020304" pitchFamily="18" charset="0"/>
              </a:rPr>
              <a:t> Sit the person down and advise the patient to try to relax.</a:t>
            </a:r>
          </a:p>
          <a:p>
            <a:pPr algn="l">
              <a:buFont typeface="Arial" panose="020B0604020202020204" pitchFamily="34" charset="0"/>
              <a:buChar char="•"/>
            </a:pPr>
            <a:r>
              <a:rPr lang="en-US" sz="2200" b="0" i="0" dirty="0">
                <a:solidFill>
                  <a:srgbClr val="080808"/>
                </a:solidFill>
                <a:effectLst/>
                <a:latin typeface="Times New Roman" panose="02020603050405020304" pitchFamily="18" charset="0"/>
                <a:cs typeface="Times New Roman" panose="02020603050405020304" pitchFamily="18" charset="0"/>
              </a:rPr>
              <a:t> Set your timer to </a:t>
            </a:r>
            <a:r>
              <a:rPr lang="en-US" sz="2200" dirty="0">
                <a:solidFill>
                  <a:srgbClr val="080808"/>
                </a:solidFill>
                <a:latin typeface="Times New Roman" panose="02020603050405020304" pitchFamily="18" charset="0"/>
                <a:cs typeface="Times New Roman" panose="02020603050405020304" pitchFamily="18" charset="0"/>
              </a:rPr>
              <a:t>one minute</a:t>
            </a:r>
            <a:endParaRPr lang="en-US" sz="2200" b="0" i="0" dirty="0">
              <a:solidFill>
                <a:srgbClr val="080808"/>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200" b="0" i="0" dirty="0">
                <a:solidFill>
                  <a:srgbClr val="080808"/>
                </a:solidFill>
                <a:effectLst/>
                <a:latin typeface="Times New Roman" panose="02020603050405020304" pitchFamily="18" charset="0"/>
                <a:cs typeface="Times New Roman" panose="02020603050405020304" pitchFamily="18" charset="0"/>
              </a:rPr>
              <a:t> Measure the patient’s breathing rate by counting the number of times the chest or abdomen rises over    the course of one minute</a:t>
            </a:r>
          </a:p>
        </p:txBody>
      </p:sp>
    </p:spTree>
    <p:extLst>
      <p:ext uri="{BB962C8B-B14F-4D97-AF65-F5344CB8AC3E}">
        <p14:creationId xmlns:p14="http://schemas.microsoft.com/office/powerpoint/2010/main" val="306325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00C4F6-821D-49C5-95CE-802A9DF827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3" name="Content Placeholder 2">
            <a:extLst>
              <a:ext uri="{FF2B5EF4-FFF2-40B4-BE49-F238E27FC236}">
                <a16:creationId xmlns:a16="http://schemas.microsoft.com/office/drawing/2014/main" id="{E0E9A321-A545-C851-BA10-3C1136320D83}"/>
              </a:ext>
            </a:extLst>
          </p:cNvPr>
          <p:cNvSpPr>
            <a:spLocks noGrp="1"/>
          </p:cNvSpPr>
          <p:nvPr>
            <p:ph idx="1"/>
          </p:nvPr>
        </p:nvSpPr>
        <p:spPr>
          <a:xfrm>
            <a:off x="105674" y="194362"/>
            <a:ext cx="11738664" cy="6663637"/>
          </a:xfrm>
        </p:spPr>
        <p:txBody>
          <a:bodyPr>
            <a:normAutofit fontScale="92500" lnSpcReduction="10000"/>
          </a:bodyPr>
          <a:lstStyle/>
          <a:p>
            <a:pPr marL="0" indent="0">
              <a:buNone/>
            </a:pPr>
            <a:r>
              <a:rPr lang="en-US" sz="3200" dirty="0">
                <a:solidFill>
                  <a:srgbClr val="000000"/>
                </a:solidFill>
                <a:latin typeface="Times New Roman" panose="02020603050405020304" pitchFamily="18" charset="0"/>
                <a:cs typeface="Times New Roman" panose="02020603050405020304" pitchFamily="18" charset="0"/>
              </a:rPr>
              <a:t>Tachypnea</a:t>
            </a:r>
            <a:r>
              <a:rPr lang="en-US" sz="3200" b="1"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more than 25 breaths per minute at rest.</a:t>
            </a:r>
          </a:p>
          <a:p>
            <a:pPr marL="0" indent="0">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400" dirty="0">
                <a:solidFill>
                  <a:srgbClr val="000000"/>
                </a:solidFill>
                <a:latin typeface="Times New Roman" panose="02020603050405020304" pitchFamily="18" charset="0"/>
                <a:cs typeface="Times New Roman" panose="02020603050405020304" pitchFamily="18" charset="0"/>
              </a:rPr>
              <a:t>Symptoms of tachypnea: </a:t>
            </a:r>
            <a:r>
              <a:rPr lang="en-US" sz="2400" dirty="0">
                <a:latin typeface="Times New Roman" panose="02020603050405020304" pitchFamily="18" charset="0"/>
                <a:cs typeface="Times New Roman" panose="02020603050405020304" pitchFamily="18" charset="0"/>
              </a:rPr>
              <a:t>a blue or gray color (skin, nails and/or lips.) chest pain, shortness of breath, difficulty breathing, shallow breathing</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Causes</a:t>
            </a:r>
          </a:p>
          <a:p>
            <a:r>
              <a:rPr lang="en-US" sz="2400" b="0" i="0" dirty="0">
                <a:effectLst/>
                <a:latin typeface="Times New Roman" panose="02020603050405020304" pitchFamily="18" charset="0"/>
                <a:cs typeface="Times New Roman" panose="02020603050405020304" pitchFamily="18" charset="0"/>
              </a:rPr>
              <a:t>Allergic reactions.</a:t>
            </a:r>
          </a:p>
          <a:p>
            <a:r>
              <a:rPr lang="en-US" sz="2400" b="0" i="0" dirty="0">
                <a:effectLst/>
                <a:latin typeface="Times New Roman" panose="02020603050405020304" pitchFamily="18" charset="0"/>
                <a:cs typeface="Times New Roman" panose="02020603050405020304" pitchFamily="18" charset="0"/>
              </a:rPr>
              <a:t>Anxiety or </a:t>
            </a:r>
            <a:r>
              <a:rPr lang="en-US" sz="2400" dirty="0">
                <a:latin typeface="Times New Roman" panose="02020603050405020304" pitchFamily="18" charset="0"/>
                <a:cs typeface="Times New Roman" panose="02020603050405020304" pitchFamily="18" charset="0"/>
              </a:rPr>
              <a:t>panic disorder</a:t>
            </a:r>
            <a:r>
              <a:rPr lang="en-US" sz="2400" b="0" i="0" dirty="0">
                <a:effectLst/>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Asthma</a:t>
            </a:r>
          </a:p>
          <a:p>
            <a:r>
              <a:rPr lang="en-US" sz="2400" dirty="0">
                <a:latin typeface="Times New Roman" panose="02020603050405020304" pitchFamily="18" charset="0"/>
                <a:cs typeface="Times New Roman" panose="02020603050405020304" pitchFamily="18" charset="0"/>
              </a:rPr>
              <a:t>Chronic obstructive pulmonary disease (COPD).</a:t>
            </a:r>
          </a:p>
          <a:p>
            <a:r>
              <a:rPr lang="en-US" sz="2400" b="0" i="0" dirty="0">
                <a:effectLst/>
                <a:latin typeface="Times New Roman" panose="02020603050405020304" pitchFamily="18" charset="0"/>
                <a:cs typeface="Times New Roman" panose="02020603050405020304" pitchFamily="18" charset="0"/>
              </a:rPr>
              <a:t>Fever</a:t>
            </a:r>
          </a:p>
          <a:p>
            <a:r>
              <a:rPr lang="en-US" sz="2400" dirty="0">
                <a:latin typeface="Times New Roman" panose="02020603050405020304" pitchFamily="18" charset="0"/>
                <a:cs typeface="Times New Roman" panose="02020603050405020304" pitchFamily="18" charset="0"/>
              </a:rPr>
              <a:t>Blood clots</a:t>
            </a:r>
            <a:r>
              <a:rPr lang="en-US" sz="2400" b="0" i="0" dirty="0">
                <a:effectLst/>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Carbon monoxide poisoning</a:t>
            </a:r>
            <a:r>
              <a:rPr lang="en-US" sz="2400" b="0" i="0" dirty="0">
                <a:effectLst/>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Diabetic ketoacidosis</a:t>
            </a:r>
            <a:r>
              <a:rPr lang="en-US" sz="2400" b="0" i="0" dirty="0">
                <a:effectLst/>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Pleural effusion</a:t>
            </a:r>
            <a:r>
              <a:rPr lang="en-US" sz="2400" b="0" i="0" dirty="0">
                <a:effectLst/>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Pneumonia, Pulmonary embolism, Sepsis</a:t>
            </a:r>
            <a:r>
              <a:rPr lang="en-US" sz="2400" b="0" i="0" dirty="0">
                <a:effectLst/>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2" name="Rectangle: Rounded Corners 1">
            <a:extLst>
              <a:ext uri="{FF2B5EF4-FFF2-40B4-BE49-F238E27FC236}">
                <a16:creationId xmlns:a16="http://schemas.microsoft.com/office/drawing/2014/main" id="{C33B8E5A-CB1E-C1B9-364D-8023766B31D3}"/>
              </a:ext>
            </a:extLst>
          </p:cNvPr>
          <p:cNvSpPr/>
          <p:nvPr/>
        </p:nvSpPr>
        <p:spPr>
          <a:xfrm>
            <a:off x="6815137" y="4614862"/>
            <a:ext cx="2446667" cy="1628837"/>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Aspirin</a:t>
            </a:r>
          </a:p>
          <a:p>
            <a:pPr algn="ctr"/>
            <a:r>
              <a:rPr lang="en-US" sz="2400" dirty="0">
                <a:latin typeface="Times New Roman" panose="02020603050405020304" pitchFamily="18" charset="0"/>
                <a:cs typeface="Times New Roman" panose="02020603050405020304" pitchFamily="18" charset="0"/>
              </a:rPr>
              <a:t>Stimulants</a:t>
            </a:r>
          </a:p>
          <a:p>
            <a:pPr algn="ctr"/>
            <a:r>
              <a:rPr lang="en-US" sz="2400" dirty="0">
                <a:latin typeface="Times New Roman" panose="02020603050405020304" pitchFamily="18" charset="0"/>
                <a:cs typeface="Times New Roman" panose="02020603050405020304" pitchFamily="18" charset="0"/>
              </a:rPr>
              <a:t>Marijuana </a:t>
            </a:r>
          </a:p>
        </p:txBody>
      </p:sp>
    </p:spTree>
    <p:extLst>
      <p:ext uri="{BB962C8B-B14F-4D97-AF65-F5344CB8AC3E}">
        <p14:creationId xmlns:p14="http://schemas.microsoft.com/office/powerpoint/2010/main" val="138713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7DE8-F24C-E109-1CF5-356C20C77AFC}"/>
              </a:ext>
            </a:extLst>
          </p:cNvPr>
          <p:cNvSpPr>
            <a:spLocks noGrp="1"/>
          </p:cNvSpPr>
          <p:nvPr>
            <p:ph type="title"/>
          </p:nvPr>
        </p:nvSpPr>
        <p:spPr>
          <a:xfrm>
            <a:off x="435430" y="-137771"/>
            <a:ext cx="10515600" cy="1325563"/>
          </a:xfrm>
        </p:spPr>
        <p:txBody>
          <a:bodyPr>
            <a:normAutofit/>
          </a:bodyPr>
          <a:lstStyle/>
          <a:p>
            <a:r>
              <a:rPr lang="en-US" sz="4000" b="1" dirty="0">
                <a:solidFill>
                  <a:schemeClr val="accent1">
                    <a:lumMod val="50000"/>
                  </a:schemeClr>
                </a:solidFill>
                <a:latin typeface="Times New Roman" panose="02020603050405020304" pitchFamily="18" charset="0"/>
                <a:cs typeface="Times New Roman" panose="02020603050405020304" pitchFamily="18" charset="0"/>
              </a:rPr>
              <a:t>Learning Objectives/Outcomes</a:t>
            </a:r>
          </a:p>
        </p:txBody>
      </p:sp>
      <p:sp>
        <p:nvSpPr>
          <p:cNvPr id="3" name="Content Placeholder 2">
            <a:extLst>
              <a:ext uri="{FF2B5EF4-FFF2-40B4-BE49-F238E27FC236}">
                <a16:creationId xmlns:a16="http://schemas.microsoft.com/office/drawing/2014/main" id="{3287FBE8-AD0F-EF3F-DDD4-B9D781E9CBBF}"/>
              </a:ext>
            </a:extLst>
          </p:cNvPr>
          <p:cNvSpPr>
            <a:spLocks noGrp="1"/>
          </p:cNvSpPr>
          <p:nvPr>
            <p:ph idx="1"/>
          </p:nvPr>
        </p:nvSpPr>
        <p:spPr>
          <a:xfrm>
            <a:off x="275773" y="1030514"/>
            <a:ext cx="9303656" cy="5602515"/>
          </a:xfrm>
        </p:spPr>
        <p:txBody>
          <a:bodyPr>
            <a:noAutofit/>
          </a:bodyPr>
          <a:lstStyle/>
          <a:p>
            <a:pPr marL="0" indent="0">
              <a:buNone/>
            </a:pPr>
            <a:r>
              <a:rPr lang="en-US" sz="2600" dirty="0">
                <a:latin typeface="Times New Roman" panose="02020603050405020304" pitchFamily="18" charset="0"/>
                <a:ea typeface="Arial Unicode MS" panose="020B0604020202020204" pitchFamily="34" charset="-128"/>
                <a:cs typeface="Times New Roman" panose="02020603050405020304" pitchFamily="18" charset="0"/>
              </a:rPr>
              <a:t>At the end of this lecture, students will be able to:</a:t>
            </a:r>
          </a:p>
          <a:p>
            <a:r>
              <a:rPr lang="en-US" sz="2600" dirty="0">
                <a:latin typeface="Times New Roman" panose="02020603050405020304" pitchFamily="18" charset="0"/>
                <a:ea typeface="Arial Unicode MS" panose="020B0604020202020204" pitchFamily="34" charset="-128"/>
                <a:cs typeface="Times New Roman" panose="02020603050405020304" pitchFamily="18" charset="0"/>
              </a:rPr>
              <a:t>Take patient history and present patient cases.</a:t>
            </a:r>
          </a:p>
          <a:p>
            <a:r>
              <a:rPr lang="en-US" sz="2600" dirty="0">
                <a:latin typeface="Times New Roman" panose="02020603050405020304" pitchFamily="18" charset="0"/>
                <a:ea typeface="Arial Unicode MS" panose="020B0604020202020204" pitchFamily="34" charset="-128"/>
                <a:cs typeface="Times New Roman" panose="02020603050405020304" pitchFamily="18" charset="0"/>
              </a:rPr>
              <a:t>Define patient assessment and documentation</a:t>
            </a:r>
          </a:p>
          <a:p>
            <a:r>
              <a:rPr lang="en-US" sz="2600" dirty="0">
                <a:latin typeface="Times New Roman" panose="02020603050405020304" pitchFamily="18" charset="0"/>
                <a:ea typeface="Arial Unicode MS" panose="020B0604020202020204" pitchFamily="34" charset="-128"/>
                <a:cs typeface="Times New Roman" panose="02020603050405020304" pitchFamily="18" charset="0"/>
              </a:rPr>
              <a:t>Formulate and fill in a SOAP note</a:t>
            </a:r>
          </a:p>
          <a:p>
            <a:r>
              <a:rPr lang="en-US" sz="2600" dirty="0">
                <a:latin typeface="Times New Roman" panose="02020603050405020304" pitchFamily="18" charset="0"/>
                <a:ea typeface="Arial Unicode MS" panose="020B0604020202020204" pitchFamily="34" charset="-128"/>
                <a:cs typeface="Times New Roman" panose="02020603050405020304" pitchFamily="18" charset="0"/>
              </a:rPr>
              <a:t>Understand Vital signs</a:t>
            </a:r>
          </a:p>
        </p:txBody>
      </p:sp>
      <p:pic>
        <p:nvPicPr>
          <p:cNvPr id="4" name="Picture 3">
            <a:extLst>
              <a:ext uri="{FF2B5EF4-FFF2-40B4-BE49-F238E27FC236}">
                <a16:creationId xmlns:a16="http://schemas.microsoft.com/office/drawing/2014/main" id="{A5DE9BE1-F981-289D-953A-A42742CAD8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2152" y="314420"/>
            <a:ext cx="1672744" cy="1672744"/>
          </a:xfrm>
          <a:prstGeom prst="rect">
            <a:avLst/>
          </a:prstGeom>
          <a:noFill/>
          <a:ln>
            <a:noFill/>
          </a:ln>
        </p:spPr>
      </p:pic>
    </p:spTree>
    <p:extLst>
      <p:ext uri="{BB962C8B-B14F-4D97-AF65-F5344CB8AC3E}">
        <p14:creationId xmlns:p14="http://schemas.microsoft.com/office/powerpoint/2010/main" val="389183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021EE-6A32-91F4-5E4A-C4A7915DD499}"/>
              </a:ext>
            </a:extLst>
          </p:cNvPr>
          <p:cNvSpPr>
            <a:spLocks noGrp="1"/>
          </p:cNvSpPr>
          <p:nvPr>
            <p:ph idx="1"/>
          </p:nvPr>
        </p:nvSpPr>
        <p:spPr>
          <a:xfrm>
            <a:off x="579407" y="1253331"/>
            <a:ext cx="10515600" cy="4351338"/>
          </a:xfrm>
        </p:spPr>
        <p:txBody>
          <a:bodyPr/>
          <a:lstStyle/>
          <a:p>
            <a:pPr marL="0" indent="0">
              <a:buNone/>
            </a:pPr>
            <a:r>
              <a:rPr lang="en-US" b="0" i="0" dirty="0">
                <a:effectLst/>
                <a:latin typeface="Times New Roman" panose="02020603050405020304" pitchFamily="18" charset="0"/>
                <a:cs typeface="Times New Roman" panose="02020603050405020304" pitchFamily="18" charset="0"/>
              </a:rPr>
              <a:t> </a:t>
            </a:r>
          </a:p>
          <a:p>
            <a:r>
              <a:rPr lang="en-US" b="0" i="0" dirty="0">
                <a:effectLst/>
                <a:latin typeface="Times New Roman" panose="02020603050405020304" pitchFamily="18" charset="0"/>
                <a:cs typeface="Times New Roman" panose="02020603050405020304" pitchFamily="18" charset="0"/>
              </a:rPr>
              <a:t>Slow deep breaths to stop hyperventilation. </a:t>
            </a:r>
          </a:p>
          <a:p>
            <a:r>
              <a:rPr lang="en-US" dirty="0">
                <a:latin typeface="Times New Roman" panose="02020603050405020304" pitchFamily="18" charset="0"/>
                <a:cs typeface="Times New Roman" panose="02020603050405020304" pitchFamily="18" charset="0"/>
              </a:rPr>
              <a:t>Breathing technique: </a:t>
            </a:r>
            <a:r>
              <a:rPr lang="en-US" b="0" i="0" dirty="0">
                <a:effectLst/>
                <a:latin typeface="Times New Roman" panose="02020603050405020304" pitchFamily="18" charset="0"/>
                <a:cs typeface="Times New Roman" panose="02020603050405020304" pitchFamily="18" charset="0"/>
              </a:rPr>
              <a:t>slowly breathing in through your nose and exhaling through your mouth or nose.</a:t>
            </a:r>
          </a:p>
          <a:p>
            <a:r>
              <a:rPr lang="en-US" dirty="0">
                <a:latin typeface="Times New Roman" panose="02020603050405020304" pitchFamily="18" charset="0"/>
                <a:cs typeface="Times New Roman" panose="02020603050405020304" pitchFamily="18" charset="0"/>
              </a:rPr>
              <a:t>Treat the underlying cause: Medications, Inhalers, Psychological/Cognitive support</a:t>
            </a:r>
          </a:p>
        </p:txBody>
      </p:sp>
      <p:sp>
        <p:nvSpPr>
          <p:cNvPr id="4" name="TextBox 3">
            <a:extLst>
              <a:ext uri="{FF2B5EF4-FFF2-40B4-BE49-F238E27FC236}">
                <a16:creationId xmlns:a16="http://schemas.microsoft.com/office/drawing/2014/main" id="{B80F985F-EFD1-5201-87B5-CFF58D8B8A5A}"/>
              </a:ext>
            </a:extLst>
          </p:cNvPr>
          <p:cNvSpPr txBox="1"/>
          <p:nvPr/>
        </p:nvSpPr>
        <p:spPr>
          <a:xfrm>
            <a:off x="724619" y="668556"/>
            <a:ext cx="5572664" cy="646331"/>
          </a:xfrm>
          <a:prstGeom prst="rect">
            <a:avLst/>
          </a:prstGeom>
          <a:noFill/>
        </p:spPr>
        <p:txBody>
          <a:bodyPr wrap="square" rtlCol="0">
            <a:spAutoFit/>
          </a:bodyPr>
          <a:lstStyle/>
          <a:p>
            <a:r>
              <a:rPr lang="en-US" sz="3600" dirty="0">
                <a:solidFill>
                  <a:srgbClr val="1C584F"/>
                </a:solidFill>
                <a:latin typeface="Times New Roman" panose="02020603050405020304" pitchFamily="18" charset="0"/>
                <a:cs typeface="Times New Roman" panose="02020603050405020304" pitchFamily="18" charset="0"/>
              </a:rPr>
              <a:t>Management and referral</a:t>
            </a:r>
          </a:p>
        </p:txBody>
      </p:sp>
      <p:pic>
        <p:nvPicPr>
          <p:cNvPr id="2" name="Picture 1">
            <a:extLst>
              <a:ext uri="{FF2B5EF4-FFF2-40B4-BE49-F238E27FC236}">
                <a16:creationId xmlns:a16="http://schemas.microsoft.com/office/drawing/2014/main" id="{038500C1-D3C6-16A5-361A-3DF87FD7A0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11112"/>
            <a:ext cx="1314887" cy="1314887"/>
          </a:xfrm>
          <a:prstGeom prst="rect">
            <a:avLst/>
          </a:prstGeom>
          <a:noFill/>
          <a:ln>
            <a:noFill/>
          </a:ln>
        </p:spPr>
      </p:pic>
    </p:spTree>
    <p:extLst>
      <p:ext uri="{BB962C8B-B14F-4D97-AF65-F5344CB8AC3E}">
        <p14:creationId xmlns:p14="http://schemas.microsoft.com/office/powerpoint/2010/main" val="31929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41BE37-05C0-C74F-F7A0-5DCB81C4877D}"/>
              </a:ext>
            </a:extLst>
          </p:cNvPr>
          <p:cNvSpPr>
            <a:spLocks noGrp="1"/>
          </p:cNvSpPr>
          <p:nvPr>
            <p:ph idx="1"/>
          </p:nvPr>
        </p:nvSpPr>
        <p:spPr>
          <a:xfrm>
            <a:off x="357188" y="357188"/>
            <a:ext cx="11358562" cy="6186487"/>
          </a:xfrm>
        </p:spPr>
        <p:txBody>
          <a:bodyPr>
            <a:normAutofit lnSpcReduction="10000"/>
          </a:bodyPr>
          <a:lstStyle/>
          <a:p>
            <a:pPr marL="0" indent="0">
              <a:buNone/>
            </a:pPr>
            <a:r>
              <a:rPr lang="en-US" dirty="0">
                <a:solidFill>
                  <a:srgbClr val="1C584F"/>
                </a:solidFill>
                <a:latin typeface="Times New Roman" panose="02020603050405020304" pitchFamily="18" charset="0"/>
                <a:cs typeface="Times New Roman" panose="02020603050405020304" pitchFamily="18" charset="0"/>
              </a:rPr>
              <a:t>Bradypnea: </a:t>
            </a:r>
            <a:r>
              <a:rPr lang="en-US" sz="2400" dirty="0">
                <a:solidFill>
                  <a:srgbClr val="1C584F"/>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bnormal slow breathing rate (Below 12 breaths per minute)</a:t>
            </a:r>
          </a:p>
          <a:p>
            <a:pPr marL="0" indent="0" algn="l">
              <a:lnSpc>
                <a:spcPct val="150000"/>
              </a:lnSpc>
              <a:buNone/>
            </a:pPr>
            <a:r>
              <a:rPr lang="en-US" sz="2400" dirty="0">
                <a:solidFill>
                  <a:srgbClr val="231F20"/>
                </a:solidFill>
                <a:latin typeface="Times New Roman" panose="02020603050405020304" pitchFamily="18" charset="0"/>
                <a:cs typeface="Times New Roman" panose="02020603050405020304" pitchFamily="18" charset="0"/>
              </a:rPr>
              <a:t>Symptoms: </a:t>
            </a:r>
            <a:r>
              <a:rPr lang="en-US" sz="2400" b="0" i="0" dirty="0">
                <a:solidFill>
                  <a:srgbClr val="231F20"/>
                </a:solidFill>
                <a:effectLst/>
                <a:latin typeface="Times New Roman" panose="02020603050405020304" pitchFamily="18" charset="0"/>
                <a:cs typeface="Times New Roman" panose="02020603050405020304" pitchFamily="18" charset="0"/>
              </a:rPr>
              <a:t>lightheadedness</a:t>
            </a:r>
            <a:r>
              <a:rPr lang="en-US" sz="2400" dirty="0">
                <a:solidFill>
                  <a:srgbClr val="231F20"/>
                </a:solidFill>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dizziness</a:t>
            </a:r>
            <a:r>
              <a:rPr lang="en-US" sz="2400" dirty="0">
                <a:latin typeface="Times New Roman" panose="02020603050405020304" pitchFamily="18" charset="0"/>
                <a:cs typeface="Times New Roman" panose="02020603050405020304" pitchFamily="18" charset="0"/>
              </a:rPr>
              <a:t>, tiredness</a:t>
            </a:r>
          </a:p>
          <a:p>
            <a:pPr marL="0" indent="0" algn="l">
              <a:lnSpc>
                <a:spcPct val="150000"/>
              </a:lnSpc>
              <a:buNone/>
            </a:pPr>
            <a:r>
              <a:rPr lang="en-US" sz="2400" b="0" i="0" dirty="0">
                <a:effectLst/>
                <a:latin typeface="Times New Roman" panose="02020603050405020304" pitchFamily="18" charset="0"/>
                <a:cs typeface="Times New Roman" panose="02020603050405020304" pitchFamily="18" charset="0"/>
              </a:rPr>
              <a:t>Causes</a:t>
            </a:r>
          </a:p>
          <a:p>
            <a:r>
              <a:rPr lang="en-US" sz="2400" i="0" dirty="0">
                <a:effectLst/>
                <a:latin typeface="Times New Roman" panose="02020603050405020304" pitchFamily="18" charset="0"/>
                <a:cs typeface="Times New Roman" panose="02020603050405020304" pitchFamily="18" charset="0"/>
              </a:rPr>
              <a:t>Alcohol</a:t>
            </a:r>
          </a:p>
          <a:p>
            <a:r>
              <a:rPr lang="en-US" sz="2400" i="0" dirty="0">
                <a:solidFill>
                  <a:srgbClr val="231F20"/>
                </a:solidFill>
                <a:effectLst/>
                <a:latin typeface="Times New Roman" panose="02020603050405020304" pitchFamily="18" charset="0"/>
                <a:cs typeface="Times New Roman" panose="02020603050405020304" pitchFamily="18" charset="0"/>
              </a:rPr>
              <a:t>Metabolic issues (Hypothyroidism)</a:t>
            </a:r>
          </a:p>
          <a:p>
            <a:r>
              <a:rPr lang="en-US" sz="2400" i="0" dirty="0">
                <a:solidFill>
                  <a:srgbClr val="231F20"/>
                </a:solidFill>
                <a:effectLst/>
                <a:latin typeface="Times New Roman" panose="02020603050405020304" pitchFamily="18" charset="0"/>
                <a:cs typeface="Times New Roman" panose="02020603050405020304" pitchFamily="18" charset="0"/>
              </a:rPr>
              <a:t>Brain injuries or stroke</a:t>
            </a:r>
          </a:p>
          <a:p>
            <a:r>
              <a:rPr lang="en-US" sz="2400" i="0" dirty="0">
                <a:solidFill>
                  <a:srgbClr val="231F20"/>
                </a:solidFill>
                <a:effectLst/>
                <a:latin typeface="Times New Roman" panose="02020603050405020304" pitchFamily="18" charset="0"/>
                <a:cs typeface="Times New Roman" panose="02020603050405020304" pitchFamily="18" charset="0"/>
              </a:rPr>
              <a:t>Sleep apnea</a:t>
            </a:r>
          </a:p>
          <a:p>
            <a:endParaRPr lang="en-US" sz="2400" i="0" dirty="0">
              <a:effectLst/>
              <a:latin typeface="Times New Roman" panose="02020603050405020304" pitchFamily="18" charset="0"/>
              <a:cs typeface="Times New Roman" panose="02020603050405020304" pitchFamily="18" charset="0"/>
            </a:endParaRPr>
          </a:p>
          <a:p>
            <a:r>
              <a:rPr lang="en-US" sz="2400" i="0" dirty="0">
                <a:effectLst/>
                <a:latin typeface="Times New Roman" panose="02020603050405020304" pitchFamily="18" charset="0"/>
                <a:cs typeface="Times New Roman" panose="02020603050405020304" pitchFamily="18" charset="0"/>
              </a:rPr>
              <a:t>Opioids</a:t>
            </a:r>
          </a:p>
          <a:p>
            <a:r>
              <a:rPr lang="en-US" sz="2400" i="0" dirty="0">
                <a:effectLst/>
                <a:latin typeface="Times New Roman" panose="02020603050405020304" pitchFamily="18" charset="0"/>
                <a:cs typeface="Times New Roman" panose="02020603050405020304" pitchFamily="18" charset="0"/>
              </a:rPr>
              <a:t>Medications</a:t>
            </a:r>
          </a:p>
          <a:p>
            <a:pPr algn="l">
              <a:buFont typeface="Arial" panose="020B0604020202020204" pitchFamily="34" charset="0"/>
              <a:buChar char="•"/>
            </a:pPr>
            <a:r>
              <a:rPr lang="en-US" sz="2400" i="0" dirty="0">
                <a:effectLst/>
                <a:latin typeface="Times New Roman" panose="02020603050405020304" pitchFamily="18" charset="0"/>
                <a:cs typeface="Times New Roman" panose="02020603050405020304" pitchFamily="18" charset="0"/>
              </a:rPr>
              <a:t>Benzod</a:t>
            </a:r>
            <a:r>
              <a:rPr lang="en-US" sz="2400" dirty="0">
                <a:latin typeface="Times New Roman" panose="02020603050405020304" pitchFamily="18" charset="0"/>
                <a:cs typeface="Times New Roman" panose="02020603050405020304" pitchFamily="18" charset="0"/>
              </a:rPr>
              <a:t>iazepines</a:t>
            </a:r>
            <a:endParaRPr lang="en-US" sz="240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i="0" strike="noStrike" dirty="0">
                <a:effectLst/>
                <a:latin typeface="Times New Roman" panose="02020603050405020304" pitchFamily="18" charset="0"/>
                <a:cs typeface="Times New Roman" panose="02020603050405020304" pitchFamily="18" charset="0"/>
              </a:rPr>
              <a:t>Barbiturate</a:t>
            </a:r>
            <a:endParaRPr lang="en-US" sz="240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t>
            </a:r>
            <a:r>
              <a:rPr lang="en-US" sz="2400" i="0" dirty="0">
                <a:effectLst/>
                <a:latin typeface="Times New Roman" panose="02020603050405020304" pitchFamily="18" charset="0"/>
                <a:cs typeface="Times New Roman" panose="02020603050405020304" pitchFamily="18" charset="0"/>
              </a:rPr>
              <a:t>ertain sleeping medications, including </a:t>
            </a:r>
            <a:r>
              <a:rPr lang="en-US" sz="2400" dirty="0">
                <a:latin typeface="Times New Roman" panose="02020603050405020304" pitchFamily="18" charset="0"/>
                <a:cs typeface="Times New Roman" panose="02020603050405020304" pitchFamily="18" charset="0"/>
              </a:rPr>
              <a:t>zolpidem</a:t>
            </a:r>
          </a:p>
          <a:p>
            <a:pPr marL="0" indent="0" algn="l">
              <a:lnSpc>
                <a:spcPct val="150000"/>
              </a:lnSpc>
              <a:buNone/>
            </a:pPr>
            <a:endParaRPr lang="en-US" sz="2400" b="0" i="0" dirty="0">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2C2D569-8A22-D010-9A91-C209763A4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Tree>
    <p:extLst>
      <p:ext uri="{BB962C8B-B14F-4D97-AF65-F5344CB8AC3E}">
        <p14:creationId xmlns:p14="http://schemas.microsoft.com/office/powerpoint/2010/main" val="90389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ED7B93-8060-879A-3912-41F542CE91BE}"/>
              </a:ext>
            </a:extLst>
          </p:cNvPr>
          <p:cNvGraphicFramePr>
            <a:graphicFrameLocks noGrp="1"/>
          </p:cNvGraphicFramePr>
          <p:nvPr>
            <p:ph idx="1"/>
            <p:extLst>
              <p:ext uri="{D42A27DB-BD31-4B8C-83A1-F6EECF244321}">
                <p14:modId xmlns:p14="http://schemas.microsoft.com/office/powerpoint/2010/main" val="1304005855"/>
              </p:ext>
            </p:extLst>
          </p:nvPr>
        </p:nvGraphicFramePr>
        <p:xfrm>
          <a:off x="214312" y="524246"/>
          <a:ext cx="11572876" cy="6186656"/>
        </p:xfrm>
        <a:graphic>
          <a:graphicData uri="http://schemas.openxmlformats.org/drawingml/2006/table">
            <a:tbl>
              <a:tblPr/>
              <a:tblGrid>
                <a:gridCol w="5786438">
                  <a:extLst>
                    <a:ext uri="{9D8B030D-6E8A-4147-A177-3AD203B41FA5}">
                      <a16:colId xmlns:a16="http://schemas.microsoft.com/office/drawing/2014/main" val="3618094939"/>
                    </a:ext>
                  </a:extLst>
                </a:gridCol>
                <a:gridCol w="5786438">
                  <a:extLst>
                    <a:ext uri="{9D8B030D-6E8A-4147-A177-3AD203B41FA5}">
                      <a16:colId xmlns:a16="http://schemas.microsoft.com/office/drawing/2014/main" val="2948247358"/>
                    </a:ext>
                  </a:extLst>
                </a:gridCol>
              </a:tblGrid>
              <a:tr h="256678">
                <a:tc>
                  <a:txBody>
                    <a:bodyPr/>
                    <a:lstStyle/>
                    <a:p>
                      <a:pPr algn="l" fontAlgn="ctr"/>
                      <a:r>
                        <a:rPr lang="en-US" sz="1600">
                          <a:effectLst/>
                        </a:rPr>
                        <a:t>Interview Questions</a:t>
                      </a: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l" fontAlgn="ctr"/>
                      <a:r>
                        <a:rPr lang="en-US" sz="1600">
                          <a:effectLst/>
                        </a:rPr>
                        <a:t>Follow-up</a:t>
                      </a: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extLst>
                  <a:ext uri="{0D108BD9-81ED-4DB2-BD59-A6C34878D82A}">
                    <a16:rowId xmlns:a16="http://schemas.microsoft.com/office/drawing/2014/main" val="75299151"/>
                  </a:ext>
                </a:extLst>
              </a:tr>
              <a:tr h="1196077">
                <a:tc>
                  <a:txBody>
                    <a:bodyPr/>
                    <a:lstStyle/>
                    <a:p>
                      <a:pPr algn="l" fontAlgn="ctr"/>
                      <a:r>
                        <a:rPr lang="en-US" sz="1600" b="1" dirty="0">
                          <a:effectLst/>
                        </a:rPr>
                        <a:t>Have you ever been diagnosed with a respiratory condition, such as asthma, COPD, pneumonia, or allergies?</a:t>
                      </a:r>
                      <a:br>
                        <a:rPr lang="en-US" sz="1600" dirty="0">
                          <a:effectLst/>
                        </a:rPr>
                      </a:br>
                      <a:r>
                        <a:rPr lang="en-US" sz="1600" b="1" dirty="0">
                          <a:effectLst/>
                        </a:rPr>
                        <a:t>Do you use oxygen or peak flow meter?</a:t>
                      </a:r>
                      <a:br>
                        <a:rPr lang="en-US" sz="1600" dirty="0">
                          <a:effectLst/>
                        </a:rPr>
                      </a:br>
                      <a:r>
                        <a:rPr lang="en-US" sz="1600" b="1" dirty="0">
                          <a:effectLst/>
                        </a:rPr>
                        <a:t>Do you use home respiratory equipment like CPAP, BiPAP, or nebulizer devices?</a:t>
                      </a:r>
                      <a:endParaRPr lang="en-US" sz="1600" dirty="0">
                        <a:effectLst/>
                      </a:endParaRP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dirty="0">
                          <a:effectLst/>
                        </a:rPr>
                        <a:t>Please describe the conditions and treatments.</a:t>
                      </a: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667170"/>
                  </a:ext>
                </a:extLst>
              </a:tr>
              <a:tr h="491528">
                <a:tc>
                  <a:txBody>
                    <a:bodyPr/>
                    <a:lstStyle/>
                    <a:p>
                      <a:pPr algn="l" fontAlgn="ctr"/>
                      <a:r>
                        <a:rPr lang="en-US" sz="1600" b="1">
                          <a:effectLst/>
                        </a:rPr>
                        <a:t>Are you currently taking any medications, herbs, or supplements for respiratory concerns?</a:t>
                      </a:r>
                      <a:endParaRPr lang="en-US" sz="1600">
                        <a:effectLst/>
                      </a:endParaRP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a:effectLst/>
                        </a:rPr>
                        <a:t>Please identify what you are taking and the purpose of each.</a:t>
                      </a: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9631281"/>
                  </a:ext>
                </a:extLst>
              </a:tr>
              <a:tr h="4014275">
                <a:tc>
                  <a:txBody>
                    <a:bodyPr/>
                    <a:lstStyle/>
                    <a:p>
                      <a:pPr algn="l" fontAlgn="ctr"/>
                      <a:r>
                        <a:rPr lang="en-US" sz="1600" b="1" dirty="0">
                          <a:effectLst/>
                        </a:rPr>
                        <a:t>Have you had any feelings of breathlessness (dyspnea)?</a:t>
                      </a:r>
                      <a:endParaRPr lang="en-US" sz="1600" dirty="0">
                        <a:effectLst/>
                      </a:endParaRP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dirty="0">
                          <a:effectLst/>
                        </a:rPr>
                        <a:t>Note: If the shortness of breath is severe or associated with chest pain, discontinue the interview and obtain emergency assistance.</a:t>
                      </a:r>
                      <a:br>
                        <a:rPr lang="en-US" sz="1600" dirty="0">
                          <a:effectLst/>
                        </a:rPr>
                      </a:br>
                      <a:r>
                        <a:rPr lang="en-US" sz="1600" dirty="0">
                          <a:effectLst/>
                        </a:rPr>
                        <a:t>Are you having any shortness of breath now? If yes, please rate the shortness of breath from 0-10 with “0” being none and “10” being severe?</a:t>
                      </a:r>
                      <a:br>
                        <a:rPr lang="en-US" sz="1600" dirty="0">
                          <a:effectLst/>
                        </a:rPr>
                      </a:br>
                      <a:r>
                        <a:rPr lang="en-US" sz="1600" dirty="0">
                          <a:effectLst/>
                        </a:rPr>
                        <a:t>Does anything bring on the shortness of breath (such as activity, animals, food, or dust)? If activity causes the shortness of breath, how much exertion is required to bring on the shortness of breath?</a:t>
                      </a:r>
                      <a:br>
                        <a:rPr lang="en-US" sz="1600" dirty="0">
                          <a:effectLst/>
                        </a:rPr>
                      </a:br>
                      <a:r>
                        <a:rPr lang="en-US" sz="1600" dirty="0">
                          <a:effectLst/>
                        </a:rPr>
                        <a:t>When did the shortness of breath start?</a:t>
                      </a:r>
                      <a:br>
                        <a:rPr lang="en-US" sz="1600" dirty="0">
                          <a:effectLst/>
                        </a:rPr>
                      </a:br>
                      <a:r>
                        <a:rPr lang="en-US" sz="1600" dirty="0">
                          <a:effectLst/>
                        </a:rPr>
                        <a:t>Is the shortness of breath associated with chest pain or discomfort?</a:t>
                      </a:r>
                      <a:br>
                        <a:rPr lang="en-US" sz="1600" dirty="0">
                          <a:effectLst/>
                        </a:rPr>
                      </a:br>
                      <a:r>
                        <a:rPr lang="en-US" sz="1600" dirty="0">
                          <a:effectLst/>
                        </a:rPr>
                        <a:t>How long does the shortness of breath last?</a:t>
                      </a:r>
                      <a:br>
                        <a:rPr lang="en-US" sz="1600" dirty="0">
                          <a:effectLst/>
                        </a:rPr>
                      </a:br>
                      <a:r>
                        <a:rPr lang="en-US" sz="1600" dirty="0">
                          <a:effectLst/>
                        </a:rPr>
                        <a:t>What makes the shortness of breath go away?</a:t>
                      </a:r>
                      <a:br>
                        <a:rPr lang="en-US" sz="1600" dirty="0">
                          <a:effectLst/>
                        </a:rPr>
                      </a:br>
                      <a:r>
                        <a:rPr lang="en-US" sz="1600" dirty="0">
                          <a:effectLst/>
                        </a:rPr>
                        <a:t>Is the shortness of breath related to a position, like lying down? Do you sleep in a recliner or upright in bed?</a:t>
                      </a:r>
                      <a:br>
                        <a:rPr lang="en-US" sz="1600" dirty="0">
                          <a:effectLst/>
                        </a:rPr>
                      </a:br>
                      <a:r>
                        <a:rPr lang="en-US" sz="1600" dirty="0">
                          <a:effectLst/>
                        </a:rPr>
                        <a:t>Do you wake up at night feeling short of breath? How many pillows do you sleep on?</a:t>
                      </a:r>
                      <a:br>
                        <a:rPr lang="en-US" sz="1600" dirty="0">
                          <a:effectLst/>
                        </a:rPr>
                      </a:br>
                      <a:r>
                        <a:rPr lang="en-US" sz="1600" dirty="0">
                          <a:effectLst/>
                        </a:rPr>
                        <a:t>How does the shortness of breath affect your daily activities?</a:t>
                      </a: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04544"/>
                  </a:ext>
                </a:extLst>
              </a:tr>
            </a:tbl>
          </a:graphicData>
        </a:graphic>
      </p:graphicFrame>
      <p:sp>
        <p:nvSpPr>
          <p:cNvPr id="5" name="Rectangle 1">
            <a:extLst>
              <a:ext uri="{FF2B5EF4-FFF2-40B4-BE49-F238E27FC236}">
                <a16:creationId xmlns:a16="http://schemas.microsoft.com/office/drawing/2014/main" id="{3153BC62-BE01-1E18-25D7-2D0B5470C7DD}"/>
              </a:ext>
            </a:extLst>
          </p:cNvPr>
          <p:cNvSpPr>
            <a:spLocks noChangeArrowheads="1"/>
          </p:cNvSpPr>
          <p:nvPr/>
        </p:nvSpPr>
        <p:spPr bwMode="auto">
          <a:xfrm>
            <a:off x="2643187" y="81333"/>
            <a:ext cx="521493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Subjective Assessment of the Respiratory System</a:t>
            </a:r>
            <a:endParaRPr kumimoji="0" lang="en-US" altLang="en-US"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5279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4BECAA-D887-4FDD-C1BC-A7ED2A8C8F4F}"/>
              </a:ext>
            </a:extLst>
          </p:cNvPr>
          <p:cNvGraphicFramePr>
            <a:graphicFrameLocks noGrp="1"/>
          </p:cNvGraphicFramePr>
          <p:nvPr>
            <p:ph idx="1"/>
            <p:extLst>
              <p:ext uri="{D42A27DB-BD31-4B8C-83A1-F6EECF244321}">
                <p14:modId xmlns:p14="http://schemas.microsoft.com/office/powerpoint/2010/main" val="1679424364"/>
              </p:ext>
            </p:extLst>
          </p:nvPr>
        </p:nvGraphicFramePr>
        <p:xfrm>
          <a:off x="285750" y="185738"/>
          <a:ext cx="11544300" cy="6472237"/>
        </p:xfrm>
        <a:graphic>
          <a:graphicData uri="http://schemas.openxmlformats.org/drawingml/2006/table">
            <a:tbl>
              <a:tblPr/>
              <a:tblGrid>
                <a:gridCol w="5772150">
                  <a:extLst>
                    <a:ext uri="{9D8B030D-6E8A-4147-A177-3AD203B41FA5}">
                      <a16:colId xmlns:a16="http://schemas.microsoft.com/office/drawing/2014/main" val="2986007442"/>
                    </a:ext>
                  </a:extLst>
                </a:gridCol>
                <a:gridCol w="5772150">
                  <a:extLst>
                    <a:ext uri="{9D8B030D-6E8A-4147-A177-3AD203B41FA5}">
                      <a16:colId xmlns:a16="http://schemas.microsoft.com/office/drawing/2014/main" val="2166613714"/>
                    </a:ext>
                  </a:extLst>
                </a:gridCol>
              </a:tblGrid>
              <a:tr h="2260227">
                <a:tc>
                  <a:txBody>
                    <a:bodyPr/>
                    <a:lstStyle/>
                    <a:p>
                      <a:pPr algn="l" fontAlgn="ctr"/>
                      <a:r>
                        <a:rPr lang="en-US" sz="1600" b="1" dirty="0">
                          <a:effectLst/>
                        </a:rPr>
                        <a:t>Do you have a cough?</a:t>
                      </a:r>
                      <a:endParaRPr lang="en-US" sz="1600" dirty="0">
                        <a:effectLst/>
                      </a:endParaRP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dirty="0">
                          <a:effectLst/>
                        </a:rPr>
                        <a:t>When you cough, do you bring up anything? What color is the phlegm?</a:t>
                      </a:r>
                      <a:br>
                        <a:rPr lang="en-US" sz="1600" dirty="0">
                          <a:effectLst/>
                        </a:rPr>
                      </a:br>
                      <a:r>
                        <a:rPr lang="en-US" sz="1600" dirty="0">
                          <a:effectLst/>
                        </a:rPr>
                        <a:t>Do you cough up any blood (</a:t>
                      </a:r>
                      <a:r>
                        <a:rPr lang="en-US" sz="1600" b="1" dirty="0">
                          <a:effectLst/>
                        </a:rPr>
                        <a:t>hemoptysis</a:t>
                      </a:r>
                      <a:r>
                        <a:rPr lang="en-US" sz="1600" dirty="0">
                          <a:effectLst/>
                        </a:rPr>
                        <a:t>)?</a:t>
                      </a:r>
                      <a:br>
                        <a:rPr lang="en-US" sz="1600" dirty="0">
                          <a:effectLst/>
                        </a:rPr>
                      </a:br>
                      <a:r>
                        <a:rPr lang="en-US" sz="1600" dirty="0">
                          <a:effectLst/>
                        </a:rPr>
                        <a:t>Do you have any associated symptoms with the cough such as fever, chills, or night sweats?</a:t>
                      </a:r>
                      <a:br>
                        <a:rPr lang="en-US" sz="1600" dirty="0">
                          <a:effectLst/>
                        </a:rPr>
                      </a:br>
                      <a:r>
                        <a:rPr lang="en-US" sz="1600" dirty="0">
                          <a:effectLst/>
                        </a:rPr>
                        <a:t>How long have you had the cough?</a:t>
                      </a:r>
                      <a:br>
                        <a:rPr lang="en-US" sz="1600" dirty="0">
                          <a:effectLst/>
                        </a:rPr>
                      </a:br>
                      <a:r>
                        <a:rPr lang="en-US" sz="1600" dirty="0">
                          <a:effectLst/>
                        </a:rPr>
                        <a:t>Does anything bring on the cough (such as activity, dust, animals, or change in position)?</a:t>
                      </a:r>
                      <a:br>
                        <a:rPr lang="en-US" sz="1600" dirty="0">
                          <a:effectLst/>
                        </a:rPr>
                      </a:br>
                      <a:r>
                        <a:rPr lang="en-US" sz="1600" dirty="0">
                          <a:effectLst/>
                        </a:rPr>
                        <a:t>What have you used to treat the cough? Has it been effective?</a:t>
                      </a: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207511"/>
                  </a:ext>
                </a:extLst>
              </a:tr>
              <a:tr h="4212010">
                <a:tc>
                  <a:txBody>
                    <a:bodyPr/>
                    <a:lstStyle/>
                    <a:p>
                      <a:pPr algn="l" fontAlgn="ctr"/>
                      <a:r>
                        <a:rPr lang="en-US" sz="1600" b="1" dirty="0">
                          <a:effectLst/>
                        </a:rPr>
                        <a:t>Do you smoke or vape?</a:t>
                      </a:r>
                      <a:endParaRPr lang="en-US" sz="1600" dirty="0">
                        <a:effectLst/>
                      </a:endParaRP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dirty="0">
                          <a:effectLst/>
                        </a:rPr>
                        <a:t>What products do you smoke/vape? If cigarettes are smoked, how many packs a day do you smoke?</a:t>
                      </a:r>
                      <a:br>
                        <a:rPr lang="en-US" sz="1600" dirty="0">
                          <a:effectLst/>
                        </a:rPr>
                      </a:br>
                      <a:r>
                        <a:rPr lang="en-US" sz="1600" dirty="0">
                          <a:effectLst/>
                        </a:rPr>
                        <a:t>How long have you smoked/vaped?</a:t>
                      </a:r>
                      <a:br>
                        <a:rPr lang="en-US" sz="1600" dirty="0">
                          <a:effectLst/>
                        </a:rPr>
                      </a:br>
                      <a:r>
                        <a:rPr lang="en-US" sz="1600" dirty="0">
                          <a:effectLst/>
                        </a:rPr>
                        <a:t>Have you ever tried to quit smoking/vaping? What strategies gave you the best success?</a:t>
                      </a:r>
                      <a:br>
                        <a:rPr lang="en-US" sz="1600" dirty="0">
                          <a:effectLst/>
                        </a:rPr>
                      </a:br>
                      <a:r>
                        <a:rPr lang="en-US" sz="1600" dirty="0">
                          <a:effectLst/>
                        </a:rPr>
                        <a:t>Are you interested in quitting smoking/vaping?</a:t>
                      </a:r>
                      <a:br>
                        <a:rPr lang="en-US" sz="1600" dirty="0">
                          <a:effectLst/>
                        </a:rPr>
                      </a:br>
                      <a:r>
                        <a:rPr lang="en-US" sz="1600" dirty="0">
                          <a:effectLst/>
                        </a:rPr>
                        <a:t>If the patient is ready to quit, the five successful interventions are the “5 A’s”: Ask, Advise, Assess, Assist, and Arrange.</a:t>
                      </a:r>
                      <a:br>
                        <a:rPr lang="en-US" sz="1600" dirty="0">
                          <a:effectLst/>
                        </a:rPr>
                      </a:br>
                      <a:r>
                        <a:rPr lang="en-US" sz="1600" b="1" dirty="0">
                          <a:effectLst/>
                        </a:rPr>
                        <a:t>Ask</a:t>
                      </a:r>
                      <a:r>
                        <a:rPr lang="en-US" sz="1600" dirty="0">
                          <a:effectLst/>
                        </a:rPr>
                        <a:t> – Identify and document smoking status for every patient at every visit.</a:t>
                      </a:r>
                      <a:br>
                        <a:rPr lang="en-US" sz="1600" dirty="0">
                          <a:effectLst/>
                        </a:rPr>
                      </a:br>
                      <a:r>
                        <a:rPr lang="en-US" sz="1600" b="1" dirty="0">
                          <a:effectLst/>
                        </a:rPr>
                        <a:t>Advise</a:t>
                      </a:r>
                      <a:r>
                        <a:rPr lang="en-US" sz="1600" dirty="0">
                          <a:effectLst/>
                        </a:rPr>
                        <a:t> – In a clear, strong, and personalized manner, urge every user to quit.</a:t>
                      </a:r>
                      <a:br>
                        <a:rPr lang="en-US" sz="1600" dirty="0">
                          <a:effectLst/>
                        </a:rPr>
                      </a:br>
                      <a:r>
                        <a:rPr lang="en-US" sz="1600" b="1" dirty="0">
                          <a:effectLst/>
                        </a:rPr>
                        <a:t>Assess</a:t>
                      </a:r>
                      <a:r>
                        <a:rPr lang="en-US" sz="1600" dirty="0">
                          <a:effectLst/>
                        </a:rPr>
                        <a:t> – Is the user willing to make a quitting attempt at this time?</a:t>
                      </a:r>
                      <a:br>
                        <a:rPr lang="en-US" sz="1600" dirty="0">
                          <a:effectLst/>
                        </a:rPr>
                      </a:br>
                      <a:r>
                        <a:rPr lang="en-US" sz="1600" b="1" dirty="0">
                          <a:effectLst/>
                        </a:rPr>
                        <a:t>Assist</a:t>
                      </a:r>
                      <a:r>
                        <a:rPr lang="en-US" sz="1600" dirty="0">
                          <a:effectLst/>
                        </a:rPr>
                        <a:t> – For the patient willing to make a quitting attempt, use counseling and pharmacotherapy to help them quit.</a:t>
                      </a:r>
                      <a:br>
                        <a:rPr lang="en-US" sz="1600" dirty="0">
                          <a:effectLst/>
                        </a:rPr>
                      </a:br>
                      <a:r>
                        <a:rPr lang="en-US" sz="1600" b="1" dirty="0">
                          <a:effectLst/>
                        </a:rPr>
                        <a:t>Arrange</a:t>
                      </a:r>
                      <a:r>
                        <a:rPr lang="en-US" sz="1600" dirty="0">
                          <a:effectLst/>
                        </a:rPr>
                        <a:t> – Schedule follow-up contact, in person or by telephone, preferably within the first week after the quit date.</a:t>
                      </a:r>
                    </a:p>
                  </a:txBody>
                  <a:tcPr marL="22663" marR="22663" marT="11332" marB="113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712766"/>
                  </a:ext>
                </a:extLst>
              </a:tr>
            </a:tbl>
          </a:graphicData>
        </a:graphic>
      </p:graphicFrame>
    </p:spTree>
    <p:extLst>
      <p:ext uri="{BB962C8B-B14F-4D97-AF65-F5344CB8AC3E}">
        <p14:creationId xmlns:p14="http://schemas.microsoft.com/office/powerpoint/2010/main" val="110027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E903B1-5269-B209-7BEC-C7D193234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967" y="0"/>
            <a:ext cx="1371600" cy="1097280"/>
          </a:xfrm>
          <a:prstGeom prst="rect">
            <a:avLst/>
          </a:prstGeom>
        </p:spPr>
      </p:pic>
      <p:sp>
        <p:nvSpPr>
          <p:cNvPr id="2" name="Title 1">
            <a:extLst>
              <a:ext uri="{FF2B5EF4-FFF2-40B4-BE49-F238E27FC236}">
                <a16:creationId xmlns:a16="http://schemas.microsoft.com/office/drawing/2014/main" id="{A0846104-CA94-6ACB-C888-0B453262B37F}"/>
              </a:ext>
            </a:extLst>
          </p:cNvPr>
          <p:cNvSpPr>
            <a:spLocks noGrp="1"/>
          </p:cNvSpPr>
          <p:nvPr>
            <p:ph type="title"/>
          </p:nvPr>
        </p:nvSpPr>
        <p:spPr>
          <a:xfrm>
            <a:off x="449291" y="548640"/>
            <a:ext cx="3076575" cy="497154"/>
          </a:xfrm>
        </p:spPr>
        <p:txBody>
          <a:bodyPr>
            <a:normAutofit fontScale="90000"/>
          </a:bodyPr>
          <a:lstStyle/>
          <a:p>
            <a:r>
              <a:rPr lang="en-US" sz="4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Pulse</a:t>
            </a:r>
            <a:br>
              <a:rPr lang="en-US" sz="4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045D19A-F088-71F0-8156-0853801A5326}"/>
              </a:ext>
            </a:extLst>
          </p:cNvPr>
          <p:cNvSpPr>
            <a:spLocks noGrp="1"/>
          </p:cNvSpPr>
          <p:nvPr>
            <p:ph idx="1"/>
          </p:nvPr>
        </p:nvSpPr>
        <p:spPr>
          <a:xfrm>
            <a:off x="190140" y="950860"/>
            <a:ext cx="10767204" cy="4486275"/>
          </a:xfrm>
        </p:spPr>
        <p:txBody>
          <a:bodyPr>
            <a:norm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60-90 beats per minute.</a:t>
            </a:r>
          </a:p>
          <a:p>
            <a:r>
              <a:rPr lang="en-US" sz="2000" b="0" i="0" dirty="0">
                <a:solidFill>
                  <a:srgbClr val="000000"/>
                </a:solidFill>
                <a:effectLst/>
                <a:latin typeface="Times New Roman" panose="02020603050405020304" pitchFamily="18" charset="0"/>
                <a:cs typeface="Times New Roman" panose="02020603050405020304" pitchFamily="18" charset="0"/>
              </a:rPr>
              <a:t>Effecting factors: exercise, illness, injury, and emotions. Females ages 12 and older, Athletes.</a:t>
            </a:r>
          </a:p>
          <a:p>
            <a:endParaRPr lang="en-US" sz="2000" dirty="0">
              <a:solidFill>
                <a:srgbClr val="212121"/>
              </a:solidFill>
              <a:latin typeface="Cambria" panose="02040503050406030204" pitchFamily="18" charset="0"/>
              <a:cs typeface="Times New Roman" panose="02020603050405020304" pitchFamily="18" charset="0"/>
            </a:endParaRPr>
          </a:p>
          <a:p>
            <a:endParaRPr lang="en-US" sz="2000" dirty="0">
              <a:solidFill>
                <a:srgbClr val="212121"/>
              </a:solidFill>
              <a:latin typeface="Cambria" panose="02040503050406030204" pitchFamily="18" charset="0"/>
              <a:cs typeface="Times New Roman" panose="02020603050405020304" pitchFamily="18" charset="0"/>
            </a:endParaRPr>
          </a:p>
          <a:p>
            <a:endParaRPr lang="en-US" sz="2000" dirty="0">
              <a:solidFill>
                <a:srgbClr val="212121"/>
              </a:solidFill>
              <a:latin typeface="Cambria" panose="02040503050406030204" pitchFamily="18" charset="0"/>
              <a:cs typeface="Times New Roman" panose="02020603050405020304" pitchFamily="18" charset="0"/>
            </a:endParaRPr>
          </a:p>
          <a:p>
            <a:pPr marL="0" indent="0">
              <a:buNone/>
            </a:pPr>
            <a:r>
              <a:rPr kumimoji="0" lang="en-US" altLang="en-US" sz="2000" b="0" i="1"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Normal pulse rate range, by age</a:t>
            </a:r>
            <a:endParaRPr kumimoji="0" lang="en-US" alt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en-US" sz="2000" dirty="0">
              <a:solidFill>
                <a:srgbClr val="212121"/>
              </a:solidFill>
              <a:latin typeface="Cambria" panose="020405030504060302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53456A6-608E-B131-9401-0DE39CA6A3BE}"/>
              </a:ext>
            </a:extLst>
          </p:cNvPr>
          <p:cNvGraphicFramePr>
            <a:graphicFrameLocks/>
          </p:cNvGraphicFramePr>
          <p:nvPr>
            <p:extLst>
              <p:ext uri="{D42A27DB-BD31-4B8C-83A1-F6EECF244321}">
                <p14:modId xmlns:p14="http://schemas.microsoft.com/office/powerpoint/2010/main" val="1468498790"/>
              </p:ext>
            </p:extLst>
          </p:nvPr>
        </p:nvGraphicFramePr>
        <p:xfrm>
          <a:off x="292129" y="3314699"/>
          <a:ext cx="7820026" cy="3340314"/>
        </p:xfrm>
        <a:graphic>
          <a:graphicData uri="http://schemas.openxmlformats.org/drawingml/2006/table">
            <a:tbl>
              <a:tblPr/>
              <a:tblGrid>
                <a:gridCol w="3910013">
                  <a:extLst>
                    <a:ext uri="{9D8B030D-6E8A-4147-A177-3AD203B41FA5}">
                      <a16:colId xmlns:a16="http://schemas.microsoft.com/office/drawing/2014/main" val="845326974"/>
                    </a:ext>
                  </a:extLst>
                </a:gridCol>
                <a:gridCol w="3910013">
                  <a:extLst>
                    <a:ext uri="{9D8B030D-6E8A-4147-A177-3AD203B41FA5}">
                      <a16:colId xmlns:a16="http://schemas.microsoft.com/office/drawing/2014/main" val="3774298485"/>
                    </a:ext>
                  </a:extLst>
                </a:gridCol>
              </a:tblGrid>
              <a:tr h="556719">
                <a:tc>
                  <a:txBody>
                    <a:bodyPr/>
                    <a:lstStyle/>
                    <a:p>
                      <a:pPr algn="l" fontAlgn="auto"/>
                      <a:r>
                        <a:rPr lang="en-US" sz="2000" b="1" dirty="0">
                          <a:effectLst/>
                          <a:latin typeface="Times New Roman" panose="02020603050405020304" pitchFamily="18" charset="0"/>
                          <a:cs typeface="Times New Roman" panose="02020603050405020304" pitchFamily="18" charset="0"/>
                        </a:rPr>
                        <a: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r>
                        <a:rPr lang="en-US" sz="2000" b="1" dirty="0">
                          <a:effectLst/>
                          <a:latin typeface="Times New Roman" panose="02020603050405020304" pitchFamily="18" charset="0"/>
                          <a:cs typeface="Times New Roman" panose="02020603050405020304" pitchFamily="18" charset="0"/>
                        </a:rPr>
                        <a:t>Pulse rate (beats per minute)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3150"/>
                  </a:ext>
                </a:extLst>
              </a:tr>
              <a:tr h="556719">
                <a:tc>
                  <a:txBody>
                    <a:bodyPr/>
                    <a:lstStyle/>
                    <a:p>
                      <a:pPr fontAlgn="auto"/>
                      <a:r>
                        <a:rPr lang="en-US" sz="2000" b="0" dirty="0">
                          <a:effectLst/>
                          <a:latin typeface="Times New Roman" panose="02020603050405020304" pitchFamily="18" charset="0"/>
                          <a:cs typeface="Times New Roman" panose="02020603050405020304" pitchFamily="18" charset="0"/>
                        </a:rPr>
                        <a:t>Newborn (resting)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2000" b="0">
                          <a:effectLst/>
                          <a:latin typeface="Times New Roman" panose="02020603050405020304" pitchFamily="18" charset="0"/>
                          <a:cs typeface="Times New Roman" panose="02020603050405020304" pitchFamily="18" charset="0"/>
                        </a:rPr>
                        <a:t>100-180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68390"/>
                  </a:ext>
                </a:extLst>
              </a:tr>
              <a:tr h="556719">
                <a:tc>
                  <a:txBody>
                    <a:bodyPr/>
                    <a:lstStyle/>
                    <a:p>
                      <a:pPr fontAlgn="auto"/>
                      <a:r>
                        <a:rPr lang="en-US" sz="2000" b="0" dirty="0">
                          <a:effectLst/>
                          <a:latin typeface="Times New Roman" panose="02020603050405020304" pitchFamily="18" charset="0"/>
                          <a:cs typeface="Times New Roman" panose="02020603050405020304" pitchFamily="18" charset="0"/>
                        </a:rPr>
                        <a:t>Infant (resting)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2000" b="0">
                          <a:effectLst/>
                          <a:latin typeface="Times New Roman" panose="02020603050405020304" pitchFamily="18" charset="0"/>
                          <a:cs typeface="Times New Roman" panose="02020603050405020304" pitchFamily="18" charset="0"/>
                        </a:rPr>
                        <a:t>80-150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910896"/>
                  </a:ext>
                </a:extLst>
              </a:tr>
              <a:tr h="556719">
                <a:tc>
                  <a:txBody>
                    <a:bodyPr/>
                    <a:lstStyle/>
                    <a:p>
                      <a:pPr fontAlgn="auto"/>
                      <a:r>
                        <a:rPr lang="en-US" sz="2000" b="0" dirty="0">
                          <a:effectLst/>
                          <a:latin typeface="Times New Roman" panose="02020603050405020304" pitchFamily="18" charset="0"/>
                          <a:cs typeface="Times New Roman" panose="02020603050405020304" pitchFamily="18" charset="0"/>
                        </a:rPr>
                        <a:t>Child 2-6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2000" b="0">
                          <a:effectLst/>
                          <a:latin typeface="Times New Roman" panose="02020603050405020304" pitchFamily="18" charset="0"/>
                          <a:cs typeface="Times New Roman" panose="02020603050405020304" pitchFamily="18" charset="0"/>
                        </a:rPr>
                        <a:t>75-120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851342"/>
                  </a:ext>
                </a:extLst>
              </a:tr>
              <a:tr h="556719">
                <a:tc>
                  <a:txBody>
                    <a:bodyPr/>
                    <a:lstStyle/>
                    <a:p>
                      <a:pPr fontAlgn="auto"/>
                      <a:r>
                        <a:rPr lang="en-US" sz="2000" b="0">
                          <a:effectLst/>
                          <a:latin typeface="Times New Roman" panose="02020603050405020304" pitchFamily="18" charset="0"/>
                          <a:cs typeface="Times New Roman" panose="02020603050405020304" pitchFamily="18" charset="0"/>
                        </a:rPr>
                        <a:t>Child 6-12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2000" b="0">
                          <a:effectLst/>
                          <a:latin typeface="Times New Roman" panose="02020603050405020304" pitchFamily="18" charset="0"/>
                          <a:cs typeface="Times New Roman" panose="02020603050405020304" pitchFamily="18" charset="0"/>
                        </a:rPr>
                        <a:t>70-110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592468"/>
                  </a:ext>
                </a:extLst>
              </a:tr>
              <a:tr h="556719">
                <a:tc>
                  <a:txBody>
                    <a:bodyPr/>
                    <a:lstStyle/>
                    <a:p>
                      <a:pPr fontAlgn="auto"/>
                      <a:r>
                        <a:rPr lang="en-US" sz="2000" b="0" dirty="0">
                          <a:effectLst/>
                          <a:latin typeface="Times New Roman" panose="02020603050405020304" pitchFamily="18" charset="0"/>
                          <a:cs typeface="Times New Roman" panose="02020603050405020304" pitchFamily="18" charset="0"/>
                        </a:rPr>
                        <a:t>Adolescent-adult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r>
                        <a:rPr lang="en-US" sz="2000" b="0" dirty="0">
                          <a:effectLst/>
                          <a:latin typeface="Times New Roman" panose="02020603050405020304" pitchFamily="18" charset="0"/>
                          <a:cs typeface="Times New Roman" panose="02020603050405020304" pitchFamily="18" charset="0"/>
                        </a:rPr>
                        <a:t>60-90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8334118"/>
                  </a:ext>
                </a:extLst>
              </a:tr>
            </a:tbl>
          </a:graphicData>
        </a:graphic>
      </p:graphicFrame>
      <p:pic>
        <p:nvPicPr>
          <p:cNvPr id="7" name="Picture 6">
            <a:extLst>
              <a:ext uri="{FF2B5EF4-FFF2-40B4-BE49-F238E27FC236}">
                <a16:creationId xmlns:a16="http://schemas.microsoft.com/office/drawing/2014/main" id="{0FC13570-8B74-F0CB-2049-E4092FA1FB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Tree>
    <p:extLst>
      <p:ext uri="{BB962C8B-B14F-4D97-AF65-F5344CB8AC3E}">
        <p14:creationId xmlns:p14="http://schemas.microsoft.com/office/powerpoint/2010/main" val="3304643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L="0" indent="0">
              <a:buNone/>
            </a:pPr>
            <a:endParaRPr lang="en-US" sz="2400" spc="25" dirty="0">
              <a:solidFill>
                <a:srgbClr val="000000"/>
              </a:solidFill>
              <a:latin typeface="Times New Roman" panose="02020603050405020304" pitchFamily="18" charset="0"/>
              <a:cs typeface="Times New Roman" panose="02020603050405020304" pitchFamily="18" charset="0"/>
            </a:endParaRPr>
          </a:p>
          <a:p>
            <a:pPr marR="0" indent="0">
              <a:lnSpc>
                <a:spcPct val="107000"/>
              </a:lnSpc>
              <a:spcBef>
                <a:spcPts val="0"/>
              </a:spcBef>
              <a:spcAft>
                <a:spcPts val="0"/>
              </a:spcAft>
              <a:buNone/>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5" name="TextBox 4">
            <a:extLst>
              <a:ext uri="{FF2B5EF4-FFF2-40B4-BE49-F238E27FC236}">
                <a16:creationId xmlns:a16="http://schemas.microsoft.com/office/drawing/2014/main" id="{6450A5E6-D407-BE1F-F891-AA8D099B76FF}"/>
              </a:ext>
            </a:extLst>
          </p:cNvPr>
          <p:cNvSpPr txBox="1"/>
          <p:nvPr/>
        </p:nvSpPr>
        <p:spPr>
          <a:xfrm>
            <a:off x="566928" y="950976"/>
            <a:ext cx="11100816" cy="3046988"/>
          </a:xfrm>
          <a:prstGeom prst="rect">
            <a:avLst/>
          </a:prstGeom>
          <a:noFill/>
        </p:spPr>
        <p:txBody>
          <a:bodyPr wrap="square">
            <a:spAutoFit/>
          </a:bodyPr>
          <a:lstStyle/>
          <a:p>
            <a:pPr marL="0" indent="0">
              <a:buNone/>
            </a:pPr>
            <a:r>
              <a:rPr lang="en-US" sz="2400" b="1" dirty="0">
                <a:effectLst/>
                <a:latin typeface="Times New Roman" panose="02020603050405020304" pitchFamily="18" charset="0"/>
                <a:cs typeface="Times New Roman" panose="02020603050405020304" pitchFamily="18" charset="0"/>
              </a:rPr>
              <a:t>References</a:t>
            </a:r>
          </a:p>
          <a:p>
            <a:pPr marL="0" indent="0">
              <a:buNone/>
            </a:pPr>
            <a:endParaRPr lang="en-US" sz="2400" b="1" dirty="0">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Jones, R. M., &amp; Jones, R. M. (2016). </a:t>
            </a:r>
            <a:r>
              <a:rPr lang="en-US" sz="2400" i="1" dirty="0">
                <a:effectLst/>
                <a:latin typeface="Times New Roman" panose="02020603050405020304" pitchFamily="18" charset="0"/>
                <a:cs typeface="Times New Roman" panose="02020603050405020304" pitchFamily="18" charset="0"/>
              </a:rPr>
              <a:t>Patient assessment in pharmacy practice</a:t>
            </a:r>
            <a:r>
              <a:rPr lang="en-US" sz="2400" dirty="0">
                <a:effectLst/>
                <a:latin typeface="Times New Roman" panose="02020603050405020304" pitchFamily="18" charset="0"/>
                <a:cs typeface="Times New Roman" panose="02020603050405020304" pitchFamily="18" charset="0"/>
              </a:rPr>
              <a:t>. Wolters Kluwer.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Plowden, K. O., &amp; Janice Donaldson </a:t>
            </a:r>
            <a:r>
              <a:rPr lang="en-US" sz="2400" dirty="0" err="1">
                <a:latin typeface="Times New Roman" panose="02020603050405020304" pitchFamily="18" charset="0"/>
                <a:cs typeface="Times New Roman" panose="02020603050405020304" pitchFamily="18" charset="0"/>
              </a:rPr>
              <a:t>Hausauer</a:t>
            </a:r>
            <a:r>
              <a:rPr lang="en-US" sz="2400" dirty="0">
                <a:latin typeface="Times New Roman" panose="02020603050405020304" pitchFamily="18" charset="0"/>
                <a:cs typeface="Times New Roman" panose="02020603050405020304" pitchFamily="18" charset="0"/>
              </a:rPr>
              <a:t>. (2004). Instructor’s Resource Kit for Jarvis Physical Examination and Health Assessment.</a:t>
            </a:r>
          </a:p>
          <a:p>
            <a:pPr marL="342900" indent="-342900">
              <a:buFont typeface="Arial" panose="020B0604020202020204" pitchFamily="34" charset="0"/>
              <a:buChar char="•"/>
            </a:pPr>
            <a:r>
              <a:rPr lang="en-US" sz="2400" b="0" i="0" dirty="0" err="1">
                <a:effectLst/>
                <a:latin typeface="Times New Roman" panose="02020603050405020304" pitchFamily="18" charset="0"/>
                <a:cs typeface="Times New Roman" panose="02020603050405020304" pitchFamily="18" charset="0"/>
              </a:rPr>
              <a:t>Herrier</a:t>
            </a:r>
            <a:r>
              <a:rPr lang="en-US" sz="2400" b="0" i="0" dirty="0">
                <a:effectLst/>
                <a:latin typeface="Times New Roman" panose="02020603050405020304" pitchFamily="18" charset="0"/>
                <a:cs typeface="Times New Roman" panose="02020603050405020304" pitchFamily="18" charset="0"/>
              </a:rPr>
              <a:t>, R. N., Apgar, D. A., Boyce, R. W., &amp; Foster, S. L. (2015). </a:t>
            </a:r>
            <a:r>
              <a:rPr lang="en-US" sz="2400" b="0" i="1" dirty="0">
                <a:effectLst/>
                <a:latin typeface="Times New Roman" panose="02020603050405020304" pitchFamily="18" charset="0"/>
                <a:cs typeface="Times New Roman" panose="02020603050405020304" pitchFamily="18" charset="0"/>
              </a:rPr>
              <a:t>Patient assessment in pharmacy</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Mcgraw</a:t>
            </a:r>
            <a:r>
              <a:rPr lang="en-US" sz="2400" b="0" i="0" dirty="0">
                <a:effectLst/>
                <a:latin typeface="Times New Roman" panose="02020603050405020304" pitchFamily="18" charset="0"/>
                <a:cs typeface="Times New Roman" panose="02020603050405020304" pitchFamily="18" charset="0"/>
              </a:rPr>
              <a:t> Hill Education Medical.</a:t>
            </a:r>
            <a:r>
              <a:rPr lang="en-US" sz="240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7793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A50CFE4-9B7A-4FFA-237A-84EFFEE4C33F}"/>
              </a:ext>
            </a:extLst>
          </p:cNvPr>
          <p:cNvSpPr>
            <a:spLocks noChangeArrowheads="1"/>
          </p:cNvSpPr>
          <p:nvPr/>
        </p:nvSpPr>
        <p:spPr bwMode="auto">
          <a:xfrm>
            <a:off x="303362" y="170598"/>
            <a:ext cx="65" cy="86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734126"/>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4ED428-E3A1-74DB-56F0-967150C81917}"/>
              </a:ext>
            </a:extLst>
          </p:cNvPr>
          <p:cNvSpPr>
            <a:spLocks noGrp="1"/>
          </p:cNvSpPr>
          <p:nvPr>
            <p:ph idx="1"/>
          </p:nvPr>
        </p:nvSpPr>
        <p:spPr>
          <a:xfrm>
            <a:off x="161926" y="212608"/>
            <a:ext cx="10715124" cy="6516804"/>
          </a:xfrm>
        </p:spPr>
        <p:txBody>
          <a:bodyPr>
            <a:normAutofit/>
          </a:bodyPr>
          <a:lstStyle/>
          <a:p>
            <a:pPr marL="0" indent="0">
              <a:buNone/>
            </a:pPr>
            <a:r>
              <a:rPr lang="en-US" sz="2400" dirty="0">
                <a:latin typeface="Times New Roman" panose="02020603050405020304" pitchFamily="18" charset="0"/>
                <a:ea typeface="Arial Unicode MS" panose="020B0604020202020204" pitchFamily="34" charset="-128"/>
                <a:cs typeface="Times New Roman" panose="02020603050405020304" pitchFamily="18" charset="0"/>
              </a:rPr>
              <a:t>Patient history and case presentation</a:t>
            </a:r>
          </a:p>
          <a:p>
            <a:pPr marL="0" marR="0" algn="just">
              <a:lnSpc>
                <a:spcPct val="107000"/>
              </a:lnSpc>
              <a:spcBef>
                <a:spcPts val="0"/>
              </a:spcBef>
              <a:spcAft>
                <a:spcPts val="80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2000" b="0" i="0" u="none" strike="noStrike" baseline="0" dirty="0">
                <a:solidFill>
                  <a:srgbClr val="201C20"/>
                </a:solidFill>
                <a:latin typeface="Times New Roman" panose="02020603050405020304" pitchFamily="18" charset="0"/>
                <a:cs typeface="Times New Roman" panose="02020603050405020304" pitchFamily="18" charset="0"/>
              </a:rPr>
              <a:t>Much of the information needed to accurately assess a patient's symptom complex is obtained from the </a:t>
            </a:r>
            <a:r>
              <a:rPr lang="en-US" sz="2000" b="1" i="0" strike="noStrike" baseline="0" dirty="0">
                <a:solidFill>
                  <a:srgbClr val="201C20"/>
                </a:solidFill>
                <a:latin typeface="Times New Roman" panose="02020603050405020304" pitchFamily="18" charset="0"/>
                <a:cs typeface="Times New Roman" panose="02020603050405020304" pitchFamily="18" charset="0"/>
              </a:rPr>
              <a:t>patient's history</a:t>
            </a:r>
            <a:r>
              <a:rPr lang="en-US" sz="2000" b="0" i="0" u="none" strike="noStrike" baseline="0" dirty="0">
                <a:solidFill>
                  <a:srgbClr val="201C20"/>
                </a:solidFill>
                <a:latin typeface="Times New Roman" panose="02020603050405020304" pitchFamily="18" charset="0"/>
                <a:cs typeface="Times New Roman" panose="02020603050405020304" pitchFamily="18" charset="0"/>
              </a:rPr>
              <a:t>, acquired by interviewing the patient in a structured method. Because the patient is telling their story, patient histories are referred to as subjective data, whereas laboratory tests, medical imaging test results and the physical examination, are called objective data.</a:t>
            </a:r>
          </a:p>
          <a:p>
            <a:pPr algn="l"/>
            <a:endParaRPr lang="en-US" sz="2000" dirty="0">
              <a:solidFill>
                <a:srgbClr val="201C20"/>
              </a:solidFill>
              <a:latin typeface="Times New Roman" panose="02020603050405020304" pitchFamily="18" charset="0"/>
              <a:cs typeface="Times New Roman" panose="02020603050405020304" pitchFamily="18" charset="0"/>
            </a:endParaRPr>
          </a:p>
          <a:p>
            <a:pPr algn="l"/>
            <a:r>
              <a:rPr lang="en-US" sz="2000" b="0" i="0" u="none" strike="noStrike" baseline="0" dirty="0">
                <a:solidFill>
                  <a:srgbClr val="201C20"/>
                </a:solidFill>
                <a:latin typeface="Times New Roman" panose="02020603050405020304" pitchFamily="18" charset="0"/>
                <a:cs typeface="Times New Roman" panose="02020603050405020304" pitchFamily="18" charset="0"/>
              </a:rPr>
              <a:t> Open-ended questions and close-ended questions</a:t>
            </a:r>
          </a:p>
          <a:p>
            <a:pPr algn="l"/>
            <a:endParaRPr lang="en-US" sz="2000" b="0" i="0" u="none" strike="noStrike" baseline="0" dirty="0">
              <a:solidFill>
                <a:srgbClr val="201C20"/>
              </a:solidFill>
              <a:latin typeface="Times New Roman" panose="02020603050405020304" pitchFamily="18" charset="0"/>
              <a:cs typeface="Times New Roman" panose="02020603050405020304" pitchFamily="18" charset="0"/>
            </a:endParaRPr>
          </a:p>
          <a:p>
            <a:pPr algn="l"/>
            <a:r>
              <a:rPr lang="en-US" sz="2000" b="0" i="0" u="none" strike="noStrike" baseline="0" dirty="0">
                <a:solidFill>
                  <a:srgbClr val="201C20"/>
                </a:solidFill>
                <a:latin typeface="Times New Roman" panose="02020603050405020304" pitchFamily="18" charset="0"/>
                <a:cs typeface="Times New Roman" panose="02020603050405020304" pitchFamily="18" charset="0"/>
              </a:rPr>
              <a:t>Patient histories can be patient-oriented or provider-oriented. </a:t>
            </a:r>
          </a:p>
          <a:p>
            <a:r>
              <a:rPr lang="en-US" sz="2000" b="0" i="0" u="none" strike="noStrike" baseline="0" dirty="0">
                <a:solidFill>
                  <a:srgbClr val="201C20"/>
                </a:solidFill>
                <a:latin typeface="Times New Roman" panose="02020603050405020304" pitchFamily="18" charset="0"/>
                <a:cs typeface="Times New Roman" panose="02020603050405020304" pitchFamily="18" charset="0"/>
              </a:rPr>
              <a:t>Patient-oriented histories explore the patient's feelings regarding the </a:t>
            </a:r>
            <a:r>
              <a:rPr lang="en-US" sz="2000" dirty="0">
                <a:solidFill>
                  <a:srgbClr val="201C20"/>
                </a:solidFill>
                <a:latin typeface="Times New Roman" panose="02020603050405020304" pitchFamily="18" charset="0"/>
                <a:cs typeface="Times New Roman" panose="02020603050405020304" pitchFamily="18" charset="0"/>
              </a:rPr>
              <a:t>physical aspects, personal or social components </a:t>
            </a:r>
            <a:r>
              <a:rPr lang="en-US" sz="2000" b="0" i="0" u="none" strike="noStrike" baseline="0" dirty="0">
                <a:solidFill>
                  <a:srgbClr val="201C20"/>
                </a:solidFill>
                <a:latin typeface="Times New Roman" panose="02020603050405020304" pitchFamily="18" charset="0"/>
                <a:cs typeface="Times New Roman" panose="02020603050405020304" pitchFamily="18" charset="0"/>
              </a:rPr>
              <a:t>of the symptoms, and the patient's emotional reactions to the symptoms or disease</a:t>
            </a:r>
          </a:p>
          <a:p>
            <a:pPr algn="l"/>
            <a:r>
              <a:rPr lang="en-US" sz="2000" b="0" i="0" u="none" strike="noStrike" baseline="0" dirty="0">
                <a:solidFill>
                  <a:srgbClr val="201C20"/>
                </a:solidFill>
                <a:latin typeface="Times New Roman" panose="02020603050405020304" pitchFamily="18" charset="0"/>
                <a:cs typeface="Times New Roman" panose="02020603050405020304" pitchFamily="18" charset="0"/>
              </a:rPr>
              <a:t>Provider-centered patient histories are designed to get specific types of information from the patient to use to make a diagnosis, with less attention paid to personal, social, and emotional aspects</a:t>
            </a:r>
          </a:p>
          <a:p>
            <a:pPr algn="l"/>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80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7CCDFB9-B7B5-55D6-AFFC-6F6E8B746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Tree>
    <p:extLst>
      <p:ext uri="{BB962C8B-B14F-4D97-AF65-F5344CB8AC3E}">
        <p14:creationId xmlns:p14="http://schemas.microsoft.com/office/powerpoint/2010/main" val="290135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824B42-40B8-F071-0C28-6DCC66983A97}"/>
              </a:ext>
            </a:extLst>
          </p:cNvPr>
          <p:cNvSpPr txBox="1"/>
          <p:nvPr/>
        </p:nvSpPr>
        <p:spPr>
          <a:xfrm>
            <a:off x="228600" y="385763"/>
            <a:ext cx="11587163" cy="5678478"/>
          </a:xfrm>
          <a:prstGeom prst="rect">
            <a:avLst/>
          </a:prstGeom>
          <a:noFill/>
        </p:spPr>
        <p:txBody>
          <a:bodyPr wrap="square">
            <a:spAutoFit/>
          </a:bodyPr>
          <a:lstStyle/>
          <a:p>
            <a:pPr algn="l"/>
            <a:r>
              <a:rPr lang="en-US" sz="1900" b="1" i="0" u="none" strike="noStrike" baseline="0" dirty="0">
                <a:solidFill>
                  <a:schemeClr val="tx2"/>
                </a:solidFill>
                <a:latin typeface="Times New Roman" panose="02020603050405020304" pitchFamily="18" charset="0"/>
                <a:cs typeface="Times New Roman" panose="02020603050405020304" pitchFamily="18" charset="0"/>
              </a:rPr>
              <a:t>A complete medical history consists of five components:</a:t>
            </a:r>
          </a:p>
          <a:p>
            <a:pPr algn="l"/>
            <a:endParaRPr lang="en-US" sz="1900" b="0" i="0" u="none" strike="noStrike" baseline="0" dirty="0">
              <a:solidFill>
                <a:srgbClr val="201C20"/>
              </a:solidFill>
              <a:latin typeface="Times New Roman" panose="02020603050405020304" pitchFamily="18" charset="0"/>
              <a:cs typeface="Times New Roman" panose="02020603050405020304" pitchFamily="18" charset="0"/>
            </a:endParaRPr>
          </a:p>
          <a:p>
            <a:pPr algn="l"/>
            <a:r>
              <a:rPr lang="en-US" sz="1900" dirty="0">
                <a:solidFill>
                  <a:srgbClr val="201C20"/>
                </a:solidFill>
                <a:latin typeface="Times New Roman" panose="02020603050405020304" pitchFamily="18" charset="0"/>
                <a:cs typeface="Times New Roman" panose="02020603050405020304" pitchFamily="18" charset="0"/>
              </a:rPr>
              <a:t>1. H</a:t>
            </a:r>
            <a:r>
              <a:rPr lang="en-US" sz="1900" b="0" i="0" u="none" strike="noStrike" baseline="0" dirty="0">
                <a:solidFill>
                  <a:srgbClr val="201C20"/>
                </a:solidFill>
                <a:latin typeface="Times New Roman" panose="02020603050405020304" pitchFamily="18" charset="0"/>
                <a:cs typeface="Times New Roman" panose="02020603050405020304" pitchFamily="18" charset="0"/>
              </a:rPr>
              <a:t>istory of present illness (HPJ): The HPI, also known as a chief complaint history, focuses on the present symptoms.</a:t>
            </a:r>
          </a:p>
          <a:p>
            <a:pPr algn="l"/>
            <a:endParaRPr lang="en-US" sz="1900" b="0" i="0" u="none" strike="noStrike" baseline="0" dirty="0">
              <a:solidFill>
                <a:srgbClr val="201C20"/>
              </a:solidFill>
              <a:latin typeface="Times New Roman" panose="02020603050405020304" pitchFamily="18" charset="0"/>
              <a:cs typeface="Times New Roman" panose="02020603050405020304" pitchFamily="18" charset="0"/>
            </a:endParaRPr>
          </a:p>
          <a:p>
            <a:pPr algn="l"/>
            <a:r>
              <a:rPr lang="en-US" sz="1900" b="0" i="0" u="none" strike="noStrike" baseline="0" dirty="0">
                <a:solidFill>
                  <a:srgbClr val="201C20"/>
                </a:solidFill>
                <a:latin typeface="Times New Roman" panose="02020603050405020304" pitchFamily="18" charset="0"/>
                <a:cs typeface="Times New Roman" panose="02020603050405020304" pitchFamily="18" charset="0"/>
              </a:rPr>
              <a:t>2.  Past medical history: includes general health status, infectious diseases and immunizations,</a:t>
            </a:r>
          </a:p>
          <a:p>
            <a:pPr algn="l"/>
            <a:r>
              <a:rPr lang="en-US" sz="1900" b="0" i="0" u="none" strike="noStrike" baseline="0" dirty="0">
                <a:solidFill>
                  <a:srgbClr val="201C20"/>
                </a:solidFill>
                <a:latin typeface="Times New Roman" panose="02020603050405020304" pitchFamily="18" charset="0"/>
                <a:cs typeface="Times New Roman" panose="02020603050405020304" pitchFamily="18" charset="0"/>
              </a:rPr>
              <a:t>adverse reactions to medications, and hospitalizations.</a:t>
            </a:r>
          </a:p>
          <a:p>
            <a:pPr algn="l"/>
            <a:endParaRPr lang="en-US" sz="1900" dirty="0">
              <a:solidFill>
                <a:srgbClr val="201C20"/>
              </a:solidFill>
              <a:latin typeface="Times New Roman" panose="02020603050405020304" pitchFamily="18" charset="0"/>
              <a:cs typeface="Times New Roman" panose="02020603050405020304" pitchFamily="18" charset="0"/>
            </a:endParaRPr>
          </a:p>
          <a:p>
            <a:pPr algn="l"/>
            <a:endParaRPr lang="en-US" sz="1900" b="0" i="0" u="none" strike="noStrike" baseline="0" dirty="0">
              <a:solidFill>
                <a:srgbClr val="201C20"/>
              </a:solidFill>
              <a:latin typeface="Times New Roman" panose="02020603050405020304" pitchFamily="18" charset="0"/>
              <a:cs typeface="Times New Roman" panose="02020603050405020304" pitchFamily="18" charset="0"/>
            </a:endParaRPr>
          </a:p>
          <a:p>
            <a:pPr algn="l"/>
            <a:r>
              <a:rPr lang="en-US" sz="1900" dirty="0">
                <a:solidFill>
                  <a:srgbClr val="201C20"/>
                </a:solidFill>
                <a:latin typeface="Times New Roman" panose="02020603050405020304" pitchFamily="18" charset="0"/>
                <a:cs typeface="Times New Roman" panose="02020603050405020304" pitchFamily="18" charset="0"/>
              </a:rPr>
              <a:t>3. F</a:t>
            </a:r>
            <a:r>
              <a:rPr lang="en-US" sz="1900" b="0" i="0" u="none" strike="noStrike" baseline="0" dirty="0">
                <a:solidFill>
                  <a:srgbClr val="201C20"/>
                </a:solidFill>
                <a:latin typeface="Times New Roman" panose="02020603050405020304" pitchFamily="18" charset="0"/>
                <a:cs typeface="Times New Roman" panose="02020603050405020304" pitchFamily="18" charset="0"/>
              </a:rPr>
              <a:t>amily history: asks about significant health events in the lives of parents, siblings, and offspring, looking for patterns of disease and common causes of death.</a:t>
            </a:r>
          </a:p>
          <a:p>
            <a:pPr algn="l"/>
            <a:endParaRPr lang="en-US" sz="1900" dirty="0">
              <a:solidFill>
                <a:srgbClr val="201C20"/>
              </a:solidFill>
              <a:latin typeface="Times New Roman" panose="02020603050405020304" pitchFamily="18" charset="0"/>
              <a:cs typeface="Times New Roman" panose="02020603050405020304" pitchFamily="18" charset="0"/>
            </a:endParaRPr>
          </a:p>
          <a:p>
            <a:pPr algn="l"/>
            <a:r>
              <a:rPr lang="en-US" sz="1900" b="0" i="0" u="none" strike="noStrike" baseline="0" dirty="0">
                <a:solidFill>
                  <a:srgbClr val="201C20"/>
                </a:solidFill>
                <a:latin typeface="Times New Roman" panose="02020603050405020304" pitchFamily="18" charset="0"/>
                <a:cs typeface="Times New Roman" panose="02020603050405020304" pitchFamily="18" charset="0"/>
              </a:rPr>
              <a:t>4. Personal/social history: includes occupation, marital status, personal habits such as alcohol or smoking, financial status, and current living arrangements.</a:t>
            </a:r>
          </a:p>
          <a:p>
            <a:pPr algn="l"/>
            <a:endParaRPr lang="en-US" sz="1900" dirty="0">
              <a:solidFill>
                <a:srgbClr val="201C20"/>
              </a:solidFill>
              <a:latin typeface="Times New Roman" panose="02020603050405020304" pitchFamily="18" charset="0"/>
              <a:cs typeface="Times New Roman" panose="02020603050405020304" pitchFamily="18" charset="0"/>
            </a:endParaRPr>
          </a:p>
          <a:p>
            <a:pPr algn="l"/>
            <a:r>
              <a:rPr lang="en-US" sz="1900" dirty="0">
                <a:solidFill>
                  <a:srgbClr val="201C20"/>
                </a:solidFill>
                <a:latin typeface="Times New Roman" panose="02020603050405020304" pitchFamily="18" charset="0"/>
                <a:cs typeface="Times New Roman" panose="02020603050405020304" pitchFamily="18" charset="0"/>
              </a:rPr>
              <a:t>5. R</a:t>
            </a:r>
            <a:r>
              <a:rPr lang="en-US" sz="1900" b="0" i="0" u="none" strike="noStrike" baseline="0" dirty="0">
                <a:solidFill>
                  <a:srgbClr val="201C20"/>
                </a:solidFill>
                <a:latin typeface="Times New Roman" panose="02020603050405020304" pitchFamily="18" charset="0"/>
                <a:cs typeface="Times New Roman" panose="02020603050405020304" pitchFamily="18" charset="0"/>
              </a:rPr>
              <a:t>eview of systems</a:t>
            </a:r>
            <a:r>
              <a:rPr lang="en-US" sz="1900" dirty="0">
                <a:solidFill>
                  <a:srgbClr val="201C20"/>
                </a:solidFill>
                <a:latin typeface="Times New Roman" panose="02020603050405020304" pitchFamily="18" charset="0"/>
                <a:cs typeface="Times New Roman" panose="02020603050405020304" pitchFamily="18" charset="0"/>
              </a:rPr>
              <a:t>: </a:t>
            </a:r>
            <a:r>
              <a:rPr lang="en-US" sz="1900" b="0" i="0" u="none" strike="noStrike" baseline="0" dirty="0">
                <a:solidFill>
                  <a:srgbClr val="201C20"/>
                </a:solidFill>
                <a:latin typeface="Times New Roman" panose="02020603050405020304" pitchFamily="18" charset="0"/>
                <a:cs typeface="Times New Roman" panose="02020603050405020304" pitchFamily="18" charset="0"/>
              </a:rPr>
              <a:t>A review of systems uses open-ended and closed-ended questions to probe for other symptoms or conditions, not found during the HPI; past, family, personal, and social histories; or a review of the health record.</a:t>
            </a:r>
            <a:r>
              <a:rPr lang="en-US" sz="2000" b="0" i="0" dirty="0">
                <a:solidFill>
                  <a:srgbClr val="000000"/>
                </a:solidFill>
                <a:effectLst/>
                <a:latin typeface="Times New Roman" panose="02020603050405020304" pitchFamily="18" charset="0"/>
              </a:rPr>
              <a:t> Ex, </a:t>
            </a:r>
            <a:r>
              <a:rPr lang="en-US" sz="1900" dirty="0">
                <a:solidFill>
                  <a:srgbClr val="201C20"/>
                </a:solidFill>
                <a:latin typeface="Times New Roman" panose="02020603050405020304" pitchFamily="18" charset="0"/>
                <a:cs typeface="Times New Roman" panose="02020603050405020304" pitchFamily="18" charset="0"/>
              </a:rPr>
              <a:t>General: Weight loss, decreased appetite</a:t>
            </a:r>
          </a:p>
          <a:p>
            <a:pPr algn="l"/>
            <a:endParaRPr lang="en-US" sz="1900" b="0" i="0" u="none" strike="noStrike" baseline="0" dirty="0">
              <a:solidFill>
                <a:srgbClr val="201C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72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L="0" indent="0">
              <a:buNone/>
            </a:pPr>
            <a:endParaRPr lang="en-US" sz="2400" spc="25" dirty="0">
              <a:solidFill>
                <a:srgbClr val="000000"/>
              </a:solidFill>
              <a:latin typeface="Times New Roman" panose="02020603050405020304" pitchFamily="18" charset="0"/>
              <a:cs typeface="Times New Roman" panose="02020603050405020304" pitchFamily="18" charset="0"/>
            </a:endParaRPr>
          </a:p>
          <a:p>
            <a:pPr marR="0" indent="0">
              <a:lnSpc>
                <a:spcPct val="107000"/>
              </a:lnSpc>
              <a:spcBef>
                <a:spcPts val="0"/>
              </a:spcBef>
              <a:spcAft>
                <a:spcPts val="0"/>
              </a:spcAft>
              <a:buNone/>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5" name="TextBox 4">
            <a:extLst>
              <a:ext uri="{FF2B5EF4-FFF2-40B4-BE49-F238E27FC236}">
                <a16:creationId xmlns:a16="http://schemas.microsoft.com/office/drawing/2014/main" id="{23A0C07F-2404-F6EC-8D98-0B14EC53BD97}"/>
              </a:ext>
            </a:extLst>
          </p:cNvPr>
          <p:cNvSpPr txBox="1"/>
          <p:nvPr/>
        </p:nvSpPr>
        <p:spPr>
          <a:xfrm>
            <a:off x="373965" y="507564"/>
            <a:ext cx="10503147" cy="9510296"/>
          </a:xfrm>
          <a:prstGeom prst="rect">
            <a:avLst/>
          </a:prstGeom>
          <a:noFill/>
        </p:spPr>
        <p:txBody>
          <a:bodyPr wrap="square">
            <a:spAutoFit/>
          </a:bodyPr>
          <a:lstStyle/>
          <a:p>
            <a:r>
              <a:rPr lang="en-US" sz="1800" b="1" i="0" u="none" strike="noStrike" baseline="0" dirty="0">
                <a:solidFill>
                  <a:schemeClr val="tx2"/>
                </a:solidFill>
                <a:latin typeface="Times New Roman" panose="02020603050405020304" pitchFamily="18" charset="0"/>
                <a:cs typeface="Times New Roman" panose="02020603050405020304" pitchFamily="18" charset="0"/>
              </a:rPr>
              <a:t>PATIENT CASE PRESENTATION  DEFINITIONS AND FURTHER EXAMPLES</a:t>
            </a:r>
          </a:p>
          <a:p>
            <a:r>
              <a:rPr lang="en-US" sz="1800" b="0" i="0" u="none" strike="noStrike" baseline="0" dirty="0">
                <a:solidFill>
                  <a:srgbClr val="181516"/>
                </a:solidFill>
                <a:latin typeface="Times New Roman" panose="02020603050405020304" pitchFamily="18" charset="0"/>
                <a:cs typeface="Times New Roman" panose="02020603050405020304" pitchFamily="18" charset="0"/>
              </a:rPr>
              <a:t>The patient’s medical history and physical examination findings are provided in the following standardized outline format.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CHIEF COMPLAINT (CC) </a:t>
            </a:r>
            <a:r>
              <a:rPr lang="en-US" sz="1800" b="0" i="0" u="none" strike="noStrike" baseline="0" dirty="0">
                <a:solidFill>
                  <a:srgbClr val="181516"/>
                </a:solidFill>
                <a:latin typeface="Times New Roman" panose="02020603050405020304" pitchFamily="18" charset="0"/>
                <a:cs typeface="Times New Roman" panose="02020603050405020304" pitchFamily="18" charset="0"/>
              </a:rPr>
              <a:t>The chief complaint is a brief statement of the reason why the patient consulted the physician, stated in the patient’s own words. In order to convey the patient’s symptoms accurately, medical terms and diagnoses are generally not used. CC can be obtained by asking the patient how can I help you today? or what can I do for you today? </a:t>
            </a: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HPI (history of presenting illness)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is a thorough description and expansion of the CC. Specific characteristics should be routinely obtained regarding all the presenting symptoms. This can be obtained using the pneumonic LOQQSAM </a:t>
            </a:r>
          </a:p>
          <a:p>
            <a:pPr marL="285750" indent="-285750">
              <a:buFont typeface="Arial" panose="020B0604020202020204" pitchFamily="34" charset="0"/>
              <a:buChar char="•"/>
            </a:pP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i="0" u="none" strike="noStrike" baseline="0" dirty="0">
                <a:solidFill>
                  <a:srgbClr val="181516"/>
                </a:solidFill>
                <a:latin typeface="Times New Roman" panose="02020603050405020304" pitchFamily="18" charset="0"/>
                <a:cs typeface="Times New Roman" panose="02020603050405020304" pitchFamily="18" charset="0"/>
              </a:rPr>
              <a:t>PMH (past medical history) </a:t>
            </a:r>
            <a:r>
              <a:rPr lang="en-US" sz="1800" b="0" i="0" u="none" strike="noStrike" baseline="0" dirty="0">
                <a:solidFill>
                  <a:srgbClr val="181516"/>
                </a:solidFill>
                <a:latin typeface="Times New Roman" panose="02020603050405020304" pitchFamily="18" charset="0"/>
                <a:cs typeface="Times New Roman" panose="02020603050405020304" pitchFamily="18" charset="0"/>
              </a:rPr>
              <a:t>The past medical history includes serious illnesses, surgical procedures, and injuries the patient has experienced previously. Minor complaints (e.g., influenza, colds) are usually omitted unless they might have a bearing on the current medical situation. The abbreviation S/P (status post) indicates a past event is commonly used in PMH. </a:t>
            </a: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i="0" u="none" strike="noStrike" baseline="0" dirty="0">
                <a:solidFill>
                  <a:srgbClr val="181516"/>
                </a:solidFill>
                <a:latin typeface="Times New Roman" panose="02020603050405020304" pitchFamily="18" charset="0"/>
                <a:cs typeface="Times New Roman" panose="02020603050405020304" pitchFamily="18" charset="0"/>
              </a:rPr>
              <a:t>FH (family history) </a:t>
            </a:r>
            <a:r>
              <a:rPr lang="en-US" sz="1800" b="0" i="0" u="none" strike="noStrike" baseline="0" dirty="0">
                <a:solidFill>
                  <a:srgbClr val="181516"/>
                </a:solidFill>
                <a:latin typeface="Times New Roman" panose="02020603050405020304" pitchFamily="18" charset="0"/>
                <a:cs typeface="Times New Roman" panose="02020603050405020304" pitchFamily="18" charset="0"/>
              </a:rPr>
              <a:t>The family history includes the age and health of parents, siblings, and children. For deceased relatives, the age and cause of death are recorded. In particular, heritable diseases are noted (e.g., diabetes mellitus, cardiovascular disease, malignancy, rheumatoid arthritis, obesity). </a:t>
            </a: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srgbClr val="18151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69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L="0" indent="0">
              <a:buNone/>
            </a:pPr>
            <a:endParaRPr lang="en-US" sz="2400" spc="25" dirty="0">
              <a:solidFill>
                <a:srgbClr val="000000"/>
              </a:solidFill>
              <a:latin typeface="Times New Roman" panose="02020603050405020304" pitchFamily="18" charset="0"/>
              <a:cs typeface="Times New Roman" panose="02020603050405020304" pitchFamily="18" charset="0"/>
            </a:endParaRPr>
          </a:p>
          <a:p>
            <a:pPr marR="0" indent="0">
              <a:lnSpc>
                <a:spcPct val="107000"/>
              </a:lnSpc>
              <a:spcBef>
                <a:spcPts val="0"/>
              </a:spcBef>
              <a:spcAft>
                <a:spcPts val="0"/>
              </a:spcAft>
              <a:buNone/>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5" name="TextBox 4">
            <a:extLst>
              <a:ext uri="{FF2B5EF4-FFF2-40B4-BE49-F238E27FC236}">
                <a16:creationId xmlns:a16="http://schemas.microsoft.com/office/drawing/2014/main" id="{F78A67C0-9BDC-47D3-5376-C3B973C3432E}"/>
              </a:ext>
            </a:extLst>
          </p:cNvPr>
          <p:cNvSpPr txBox="1"/>
          <p:nvPr/>
        </p:nvSpPr>
        <p:spPr>
          <a:xfrm>
            <a:off x="228600" y="633328"/>
            <a:ext cx="10660966" cy="4401205"/>
          </a:xfrm>
          <a:prstGeom prst="rect">
            <a:avLst/>
          </a:prstGeom>
          <a:noFill/>
        </p:spPr>
        <p:txBody>
          <a:bodyPr wrap="square">
            <a:spAutoFit/>
          </a:bodyPr>
          <a:lstStyle/>
          <a:p>
            <a:r>
              <a:rPr lang="en-US" sz="2000" b="1" i="0" u="none" strike="noStrike" baseline="0" dirty="0">
                <a:solidFill>
                  <a:srgbClr val="181516"/>
                </a:solidFill>
                <a:latin typeface="Times New Roman" panose="02020603050405020304" pitchFamily="18" charset="0"/>
                <a:cs typeface="Times New Roman" panose="02020603050405020304" pitchFamily="18" charset="0"/>
              </a:rPr>
              <a:t>SH (social history) </a:t>
            </a:r>
            <a:r>
              <a:rPr lang="en-US" sz="2000" b="0" i="0" u="none" strike="noStrike" baseline="0" dirty="0">
                <a:solidFill>
                  <a:srgbClr val="181516"/>
                </a:solidFill>
                <a:latin typeface="Times New Roman" panose="02020603050405020304" pitchFamily="18" charset="0"/>
                <a:cs typeface="Times New Roman" panose="02020603050405020304" pitchFamily="18" charset="0"/>
              </a:rPr>
              <a:t>The social history includes the social characteristics of the patient as well as the environmental factors and behaviors that may contribute to the development of disease. Items that may be listed are the patient’s marital status; number of children; educational background; occupation; physical activity; hobbies; dietary habits; and use of tobacco, alcohol, and illicit drugs. </a:t>
            </a:r>
          </a:p>
          <a:p>
            <a:endParaRPr lang="en-US" sz="2000" b="0" i="0" u="none" strike="noStrike" baseline="0" dirty="0">
              <a:solidFill>
                <a:srgbClr val="181516"/>
              </a:solidFill>
              <a:latin typeface="Times New Roman" panose="02020603050405020304" pitchFamily="18" charset="0"/>
              <a:cs typeface="Times New Roman" panose="02020603050405020304" pitchFamily="18" charset="0"/>
            </a:endParaRPr>
          </a:p>
          <a:p>
            <a:r>
              <a:rPr lang="en-US" sz="2000" b="1" i="0" u="none" strike="noStrike" baseline="0" dirty="0">
                <a:solidFill>
                  <a:srgbClr val="000000"/>
                </a:solidFill>
                <a:latin typeface="Times New Roman" panose="02020603050405020304" pitchFamily="18" charset="0"/>
                <a:cs typeface="Times New Roman" panose="02020603050405020304" pitchFamily="18" charset="0"/>
              </a:rPr>
              <a:t>MEDS (medication history) </a:t>
            </a:r>
            <a:r>
              <a:rPr lang="en-US" sz="2000" b="0" i="0" u="none" strike="noStrike" baseline="0" dirty="0">
                <a:solidFill>
                  <a:srgbClr val="181516"/>
                </a:solidFill>
                <a:latin typeface="Times New Roman" panose="02020603050405020304" pitchFamily="18" charset="0"/>
                <a:cs typeface="Times New Roman" panose="02020603050405020304" pitchFamily="18" charset="0"/>
              </a:rPr>
              <a:t>The medication history should include an accurate record of the patient’s </a:t>
            </a:r>
            <a:r>
              <a:rPr lang="en-US" sz="2000" b="1" i="1" u="none" strike="noStrike" baseline="0" dirty="0">
                <a:solidFill>
                  <a:srgbClr val="181516"/>
                </a:solidFill>
                <a:latin typeface="Times New Roman" panose="02020603050405020304" pitchFamily="18" charset="0"/>
                <a:cs typeface="Times New Roman" panose="02020603050405020304" pitchFamily="18" charset="0"/>
              </a:rPr>
              <a:t>current </a:t>
            </a:r>
            <a:r>
              <a:rPr lang="en-US" sz="2000" b="0" i="0" u="none" strike="noStrike" baseline="0" dirty="0">
                <a:solidFill>
                  <a:srgbClr val="181516"/>
                </a:solidFill>
                <a:latin typeface="Times New Roman" panose="02020603050405020304" pitchFamily="18" charset="0"/>
                <a:cs typeface="Times New Roman" panose="02020603050405020304" pitchFamily="18" charset="0"/>
              </a:rPr>
              <a:t>and sometimes </a:t>
            </a:r>
            <a:r>
              <a:rPr lang="en-US" sz="2000" b="1" i="1" u="none" strike="noStrike" baseline="0" dirty="0">
                <a:solidFill>
                  <a:srgbClr val="181516"/>
                </a:solidFill>
                <a:latin typeface="Times New Roman" panose="02020603050405020304" pitchFamily="18" charset="0"/>
                <a:cs typeface="Times New Roman" panose="02020603050405020304" pitchFamily="18" charset="0"/>
              </a:rPr>
              <a:t>past </a:t>
            </a:r>
            <a:r>
              <a:rPr lang="en-US" sz="2000" b="0" i="0" u="none" strike="noStrike" baseline="0" dirty="0">
                <a:solidFill>
                  <a:srgbClr val="181516"/>
                </a:solidFill>
                <a:latin typeface="Times New Roman" panose="02020603050405020304" pitchFamily="18" charset="0"/>
                <a:cs typeface="Times New Roman" panose="02020603050405020304" pitchFamily="18" charset="0"/>
              </a:rPr>
              <a:t>use of prescription medications, nonprescription products, and dietary supplements. (</a:t>
            </a:r>
            <a:r>
              <a:rPr lang="en-US" sz="2000" b="0" i="1" u="none" strike="noStrike" baseline="0" dirty="0">
                <a:solidFill>
                  <a:srgbClr val="993E3C"/>
                </a:solidFill>
                <a:latin typeface="Times New Roman" panose="02020603050405020304" pitchFamily="18" charset="0"/>
                <a:cs typeface="Times New Roman" panose="02020603050405020304" pitchFamily="18" charset="0"/>
              </a:rPr>
              <a:t>the names, doses, routes of administration, schedules, and duration of therapy for all medications, including dietary supplements and other alternative therapies. )</a:t>
            </a:r>
          </a:p>
          <a:p>
            <a:endParaRPr lang="en-US" sz="2000" i="1" dirty="0">
              <a:solidFill>
                <a:srgbClr val="993E3C"/>
              </a:solidFill>
              <a:latin typeface="Times New Roman" panose="02020603050405020304" pitchFamily="18" charset="0"/>
              <a:cs typeface="Times New Roman" panose="02020603050405020304" pitchFamily="18" charset="0"/>
            </a:endParaRPr>
          </a:p>
          <a:p>
            <a:r>
              <a:rPr lang="en-US" sz="2000" b="1" i="0" u="none" strike="noStrike" baseline="0" dirty="0">
                <a:solidFill>
                  <a:srgbClr val="000000"/>
                </a:solidFill>
                <a:latin typeface="Times New Roman" panose="02020603050405020304" pitchFamily="18" charset="0"/>
                <a:cs typeface="Times New Roman" panose="02020603050405020304" pitchFamily="18" charset="0"/>
              </a:rPr>
              <a:t>ALL (allergies) </a:t>
            </a:r>
            <a:r>
              <a:rPr lang="en-US" sz="2000" b="0" i="0" u="none" strike="noStrike" baseline="0" dirty="0">
                <a:solidFill>
                  <a:srgbClr val="181516"/>
                </a:solidFill>
                <a:latin typeface="Times New Roman" panose="02020603050405020304" pitchFamily="18" charset="0"/>
                <a:cs typeface="Times New Roman" panose="02020603050405020304" pitchFamily="18" charset="0"/>
              </a:rPr>
              <a:t>Allergies to drugs, food, pets, and environmental factors (e.g., grass, dust, pollen) are recorded. An accurate description of the reaction that occurred should also be included. Care should be taken to distinguish adverse drug effects (“upset stomach”) from true allergies (“hives”). </a:t>
            </a:r>
            <a:endParaRPr lang="en-US" sz="2000" b="0" i="1" u="none" strike="noStrike" baseline="0" dirty="0">
              <a:solidFill>
                <a:srgbClr val="993E3C"/>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18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L="0" indent="0">
              <a:buNone/>
            </a:pPr>
            <a:endParaRPr lang="en-US" sz="2400" spc="25" dirty="0">
              <a:solidFill>
                <a:srgbClr val="000000"/>
              </a:solidFill>
              <a:latin typeface="Times New Roman" panose="02020603050405020304" pitchFamily="18" charset="0"/>
              <a:cs typeface="Times New Roman" panose="02020603050405020304" pitchFamily="18" charset="0"/>
            </a:endParaRPr>
          </a:p>
          <a:p>
            <a:pPr marR="0" indent="0">
              <a:lnSpc>
                <a:spcPct val="107000"/>
              </a:lnSpc>
              <a:spcBef>
                <a:spcPts val="0"/>
              </a:spcBef>
              <a:spcAft>
                <a:spcPts val="0"/>
              </a:spcAft>
              <a:buNone/>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6" name="TextBox 5">
            <a:extLst>
              <a:ext uri="{FF2B5EF4-FFF2-40B4-BE49-F238E27FC236}">
                <a16:creationId xmlns:a16="http://schemas.microsoft.com/office/drawing/2014/main" id="{36A5B0A0-3D5A-82CC-8D81-E1FC370DA43C}"/>
              </a:ext>
            </a:extLst>
          </p:cNvPr>
          <p:cNvSpPr txBox="1"/>
          <p:nvPr/>
        </p:nvSpPr>
        <p:spPr>
          <a:xfrm>
            <a:off x="0" y="0"/>
            <a:ext cx="12192000" cy="7755969"/>
          </a:xfrm>
          <a:prstGeom prst="rect">
            <a:avLst/>
          </a:prstGeom>
          <a:noFill/>
        </p:spPr>
        <p:txBody>
          <a:bodyPr wrap="square">
            <a:spAutoFit/>
          </a:bodyPr>
          <a:lstStyle/>
          <a:p>
            <a:r>
              <a:rPr lang="en-US" sz="1800" b="1" i="0" u="none" strike="noStrike" baseline="0" dirty="0">
                <a:latin typeface="Times-Bold"/>
              </a:rPr>
              <a:t>PATIENT SCRIPT TO PRACTICE CHIEF COMPLAINT HISTORY TAKING (LOQQSAM)</a:t>
            </a:r>
          </a:p>
          <a:p>
            <a:pPr algn="l"/>
            <a:endParaRPr lang="en-US" b="0" i="0" u="none" strike="noStrike" baseline="0" dirty="0">
              <a:solidFill>
                <a:srgbClr val="00817C"/>
              </a:solidFill>
              <a:latin typeface="Times New Roman" panose="02020603050405020304" pitchFamily="18" charset="0"/>
              <a:cs typeface="Times New Roman" panose="02020603050405020304" pitchFamily="18" charset="0"/>
            </a:endParaRPr>
          </a:p>
          <a:p>
            <a:pPr algn="l"/>
            <a:r>
              <a:rPr lang="en-US" b="1" i="0" u="none" strike="noStrike" baseline="0" dirty="0">
                <a:highlight>
                  <a:srgbClr val="93DDD3"/>
                </a:highlight>
                <a:latin typeface="Times New Roman" panose="02020603050405020304" pitchFamily="18" charset="0"/>
                <a:cs typeface="Times New Roman" panose="02020603050405020304" pitchFamily="18" charset="0"/>
              </a:rPr>
              <a:t>WHAT CAN I DO FOR YOU TODAY?</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What do you have tha</a:t>
            </a:r>
            <a:r>
              <a:rPr lang="en-US" dirty="0">
                <a:solidFill>
                  <a:srgbClr val="201C20"/>
                </a:solidFill>
                <a:latin typeface="Times New Roman" panose="02020603050405020304" pitchFamily="18" charset="0"/>
                <a:cs typeface="Times New Roman" panose="02020603050405020304" pitchFamily="18" charset="0"/>
              </a:rPr>
              <a:t>t is</a:t>
            </a:r>
            <a:r>
              <a:rPr lang="en-US" b="0" i="0" u="none" strike="noStrike" baseline="0" dirty="0">
                <a:solidFill>
                  <a:srgbClr val="201C20"/>
                </a:solidFill>
                <a:latin typeface="Times New Roman" panose="02020603050405020304" pitchFamily="18" charset="0"/>
                <a:cs typeface="Times New Roman" panose="02020603050405020304" pitchFamily="18" charset="0"/>
              </a:rPr>
              <a:t> good for a cold and runny nose?</a:t>
            </a:r>
          </a:p>
          <a:p>
            <a:pPr algn="l"/>
            <a:r>
              <a:rPr lang="en-US" b="1" dirty="0">
                <a:highlight>
                  <a:srgbClr val="93DDD3"/>
                </a:highlight>
                <a:latin typeface="Times New Roman" panose="02020603050405020304" pitchFamily="18" charset="0"/>
                <a:cs typeface="Times New Roman" panose="02020603050405020304" pitchFamily="18" charset="0"/>
              </a:rPr>
              <a:t>TELL ME MORE ABOUT YOUR COLD.</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I've had it for</a:t>
            </a:r>
            <a:r>
              <a:rPr lang="en-US" dirty="0">
                <a:solidFill>
                  <a:srgbClr val="201C20"/>
                </a:solidFill>
                <a:latin typeface="Times New Roman" panose="02020603050405020304" pitchFamily="18" charset="0"/>
                <a:cs typeface="Times New Roman" panose="02020603050405020304" pitchFamily="18" charset="0"/>
              </a:rPr>
              <a:t> a</a:t>
            </a:r>
            <a:r>
              <a:rPr lang="en-US" b="0" i="0" u="none" strike="noStrike" baseline="0" dirty="0">
                <a:solidFill>
                  <a:srgbClr val="201C20"/>
                </a:solidFill>
                <a:latin typeface="Times New Roman" panose="02020603050405020304" pitchFamily="18" charset="0"/>
                <a:cs typeface="Times New Roman" panose="02020603050405020304" pitchFamily="18" charset="0"/>
              </a:rPr>
              <a:t> while and just can't seem to get rid of it.</a:t>
            </a:r>
          </a:p>
          <a:p>
            <a:pPr algn="l"/>
            <a:r>
              <a:rPr lang="en-US" b="1" dirty="0">
                <a:highlight>
                  <a:srgbClr val="93DDD3"/>
                </a:highlight>
                <a:latin typeface="Times New Roman" panose="02020603050405020304" pitchFamily="18" charset="0"/>
                <a:cs typeface="Times New Roman" panose="02020603050405020304" pitchFamily="18" charset="0"/>
              </a:rPr>
              <a:t>LOCATION</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N/A.</a:t>
            </a:r>
          </a:p>
          <a:p>
            <a:pPr algn="l"/>
            <a:r>
              <a:rPr lang="en-US" b="1" dirty="0">
                <a:highlight>
                  <a:srgbClr val="93DDD3"/>
                </a:highlight>
                <a:latin typeface="Times New Roman" panose="02020603050405020304" pitchFamily="18" charset="0"/>
                <a:cs typeface="Times New Roman" panose="02020603050405020304" pitchFamily="18" charset="0"/>
              </a:rPr>
              <a:t>ONSET</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Started about 2 weeks ago, seemed to get better, and now it’s back </a:t>
            </a:r>
            <a:r>
              <a:rPr lang="en-US" dirty="0">
                <a:solidFill>
                  <a:srgbClr val="201C20"/>
                </a:solidFill>
                <a:latin typeface="Times New Roman" panose="02020603050405020304" pitchFamily="18" charset="0"/>
                <a:cs typeface="Times New Roman" panose="02020603050405020304" pitchFamily="18" charset="0"/>
              </a:rPr>
              <a:t>worse</a:t>
            </a:r>
          </a:p>
          <a:p>
            <a:pPr algn="l"/>
            <a:r>
              <a:rPr lang="en-US" b="1" dirty="0">
                <a:highlight>
                  <a:srgbClr val="93DDD3"/>
                </a:highlight>
                <a:latin typeface="Times New Roman" panose="02020603050405020304" pitchFamily="18" charset="0"/>
                <a:cs typeface="Times New Roman" panose="02020603050405020304" pitchFamily="18" charset="0"/>
              </a:rPr>
              <a:t>QUALITY</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Now the discharge is thick and yellow-brown all the time. When it started it was clear most of the time except when I woke up it was thick and yellow.</a:t>
            </a:r>
          </a:p>
          <a:p>
            <a:pPr algn="l"/>
            <a:r>
              <a:rPr lang="en-US" b="1" dirty="0">
                <a:highlight>
                  <a:srgbClr val="93DDD3"/>
                </a:highlight>
                <a:latin typeface="Times New Roman" panose="02020603050405020304" pitchFamily="18" charset="0"/>
                <a:cs typeface="Times New Roman" panose="02020603050405020304" pitchFamily="18" charset="0"/>
              </a:rPr>
              <a:t>QUANTITY</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Not bad, just annoying.</a:t>
            </a:r>
          </a:p>
          <a:p>
            <a:pPr algn="l"/>
            <a:r>
              <a:rPr lang="en-US" b="1" dirty="0">
                <a:highlight>
                  <a:srgbClr val="93DDD3"/>
                </a:highlight>
                <a:latin typeface="Times New Roman" panose="02020603050405020304" pitchFamily="18" charset="0"/>
                <a:cs typeface="Times New Roman" panose="02020603050405020304" pitchFamily="18" charset="0"/>
              </a:rPr>
              <a:t>SETTING</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I caught it from the guys at work.</a:t>
            </a:r>
          </a:p>
          <a:p>
            <a:pPr algn="l"/>
            <a:r>
              <a:rPr lang="en-US" b="1" dirty="0">
                <a:highlight>
                  <a:srgbClr val="93DDD3"/>
                </a:highlight>
                <a:latin typeface="Times New Roman" panose="02020603050405020304" pitchFamily="18" charset="0"/>
                <a:cs typeface="Times New Roman" panose="02020603050405020304" pitchFamily="18" charset="0"/>
              </a:rPr>
              <a:t>ASSOCIATED SYMPTOMS</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Not sneezing, have a slight </a:t>
            </a:r>
            <a:r>
              <a:rPr lang="en-US" dirty="0">
                <a:solidFill>
                  <a:srgbClr val="201C20"/>
                </a:solidFill>
                <a:latin typeface="Times New Roman" panose="02020603050405020304" pitchFamily="18" charset="0"/>
                <a:cs typeface="Times New Roman" panose="02020603050405020304" pitchFamily="18" charset="0"/>
              </a:rPr>
              <a:t>F</a:t>
            </a:r>
            <a:r>
              <a:rPr lang="en-US" b="0" i="0" u="none" strike="noStrike" baseline="0" dirty="0">
                <a:solidFill>
                  <a:srgbClr val="201C20"/>
                </a:solidFill>
                <a:latin typeface="Times New Roman" panose="02020603050405020304" pitchFamily="18" charset="0"/>
                <a:cs typeface="Times New Roman" panose="02020603050405020304" pitchFamily="18" charset="0"/>
              </a:rPr>
              <a:t>ever; a mild headache centered just below my eyes, mucous tastes and</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smells terrible.</a:t>
            </a:r>
          </a:p>
          <a:p>
            <a:pPr algn="l"/>
            <a:r>
              <a:rPr lang="en-US" b="1" dirty="0">
                <a:highlight>
                  <a:srgbClr val="93DDD3"/>
                </a:highlight>
                <a:latin typeface="Times New Roman" panose="02020603050405020304" pitchFamily="18" charset="0"/>
                <a:cs typeface="Times New Roman" panose="02020603050405020304" pitchFamily="18" charset="0"/>
              </a:rPr>
              <a:t>MODIFYING FACTORS</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Pseudoephedrine hasn't helped much.</a:t>
            </a:r>
          </a:p>
          <a:p>
            <a:pPr algn="l"/>
            <a:r>
              <a:rPr lang="en-US" b="0" i="0" u="none" strike="noStrike" baseline="0" dirty="0">
                <a:solidFill>
                  <a:srgbClr val="201C20"/>
                </a:solidFill>
                <a:latin typeface="Times New Roman" panose="02020603050405020304" pitchFamily="18" charset="0"/>
                <a:cs typeface="Times New Roman" panose="02020603050405020304" pitchFamily="18" charset="0"/>
              </a:rPr>
              <a:t>Bending over makes the facial discomfort worse.</a:t>
            </a:r>
          </a:p>
          <a:p>
            <a:pPr algn="l"/>
            <a:r>
              <a:rPr lang="en-US" b="1" dirty="0">
                <a:highlight>
                  <a:srgbClr val="93DDD3"/>
                </a:highlight>
                <a:latin typeface="Times New Roman" panose="02020603050405020304" pitchFamily="18" charset="0"/>
                <a:cs typeface="Times New Roman" panose="02020603050405020304" pitchFamily="18" charset="0"/>
              </a:rPr>
              <a:t>MEDICATIONS THAT CAUSED IT</a:t>
            </a:r>
          </a:p>
          <a:p>
            <a:pPr algn="l"/>
            <a:r>
              <a:rPr lang="en-US" sz="1800" b="0" i="0" u="none" strike="noStrike" baseline="0" dirty="0">
                <a:solidFill>
                  <a:srgbClr val="201C20"/>
                </a:solidFill>
                <a:latin typeface="Times New Roman" panose="02020603050405020304" pitchFamily="18" charset="0"/>
                <a:cs typeface="Times New Roman" panose="02020603050405020304" pitchFamily="18" charset="0"/>
              </a:rPr>
              <a:t>I don't take any medicine and I don't know why it got worse.</a:t>
            </a:r>
          </a:p>
          <a:p>
            <a:pPr algn="l"/>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67026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L="0" indent="0">
              <a:buNone/>
            </a:pPr>
            <a:endParaRPr lang="en-US" sz="2400" spc="25" dirty="0">
              <a:solidFill>
                <a:srgbClr val="000000"/>
              </a:solidFill>
              <a:latin typeface="Times New Roman" panose="02020603050405020304" pitchFamily="18" charset="0"/>
              <a:cs typeface="Times New Roman" panose="02020603050405020304" pitchFamily="18" charset="0"/>
            </a:endParaRPr>
          </a:p>
          <a:p>
            <a:pPr marR="0" indent="0">
              <a:lnSpc>
                <a:spcPct val="107000"/>
              </a:lnSpc>
              <a:spcBef>
                <a:spcPts val="0"/>
              </a:spcBef>
              <a:spcAft>
                <a:spcPts val="0"/>
              </a:spcAft>
              <a:buNone/>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5" name="TextBox 4">
            <a:extLst>
              <a:ext uri="{FF2B5EF4-FFF2-40B4-BE49-F238E27FC236}">
                <a16:creationId xmlns:a16="http://schemas.microsoft.com/office/drawing/2014/main" id="{E82F2464-F81F-3C37-F197-B6ECA196E0DB}"/>
              </a:ext>
            </a:extLst>
          </p:cNvPr>
          <p:cNvSpPr txBox="1"/>
          <p:nvPr/>
        </p:nvSpPr>
        <p:spPr>
          <a:xfrm>
            <a:off x="185739" y="257175"/>
            <a:ext cx="11632295" cy="8217634"/>
          </a:xfrm>
          <a:prstGeom prst="rect">
            <a:avLst/>
          </a:prstGeom>
          <a:noFill/>
        </p:spPr>
        <p:txBody>
          <a:bodyPr wrap="square">
            <a:spAutoFit/>
          </a:bodyPr>
          <a:lstStyle/>
          <a:p>
            <a:pPr algn="l"/>
            <a:r>
              <a:rPr lang="en-US" sz="1800" b="1" i="0" u="none" strike="noStrike" baseline="0" dirty="0">
                <a:latin typeface="Times-Bold"/>
              </a:rPr>
              <a:t>PATIENT SCRIPT TO PRACTICE CHIEF COMPLAINT HISTORY TAKING (LOQQSAM)</a:t>
            </a:r>
          </a:p>
          <a:p>
            <a:pPr algn="l"/>
            <a:endParaRPr lang="en-US" b="1" dirty="0">
              <a:latin typeface="Times-Bold"/>
            </a:endParaRPr>
          </a:p>
          <a:p>
            <a:pPr algn="l"/>
            <a:r>
              <a:rPr lang="en-US" sz="2000" b="1" i="0" u="none" strike="noStrike" baseline="0" dirty="0">
                <a:highlight>
                  <a:srgbClr val="93DDD3"/>
                </a:highlight>
                <a:latin typeface="Times-Bold"/>
              </a:rPr>
              <a:t>What can I do for you today?</a:t>
            </a:r>
          </a:p>
          <a:p>
            <a:pPr algn="l"/>
            <a:r>
              <a:rPr lang="en-US" sz="2000" b="0" i="0" u="none" strike="noStrike" baseline="0" dirty="0">
                <a:latin typeface="Times-Roman"/>
              </a:rPr>
              <a:t>What do you have that is good for heartburn?</a:t>
            </a:r>
            <a:endParaRPr lang="en-US" sz="2000" b="1" i="0" u="none" strike="noStrike" baseline="0" dirty="0">
              <a:latin typeface="Times-Bold"/>
            </a:endParaRPr>
          </a:p>
          <a:p>
            <a:pPr algn="l"/>
            <a:r>
              <a:rPr lang="en-US" sz="2000" b="1" i="0" u="none" strike="noStrike" baseline="0" dirty="0">
                <a:highlight>
                  <a:srgbClr val="93DDD3"/>
                </a:highlight>
                <a:latin typeface="Times-Bold"/>
              </a:rPr>
              <a:t>Tell me more about your heartburn.</a:t>
            </a:r>
          </a:p>
          <a:p>
            <a:pPr algn="l"/>
            <a:r>
              <a:rPr lang="en-US" sz="2000" b="0" i="0" u="none" strike="noStrike" baseline="0" dirty="0">
                <a:latin typeface="Times-Roman"/>
              </a:rPr>
              <a:t>I’ve just got this pain that at times makes my stomach seem like it’s on fire.</a:t>
            </a:r>
            <a:endParaRPr lang="en-US" sz="2000" b="1" i="1" u="none" strike="noStrike" baseline="0" dirty="0">
              <a:latin typeface="Times-BoldItalic"/>
            </a:endParaRPr>
          </a:p>
          <a:p>
            <a:pPr algn="l"/>
            <a:r>
              <a:rPr lang="en-US" sz="2400" b="1" i="1" u="none" strike="noStrike" baseline="0" dirty="0">
                <a:highlight>
                  <a:srgbClr val="93DDD3"/>
                </a:highlight>
                <a:latin typeface="Times-BoldItalic"/>
              </a:rPr>
              <a:t>L</a:t>
            </a:r>
            <a:r>
              <a:rPr lang="en-US" sz="2000" b="1" i="1" u="none" strike="noStrike" baseline="0" dirty="0">
                <a:highlight>
                  <a:srgbClr val="93DDD3"/>
                </a:highlight>
                <a:latin typeface="Times-BoldItalic"/>
              </a:rPr>
              <a:t>OCATION</a:t>
            </a:r>
          </a:p>
          <a:p>
            <a:pPr algn="l"/>
            <a:r>
              <a:rPr lang="en-US" sz="2000" b="0" i="0" u="none" strike="noStrike" baseline="0" dirty="0">
                <a:latin typeface="Times-Roman"/>
              </a:rPr>
              <a:t>Just above my belly button.</a:t>
            </a:r>
            <a:endParaRPr lang="en-US" sz="2000" b="1" i="1" u="none" strike="noStrike" baseline="0" dirty="0">
              <a:latin typeface="Times-BoldItalic"/>
            </a:endParaRPr>
          </a:p>
          <a:p>
            <a:pPr algn="l"/>
            <a:r>
              <a:rPr lang="en-US" sz="2400" b="1" i="1" u="none" strike="noStrike" baseline="0" dirty="0">
                <a:highlight>
                  <a:srgbClr val="93DDD3"/>
                </a:highlight>
                <a:latin typeface="Times-BoldItalic"/>
              </a:rPr>
              <a:t>O</a:t>
            </a:r>
            <a:r>
              <a:rPr lang="en-US" sz="2000" b="1" i="1" u="none" strike="noStrike" baseline="0" dirty="0">
                <a:highlight>
                  <a:srgbClr val="93DDD3"/>
                </a:highlight>
                <a:latin typeface="Times-BoldItalic"/>
              </a:rPr>
              <a:t>NSET</a:t>
            </a:r>
          </a:p>
          <a:p>
            <a:pPr algn="l"/>
            <a:r>
              <a:rPr lang="en-US" sz="2000" b="0" i="0" u="none" strike="noStrike" baseline="0" dirty="0">
                <a:latin typeface="Times-Roman"/>
              </a:rPr>
              <a:t>Started about 1 month ago.</a:t>
            </a:r>
            <a:endParaRPr lang="en-US" sz="2000" b="1" i="1" u="none" strike="noStrike" baseline="0" dirty="0">
              <a:latin typeface="Times-BoldItalic"/>
            </a:endParaRPr>
          </a:p>
          <a:p>
            <a:pPr algn="l"/>
            <a:r>
              <a:rPr lang="en-US" sz="2400" b="1" i="1" u="none" strike="noStrike" baseline="0" dirty="0">
                <a:highlight>
                  <a:srgbClr val="93DDD3"/>
                </a:highlight>
                <a:latin typeface="Times-BoldItalic"/>
              </a:rPr>
              <a:t>Q</a:t>
            </a:r>
            <a:r>
              <a:rPr lang="en-US" sz="2000" b="1" i="1" u="none" strike="noStrike" baseline="0" dirty="0">
                <a:highlight>
                  <a:srgbClr val="93DDD3"/>
                </a:highlight>
                <a:latin typeface="Times-BoldItalic"/>
              </a:rPr>
              <a:t>UALIUTY</a:t>
            </a:r>
          </a:p>
          <a:p>
            <a:pPr algn="l"/>
            <a:r>
              <a:rPr lang="en-US" sz="2000" b="0" i="0" u="none" strike="noStrike" baseline="0" dirty="0">
                <a:latin typeface="Times-Roman"/>
              </a:rPr>
              <a:t>Burning pain.</a:t>
            </a:r>
            <a:endParaRPr lang="en-US" sz="2000" b="1" i="1" u="none" strike="noStrike" baseline="0" dirty="0">
              <a:latin typeface="Times-BoldItalic"/>
            </a:endParaRPr>
          </a:p>
          <a:p>
            <a:pPr algn="l"/>
            <a:r>
              <a:rPr lang="en-US" sz="2400" b="1" i="1" u="none" strike="noStrike" baseline="0" dirty="0">
                <a:highlight>
                  <a:srgbClr val="93DDD3"/>
                </a:highlight>
                <a:latin typeface="Times-BoldItalic"/>
              </a:rPr>
              <a:t>Q</a:t>
            </a:r>
            <a:r>
              <a:rPr lang="en-US" sz="2000" b="1" i="1" u="none" strike="noStrike" baseline="0" dirty="0">
                <a:highlight>
                  <a:srgbClr val="93DDD3"/>
                </a:highlight>
                <a:latin typeface="Times-BoldItalic"/>
              </a:rPr>
              <a:t>UANTITY</a:t>
            </a:r>
          </a:p>
          <a:p>
            <a:pPr algn="l"/>
            <a:r>
              <a:rPr lang="en-US" sz="2000" b="0" i="0" u="none" strike="noStrike" baseline="0" dirty="0">
                <a:latin typeface="Times-Roman"/>
              </a:rPr>
              <a:t>Not too bad, but is getting worse.</a:t>
            </a:r>
            <a:endParaRPr lang="en-US" sz="2000" b="1" i="1" u="none" strike="noStrike" baseline="0" dirty="0">
              <a:latin typeface="Times-BoldItalic"/>
            </a:endParaRPr>
          </a:p>
          <a:p>
            <a:pPr algn="l"/>
            <a:r>
              <a:rPr lang="en-US" sz="2400" b="1" i="1" u="none" strike="noStrike" baseline="0" dirty="0">
                <a:highlight>
                  <a:srgbClr val="93DDD3"/>
                </a:highlight>
                <a:latin typeface="Times-BoldItalic"/>
              </a:rPr>
              <a:t>S</a:t>
            </a:r>
            <a:r>
              <a:rPr lang="en-US" sz="2000" b="1" i="1" u="none" strike="noStrike" baseline="0" dirty="0">
                <a:highlight>
                  <a:srgbClr val="93DDD3"/>
                </a:highlight>
                <a:latin typeface="Times-BoldItalic"/>
              </a:rPr>
              <a:t>ETTING</a:t>
            </a:r>
          </a:p>
          <a:p>
            <a:pPr algn="l"/>
            <a:r>
              <a:rPr lang="en-US" sz="2000" b="0" i="0" u="none" strike="noStrike" baseline="0" dirty="0">
                <a:latin typeface="Times-Roman"/>
              </a:rPr>
              <a:t>Get it about 1 to 2 hours after I eat and lately, it’s been waking me up at night.</a:t>
            </a:r>
          </a:p>
          <a:p>
            <a:pPr algn="l"/>
            <a:r>
              <a:rPr lang="en-US" sz="2400" b="1" i="1" u="none" strike="noStrike" baseline="0" dirty="0">
                <a:highlight>
                  <a:srgbClr val="93DDD3"/>
                </a:highlight>
                <a:latin typeface="Times-BoldItalic"/>
              </a:rPr>
              <a:t>A</a:t>
            </a:r>
            <a:r>
              <a:rPr lang="en-US" sz="2000" b="1" i="1" u="none" strike="noStrike" baseline="0" dirty="0">
                <a:highlight>
                  <a:srgbClr val="93DDD3"/>
                </a:highlight>
                <a:latin typeface="Times-BoldItalic"/>
              </a:rPr>
              <a:t>SSOCIATED SYMPTOMS</a:t>
            </a:r>
          </a:p>
          <a:p>
            <a:pPr algn="l"/>
            <a:r>
              <a:rPr lang="en-US" sz="2000" b="0" i="0" u="none" strike="noStrike" baseline="0" dirty="0">
                <a:latin typeface="Times-Roman"/>
              </a:rPr>
              <a:t>A lot of belching and gas. I have had loose dark bowel movements the last few days.</a:t>
            </a:r>
            <a:endParaRPr lang="en-US" sz="2000" b="1" i="1" u="none" strike="noStrike" baseline="0" dirty="0">
              <a:latin typeface="Times-BoldItalic"/>
            </a:endParaRPr>
          </a:p>
          <a:p>
            <a:pPr algn="l"/>
            <a:r>
              <a:rPr lang="en-US" sz="2400" b="1" i="1" u="none" strike="noStrike" baseline="0" dirty="0">
                <a:highlight>
                  <a:srgbClr val="93DDD3"/>
                </a:highlight>
                <a:latin typeface="Times-BoldItalic"/>
              </a:rPr>
              <a:t>M</a:t>
            </a:r>
            <a:r>
              <a:rPr lang="en-US" sz="2000" b="1" i="1" u="none" strike="noStrike" baseline="0" dirty="0">
                <a:highlight>
                  <a:srgbClr val="93DDD3"/>
                </a:highlight>
                <a:latin typeface="Times-BoldItalic"/>
              </a:rPr>
              <a:t>ODIFYING FACTORS</a:t>
            </a:r>
          </a:p>
          <a:p>
            <a:pPr algn="l"/>
            <a:r>
              <a:rPr lang="en-US" sz="2000" b="0" i="0" u="none" strike="noStrike" baseline="0" dirty="0">
                <a:latin typeface="Times-Roman"/>
              </a:rPr>
              <a:t>Eating makes it better, Rennie tabs have helped a little, and cheese makes it worse</a:t>
            </a:r>
          </a:p>
          <a:p>
            <a:pPr algn="l"/>
            <a:endParaRPr lang="en-US" dirty="0">
              <a:latin typeface="Times-Roman"/>
            </a:endParaRPr>
          </a:p>
          <a:p>
            <a:pPr algn="l"/>
            <a:endParaRPr lang="en-US" dirty="0">
              <a:latin typeface="Times-Roman"/>
            </a:endParaRPr>
          </a:p>
          <a:p>
            <a:pPr algn="l"/>
            <a:endParaRPr lang="en-US" dirty="0">
              <a:latin typeface="Times-Roman"/>
            </a:endParaRPr>
          </a:p>
          <a:p>
            <a:pPr algn="l"/>
            <a:endParaRPr lang="en-US" sz="1800" b="0" i="0" u="none" strike="noStrike" baseline="0" dirty="0">
              <a:latin typeface="Times-Roman"/>
            </a:endParaRPr>
          </a:p>
          <a:p>
            <a:pPr algn="l"/>
            <a:endParaRPr lang="en-US" sz="1800" b="1" i="1" u="none" strike="noStrike" baseline="0" dirty="0">
              <a:latin typeface="Times-BoldItalic"/>
            </a:endParaRPr>
          </a:p>
          <a:p>
            <a:pPr algn="l"/>
            <a:endParaRPr lang="en-US" dirty="0">
              <a:latin typeface="Times-Roman"/>
            </a:endParaRPr>
          </a:p>
        </p:txBody>
      </p:sp>
    </p:spTree>
    <p:extLst>
      <p:ext uri="{BB962C8B-B14F-4D97-AF65-F5344CB8AC3E}">
        <p14:creationId xmlns:p14="http://schemas.microsoft.com/office/powerpoint/2010/main" val="368922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AD1A-4987-2F86-B929-071D6EC10F4A}"/>
              </a:ext>
            </a:extLst>
          </p:cNvPr>
          <p:cNvSpPr>
            <a:spLocks noGrp="1"/>
          </p:cNvSpPr>
          <p:nvPr>
            <p:ph idx="1"/>
          </p:nvPr>
        </p:nvSpPr>
        <p:spPr>
          <a:xfrm>
            <a:off x="373966" y="812750"/>
            <a:ext cx="10515600" cy="5334831"/>
          </a:xfrm>
        </p:spPr>
        <p:txBody>
          <a:bodyPr>
            <a:normAutofit/>
          </a:bodyPr>
          <a:lstStyle/>
          <a:p>
            <a:pPr marL="0" indent="0">
              <a:buNone/>
            </a:pPr>
            <a:endParaRPr lang="en-US" sz="2400" spc="25" dirty="0">
              <a:solidFill>
                <a:srgbClr val="000000"/>
              </a:solidFill>
              <a:latin typeface="Times New Roman" panose="02020603050405020304" pitchFamily="18" charset="0"/>
              <a:cs typeface="Times New Roman" panose="02020603050405020304" pitchFamily="18" charset="0"/>
            </a:endParaRPr>
          </a:p>
          <a:p>
            <a:pPr marR="0" indent="0">
              <a:lnSpc>
                <a:spcPct val="107000"/>
              </a:lnSpc>
              <a:spcBef>
                <a:spcPts val="0"/>
              </a:spcBef>
              <a:spcAft>
                <a:spcPts val="0"/>
              </a:spcAft>
              <a:buNone/>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AF3796-59D7-2BC7-B4C2-931D660F1D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77113" y="0"/>
            <a:ext cx="1314887" cy="1314887"/>
          </a:xfrm>
          <a:prstGeom prst="rect">
            <a:avLst/>
          </a:prstGeom>
          <a:noFill/>
          <a:ln>
            <a:noFill/>
          </a:ln>
        </p:spPr>
      </p:pic>
      <p:sp>
        <p:nvSpPr>
          <p:cNvPr id="5" name="TextBox 4">
            <a:extLst>
              <a:ext uri="{FF2B5EF4-FFF2-40B4-BE49-F238E27FC236}">
                <a16:creationId xmlns:a16="http://schemas.microsoft.com/office/drawing/2014/main" id="{C4AFFF53-1F1E-4610-985D-2828E74CA608}"/>
              </a:ext>
            </a:extLst>
          </p:cNvPr>
          <p:cNvSpPr txBox="1"/>
          <p:nvPr/>
        </p:nvSpPr>
        <p:spPr>
          <a:xfrm>
            <a:off x="2557463" y="2844225"/>
            <a:ext cx="7497365" cy="584775"/>
          </a:xfrm>
          <a:prstGeom prst="rect">
            <a:avLst/>
          </a:prstGeom>
          <a:noFill/>
        </p:spPr>
        <p:txBody>
          <a:bodyPr wrap="square">
            <a:spAutoFit/>
          </a:bodyPr>
          <a:lstStyle/>
          <a:p>
            <a:r>
              <a:rPr lang="en-US" sz="3200" dirty="0">
                <a:latin typeface="Times New Roman" panose="02020603050405020304" pitchFamily="18" charset="0"/>
                <a:ea typeface="Arial Unicode MS" panose="020B0604020202020204" pitchFamily="34" charset="-128"/>
                <a:cs typeface="Times New Roman" panose="02020603050405020304" pitchFamily="18" charset="0"/>
              </a:rPr>
              <a:t>Patient assessment and documentation</a:t>
            </a:r>
          </a:p>
        </p:txBody>
      </p:sp>
    </p:spTree>
    <p:extLst>
      <p:ext uri="{BB962C8B-B14F-4D97-AF65-F5344CB8AC3E}">
        <p14:creationId xmlns:p14="http://schemas.microsoft.com/office/powerpoint/2010/main" val="118572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954</TotalTime>
  <Words>3371</Words>
  <Application>Microsoft Office PowerPoint</Application>
  <PresentationFormat>Widescreen</PresentationFormat>
  <Paragraphs>324</Paragraphs>
  <Slides>25</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BCSans</vt:lpstr>
      <vt:lpstr>Calibri</vt:lpstr>
      <vt:lpstr>Calibri Light</vt:lpstr>
      <vt:lpstr>Cambria</vt:lpstr>
      <vt:lpstr>Century Schoolbook</vt:lpstr>
      <vt:lpstr>Noto Sans</vt:lpstr>
      <vt:lpstr>Proxima Nova</vt:lpstr>
      <vt:lpstr>Times New Roman</vt:lpstr>
      <vt:lpstr>Times-Bold</vt:lpstr>
      <vt:lpstr>Times-BoldItalic</vt:lpstr>
      <vt:lpstr>Times-Roman</vt:lpstr>
      <vt:lpstr>Wingdings</vt:lpstr>
      <vt:lpstr>Office Theme</vt:lpstr>
      <vt:lpstr>Patient &amp; Communication</vt:lpstr>
      <vt:lpstr>Learning Objectives/Outcomes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Respiration rate</vt:lpstr>
      <vt:lpstr>PowerPoint Presentation</vt:lpstr>
      <vt:lpstr>PowerPoint Presentation</vt:lpstr>
      <vt:lpstr>PowerPoint Presentation</vt:lpstr>
      <vt:lpstr>PowerPoint Presentation</vt:lpstr>
      <vt:lpstr>PowerPoint Presentation</vt:lpstr>
      <vt:lpstr>Pulse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Assessment And Communication</dc:title>
  <dc:creator>Shajwan N.</dc:creator>
  <cp:lastModifiedBy>Shajwan N.</cp:lastModifiedBy>
  <cp:revision>32</cp:revision>
  <dcterms:created xsi:type="dcterms:W3CDTF">2023-10-04T10:14:51Z</dcterms:created>
  <dcterms:modified xsi:type="dcterms:W3CDTF">2024-10-08T04:43:28Z</dcterms:modified>
</cp:coreProperties>
</file>