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5" r:id="rId1"/>
  </p:sldMasterIdLst>
  <p:notesMasterIdLst>
    <p:notesMasterId r:id="rId15"/>
  </p:notesMasterIdLst>
  <p:sldIdLst>
    <p:sldId id="256" r:id="rId2"/>
    <p:sldId id="258" r:id="rId3"/>
    <p:sldId id="262" r:id="rId4"/>
    <p:sldId id="275" r:id="rId5"/>
    <p:sldId id="276" r:id="rId6"/>
    <p:sldId id="277" r:id="rId7"/>
    <p:sldId id="265" r:id="rId8"/>
    <p:sldId id="278" r:id="rId9"/>
    <p:sldId id="279" r:id="rId10"/>
    <p:sldId id="280" r:id="rId11"/>
    <p:sldId id="281" r:id="rId12"/>
    <p:sldId id="282" r:id="rId13"/>
    <p:sldId id="274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7" d="100"/>
          <a:sy n="87" d="100"/>
        </p:scale>
        <p:origin x="422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740D635-2920-4AB0-8F6D-976760662D0C}" type="datetimeFigureOut">
              <a:rPr lang="en-US" smtClean="0"/>
              <a:t>10/8/2024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5EF9CAD-0AE4-4D27-A8BE-46A828B50C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70860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5EF9CAD-0AE4-4D27-A8BE-46A828B50C79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830621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5EF9CAD-0AE4-4D27-A8BE-46A828B50C79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758136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5EF9CAD-0AE4-4D27-A8BE-46A828B50C79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50524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904DB13E-F722-4ED6-BB00-556651E95281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E26428D7-C6F3-473D-A360-A3F5C3E8728C}"/>
              </a:ext>
            </a:extLst>
          </p:cNvPr>
          <p:cNvGrpSpPr/>
          <p:nvPr/>
        </p:nvGrpSpPr>
        <p:grpSpPr>
          <a:xfrm>
            <a:off x="5250180" y="1267730"/>
            <a:ext cx="1691640" cy="615934"/>
            <a:chOff x="5250180" y="1267730"/>
            <a:chExt cx="1691640" cy="615934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25018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94182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250180" y="1883664"/>
              <a:ext cx="1691640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29103" y="2244830"/>
            <a:ext cx="8933796" cy="2437232"/>
          </a:xfrm>
        </p:spPr>
        <p:txBody>
          <a:bodyPr tIns="45720" bIns="45720" anchor="ctr">
            <a:normAutofit/>
          </a:bodyPr>
          <a:lstStyle>
            <a:lvl1pPr algn="ctr">
              <a:lnSpc>
                <a:spcPct val="83000"/>
              </a:lnSpc>
              <a:defRPr lang="en-US" sz="68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29101" y="4682062"/>
            <a:ext cx="8936846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800" spc="80" baseline="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6"/>
            <a:ext cx="1554480" cy="485546"/>
          </a:xfrm>
        </p:spPr>
        <p:txBody>
          <a:bodyPr/>
          <a:lstStyle>
            <a:lvl1pPr algn="ctr">
              <a:defRPr sz="1300" spc="0" baseline="0">
                <a:solidFill>
                  <a:srgbClr val="FFFFFF"/>
                </a:solidFill>
                <a:latin typeface="+mn-lt"/>
              </a:defRPr>
            </a:lvl1pPr>
          </a:lstStyle>
          <a:p>
            <a:fld id="{EA0C0817-A112-4847-8014-A94B7D2A4EA3}" type="datetime1">
              <a:rPr lang="en-US" smtClean="0"/>
              <a:t>10/8/2024</a:t>
            </a:fld>
            <a:endParaRPr lang="en-US" dirty="0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629100" y="5177408"/>
            <a:ext cx="5730295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20" y="5177408"/>
            <a:ext cx="1955980" cy="228600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93766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4F40B7-36AB-4376-BE14-EF7004D79BB9}" type="datetime1">
              <a:rPr lang="en-US" smtClean="0"/>
              <a:t>10/8/2024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93170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7CAB8-DCAE-46A5-AADA-B3FAD11A54E0}" type="datetime1">
              <a:rPr lang="en-US" smtClean="0"/>
              <a:t>10/8/2024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51608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32B432-ACDA-4023-A761-2BAB76577B62}" type="datetime1">
              <a:rPr lang="en-US" smtClean="0"/>
              <a:t>10/8/2024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93725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0A4A1889-E37C-4EC3-9E41-9DAD221CF389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29156" y="2275165"/>
            <a:ext cx="8933688" cy="2406895"/>
          </a:xfrm>
        </p:spPr>
        <p:txBody>
          <a:bodyPr anchor="ctr">
            <a:normAutofit/>
          </a:bodyPr>
          <a:lstStyle>
            <a:lvl1pPr algn="ctr">
              <a:lnSpc>
                <a:spcPct val="83000"/>
              </a:lnSpc>
              <a:defRPr lang="en-US" sz="68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id="{1683EB04-C23E-490C-A1A6-030CF79D23C8}"/>
              </a:ext>
            </a:extLst>
          </p:cNvPr>
          <p:cNvGrpSpPr/>
          <p:nvPr/>
        </p:nvGrpSpPr>
        <p:grpSpPr>
          <a:xfrm>
            <a:off x="5250180" y="1267730"/>
            <a:ext cx="1691640" cy="615934"/>
            <a:chOff x="5250180" y="1267730"/>
            <a:chExt cx="1691640" cy="615934"/>
          </a:xfrm>
        </p:grpSpPr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F8A84C03-E1CA-4A4E-81D6-9BB0C335B7A0}"/>
                </a:ext>
              </a:extLst>
            </p:cNvPr>
            <p:cNvCxnSpPr/>
            <p:nvPr/>
          </p:nvCxnSpPr>
          <p:spPr>
            <a:xfrm>
              <a:off x="525018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4A26FB5A-D5D1-4DAB-AC43-7F51A7F2D197}"/>
                </a:ext>
              </a:extLst>
            </p:cNvPr>
            <p:cNvCxnSpPr/>
            <p:nvPr/>
          </p:nvCxnSpPr>
          <p:spPr>
            <a:xfrm>
              <a:off x="694182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49303F14-E560-4C02-94F4-B4695FE26813}"/>
                </a:ext>
              </a:extLst>
            </p:cNvPr>
            <p:cNvCxnSpPr/>
            <p:nvPr/>
          </p:nvCxnSpPr>
          <p:spPr>
            <a:xfrm>
              <a:off x="5250180" y="1883664"/>
              <a:ext cx="1691640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9156" y="4682062"/>
            <a:ext cx="8939784" cy="457200"/>
          </a:xfrm>
        </p:spPr>
        <p:txBody>
          <a:bodyPr anchor="t">
            <a:normAutofit/>
          </a:bodyPr>
          <a:lstStyle>
            <a:lvl1pPr marL="0" indent="0" algn="ctr">
              <a:buNone/>
              <a:tabLst>
                <a:tab pos="2633663" algn="l"/>
              </a:tabLst>
              <a:defRPr sz="1800">
                <a:solidFill>
                  <a:schemeClr val="tx1">
                    <a:lumMod val="95000"/>
                    <a:lumOff val="5000"/>
                  </a:schemeClr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18760" y="1344502"/>
            <a:ext cx="1554480" cy="498781"/>
          </a:xfrm>
        </p:spPr>
        <p:txBody>
          <a:bodyPr/>
          <a:lstStyle>
            <a:lvl1pPr algn="ctr">
              <a:defRPr lang="en-US" sz="1300" kern="1200" spc="0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</a:lstStyle>
          <a:p>
            <a:fld id="{D9C646AA-F36E-4540-911D-FFFC0A0EF24A}" type="datetime1">
              <a:rPr lang="en-US" smtClean="0"/>
              <a:t>10/8/2024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629157" y="5177408"/>
            <a:ext cx="5660134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177408"/>
            <a:ext cx="1958339" cy="228600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04528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66344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61760" y="2103120"/>
            <a:ext cx="466344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186D26-FA5F-4637-B602-B7C2DC34CFD4}" type="datetime1">
              <a:rPr lang="en-US" smtClean="0"/>
              <a:t>10/8/2024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24811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663440" cy="640080"/>
          </a:xfrm>
        </p:spPr>
        <p:txBody>
          <a:bodyPr anchor="ctr">
            <a:normAutofit/>
          </a:bodyPr>
          <a:lstStyle>
            <a:lvl1pPr marL="0" indent="0" algn="l">
              <a:spcBef>
                <a:spcPts val="0"/>
              </a:spcBef>
              <a:buNone/>
              <a:defRPr sz="1900" b="1" i="0">
                <a:solidFill>
                  <a:schemeClr val="tx1"/>
                </a:solidFill>
                <a:latin typeface="+mn-lt"/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92472"/>
            <a:ext cx="4663440" cy="3163825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58712" y="2074334"/>
            <a:ext cx="4663440" cy="640080"/>
          </a:xfrm>
        </p:spPr>
        <p:txBody>
          <a:bodyPr anchor="ctr">
            <a:normAutofit/>
          </a:bodyPr>
          <a:lstStyle>
            <a:lvl1pPr marL="0" indent="0" algn="l">
              <a:spcBef>
                <a:spcPts val="0"/>
              </a:spcBef>
              <a:buNone/>
              <a:defRPr sz="1900" b="1">
                <a:solidFill>
                  <a:schemeClr val="tx1"/>
                </a:solidFill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58712" y="2792471"/>
            <a:ext cx="4663440" cy="3164509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7F15D8-96D1-4781-BC50-CA8A088B2FE4}" type="datetime1">
              <a:rPr lang="en-US" smtClean="0"/>
              <a:t>10/8/2024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79791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A96C99-B8F8-4528-BD05-0E16E943DC09}" type="datetime1">
              <a:rPr lang="en-US" smtClean="0"/>
              <a:t>10/8/2024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18630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636942-C211-4B28-8DBD-C953E00AF71B}" type="datetime1">
              <a:rPr lang="en-US" smtClean="0"/>
              <a:t>10/8/2024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54886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D5E1BBF9-8BEF-4353-BA68-30AAF9EBD8D8}"/>
              </a:ext>
            </a:extLst>
          </p:cNvPr>
          <p:cNvSpPr/>
          <p:nvPr/>
        </p:nvSpPr>
        <p:spPr>
          <a:xfrm>
            <a:off x="8119870" y="237744"/>
            <a:ext cx="3826596" cy="6382512"/>
          </a:xfrm>
          <a:prstGeom prst="rect">
            <a:avLst/>
          </a:prstGeom>
          <a:solidFill>
            <a:schemeClr val="bg1">
              <a:lumMod val="85000"/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5B941C21-2A5D-4912-AB06-1BB0C0EB6AE1}"/>
              </a:ext>
            </a:extLst>
          </p:cNvPr>
          <p:cNvSpPr/>
          <p:nvPr/>
        </p:nvSpPr>
        <p:spPr>
          <a:xfrm>
            <a:off x="8254660" y="374904"/>
            <a:ext cx="3557016" cy="6108192"/>
          </a:xfrm>
          <a:prstGeom prst="rect">
            <a:avLst/>
          </a:prstGeom>
          <a:noFill/>
          <a:ln w="63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58200" y="607392"/>
            <a:ext cx="3161963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3200" b="0" kern="1200" cap="none" spc="0" baseline="0" dirty="0">
                <a:solidFill>
                  <a:schemeClr val="tx1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6858000" cy="5334000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58200" y="2336800"/>
            <a:ext cx="3161963" cy="36068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>
          <a:xfrm>
            <a:off x="5588000" y="6035040"/>
            <a:ext cx="1955800" cy="365760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7E8D12A6-918A-48BD-8CB9-CA713993B0EA}" type="datetime1">
              <a:rPr lang="en-US" smtClean="0"/>
              <a:t>10/8/2024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685801" y="6035040"/>
            <a:ext cx="4584700" cy="365760"/>
          </a:xfrm>
        </p:spPr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6728" y="6035040"/>
            <a:ext cx="1223435" cy="365760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55250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E687CA98-D9C7-497F-A1DA-7D22F8753BCE}"/>
              </a:ext>
            </a:extLst>
          </p:cNvPr>
          <p:cNvSpPr/>
          <p:nvPr/>
        </p:nvSpPr>
        <p:spPr>
          <a:xfrm>
            <a:off x="8119870" y="237744"/>
            <a:ext cx="3826596" cy="6382512"/>
          </a:xfrm>
          <a:prstGeom prst="rect">
            <a:avLst/>
          </a:prstGeom>
          <a:solidFill>
            <a:schemeClr val="bg1">
              <a:lumMod val="85000"/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7696201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662337" y="6035040"/>
            <a:ext cx="2071963" cy="365760"/>
          </a:xfrm>
        </p:spPr>
        <p:txBody>
          <a:bodyPr/>
          <a:lstStyle>
            <a:lvl1pPr>
              <a:defRPr b="1">
                <a:solidFill>
                  <a:srgbClr val="FFFFFF"/>
                </a:solidFill>
                <a:effectLst>
                  <a:outerShdw blurRad="1905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E778CE86-875F-4587-BCF6-FA054AFC0D53}" type="datetime1">
              <a:rPr lang="en-US" smtClean="0"/>
              <a:pPr/>
              <a:t>10/8/2024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12648" y="6035040"/>
            <a:ext cx="4588002" cy="365760"/>
          </a:xfrm>
        </p:spPr>
        <p:txBody>
          <a:bodyPr/>
          <a:lstStyle>
            <a:lvl1pPr marL="0" algn="r" defTabSz="914400" rtl="0" eaLnBrk="1" latinLnBrk="0" hangingPunct="1">
              <a:defRPr lang="en-US" sz="1000" b="1" kern="1200" dirty="0">
                <a:solidFill>
                  <a:srgbClr val="FFFFFF"/>
                </a:solidFill>
                <a:effectLst>
                  <a:outerShdw blurRad="1905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pPr algn="l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035040"/>
            <a:ext cx="1225296" cy="365760"/>
          </a:xfrm>
        </p:spPr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8B3D8CC-BB13-41A5-8F34-B8E84A4F9534}"/>
              </a:ext>
            </a:extLst>
          </p:cNvPr>
          <p:cNvSpPr/>
          <p:nvPr/>
        </p:nvSpPr>
        <p:spPr>
          <a:xfrm>
            <a:off x="8254660" y="374904"/>
            <a:ext cx="3557016" cy="6108192"/>
          </a:xfrm>
          <a:prstGeom prst="rect">
            <a:avLst/>
          </a:prstGeom>
          <a:noFill/>
          <a:ln w="63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77250" y="603504"/>
            <a:ext cx="3144774" cy="1645920"/>
          </a:xfrm>
        </p:spPr>
        <p:txBody>
          <a:bodyPr anchor="b">
            <a:noAutofit/>
          </a:bodyPr>
          <a:lstStyle>
            <a:lvl1pPr algn="l">
              <a:lnSpc>
                <a:spcPct val="100000"/>
              </a:lnSpc>
              <a:defRPr sz="3200" b="0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77250" y="2386584"/>
            <a:ext cx="3144774" cy="3511296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466895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1E94681D-2A4C-4A8D-B9B5-31D440D0328D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1">
              <a:lumMod val="75000"/>
              <a:alpha val="60000"/>
            </a:schemeClr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8" name="Rectangle 7"/>
          <p:cNvSpPr/>
          <p:nvPr/>
        </p:nvSpPr>
        <p:spPr>
          <a:xfrm>
            <a:off x="371856" y="374904"/>
            <a:ext cx="11448288" cy="6108192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85000"/>
                <a:lumOff val="15000"/>
              </a:schemeClr>
            </a:solidFill>
            <a:prstDash val="solid"/>
            <a:miter lim="800000"/>
          </a:ln>
          <a:effectLst/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84962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56794" y="6035040"/>
            <a:ext cx="2893045" cy="3657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F6FA2B21-3FCD-4721-B95C-427943F61125}" type="datetime1">
              <a:rPr lang="en-US" smtClean="0"/>
              <a:t>10/8/2024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66800" y="6035040"/>
            <a:ext cx="5816600" cy="3657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87000" y="6035040"/>
            <a:ext cx="838200" cy="3657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70205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14" r:id="rId5"/>
    <p:sldLayoutId id="2147483720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200" i="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1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5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1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3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1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1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1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20">
            <a:extLst>
              <a:ext uri="{FF2B5EF4-FFF2-40B4-BE49-F238E27FC236}">
                <a16:creationId xmlns:a16="http://schemas.microsoft.com/office/drawing/2014/main" id="{02DC0967-ECFB-46A2-ADEB-01374F3D3C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2007" y="0"/>
            <a:ext cx="12192001" cy="6858000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533173E3-A708-4A63-AB1F-6729F5E53B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3190" y="457200"/>
            <a:ext cx="11281609" cy="5943603"/>
          </a:xfrm>
          <a:prstGeom prst="rect">
            <a:avLst/>
          </a:prstGeom>
          <a:solidFill>
            <a:srgbClr val="FFFFFF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  <p:txBody>
          <a:bodyPr/>
          <a:lstStyle/>
          <a:p>
            <a:endParaRPr lang="en-US"/>
          </a:p>
        </p:txBody>
      </p:sp>
      <p:sp useBgFill="1">
        <p:nvSpPr>
          <p:cNvPr id="25" name="Rectangle 24">
            <a:extLst>
              <a:ext uri="{FF2B5EF4-FFF2-40B4-BE49-F238E27FC236}">
                <a16:creationId xmlns:a16="http://schemas.microsoft.com/office/drawing/2014/main" id="{9D98FDEF-0256-4AA6-B4F5-14FEE180D83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16738" y="621793"/>
            <a:ext cx="10954512" cy="5614416"/>
          </a:xfrm>
          <a:prstGeom prst="rect">
            <a:avLst/>
          </a:prstGeom>
          <a:ln w="6350" cap="sq" cmpd="sng" algn="ctr">
            <a:solidFill>
              <a:schemeClr val="tx1"/>
            </a:solidFill>
            <a:prstDash val="solid"/>
            <a:miter lim="800000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E3C1396-524A-62A2-8257-1B0D433BBE1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009795" y="1297576"/>
            <a:ext cx="6059792" cy="3042706"/>
          </a:xfrm>
        </p:spPr>
        <p:txBody>
          <a:bodyPr>
            <a:normAutofit/>
          </a:bodyPr>
          <a:lstStyle/>
          <a:p>
            <a:r>
              <a:rPr lang="en-US" sz="3200" b="1" dirty="0">
                <a:solidFill>
                  <a:srgbClr val="FF0000"/>
                </a:solidFill>
                <a:latin typeface="Corbel" panose="020B0503020204020204" pitchFamily="34" charset="0"/>
              </a:rPr>
              <a:t>Determination of serum electrolytes (Sodium)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C497D5C-E785-D72F-C8CC-FA44B04E576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533786" y="3919928"/>
            <a:ext cx="5355264" cy="1169893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  <a:spcAft>
                <a:spcPts val="600"/>
              </a:spcAft>
            </a:pPr>
            <a:r>
              <a:rPr lang="en-US" b="1" dirty="0"/>
              <a:t>Dr. Jaafaru Sani Mohammed/ Mr. </a:t>
            </a:r>
            <a:r>
              <a:rPr lang="en-US" b="1" dirty="0" err="1"/>
              <a:t>Tolaz</a:t>
            </a:r>
            <a:r>
              <a:rPr lang="en-US" b="1" dirty="0"/>
              <a:t> </a:t>
            </a:r>
            <a:r>
              <a:rPr lang="en-US" b="1" dirty="0" err="1"/>
              <a:t>Khadhm</a:t>
            </a:r>
            <a:endParaRPr lang="en-US" b="1" dirty="0"/>
          </a:p>
          <a:p>
            <a:pPr>
              <a:lnSpc>
                <a:spcPct val="100000"/>
              </a:lnSpc>
              <a:spcAft>
                <a:spcPts val="600"/>
              </a:spcAft>
            </a:pPr>
            <a:r>
              <a:rPr lang="en-US" dirty="0"/>
              <a:t>Advanced Clinical Biochemistry I</a:t>
            </a:r>
          </a:p>
          <a:p>
            <a:pPr>
              <a:lnSpc>
                <a:spcPct val="100000"/>
              </a:lnSpc>
              <a:spcAft>
                <a:spcPts val="600"/>
              </a:spcAft>
            </a:pPr>
            <a:r>
              <a:rPr lang="en-US" dirty="0"/>
              <a:t>Fall Semester </a:t>
            </a:r>
          </a:p>
          <a:p>
            <a:pPr>
              <a:lnSpc>
                <a:spcPct val="100000"/>
              </a:lnSpc>
              <a:spcAft>
                <a:spcPts val="600"/>
              </a:spcAft>
            </a:pPr>
            <a:r>
              <a:rPr lang="en-US" dirty="0"/>
              <a:t>Week Two</a:t>
            </a:r>
          </a:p>
          <a:p>
            <a:pPr>
              <a:lnSpc>
                <a:spcPct val="100000"/>
              </a:lnSpc>
              <a:spcAft>
                <a:spcPts val="600"/>
              </a:spcAft>
            </a:pPr>
            <a:r>
              <a:rPr lang="en-US" dirty="0"/>
              <a:t>08/10-2024 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8ABEB269-2208-4181-9DDB-A5C2D189B26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251298" y="446824"/>
            <a:ext cx="1920240" cy="7315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cxnSp>
        <p:nvCxnSpPr>
          <p:cNvPr id="37" name="Straight Connector 28">
            <a:extLst>
              <a:ext uri="{FF2B5EF4-FFF2-40B4-BE49-F238E27FC236}">
                <a16:creationId xmlns:a16="http://schemas.microsoft.com/office/drawing/2014/main" id="{384CBE60-0977-4285-9BF5-9D8271989A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7365598" y="446823"/>
            <a:ext cx="0" cy="640080"/>
          </a:xfrm>
          <a:prstGeom prst="line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rgbClr val="FFFFFF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0">
            <a:extLst>
              <a:ext uri="{FF2B5EF4-FFF2-40B4-BE49-F238E27FC236}">
                <a16:creationId xmlns:a16="http://schemas.microsoft.com/office/drawing/2014/main" id="{1911CEBB-5C08-41C5-8954-C727FC8755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9057238" y="446823"/>
            <a:ext cx="0" cy="640080"/>
          </a:xfrm>
          <a:prstGeom prst="line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rgbClr val="FFFFFF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2">
            <a:extLst>
              <a:ext uri="{FF2B5EF4-FFF2-40B4-BE49-F238E27FC236}">
                <a16:creationId xmlns:a16="http://schemas.microsoft.com/office/drawing/2014/main" id="{E56FA950-4DFC-4710-A30A-6E55033CA46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7365598" y="1092118"/>
            <a:ext cx="1691640" cy="0"/>
          </a:xfrm>
          <a:prstGeom prst="line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rgbClr val="FFFFFF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Picture 4">
            <a:extLst>
              <a:ext uri="{FF2B5EF4-FFF2-40B4-BE49-F238E27FC236}">
                <a16:creationId xmlns:a16="http://schemas.microsoft.com/office/drawing/2014/main" id="{4C1ABB78-EF74-C7B7-918D-F0A3A94F1B1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70984" y="1297576"/>
            <a:ext cx="3475263" cy="34120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53404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1E94681D-2A4C-4A8D-B9B5-31D440D032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4EC7E010-C712-408D-9787-0842AFC9F4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1">
              <a:lumMod val="75000"/>
              <a:alpha val="60000"/>
            </a:schemeClr>
          </a:solidFill>
          <a:ln w="6350" cap="flat" cmpd="sng" algn="ctr">
            <a:noFill/>
            <a:prstDash val="solid"/>
          </a:ln>
          <a:effectLst>
            <a:softEdge rad="0"/>
          </a:effectLst>
        </p:spPr>
        <p:txBody>
          <a:bodyPr/>
          <a:lstStyle/>
          <a:p>
            <a:endParaRPr lang="en-NG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0503FCEF-A9BA-4991-9220-E36615FB8B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71856" y="374904"/>
            <a:ext cx="11448288" cy="6108192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85000"/>
                <a:lumOff val="15000"/>
              </a:schemeClr>
            </a:solidFill>
            <a:prstDash val="solid"/>
            <a:miter lim="800000"/>
          </a:ln>
          <a:effectLst/>
        </p:spPr>
        <p:txBody>
          <a:bodyPr/>
          <a:lstStyle/>
          <a:p>
            <a:endParaRPr lang="en-NG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6B57F45B-5417-4073-A67A-343F2C88122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90282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091B6077-4778-41B2-9147-335CF2F2F9F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tx1"/>
          </a:solidFill>
          <a:ln w="6350" cap="flat" cmpd="sng" algn="ctr">
            <a:noFill/>
            <a:prstDash val="solid"/>
          </a:ln>
          <a:effectLst>
            <a:softEdge rad="0"/>
          </a:effectLst>
        </p:spPr>
        <p:txBody>
          <a:bodyPr/>
          <a:lstStyle/>
          <a:p>
            <a:endParaRPr lang="en-NG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A234198-9412-0F1D-1133-243DB0E50DE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3467" y="1247986"/>
            <a:ext cx="10905066" cy="4362027"/>
          </a:xfrm>
          <a:prstGeom prst="rect">
            <a:avLst/>
          </a:prstGeom>
        </p:spPr>
      </p:pic>
      <p:sp>
        <p:nvSpPr>
          <p:cNvPr id="20" name="Rectangle 19">
            <a:extLst>
              <a:ext uri="{FF2B5EF4-FFF2-40B4-BE49-F238E27FC236}">
                <a16:creationId xmlns:a16="http://schemas.microsoft.com/office/drawing/2014/main" id="{D527D497-40EC-49CA-9C48-FE4127084C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71856" y="374904"/>
            <a:ext cx="11448288" cy="6108192"/>
          </a:xfrm>
          <a:prstGeom prst="rect">
            <a:avLst/>
          </a:prstGeom>
          <a:noFill/>
          <a:ln w="6350" cap="sq" cmpd="sng" algn="ctr">
            <a:solidFill>
              <a:schemeClr val="bg1"/>
            </a:solidFill>
            <a:prstDash val="solid"/>
            <a:miter lim="800000"/>
          </a:ln>
          <a:effectLst/>
        </p:spPr>
        <p:txBody>
          <a:bodyPr/>
          <a:lstStyle/>
          <a:p>
            <a:endParaRPr lang="en-NG"/>
          </a:p>
        </p:txBody>
      </p:sp>
    </p:spTree>
    <p:extLst>
      <p:ext uri="{BB962C8B-B14F-4D97-AF65-F5344CB8AC3E}">
        <p14:creationId xmlns:p14="http://schemas.microsoft.com/office/powerpoint/2010/main" val="110366785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904DB13E-F722-4ED6-BB00-556651E952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1E8D93C5-28EB-42D0-86CE-D804955653C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307870" y="1267730"/>
            <a:ext cx="9576262" cy="4307950"/>
          </a:xfrm>
          <a:prstGeom prst="rect">
            <a:avLst/>
          </a:prstGeom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  <p:txBody>
          <a:bodyPr/>
          <a:lstStyle/>
          <a:p>
            <a:endParaRPr lang="en-NG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AB1B1E7D-F76D-4744-AF85-239E6998A4C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  <p:txBody>
          <a:bodyPr/>
          <a:lstStyle/>
          <a:p>
            <a:endParaRPr lang="en-NG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3BB65211-00DB-45B6-A223-033B2D19CB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NG"/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id="{E26428D7-C6F3-473D-A360-A3F5C3E872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250180" y="1267730"/>
            <a:ext cx="1691640" cy="615934"/>
            <a:chOff x="5250180" y="1267730"/>
            <a:chExt cx="1691640" cy="615934"/>
          </a:xfrm>
        </p:grpSpPr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14DF524F-3FEF-4236-90C6-820E876A94E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525018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2400A003-1BE9-49C2-8E57-DCD9B870FC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694182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83BF0991-F9A1-4282-99DB-92D70239F6A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5250180" y="1883664"/>
              <a:ext cx="1691640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3" name="Rectangle 22">
            <a:extLst>
              <a:ext uri="{FF2B5EF4-FFF2-40B4-BE49-F238E27FC236}">
                <a16:creationId xmlns:a16="http://schemas.microsoft.com/office/drawing/2014/main" id="{EA4E4267-CAF0-4C38-8DC6-CD3B1A9F04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002">
            <a:schemeClr val="lt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0EE3ACC5-126D-4BA4-8B45-7F0B5B839C5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2384"/>
            <a:ext cx="12192000" cy="6858000"/>
          </a:xfrm>
          <a:prstGeom prst="rect">
            <a:avLst/>
          </a:prstGeom>
          <a:blipFill dpi="0" rotWithShape="1">
            <a:blip r:embed="rId2">
              <a:alphaModFix amt="40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133350" ty="330200" sx="85000" sy="85000" flip="xy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NG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AB2868F7-FE10-4289-A5BD-90763C7A2F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866" y="0"/>
            <a:ext cx="12193866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BF28473-1F49-6C61-367F-49022E856A2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5606" y="645106"/>
            <a:ext cx="10587781" cy="3229275"/>
          </a:xfrm>
          <a:prstGeom prst="rect">
            <a:avLst/>
          </a:prstGeom>
        </p:spPr>
      </p:pic>
      <p:sp>
        <p:nvSpPr>
          <p:cNvPr id="29" name="Rectangle 28">
            <a:extLst>
              <a:ext uri="{FF2B5EF4-FFF2-40B4-BE49-F238E27FC236}">
                <a16:creationId xmlns:a16="http://schemas.microsoft.com/office/drawing/2014/main" id="{BD94142C-10EE-487C-A327-404FDF358F2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30501" y="4212709"/>
            <a:ext cx="10905302" cy="199706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  <p:txBody>
          <a:bodyPr/>
          <a:lstStyle/>
          <a:p>
            <a:endParaRPr lang="en-NG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5F7FAC2D-7A74-4939-A917-A1A5AF9356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93348" y="4379135"/>
            <a:ext cx="10579608" cy="1664208"/>
          </a:xfrm>
          <a:prstGeom prst="rect">
            <a:avLst/>
          </a:prstGeom>
          <a:noFill/>
          <a:ln w="6350" cap="sq" cmpd="sng" algn="ctr">
            <a:solidFill>
              <a:schemeClr val="bg1"/>
            </a:solidFill>
            <a:prstDash val="solid"/>
            <a:miter lim="800000"/>
          </a:ln>
          <a:effectLst/>
        </p:spPr>
        <p:txBody>
          <a:bodyPr/>
          <a:lstStyle/>
          <a:p>
            <a:endParaRPr lang="en-NG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AB09700-B633-BB69-25B0-2EE4BB882A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25032" y="4519486"/>
            <a:ext cx="10366743" cy="1054907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>
              <a:lnSpc>
                <a:spcPct val="83000"/>
              </a:lnSpc>
            </a:pPr>
            <a:r>
              <a:rPr lang="en-US" sz="3600" b="1" cap="all" spc="-100" dirty="0">
                <a:solidFill>
                  <a:srgbClr val="FFFF00"/>
                </a:solidFill>
                <a:latin typeface="Corbel" panose="020B0503020204020204" pitchFamily="34" charset="0"/>
              </a:rPr>
              <a:t>Ranges for Sodium conc.</a:t>
            </a:r>
          </a:p>
        </p:txBody>
      </p:sp>
    </p:spTree>
    <p:extLst>
      <p:ext uri="{BB962C8B-B14F-4D97-AF65-F5344CB8AC3E}">
        <p14:creationId xmlns:p14="http://schemas.microsoft.com/office/powerpoint/2010/main" val="290638267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2344BC-D7FE-E91B-A7B9-AC4EC67C07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881591"/>
            <a:ext cx="10058400" cy="596926"/>
          </a:xfrm>
        </p:spPr>
        <p:txBody>
          <a:bodyPr>
            <a:normAutofit fontScale="90000"/>
          </a:bodyPr>
          <a:lstStyle/>
          <a:p>
            <a:r>
              <a:rPr lang="en-US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Practical Report</a:t>
            </a:r>
            <a:endParaRPr lang="en-NG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80C3B117-5EF9-39C6-92EF-EBED443FFC07}"/>
              </a:ext>
            </a:extLst>
          </p:cNvPr>
          <p:cNvSpPr txBox="1">
            <a:spLocks/>
          </p:cNvSpPr>
          <p:nvPr/>
        </p:nvSpPr>
        <p:spPr>
          <a:xfrm>
            <a:off x="693662" y="1915380"/>
            <a:ext cx="10130465" cy="4048097"/>
          </a:xfrm>
          <a:prstGeom prst="rect">
            <a:avLst/>
          </a:prstGeom>
        </p:spPr>
        <p:txBody>
          <a:bodyPr>
            <a:noAutofit/>
          </a:bodyPr>
          <a:lstStyle>
            <a:lvl1pPr marL="0">
              <a:defRPr>
                <a:latin typeface="+mn-lt"/>
                <a:ea typeface="+mn-ea"/>
                <a:cs typeface="+mn-cs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sz="2800" kern="0" dirty="0">
                <a:latin typeface="Arial" panose="020B0604020202020204" pitchFamily="34" charset="0"/>
                <a:cs typeface="Arial" panose="020B0604020202020204" pitchFamily="34" charset="0"/>
              </a:rPr>
              <a:t>Refer to practical note 1 and write a step-by-step practical report for today’s experiment. 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endParaRPr lang="en-US" sz="2800" kern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sz="2800" kern="0" dirty="0">
                <a:latin typeface="Arial" panose="020B0604020202020204" pitchFamily="34" charset="0"/>
                <a:cs typeface="Arial" panose="020B0604020202020204" pitchFamily="34" charset="0"/>
              </a:rPr>
              <a:t>The report should comprise all the components outlined in the standard report format and should not be more than five (5) pages.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endParaRPr lang="en-US" sz="2800" kern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sz="2800" kern="0" dirty="0">
                <a:latin typeface="Arial" panose="020B0604020202020204" pitchFamily="34" charset="0"/>
                <a:cs typeface="Arial" panose="020B0604020202020204" pitchFamily="34" charset="0"/>
              </a:rPr>
              <a:t>The submission date is Tuesday 15</a:t>
            </a:r>
            <a:r>
              <a:rPr lang="en-US" sz="2800" kern="0" baseline="30000" dirty="0">
                <a:latin typeface="Arial" panose="020B0604020202020204" pitchFamily="34" charset="0"/>
                <a:cs typeface="Arial" panose="020B0604020202020204" pitchFamily="34" charset="0"/>
              </a:rPr>
              <a:t>th</a:t>
            </a:r>
            <a:r>
              <a:rPr lang="en-US" sz="2800" kern="0" dirty="0">
                <a:latin typeface="Arial" panose="020B0604020202020204" pitchFamily="34" charset="0"/>
                <a:cs typeface="Arial" panose="020B0604020202020204" pitchFamily="34" charset="0"/>
              </a:rPr>
              <a:t> October 2024 during practical session </a:t>
            </a:r>
          </a:p>
          <a:p>
            <a:pPr algn="just"/>
            <a:endParaRPr lang="en-US" sz="28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368149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1E94681D-2A4C-4A8D-B9B5-31D440D032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4EC7E010-C712-408D-9787-0842AFC9F4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1">
              <a:lumMod val="75000"/>
              <a:alpha val="60000"/>
            </a:schemeClr>
          </a:solidFill>
          <a:ln w="6350" cap="flat" cmpd="sng" algn="ctr">
            <a:noFill/>
            <a:prstDash val="solid"/>
          </a:ln>
          <a:effectLst>
            <a:softEdge rad="0"/>
          </a:effectLst>
        </p:spPr>
        <p:txBody>
          <a:bodyPr/>
          <a:lstStyle/>
          <a:p>
            <a:endParaRPr lang="en-NG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0503FCEF-A9BA-4991-9220-E36615FB8B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71856" y="374904"/>
            <a:ext cx="11448288" cy="6108192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85000"/>
                <a:lumOff val="15000"/>
              </a:schemeClr>
            </a:solidFill>
            <a:prstDash val="solid"/>
            <a:miter lim="800000"/>
          </a:ln>
          <a:effectLst/>
        </p:spPr>
        <p:txBody>
          <a:bodyPr/>
          <a:lstStyle/>
          <a:p>
            <a:endParaRPr lang="en-NG"/>
          </a:p>
        </p:txBody>
      </p:sp>
      <p:sp useBgFill="1">
        <p:nvSpPr>
          <p:cNvPr id="16" name="Rectangle 15">
            <a:extLst>
              <a:ext uri="{FF2B5EF4-FFF2-40B4-BE49-F238E27FC236}">
                <a16:creationId xmlns:a16="http://schemas.microsoft.com/office/drawing/2014/main" id="{A069235B-22DB-4231-8291-D64DA2CDEB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2">
            <a:schemeClr val="lt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6" descr="idea5 - Manlius Pebble Hill School">
            <a:extLst>
              <a:ext uri="{FF2B5EF4-FFF2-40B4-BE49-F238E27FC236}">
                <a16:creationId xmlns:a16="http://schemas.microsoft.com/office/drawing/2014/main" id="{4A5D1A61-BEA3-F76A-71E9-5ED8CCC38D1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3185" y="794269"/>
            <a:ext cx="7185629" cy="52694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798496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70120F84-A866-4D9F-8B1C-9120A013D6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1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252FEFEF-6AC0-46B6-AC09-11FC56196F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10312" y="226665"/>
            <a:ext cx="11722608" cy="6382512"/>
          </a:xfrm>
          <a:prstGeom prst="rect">
            <a:avLst/>
          </a:prstGeom>
          <a:ln w="6350" cap="flat" cmpd="sng" algn="ctr">
            <a:noFill/>
            <a:prstDash val="solid"/>
          </a:ln>
          <a:effectLst>
            <a:softEdge rad="0"/>
          </a:effectLst>
        </p:spPr>
        <p:txBody>
          <a:bodyPr/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219549C-3148-3191-BA73-F0E783C1FE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51687" y="596320"/>
            <a:ext cx="9792208" cy="659045"/>
          </a:xfrm>
        </p:spPr>
        <p:txBody>
          <a:bodyPr>
            <a:normAutofit/>
          </a:bodyPr>
          <a:lstStyle/>
          <a:p>
            <a:r>
              <a:rPr lang="en-US" sz="3200" b="1" dirty="0">
                <a:solidFill>
                  <a:srgbClr val="FF0000"/>
                </a:solidFill>
                <a:latin typeface="Corbel" panose="020B0503020204020204" pitchFamily="34" charset="0"/>
              </a:rPr>
              <a:t>Objectives</a:t>
            </a:r>
            <a:r>
              <a:rPr lang="en-US" sz="3200" b="1" dirty="0">
                <a:latin typeface="Corbel" panose="020B0503020204020204" pitchFamily="34" charset="0"/>
              </a:rPr>
              <a:t>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3DF8E1-05B8-E528-AEFD-EBAA774792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51687" y="1482030"/>
            <a:ext cx="9792208" cy="3108325"/>
          </a:xfrm>
        </p:spPr>
        <p:txBody>
          <a:bodyPr>
            <a:noAutofit/>
          </a:bodyPr>
          <a:lstStyle/>
          <a:p>
            <a:pPr algn="just"/>
            <a:r>
              <a:rPr lang="en-US" sz="2400" b="0" i="0" u="none" strike="noStrike" dirty="0">
                <a:effectLst/>
                <a:latin typeface="Corbel" panose="020B0503020204020204" pitchFamily="34" charset="0"/>
              </a:rPr>
              <a:t>At …</a:t>
            </a:r>
            <a:r>
              <a:rPr lang="en-US" sz="2400" b="1" kern="0" dirty="0">
                <a:solidFill>
                  <a:sysClr val="windowText" lastClr="000000"/>
                </a:solidFill>
                <a:latin typeface="Corbel" panose="020B0503020204020204" pitchFamily="34" charset="0"/>
              </a:rPr>
              <a:t>The students should understand/practice:</a:t>
            </a:r>
          </a:p>
          <a:p>
            <a:pPr algn="just"/>
            <a:endParaRPr lang="en-US" sz="2400" b="1" kern="0" dirty="0">
              <a:solidFill>
                <a:sysClr val="windowText" lastClr="000000"/>
              </a:solidFill>
              <a:latin typeface="Corbel" panose="020B0503020204020204" pitchFamily="34" charset="0"/>
            </a:endParaRPr>
          </a:p>
          <a:p>
            <a:pPr algn="just">
              <a:buFont typeface="Wingdings" panose="05000000000000000000" pitchFamily="2" charset="2"/>
              <a:buChar char="ü"/>
            </a:pPr>
            <a:r>
              <a:rPr lang="en-US" sz="2400" kern="0" dirty="0">
                <a:solidFill>
                  <a:sysClr val="windowText" lastClr="000000"/>
                </a:solidFill>
                <a:latin typeface="Corbel" panose="020B0503020204020204" pitchFamily="34" charset="0"/>
              </a:rPr>
              <a:t>The importance and principle behind the laboratory test for electrolytes accordingly.</a:t>
            </a:r>
          </a:p>
          <a:p>
            <a:pPr algn="just"/>
            <a:endParaRPr lang="en-US" sz="2400" kern="0" dirty="0">
              <a:solidFill>
                <a:sysClr val="windowText" lastClr="000000"/>
              </a:solidFill>
              <a:latin typeface="Corbel" panose="020B0503020204020204" pitchFamily="34" charset="0"/>
            </a:endParaRPr>
          </a:p>
          <a:p>
            <a:pPr algn="just">
              <a:buFont typeface="Wingdings" panose="05000000000000000000" pitchFamily="2" charset="2"/>
              <a:buChar char="ü"/>
            </a:pPr>
            <a:r>
              <a:rPr lang="en-US" sz="2400" kern="0" dirty="0">
                <a:solidFill>
                  <a:sysClr val="windowText" lastClr="000000"/>
                </a:solidFill>
                <a:latin typeface="Corbel" panose="020B0503020204020204" pitchFamily="34" charset="0"/>
              </a:rPr>
              <a:t> The step-by-step procedure of Sodium determination in serum</a:t>
            </a:r>
          </a:p>
          <a:p>
            <a:pPr algn="just"/>
            <a:endParaRPr lang="en-US" sz="2400" kern="0" dirty="0">
              <a:solidFill>
                <a:sysClr val="windowText" lastClr="000000"/>
              </a:solidFill>
              <a:latin typeface="Corbel" panose="020B0503020204020204" pitchFamily="34" charset="0"/>
            </a:endParaRPr>
          </a:p>
          <a:p>
            <a:pPr algn="just">
              <a:buFont typeface="Wingdings" panose="05000000000000000000" pitchFamily="2" charset="2"/>
              <a:buChar char="ü"/>
            </a:pPr>
            <a:r>
              <a:rPr lang="en-US" sz="2400" kern="0" dirty="0">
                <a:solidFill>
                  <a:sysClr val="windowText" lastClr="000000"/>
                </a:solidFill>
                <a:latin typeface="Corbel" panose="020B0503020204020204" pitchFamily="34" charset="0"/>
              </a:rPr>
              <a:t> The interpretation of laboratory results and their correlation with clinical</a:t>
            </a:r>
          </a:p>
          <a:p>
            <a:pPr algn="just"/>
            <a:r>
              <a:rPr lang="en-US" sz="2400" kern="0" dirty="0">
                <a:solidFill>
                  <a:sysClr val="windowText" lastClr="000000"/>
                </a:solidFill>
                <a:latin typeface="Corbel" panose="020B0503020204020204" pitchFamily="34" charset="0"/>
              </a:rPr>
              <a:t>     conditions in real-life situations.</a:t>
            </a:r>
          </a:p>
          <a:p>
            <a:endParaRPr lang="en-US" sz="2400" dirty="0">
              <a:latin typeface="Corbel" panose="020B0503020204020204" pitchFamily="34" charset="0"/>
            </a:endParaRPr>
          </a:p>
        </p:txBody>
      </p:sp>
      <p:pic>
        <p:nvPicPr>
          <p:cNvPr id="5" name="Picture 4" descr="A logo of a university&#10;&#10;Description automatically generated">
            <a:extLst>
              <a:ext uri="{FF2B5EF4-FFF2-40B4-BE49-F238E27FC236}">
                <a16:creationId xmlns:a16="http://schemas.microsoft.com/office/drawing/2014/main" id="{D60FA9A1-ECA4-1F34-858C-D658D749BBF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43895" y="226665"/>
            <a:ext cx="1047750" cy="1028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293645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5" name="Rectangle 1034">
            <a:extLst>
              <a:ext uri="{FF2B5EF4-FFF2-40B4-BE49-F238E27FC236}">
                <a16:creationId xmlns:a16="http://schemas.microsoft.com/office/drawing/2014/main" id="{84A3A5EB-931E-46DE-A692-6731DB9885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7" name="Rectangle 1036">
            <a:extLst>
              <a:ext uri="{FF2B5EF4-FFF2-40B4-BE49-F238E27FC236}">
                <a16:creationId xmlns:a16="http://schemas.microsoft.com/office/drawing/2014/main" id="{2358634F-705D-44E4-9FBF-A406E2F9A4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1">
              <a:lumMod val="85000"/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NG"/>
          </a:p>
        </p:txBody>
      </p:sp>
      <p:sp>
        <p:nvSpPr>
          <p:cNvPr id="1039" name="Rectangle 1038">
            <a:extLst>
              <a:ext uri="{FF2B5EF4-FFF2-40B4-BE49-F238E27FC236}">
                <a16:creationId xmlns:a16="http://schemas.microsoft.com/office/drawing/2014/main" id="{6FCFE1E3-A09C-4196-A99F-B7C3014E96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71856" y="374904"/>
            <a:ext cx="11448288" cy="6108192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85000"/>
                <a:lumOff val="15000"/>
              </a:schemeClr>
            </a:solidFill>
            <a:prstDash val="solid"/>
            <a:miter lim="800000"/>
          </a:ln>
          <a:effectLst/>
        </p:spPr>
        <p:txBody>
          <a:bodyPr/>
          <a:lstStyle/>
          <a:p>
            <a:endParaRPr lang="en-NG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793476-D9B1-4190-F924-399B8D8CB2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8479" y="647065"/>
            <a:ext cx="11043921" cy="5713095"/>
          </a:xfrm>
        </p:spPr>
        <p:txBody>
          <a:bodyPr>
            <a:noAutofit/>
          </a:bodyPr>
          <a:lstStyle/>
          <a:p>
            <a:pPr marL="0" indent="0"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3200" b="1" dirty="0">
                <a:solidFill>
                  <a:srgbClr val="FF0000"/>
                </a:solidFill>
                <a:latin typeface="Corbel" panose="020B0503020204020204" pitchFamily="34" charset="0"/>
              </a:rPr>
              <a:t>Introduction</a:t>
            </a:r>
          </a:p>
          <a:p>
            <a:pPr marL="571500" indent="-571500" algn="just">
              <a:buFont typeface="Wingdings" panose="05000000000000000000" pitchFamily="2" charset="2"/>
              <a:buChar char="ü"/>
            </a:pPr>
            <a:r>
              <a:rPr lang="en-US" sz="2400" dirty="0"/>
              <a:t>Sodium is involved in most major metabolic functions in the body, and it is amongst the most important physiological ions and the most often assayed electrolytes. </a:t>
            </a:r>
          </a:p>
          <a:p>
            <a:pPr marL="571500" indent="-571500" algn="just">
              <a:buFont typeface="Wingdings" panose="05000000000000000000" pitchFamily="2" charset="2"/>
              <a:buChar char="ü"/>
            </a:pPr>
            <a:r>
              <a:rPr lang="en-US" sz="2400" dirty="0"/>
              <a:t>Sodium is supplied primarily through the diet, absorbed in the GIT, and excreted via the kidneys. </a:t>
            </a:r>
          </a:p>
          <a:p>
            <a:pPr marL="571500" indent="-571500" algn="just">
              <a:buFont typeface="Wingdings" panose="05000000000000000000" pitchFamily="2" charset="2"/>
              <a:buChar char="ü"/>
            </a:pPr>
            <a:r>
              <a:rPr lang="en-US" sz="2400" dirty="0"/>
              <a:t>Na</a:t>
            </a:r>
            <a:r>
              <a:rPr lang="en-US" sz="2400" baseline="30000" dirty="0"/>
              <a:t>+</a:t>
            </a:r>
            <a:r>
              <a:rPr lang="en-US" sz="2400" dirty="0"/>
              <a:t> is the major extracellular cation and functions to maintain fluid distribution and osmotic pressure. </a:t>
            </a:r>
          </a:p>
          <a:p>
            <a:pPr marL="571500" indent="-571500" algn="just">
              <a:buFont typeface="Wingdings" panose="05000000000000000000" pitchFamily="2" charset="2"/>
              <a:buChar char="ü"/>
            </a:pPr>
            <a:r>
              <a:rPr lang="en-US" sz="2400" dirty="0"/>
              <a:t>Some causes of decreased levels of sodium include prolonged vomiting or diarrhea, diminished reabsorption in the kidney, and excessive fluid retention. </a:t>
            </a:r>
          </a:p>
          <a:p>
            <a:pPr marL="571500" indent="-571500" algn="just">
              <a:buFont typeface="Wingdings" panose="05000000000000000000" pitchFamily="2" charset="2"/>
              <a:buChar char="ü"/>
            </a:pPr>
            <a:r>
              <a:rPr lang="en-US" sz="2400" dirty="0"/>
              <a:t>Common causes of increased sodium include excessive fluid loss, high salt intake, and increased kidney reabsorption.</a:t>
            </a:r>
            <a:endParaRPr lang="en-US" sz="2400" kern="0" dirty="0">
              <a:solidFill>
                <a:sysClr val="windowText" lastClr="000000"/>
              </a:solidFill>
              <a:latin typeface="Corbel" panose="020B0503020204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571500" indent="-571500" algn="just">
              <a:buFont typeface="Wingdings" panose="05000000000000000000" pitchFamily="2" charset="2"/>
              <a:buChar char="ü"/>
            </a:pPr>
            <a:endParaRPr lang="en-NG" sz="2400" kern="0" dirty="0">
              <a:solidFill>
                <a:sysClr val="windowText" lastClr="000000"/>
              </a:solidFill>
              <a:latin typeface="Corbel" panose="020B0503020204020204" pitchFamily="34" charset="0"/>
            </a:endParaRPr>
          </a:p>
          <a:p>
            <a:pPr>
              <a:spcBef>
                <a:spcPts val="0"/>
              </a:spcBef>
              <a:spcAft>
                <a:spcPts val="600"/>
              </a:spcAft>
            </a:pPr>
            <a:endParaRPr lang="en-US" sz="2400" dirty="0">
              <a:latin typeface="Corbel" panose="020B0503020204020204" pitchFamily="34" charset="0"/>
            </a:endParaRPr>
          </a:p>
          <a:p>
            <a:pPr marL="0" indent="0">
              <a:spcBef>
                <a:spcPts val="0"/>
              </a:spcBef>
              <a:spcAft>
                <a:spcPts val="600"/>
              </a:spcAft>
              <a:buNone/>
            </a:pPr>
            <a:endParaRPr lang="en-US" sz="2400" dirty="0">
              <a:latin typeface="Corbel" panose="020B0503020204020204" pitchFamily="34" charset="0"/>
            </a:endParaRPr>
          </a:p>
          <a:p>
            <a:pPr>
              <a:spcBef>
                <a:spcPts val="0"/>
              </a:spcBef>
              <a:spcAft>
                <a:spcPts val="600"/>
              </a:spcAft>
            </a:pPr>
            <a:endParaRPr lang="en-US" sz="2400" dirty="0">
              <a:latin typeface="Corbel" panose="020B0503020204020204" pitchFamily="34" charset="0"/>
            </a:endParaRPr>
          </a:p>
          <a:p>
            <a:pPr marL="0" indent="0" rtl="0">
              <a:spcBef>
                <a:spcPts val="0"/>
              </a:spcBef>
              <a:spcAft>
                <a:spcPts val="600"/>
              </a:spcAft>
              <a:buNone/>
            </a:pPr>
            <a:endParaRPr lang="en-US" sz="2400" dirty="0">
              <a:latin typeface="+mj-lt"/>
            </a:endParaRPr>
          </a:p>
        </p:txBody>
      </p:sp>
      <p:pic>
        <p:nvPicPr>
          <p:cNvPr id="2" name="Picture 1" descr="A logo of a university&#10;&#10;Description automatically generated">
            <a:extLst>
              <a:ext uri="{FF2B5EF4-FFF2-40B4-BE49-F238E27FC236}">
                <a16:creationId xmlns:a16="http://schemas.microsoft.com/office/drawing/2014/main" id="{80815AF7-3FC3-D633-0C71-08D08B68829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43895" y="226665"/>
            <a:ext cx="1047750" cy="1028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99108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5" name="Rectangle 1034">
            <a:extLst>
              <a:ext uri="{FF2B5EF4-FFF2-40B4-BE49-F238E27FC236}">
                <a16:creationId xmlns:a16="http://schemas.microsoft.com/office/drawing/2014/main" id="{84A3A5EB-931E-46DE-A692-6731DB9885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7" name="Rectangle 1036">
            <a:extLst>
              <a:ext uri="{FF2B5EF4-FFF2-40B4-BE49-F238E27FC236}">
                <a16:creationId xmlns:a16="http://schemas.microsoft.com/office/drawing/2014/main" id="{2358634F-705D-44E4-9FBF-A406E2F9A4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1">
              <a:lumMod val="85000"/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NG"/>
          </a:p>
        </p:txBody>
      </p:sp>
      <p:sp>
        <p:nvSpPr>
          <p:cNvPr id="1039" name="Rectangle 1038">
            <a:extLst>
              <a:ext uri="{FF2B5EF4-FFF2-40B4-BE49-F238E27FC236}">
                <a16:creationId xmlns:a16="http://schemas.microsoft.com/office/drawing/2014/main" id="{6FCFE1E3-A09C-4196-A99F-B7C3014E96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71856" y="374904"/>
            <a:ext cx="11448288" cy="6108192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85000"/>
                <a:lumOff val="15000"/>
              </a:schemeClr>
            </a:solidFill>
            <a:prstDash val="solid"/>
            <a:miter lim="800000"/>
          </a:ln>
          <a:effectLst/>
        </p:spPr>
        <p:txBody>
          <a:bodyPr/>
          <a:lstStyle/>
          <a:p>
            <a:endParaRPr lang="en-NG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793476-D9B1-4190-F924-399B8D8CB2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4039" y="888873"/>
            <a:ext cx="11043921" cy="5713095"/>
          </a:xfrm>
        </p:spPr>
        <p:txBody>
          <a:bodyPr>
            <a:noAutofit/>
          </a:bodyPr>
          <a:lstStyle/>
          <a:p>
            <a:pPr marL="0" indent="0"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3200" b="1" dirty="0">
                <a:solidFill>
                  <a:srgbClr val="FF0000"/>
                </a:solidFill>
                <a:latin typeface="Corbel" panose="020B0503020204020204" pitchFamily="34" charset="0"/>
              </a:rPr>
              <a:t>Clinical Significance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ü"/>
            </a:pPr>
            <a:r>
              <a:rPr lang="en-US" sz="2400" dirty="0"/>
              <a:t>Na</a:t>
            </a:r>
            <a:r>
              <a:rPr lang="en-US" sz="2400" baseline="30000" dirty="0"/>
              <a:t>+</a:t>
            </a:r>
            <a:r>
              <a:rPr lang="en-US" sz="2400" dirty="0"/>
              <a:t> measurements are used in the diagnosis and treatment of various forms of disease conditions.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ü"/>
            </a:pPr>
            <a:endParaRPr lang="en-US" sz="2400" dirty="0"/>
          </a:p>
          <a:p>
            <a:pPr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ü"/>
            </a:pPr>
            <a:r>
              <a:rPr lang="en-US" sz="2400" dirty="0"/>
              <a:t>Aldosteronism, diabetes insipidus, adrenal hypertension, dehydration, inappropriate ADH secretion, or diseases involving electrolyte imbalance.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ü"/>
            </a:pPr>
            <a:endParaRPr lang="en-US" sz="2400" dirty="0"/>
          </a:p>
          <a:p>
            <a:pPr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ü"/>
            </a:pPr>
            <a:r>
              <a:rPr lang="en-US" sz="2400" dirty="0"/>
              <a:t>The urine Na</a:t>
            </a:r>
            <a:r>
              <a:rPr lang="en-US" sz="2400" baseline="30000" dirty="0"/>
              <a:t>+</a:t>
            </a:r>
            <a:r>
              <a:rPr lang="en-US" sz="2400" dirty="0"/>
              <a:t> and K</a:t>
            </a:r>
            <a:r>
              <a:rPr lang="en-US" sz="2400" baseline="30000" dirty="0"/>
              <a:t>+</a:t>
            </a:r>
            <a:r>
              <a:rPr lang="en-US" sz="2400" dirty="0"/>
              <a:t> are used as nutritional indicators in healthy persons. Urine sodium data is an important biomarker of dietary sodium intake.</a:t>
            </a:r>
            <a:endParaRPr lang="en-NG" sz="2400" kern="0" dirty="0">
              <a:solidFill>
                <a:sysClr val="windowText" lastClr="000000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571500" indent="-571500" algn="just">
              <a:buFont typeface="Wingdings" panose="05000000000000000000" pitchFamily="2" charset="2"/>
              <a:buChar char="ü"/>
            </a:pPr>
            <a:endParaRPr lang="en-NG" sz="2400" kern="0" dirty="0">
              <a:solidFill>
                <a:sysClr val="windowText" lastClr="000000"/>
              </a:solidFill>
              <a:latin typeface="Corbel" panose="020B0503020204020204" pitchFamily="34" charset="0"/>
            </a:endParaRPr>
          </a:p>
          <a:p>
            <a:pPr>
              <a:spcBef>
                <a:spcPts val="0"/>
              </a:spcBef>
              <a:spcAft>
                <a:spcPts val="600"/>
              </a:spcAft>
            </a:pPr>
            <a:endParaRPr lang="en-US" sz="2400" dirty="0">
              <a:latin typeface="Corbel" panose="020B0503020204020204" pitchFamily="34" charset="0"/>
            </a:endParaRPr>
          </a:p>
          <a:p>
            <a:pPr marL="0" indent="0">
              <a:spcBef>
                <a:spcPts val="0"/>
              </a:spcBef>
              <a:spcAft>
                <a:spcPts val="600"/>
              </a:spcAft>
              <a:buNone/>
            </a:pPr>
            <a:endParaRPr lang="en-US" sz="2400" dirty="0">
              <a:latin typeface="Corbel" panose="020B0503020204020204" pitchFamily="34" charset="0"/>
            </a:endParaRPr>
          </a:p>
          <a:p>
            <a:pPr>
              <a:spcBef>
                <a:spcPts val="0"/>
              </a:spcBef>
              <a:spcAft>
                <a:spcPts val="600"/>
              </a:spcAft>
            </a:pPr>
            <a:endParaRPr lang="en-US" sz="2400" dirty="0">
              <a:latin typeface="Corbel" panose="020B0503020204020204" pitchFamily="34" charset="0"/>
            </a:endParaRPr>
          </a:p>
          <a:p>
            <a:pPr marL="0" indent="0" rtl="0">
              <a:spcBef>
                <a:spcPts val="0"/>
              </a:spcBef>
              <a:spcAft>
                <a:spcPts val="600"/>
              </a:spcAft>
              <a:buNone/>
            </a:pPr>
            <a:endParaRPr lang="en-US" sz="2400" dirty="0">
              <a:latin typeface="+mj-lt"/>
            </a:endParaRPr>
          </a:p>
        </p:txBody>
      </p:sp>
      <p:pic>
        <p:nvPicPr>
          <p:cNvPr id="2" name="Picture 1" descr="A logo of a university&#10;&#10;Description automatically generated">
            <a:extLst>
              <a:ext uri="{FF2B5EF4-FFF2-40B4-BE49-F238E27FC236}">
                <a16:creationId xmlns:a16="http://schemas.microsoft.com/office/drawing/2014/main" id="{80815AF7-3FC3-D633-0C71-08D08B68829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43895" y="226665"/>
            <a:ext cx="1047750" cy="1028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528700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1E94681D-2A4C-4A8D-B9B5-31D440D032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4EC7E010-C712-408D-9787-0842AFC9F4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1">
              <a:lumMod val="75000"/>
              <a:alpha val="60000"/>
            </a:schemeClr>
          </a:solidFill>
          <a:ln w="6350" cap="flat" cmpd="sng" algn="ctr">
            <a:noFill/>
            <a:prstDash val="solid"/>
          </a:ln>
          <a:effectLst>
            <a:softEdge rad="0"/>
          </a:effectLst>
        </p:spPr>
        <p:txBody>
          <a:bodyPr/>
          <a:lstStyle/>
          <a:p>
            <a:endParaRPr lang="en-NG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0503FCEF-A9BA-4991-9220-E36615FB8B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71856" y="374904"/>
            <a:ext cx="11448288" cy="6108192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85000"/>
                <a:lumOff val="15000"/>
              </a:schemeClr>
            </a:solidFill>
            <a:prstDash val="solid"/>
            <a:miter lim="800000"/>
          </a:ln>
          <a:effectLst/>
        </p:spPr>
        <p:txBody>
          <a:bodyPr/>
          <a:lstStyle/>
          <a:p>
            <a:endParaRPr lang="en-NG"/>
          </a:p>
        </p:txBody>
      </p:sp>
      <p:sp useBgFill="1">
        <p:nvSpPr>
          <p:cNvPr id="15" name="Rectangle 14">
            <a:extLst>
              <a:ext uri="{FF2B5EF4-FFF2-40B4-BE49-F238E27FC236}">
                <a16:creationId xmlns:a16="http://schemas.microsoft.com/office/drawing/2014/main" id="{A069235B-22DB-4231-8291-D64DA2CDEB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2">
            <a:schemeClr val="lt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FB78C32-376F-F0C3-1BE5-A080CFD64AC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43760" y="374904"/>
            <a:ext cx="7842808" cy="6156603"/>
          </a:xfrm>
          <a:prstGeom prst="rect">
            <a:avLst/>
          </a:prstGeom>
        </p:spPr>
      </p:pic>
      <p:pic>
        <p:nvPicPr>
          <p:cNvPr id="2" name="Picture 1" descr="A logo of a university&#10;&#10;Description automatically generated">
            <a:extLst>
              <a:ext uri="{FF2B5EF4-FFF2-40B4-BE49-F238E27FC236}">
                <a16:creationId xmlns:a16="http://schemas.microsoft.com/office/drawing/2014/main" id="{6DC1DAF8-465F-E231-4DD0-D6F0E9C4B79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24127" y="480060"/>
            <a:ext cx="817935" cy="8030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67393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15C2E1-7710-6D46-271A-42033F47F8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905256"/>
            <a:ext cx="10058400" cy="627406"/>
          </a:xfrm>
        </p:spPr>
        <p:txBody>
          <a:bodyPr>
            <a:normAutofit fontScale="90000"/>
          </a:bodyPr>
          <a:lstStyle/>
          <a:p>
            <a:r>
              <a:rPr lang="en-US" sz="3200" b="1" kern="0" dirty="0">
                <a:solidFill>
                  <a:srgbClr val="FF0000"/>
                </a:solidFill>
                <a:latin typeface="Corbel" panose="020B0503020204020204" pitchFamily="34" charset="0"/>
              </a:rPr>
              <a:t>Principle of the experiment</a:t>
            </a:r>
            <a:br>
              <a:rPr lang="en-NG" sz="3200" b="1" kern="0" dirty="0">
                <a:solidFill>
                  <a:srgbClr val="FF0000"/>
                </a:solidFill>
                <a:latin typeface="Corbel" panose="020B0503020204020204" pitchFamily="34" charset="0"/>
              </a:rPr>
            </a:br>
            <a:endParaRPr lang="en-NG" sz="3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6F507F-B3EA-8146-57B2-4EE7C82254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6800" y="1605280"/>
            <a:ext cx="10058400" cy="3849624"/>
          </a:xfrm>
        </p:spPr>
        <p:txBody>
          <a:bodyPr>
            <a:noAutofit/>
          </a:bodyPr>
          <a:lstStyle/>
          <a:p>
            <a:pPr algn="just">
              <a:buFont typeface="Wingdings" panose="05000000000000000000" pitchFamily="2" charset="2"/>
              <a:buChar char="ü"/>
            </a:pPr>
            <a:r>
              <a:rPr lang="en-US" sz="2400" dirty="0">
                <a:latin typeface="Corbel" panose="020B0503020204020204" pitchFamily="34" charset="0"/>
              </a:rPr>
              <a:t>Sodium precipitates with Magnesium acetate and Uranyl-acetate.</a:t>
            </a:r>
          </a:p>
          <a:p>
            <a:pPr algn="just">
              <a:buFont typeface="Wingdings" panose="05000000000000000000" pitchFamily="2" charset="2"/>
              <a:buChar char="ü"/>
            </a:pPr>
            <a:endParaRPr lang="en-US" sz="2400" dirty="0">
              <a:latin typeface="Corbel" panose="020B0503020204020204" pitchFamily="34" charset="0"/>
            </a:endParaRPr>
          </a:p>
          <a:p>
            <a:pPr algn="just">
              <a:buFont typeface="Wingdings" panose="05000000000000000000" pitchFamily="2" charset="2"/>
              <a:buChar char="ü"/>
            </a:pPr>
            <a:r>
              <a:rPr lang="en-US" sz="2400" dirty="0">
                <a:latin typeface="Corbel" panose="020B0503020204020204" pitchFamily="34" charset="0"/>
              </a:rPr>
              <a:t>The Uranyl ions remaining in the solution are forming a yellow-brown color complex together with thioglycolic acid.</a:t>
            </a:r>
          </a:p>
          <a:p>
            <a:pPr algn="just">
              <a:buFont typeface="Wingdings" panose="05000000000000000000" pitchFamily="2" charset="2"/>
              <a:buChar char="ü"/>
            </a:pPr>
            <a:endParaRPr lang="en-US" sz="2400" dirty="0">
              <a:latin typeface="Corbel" panose="020B0503020204020204" pitchFamily="34" charset="0"/>
            </a:endParaRPr>
          </a:p>
          <a:p>
            <a:pPr algn="just">
              <a:buFont typeface="Wingdings" panose="05000000000000000000" pitchFamily="2" charset="2"/>
              <a:buChar char="ü"/>
            </a:pPr>
            <a:r>
              <a:rPr lang="en-US" sz="2400" dirty="0">
                <a:latin typeface="Corbel" panose="020B0503020204020204" pitchFamily="34" charset="0"/>
              </a:rPr>
              <a:t>The difference between the reagent blank. The analysis is proportional to the sodium concentration.</a:t>
            </a:r>
          </a:p>
          <a:p>
            <a:pPr algn="just">
              <a:buFont typeface="Wingdings" panose="05000000000000000000" pitchFamily="2" charset="2"/>
              <a:buChar char="ü"/>
            </a:pPr>
            <a:endParaRPr lang="en-US" sz="2400" dirty="0">
              <a:latin typeface="Corbel" panose="020B0503020204020204" pitchFamily="34" charset="0"/>
            </a:endParaRPr>
          </a:p>
          <a:p>
            <a:pPr algn="just"/>
            <a:r>
              <a:rPr lang="en-US" sz="2400" dirty="0">
                <a:latin typeface="Corbel" panose="020B0503020204020204" pitchFamily="34" charset="0"/>
              </a:rPr>
              <a:t>Na</a:t>
            </a:r>
            <a:r>
              <a:rPr lang="en-US" sz="2400" baseline="30000" dirty="0">
                <a:latin typeface="Corbel" panose="020B0503020204020204" pitchFamily="34" charset="0"/>
              </a:rPr>
              <a:t>+</a:t>
            </a:r>
            <a:r>
              <a:rPr lang="en-US" sz="2400" dirty="0">
                <a:latin typeface="Corbel" panose="020B0503020204020204" pitchFamily="34" charset="0"/>
              </a:rPr>
              <a:t>+ 3UO</a:t>
            </a:r>
            <a:r>
              <a:rPr lang="en-US" sz="2400" baseline="-25000" dirty="0">
                <a:latin typeface="Corbel" panose="020B0503020204020204" pitchFamily="34" charset="0"/>
              </a:rPr>
              <a:t>2</a:t>
            </a:r>
            <a:r>
              <a:rPr lang="en-US" sz="2400" dirty="0">
                <a:latin typeface="Corbel" panose="020B0503020204020204" pitchFamily="34" charset="0"/>
              </a:rPr>
              <a:t>(</a:t>
            </a:r>
            <a:r>
              <a:rPr lang="en-US" sz="2400" dirty="0" err="1">
                <a:latin typeface="Corbel" panose="020B0503020204020204" pitchFamily="34" charset="0"/>
              </a:rPr>
              <a:t>OAc</a:t>
            </a:r>
            <a:r>
              <a:rPr lang="en-US" sz="2400" dirty="0">
                <a:latin typeface="Corbel" panose="020B0503020204020204" pitchFamily="34" charset="0"/>
              </a:rPr>
              <a:t>)</a:t>
            </a:r>
            <a:r>
              <a:rPr lang="en-US" sz="2400" baseline="-25000" dirty="0">
                <a:latin typeface="Corbel" panose="020B0503020204020204" pitchFamily="34" charset="0"/>
              </a:rPr>
              <a:t>2</a:t>
            </a:r>
            <a:r>
              <a:rPr lang="en-US" sz="2400" dirty="0">
                <a:latin typeface="Corbel" panose="020B0503020204020204" pitchFamily="34" charset="0"/>
              </a:rPr>
              <a:t> + </a:t>
            </a:r>
            <a:r>
              <a:rPr lang="en-US" sz="2400" dirty="0" err="1">
                <a:latin typeface="Corbel" panose="020B0503020204020204" pitchFamily="34" charset="0"/>
              </a:rPr>
              <a:t>AcO</a:t>
            </a:r>
            <a:r>
              <a:rPr lang="en-US" sz="2400" baseline="30000" dirty="0">
                <a:latin typeface="Corbel" panose="020B0503020204020204" pitchFamily="34" charset="0"/>
              </a:rPr>
              <a:t>-</a:t>
            </a:r>
            <a:r>
              <a:rPr lang="en-US" sz="2400" dirty="0">
                <a:latin typeface="Corbel" panose="020B0503020204020204" pitchFamily="34" charset="0"/>
              </a:rPr>
              <a:t> + MgOAc</a:t>
            </a:r>
            <a:r>
              <a:rPr lang="en-US" sz="2400" baseline="-25000" dirty="0">
                <a:latin typeface="Corbel" panose="020B0503020204020204" pitchFamily="34" charset="0"/>
              </a:rPr>
              <a:t>2</a:t>
            </a:r>
            <a:r>
              <a:rPr lang="en-US" sz="2400" dirty="0">
                <a:latin typeface="Corbel" panose="020B0503020204020204" pitchFamily="34" charset="0"/>
              </a:rPr>
              <a:t> + 9H</a:t>
            </a:r>
            <a:r>
              <a:rPr lang="en-US" sz="2400" baseline="-25000" dirty="0">
                <a:latin typeface="Corbel" panose="020B0503020204020204" pitchFamily="34" charset="0"/>
              </a:rPr>
              <a:t>2</a:t>
            </a:r>
            <a:r>
              <a:rPr lang="en-US" sz="2400" dirty="0">
                <a:latin typeface="Corbel" panose="020B0503020204020204" pitchFamily="34" charset="0"/>
              </a:rPr>
              <a:t>O            </a:t>
            </a:r>
            <a:r>
              <a:rPr lang="en-US" sz="2400" dirty="0" err="1">
                <a:latin typeface="Corbel" panose="020B0503020204020204" pitchFamily="34" charset="0"/>
              </a:rPr>
              <a:t>MgNa</a:t>
            </a:r>
            <a:r>
              <a:rPr lang="en-US" sz="2400" dirty="0">
                <a:latin typeface="Corbel" panose="020B0503020204020204" pitchFamily="34" charset="0"/>
              </a:rPr>
              <a:t>(UO</a:t>
            </a:r>
            <a:r>
              <a:rPr lang="en-US" sz="2400" baseline="-25000" dirty="0">
                <a:latin typeface="Corbel" panose="020B0503020204020204" pitchFamily="34" charset="0"/>
              </a:rPr>
              <a:t>2</a:t>
            </a:r>
            <a:r>
              <a:rPr lang="en-US" sz="2400" dirty="0">
                <a:latin typeface="Corbel" panose="020B0503020204020204" pitchFamily="34" charset="0"/>
              </a:rPr>
              <a:t>)OAc</a:t>
            </a:r>
            <a:r>
              <a:rPr lang="en-US" sz="2400" baseline="-25000" dirty="0">
                <a:latin typeface="Corbel" panose="020B0503020204020204" pitchFamily="34" charset="0"/>
              </a:rPr>
              <a:t>9</a:t>
            </a:r>
            <a:r>
              <a:rPr lang="en-US" sz="2400" dirty="0">
                <a:latin typeface="Corbel" panose="020B0503020204020204" pitchFamily="34" charset="0"/>
              </a:rPr>
              <a:t> + 9H</a:t>
            </a:r>
            <a:r>
              <a:rPr lang="en-US" sz="2400" baseline="-25000" dirty="0">
                <a:latin typeface="Corbel" panose="020B0503020204020204" pitchFamily="34" charset="0"/>
              </a:rPr>
              <a:t>2</a:t>
            </a:r>
            <a:r>
              <a:rPr lang="en-US" sz="2400" dirty="0">
                <a:latin typeface="Corbel" panose="020B0503020204020204" pitchFamily="34" charset="0"/>
              </a:rPr>
              <a:t>O   </a:t>
            </a:r>
            <a:endParaRPr lang="en-NG" sz="2400" kern="0" dirty="0">
              <a:solidFill>
                <a:sysClr val="windowText" lastClr="000000"/>
              </a:solidFill>
              <a:latin typeface="Corbel" panose="020B0503020204020204" pitchFamily="34" charset="0"/>
            </a:endParaRPr>
          </a:p>
          <a:p>
            <a:endParaRPr lang="en-NG" sz="2400" dirty="0">
              <a:latin typeface="Corbel" panose="020B0503020204020204" pitchFamily="34" charset="0"/>
            </a:endParaRPr>
          </a:p>
        </p:txBody>
      </p:sp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B445D427-4766-8660-8593-4AD30342D0FB}"/>
              </a:ext>
            </a:extLst>
          </p:cNvPr>
          <p:cNvCxnSpPr/>
          <p:nvPr/>
        </p:nvCxnSpPr>
        <p:spPr>
          <a:xfrm>
            <a:off x="6797040" y="5770880"/>
            <a:ext cx="497840" cy="0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Picture 3" descr="A logo of a university&#10;&#10;Description automatically generated">
            <a:extLst>
              <a:ext uri="{FF2B5EF4-FFF2-40B4-BE49-F238E27FC236}">
                <a16:creationId xmlns:a16="http://schemas.microsoft.com/office/drawing/2014/main" id="{00FB3E70-8FF4-E8E4-B732-262DCE604C5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24127" y="480060"/>
            <a:ext cx="817935" cy="8030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04311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CDA8BA-19CB-49E8-B7B6-E69124A14C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05610" y="600251"/>
            <a:ext cx="4957553" cy="807259"/>
          </a:xfrm>
        </p:spPr>
        <p:txBody>
          <a:bodyPr>
            <a:normAutofit/>
          </a:bodyPr>
          <a:lstStyle/>
          <a:p>
            <a:r>
              <a:rPr lang="en-US" sz="3600" b="1" dirty="0">
                <a:solidFill>
                  <a:srgbClr val="FF0000"/>
                </a:solidFill>
                <a:latin typeface="Corbel" panose="020B0503020204020204" pitchFamily="34" charset="0"/>
              </a:rPr>
              <a:t>Reagents</a:t>
            </a:r>
            <a:endParaRPr lang="en-NG" sz="3600" b="1" dirty="0">
              <a:solidFill>
                <a:srgbClr val="FF0000"/>
              </a:solidFill>
              <a:latin typeface="Corbel" panose="020B0503020204020204" pitchFamily="34" charset="0"/>
            </a:endParaRPr>
          </a:p>
        </p:txBody>
      </p:sp>
      <p:sp>
        <p:nvSpPr>
          <p:cNvPr id="2055" name="Rectangle 2054">
            <a:extLst>
              <a:ext uri="{FF2B5EF4-FFF2-40B4-BE49-F238E27FC236}">
                <a16:creationId xmlns:a16="http://schemas.microsoft.com/office/drawing/2014/main" id="{0BBB6B01-5B73-410C-B70E-8CF2FA470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28836" y="721224"/>
            <a:ext cx="5367164" cy="5415552"/>
          </a:xfrm>
          <a:prstGeom prst="rect">
            <a:avLst/>
          </a:prstGeom>
          <a:solidFill>
            <a:srgbClr val="FFFFFF"/>
          </a:solidFill>
          <a:ln w="6350" cap="flat" cmpd="sng" algn="ctr">
            <a:noFill/>
            <a:prstDash val="solid"/>
          </a:ln>
          <a:effectLst>
            <a:softEdge rad="0"/>
          </a:effectLst>
        </p:spPr>
        <p:txBody>
          <a:bodyPr/>
          <a:lstStyle/>
          <a:p>
            <a:endParaRPr lang="en-NG"/>
          </a:p>
        </p:txBody>
      </p:sp>
      <p:sp>
        <p:nvSpPr>
          <p:cNvPr id="2057" name="Rectangle 2056">
            <a:extLst>
              <a:ext uri="{FF2B5EF4-FFF2-40B4-BE49-F238E27FC236}">
                <a16:creationId xmlns:a16="http://schemas.microsoft.com/office/drawing/2014/main" id="{8712F587-12D0-435C-8E3F-F44C36EE71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85217" y="892220"/>
            <a:ext cx="5054517" cy="5097085"/>
          </a:xfrm>
          <a:prstGeom prst="rect">
            <a:avLst/>
          </a:prstGeom>
          <a:noFill/>
          <a:ln w="6350" cap="sq" cmpd="sng" algn="ctr">
            <a:solidFill>
              <a:srgbClr val="404040"/>
            </a:solidFill>
            <a:prstDash val="solid"/>
            <a:miter lim="800000"/>
          </a:ln>
          <a:effectLst/>
        </p:spPr>
        <p:txBody>
          <a:bodyPr/>
          <a:lstStyle/>
          <a:p>
            <a:endParaRPr lang="en-NG"/>
          </a:p>
        </p:txBody>
      </p:sp>
      <p:pic>
        <p:nvPicPr>
          <p:cNvPr id="4" name="Picture 3" descr="A logo of a university&#10;&#10;Description automatically generated">
            <a:extLst>
              <a:ext uri="{FF2B5EF4-FFF2-40B4-BE49-F238E27FC236}">
                <a16:creationId xmlns:a16="http://schemas.microsoft.com/office/drawing/2014/main" id="{83AF5B45-8AE9-E510-35A6-E9BE1943A40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43895" y="226665"/>
            <a:ext cx="1047750" cy="1028700"/>
          </a:xfrm>
          <a:prstGeom prst="rect">
            <a:avLst/>
          </a:prstGeom>
        </p:spPr>
      </p:pic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450928AC-17E8-8F6B-1DAC-916FBA6A9F1D}"/>
              </a:ext>
            </a:extLst>
          </p:cNvPr>
          <p:cNvSpPr txBox="1">
            <a:spLocks/>
          </p:cNvSpPr>
          <p:nvPr/>
        </p:nvSpPr>
        <p:spPr>
          <a:xfrm>
            <a:off x="1240162" y="1521362"/>
            <a:ext cx="5475428" cy="4074160"/>
          </a:xfrm>
          <a:prstGeom prst="rect">
            <a:avLst/>
          </a:prstGeom>
        </p:spPr>
        <p:txBody>
          <a:bodyPr>
            <a:noAutofit/>
          </a:bodyPr>
          <a:lstStyle>
            <a:lvl1pPr marL="0">
              <a:defRPr>
                <a:latin typeface="+mn-lt"/>
                <a:ea typeface="+mn-ea"/>
                <a:cs typeface="+mn-cs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pPr marL="571500" indent="-571500" algn="just">
              <a:buFont typeface="Wingdings" panose="05000000000000000000" pitchFamily="2" charset="2"/>
              <a:buChar char="q"/>
            </a:pPr>
            <a:r>
              <a:rPr lang="en-US" sz="2800" b="1" u="sng" kern="0" dirty="0">
                <a:solidFill>
                  <a:sysClr val="windowText" lastClr="000000"/>
                </a:solidFill>
                <a:latin typeface="Corbel" panose="020B0503020204020204" pitchFamily="34" charset="0"/>
              </a:rPr>
              <a:t>Reagent 1</a:t>
            </a:r>
          </a:p>
          <a:p>
            <a:pPr algn="just">
              <a:buFont typeface="Wingdings" panose="05000000000000000000" pitchFamily="2" charset="2"/>
              <a:buChar char="ü"/>
            </a:pPr>
            <a:endParaRPr lang="en-US" sz="2800" kern="0" dirty="0">
              <a:solidFill>
                <a:sysClr val="windowText" lastClr="000000"/>
              </a:solidFill>
              <a:latin typeface="Corbel" panose="020B0503020204020204" pitchFamily="34" charset="0"/>
            </a:endParaRPr>
          </a:p>
          <a:p>
            <a:pPr algn="just">
              <a:buFont typeface="Wingdings" panose="05000000000000000000" pitchFamily="2" charset="2"/>
              <a:buChar char="ü"/>
            </a:pPr>
            <a:r>
              <a:rPr lang="en-US" sz="2800" kern="0" dirty="0" err="1">
                <a:solidFill>
                  <a:sysClr val="windowText" lastClr="000000"/>
                </a:solidFill>
                <a:latin typeface="Corbel" panose="020B0503020204020204" pitchFamily="34" charset="0"/>
              </a:rPr>
              <a:t>Uranylacetate</a:t>
            </a:r>
            <a:endParaRPr lang="en-US" sz="2800" kern="0" dirty="0">
              <a:solidFill>
                <a:sysClr val="windowText" lastClr="000000"/>
              </a:solidFill>
              <a:latin typeface="Corbel" panose="020B0503020204020204" pitchFamily="34" charset="0"/>
            </a:endParaRPr>
          </a:p>
          <a:p>
            <a:pPr algn="just">
              <a:buFont typeface="Wingdings" panose="05000000000000000000" pitchFamily="2" charset="2"/>
              <a:buChar char="ü"/>
            </a:pPr>
            <a:endParaRPr lang="en-US" sz="2800" kern="0" dirty="0">
              <a:solidFill>
                <a:sysClr val="windowText" lastClr="000000"/>
              </a:solidFill>
              <a:latin typeface="Corbel" panose="020B0503020204020204" pitchFamily="34" charset="0"/>
            </a:endParaRPr>
          </a:p>
          <a:p>
            <a:pPr algn="just">
              <a:buFont typeface="Wingdings" panose="05000000000000000000" pitchFamily="2" charset="2"/>
              <a:buChar char="ü"/>
            </a:pPr>
            <a:r>
              <a:rPr lang="en-US" sz="2800" kern="0" dirty="0">
                <a:solidFill>
                  <a:sysClr val="windowText" lastClr="000000"/>
                </a:solidFill>
                <a:latin typeface="Corbel" panose="020B0503020204020204" pitchFamily="34" charset="0"/>
              </a:rPr>
              <a:t>Magnesium acetate</a:t>
            </a:r>
            <a:endParaRPr lang="en-NG" sz="2800" kern="0" dirty="0">
              <a:solidFill>
                <a:sysClr val="windowText" lastClr="000000"/>
              </a:solidFill>
              <a:latin typeface="Corbel" panose="020B0503020204020204" pitchFamily="34" charset="0"/>
            </a:endParaRP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892DDBBC-D676-9D50-4416-3ECF3FE52091}"/>
              </a:ext>
            </a:extLst>
          </p:cNvPr>
          <p:cNvSpPr txBox="1">
            <a:spLocks/>
          </p:cNvSpPr>
          <p:nvPr/>
        </p:nvSpPr>
        <p:spPr>
          <a:xfrm>
            <a:off x="6170414" y="1521362"/>
            <a:ext cx="5627946" cy="3617506"/>
          </a:xfrm>
          <a:prstGeom prst="rect">
            <a:avLst/>
          </a:prstGeom>
        </p:spPr>
        <p:txBody>
          <a:bodyPr>
            <a:noAutofit/>
          </a:bodyPr>
          <a:lstStyle>
            <a:lvl1pPr marL="0">
              <a:defRPr>
                <a:latin typeface="+mn-lt"/>
                <a:ea typeface="+mn-ea"/>
                <a:cs typeface="+mn-cs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pPr marL="571500" indent="-571500">
              <a:buFont typeface="Wingdings" panose="05000000000000000000" pitchFamily="2" charset="2"/>
              <a:buChar char="q"/>
            </a:pPr>
            <a:r>
              <a:rPr lang="en-US" sz="2800" b="1" u="sng" kern="0" dirty="0">
                <a:solidFill>
                  <a:sysClr val="windowText" lastClr="000000"/>
                </a:solidFill>
                <a:latin typeface="Corbel" panose="020B0503020204020204" pitchFamily="34" charset="0"/>
              </a:rPr>
              <a:t>Reagent 2</a:t>
            </a:r>
          </a:p>
          <a:p>
            <a:pPr algn="just">
              <a:buFont typeface="Wingdings" panose="05000000000000000000" pitchFamily="2" charset="2"/>
              <a:buChar char="ü"/>
            </a:pPr>
            <a:endParaRPr lang="en-US" sz="2800" kern="0" dirty="0">
              <a:solidFill>
                <a:sysClr val="windowText" lastClr="000000"/>
              </a:solidFill>
              <a:latin typeface="Corbel" panose="020B0503020204020204" pitchFamily="34" charset="0"/>
            </a:endParaRPr>
          </a:p>
          <a:p>
            <a:pPr algn="just">
              <a:buFont typeface="Wingdings" panose="05000000000000000000" pitchFamily="2" charset="2"/>
              <a:buChar char="ü"/>
            </a:pPr>
            <a:r>
              <a:rPr lang="en-US" sz="2800" kern="0" dirty="0">
                <a:solidFill>
                  <a:sysClr val="windowText" lastClr="000000"/>
                </a:solidFill>
                <a:latin typeface="Corbel" panose="020B0503020204020204" pitchFamily="34" charset="0"/>
              </a:rPr>
              <a:t>Ammonium Thioglycolate</a:t>
            </a:r>
          </a:p>
          <a:p>
            <a:pPr algn="just">
              <a:buFont typeface="Wingdings" panose="05000000000000000000" pitchFamily="2" charset="2"/>
              <a:buChar char="ü"/>
            </a:pPr>
            <a:endParaRPr lang="en-US" sz="2800" kern="0" dirty="0">
              <a:solidFill>
                <a:sysClr val="windowText" lastClr="000000"/>
              </a:solidFill>
              <a:latin typeface="Corbel" panose="020B0503020204020204" pitchFamily="34" charset="0"/>
            </a:endParaRPr>
          </a:p>
          <a:p>
            <a:pPr algn="just">
              <a:buFont typeface="Wingdings" panose="05000000000000000000" pitchFamily="2" charset="2"/>
              <a:buChar char="ü"/>
            </a:pPr>
            <a:r>
              <a:rPr lang="en-US" sz="2800" kern="0" dirty="0" err="1">
                <a:solidFill>
                  <a:sysClr val="windowText" lastClr="000000"/>
                </a:solidFill>
                <a:latin typeface="Corbel" panose="020B0503020204020204" pitchFamily="34" charset="0"/>
              </a:rPr>
              <a:t>Ammoniak</a:t>
            </a:r>
            <a:endParaRPr lang="en-US" sz="2800" kern="0" dirty="0">
              <a:solidFill>
                <a:sysClr val="windowText" lastClr="000000"/>
              </a:solidFill>
              <a:latin typeface="Corbel" panose="020B0503020204020204" pitchFamily="34" charset="0"/>
            </a:endParaRPr>
          </a:p>
          <a:p>
            <a:pPr algn="just">
              <a:buFont typeface="Wingdings" panose="05000000000000000000" pitchFamily="2" charset="2"/>
              <a:buChar char="ü"/>
            </a:pPr>
            <a:endParaRPr lang="en-US" sz="2800" kern="0" dirty="0">
              <a:solidFill>
                <a:sysClr val="windowText" lastClr="000000"/>
              </a:solidFill>
              <a:latin typeface="Corbel" panose="020B050302020402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8CD3E68-EAEC-80A8-EAB2-74BE1289282F}"/>
              </a:ext>
            </a:extLst>
          </p:cNvPr>
          <p:cNvSpPr txBox="1"/>
          <p:nvPr/>
        </p:nvSpPr>
        <p:spPr>
          <a:xfrm>
            <a:off x="1355018" y="4277102"/>
            <a:ext cx="41148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buFont typeface="Wingdings" panose="05000000000000000000" pitchFamily="2" charset="2"/>
              <a:buChar char="q"/>
            </a:pPr>
            <a:r>
              <a:rPr lang="en-US" sz="3200" b="1" kern="0" dirty="0">
                <a:solidFill>
                  <a:srgbClr val="C00000"/>
                </a:solidFill>
                <a:latin typeface="Corbel" panose="020B0503020204020204" pitchFamily="34" charset="0"/>
              </a:rPr>
              <a:t>Standard</a:t>
            </a:r>
          </a:p>
          <a:p>
            <a:endParaRPr lang="en-NG" sz="32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61989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2344BC-D7FE-E91B-A7B9-AC4EC67C07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596926"/>
          </a:xfrm>
        </p:spPr>
        <p:txBody>
          <a:bodyPr>
            <a:normAutofit fontScale="90000"/>
          </a:bodyPr>
          <a:lstStyle/>
          <a:p>
            <a:r>
              <a:rPr lang="en-US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Procedure</a:t>
            </a:r>
            <a:endParaRPr lang="en-NG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80C3B117-5EF9-39C6-92EF-EBED443FFC07}"/>
              </a:ext>
            </a:extLst>
          </p:cNvPr>
          <p:cNvSpPr txBox="1">
            <a:spLocks/>
          </p:cNvSpPr>
          <p:nvPr/>
        </p:nvSpPr>
        <p:spPr>
          <a:xfrm>
            <a:off x="883920" y="1239520"/>
            <a:ext cx="10130465" cy="5329747"/>
          </a:xfrm>
          <a:prstGeom prst="rect">
            <a:avLst/>
          </a:prstGeom>
        </p:spPr>
        <p:txBody>
          <a:bodyPr>
            <a:noAutofit/>
          </a:bodyPr>
          <a:lstStyle>
            <a:lvl1pPr marL="0">
              <a:defRPr>
                <a:latin typeface="+mn-lt"/>
                <a:ea typeface="+mn-ea"/>
                <a:cs typeface="+mn-cs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pPr algn="just">
              <a:buFont typeface="Wingdings" panose="05000000000000000000" pitchFamily="2" charset="2"/>
              <a:buChar char="ü"/>
            </a:pPr>
            <a:r>
              <a:rPr lang="en-US" sz="2400" kern="0" dirty="0">
                <a:solidFill>
                  <a:sysClr val="windowText" lastClr="000000"/>
                </a:solidFill>
                <a:latin typeface="Corbel" panose="020B0503020204020204" pitchFamily="34" charset="0"/>
              </a:rPr>
              <a:t>The experiment is to be carried out in two steps as follows:</a:t>
            </a:r>
          </a:p>
          <a:p>
            <a:pPr algn="just"/>
            <a:r>
              <a:rPr lang="en-US" sz="2400" kern="0" dirty="0">
                <a:solidFill>
                  <a:sysClr val="windowText" lastClr="000000"/>
                </a:solidFill>
                <a:latin typeface="Corbel" panose="020B0503020204020204" pitchFamily="34" charset="0"/>
              </a:rPr>
              <a:t>    Table 1: </a:t>
            </a:r>
            <a:r>
              <a:rPr lang="en-US" sz="2400" b="1" kern="0" dirty="0">
                <a:solidFill>
                  <a:srgbClr val="C00000"/>
                </a:solidFill>
                <a:latin typeface="Corbel" panose="020B0503020204020204" pitchFamily="34" charset="0"/>
              </a:rPr>
              <a:t>Step 1</a:t>
            </a:r>
            <a:r>
              <a:rPr lang="en-US" sz="2400" kern="0" dirty="0">
                <a:solidFill>
                  <a:srgbClr val="C00000"/>
                </a:solidFill>
                <a:latin typeface="Corbel" panose="020B0503020204020204" pitchFamily="34" charset="0"/>
              </a:rPr>
              <a:t> of the procedure.</a:t>
            </a:r>
          </a:p>
          <a:p>
            <a:pPr algn="just"/>
            <a:endParaRPr lang="en-US" sz="2400" kern="0" dirty="0">
              <a:solidFill>
                <a:srgbClr val="C00000"/>
              </a:solidFill>
              <a:latin typeface="Corbel" panose="020B0503020204020204" pitchFamily="34" charset="0"/>
            </a:endParaRPr>
          </a:p>
          <a:p>
            <a:pPr algn="just"/>
            <a:endParaRPr lang="en-US" sz="2400" kern="0" dirty="0">
              <a:solidFill>
                <a:srgbClr val="C00000"/>
              </a:solidFill>
              <a:latin typeface="Corbel" panose="020B0503020204020204" pitchFamily="34" charset="0"/>
            </a:endParaRPr>
          </a:p>
          <a:p>
            <a:pPr algn="just"/>
            <a:endParaRPr lang="en-US" sz="2400" kern="0" dirty="0">
              <a:solidFill>
                <a:srgbClr val="C00000"/>
              </a:solidFill>
              <a:latin typeface="Corbel" panose="020B0503020204020204" pitchFamily="34" charset="0"/>
            </a:endParaRPr>
          </a:p>
          <a:p>
            <a:pPr algn="just"/>
            <a:endParaRPr lang="en-US" sz="2400" kern="0" dirty="0">
              <a:solidFill>
                <a:srgbClr val="C00000"/>
              </a:solidFill>
              <a:latin typeface="Corbel" panose="020B0503020204020204" pitchFamily="34" charset="0"/>
            </a:endParaRPr>
          </a:p>
          <a:p>
            <a:pPr algn="just"/>
            <a:endParaRPr lang="en-US" sz="2400" kern="0" dirty="0">
              <a:solidFill>
                <a:srgbClr val="C00000"/>
              </a:solidFill>
              <a:latin typeface="Corbel" panose="020B0503020204020204" pitchFamily="34" charset="0"/>
            </a:endParaRPr>
          </a:p>
          <a:p>
            <a:pPr algn="just"/>
            <a:endParaRPr lang="en-US" sz="2400" kern="0" dirty="0">
              <a:solidFill>
                <a:srgbClr val="C00000"/>
              </a:solidFill>
              <a:latin typeface="Corbel" panose="020B0503020204020204" pitchFamily="34" charset="0"/>
            </a:endParaRPr>
          </a:p>
          <a:p>
            <a:pPr algn="just"/>
            <a:endParaRPr lang="en-US" sz="2400" kern="0" dirty="0">
              <a:solidFill>
                <a:srgbClr val="C00000"/>
              </a:solidFill>
              <a:latin typeface="Corbel" panose="020B0503020204020204" pitchFamily="34" charset="0"/>
            </a:endParaRPr>
          </a:p>
          <a:p>
            <a:pPr algn="just"/>
            <a:endParaRPr lang="en-US" sz="2400" kern="0" dirty="0">
              <a:solidFill>
                <a:srgbClr val="C00000"/>
              </a:solidFill>
              <a:latin typeface="Corbel" panose="020B0503020204020204" pitchFamily="34" charset="0"/>
            </a:endParaRPr>
          </a:p>
          <a:p>
            <a:pPr algn="just"/>
            <a:endParaRPr lang="en-US" sz="2400" kern="0" dirty="0">
              <a:solidFill>
                <a:srgbClr val="C00000"/>
              </a:solidFill>
              <a:latin typeface="Corbel" panose="020B0503020204020204" pitchFamily="34" charset="0"/>
            </a:endParaRPr>
          </a:p>
          <a:p>
            <a:pPr marL="571500" indent="-571500" algn="just">
              <a:buFont typeface="Wingdings" panose="05000000000000000000" pitchFamily="2" charset="2"/>
              <a:buChar char="§"/>
            </a:pPr>
            <a:r>
              <a:rPr lang="en-US" sz="2400" kern="0" dirty="0">
                <a:latin typeface="Corbel" panose="020B0503020204020204" pitchFamily="34" charset="0"/>
              </a:rPr>
              <a:t>Shake the tube gently and keep for five minutes. </a:t>
            </a:r>
          </a:p>
          <a:p>
            <a:pPr marL="571500" indent="-571500" algn="just">
              <a:buFont typeface="Wingdings" panose="05000000000000000000" pitchFamily="2" charset="2"/>
              <a:buChar char="§"/>
            </a:pPr>
            <a:r>
              <a:rPr lang="en-US" sz="2400" kern="0" dirty="0">
                <a:latin typeface="Corbel" panose="020B0503020204020204" pitchFamily="34" charset="0"/>
              </a:rPr>
              <a:t>Shake vigorously for 3 sec and keep the tubes in the dark for 30 min.</a:t>
            </a:r>
          </a:p>
          <a:p>
            <a:pPr marL="571500" indent="-571500" algn="just">
              <a:buFont typeface="Wingdings" panose="05000000000000000000" pitchFamily="2" charset="2"/>
              <a:buChar char="§"/>
            </a:pPr>
            <a:r>
              <a:rPr lang="en-US" sz="2400" kern="0" dirty="0">
                <a:latin typeface="Corbel" panose="020B0503020204020204" pitchFamily="34" charset="0"/>
              </a:rPr>
              <a:t>Centrifuge at high speed for 5 – 10 min. </a:t>
            </a:r>
          </a:p>
          <a:p>
            <a:pPr algn="just"/>
            <a:endParaRPr lang="en-US" sz="2400" kern="0" dirty="0">
              <a:solidFill>
                <a:srgbClr val="C00000"/>
              </a:solidFill>
              <a:latin typeface="Corbel" panose="020B0503020204020204" pitchFamily="34" charset="0"/>
            </a:endParaRPr>
          </a:p>
          <a:p>
            <a:pPr algn="just"/>
            <a:endParaRPr lang="en-US" sz="2400" kern="0" dirty="0">
              <a:solidFill>
                <a:srgbClr val="C00000"/>
              </a:solidFill>
              <a:latin typeface="Corbel" panose="020B0503020204020204" pitchFamily="34" charset="0"/>
            </a:endParaRPr>
          </a:p>
          <a:p>
            <a:pPr algn="just"/>
            <a:endParaRPr lang="en-US" sz="2400" kern="0" dirty="0">
              <a:solidFill>
                <a:srgbClr val="C00000"/>
              </a:solidFill>
              <a:latin typeface="Corbel" panose="020B0503020204020204" pitchFamily="34" charset="0"/>
            </a:endParaRPr>
          </a:p>
          <a:p>
            <a:pPr algn="just"/>
            <a:endParaRPr lang="en-US" sz="2400" kern="0" dirty="0">
              <a:solidFill>
                <a:srgbClr val="C00000"/>
              </a:solidFill>
              <a:latin typeface="Corbel" panose="020B0503020204020204" pitchFamily="34" charset="0"/>
            </a:endParaRPr>
          </a:p>
          <a:p>
            <a:pPr algn="just"/>
            <a:endParaRPr lang="en-NG" sz="2400" kern="0" dirty="0">
              <a:solidFill>
                <a:srgbClr val="C00000"/>
              </a:solidFill>
              <a:latin typeface="Corbel" panose="020B0503020204020204" pitchFamily="34" charset="0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C4910734-5066-10F1-000D-D6A797A0E10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02186" y="2108167"/>
            <a:ext cx="7978831" cy="3025402"/>
          </a:xfrm>
          <a:prstGeom prst="rect">
            <a:avLst/>
          </a:prstGeom>
        </p:spPr>
      </p:pic>
      <p:pic>
        <p:nvPicPr>
          <p:cNvPr id="3" name="Picture 2" descr="A logo of a university&#10;&#10;Description automatically generated">
            <a:extLst>
              <a:ext uri="{FF2B5EF4-FFF2-40B4-BE49-F238E27FC236}">
                <a16:creationId xmlns:a16="http://schemas.microsoft.com/office/drawing/2014/main" id="{003A9091-A7A8-6B35-523C-B4C9113274D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24127" y="480060"/>
            <a:ext cx="817935" cy="8030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05470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2344BC-D7FE-E91B-A7B9-AC4EC67C07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596926"/>
          </a:xfrm>
        </p:spPr>
        <p:txBody>
          <a:bodyPr>
            <a:normAutofit/>
          </a:bodyPr>
          <a:lstStyle/>
          <a:p>
            <a:r>
              <a:rPr lang="en-US" sz="36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Procedure</a:t>
            </a:r>
            <a:endParaRPr lang="en-NG" sz="36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80C3B117-5EF9-39C6-92EF-EBED443FFC07}"/>
              </a:ext>
            </a:extLst>
          </p:cNvPr>
          <p:cNvSpPr txBox="1">
            <a:spLocks/>
          </p:cNvSpPr>
          <p:nvPr/>
        </p:nvSpPr>
        <p:spPr>
          <a:xfrm>
            <a:off x="883921" y="1239521"/>
            <a:ext cx="10058400" cy="5090160"/>
          </a:xfrm>
          <a:prstGeom prst="rect">
            <a:avLst/>
          </a:prstGeom>
        </p:spPr>
        <p:txBody>
          <a:bodyPr>
            <a:noAutofit/>
          </a:bodyPr>
          <a:lstStyle>
            <a:lvl1pPr marL="0">
              <a:defRPr>
                <a:latin typeface="+mn-lt"/>
                <a:ea typeface="+mn-ea"/>
                <a:cs typeface="+mn-cs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pPr algn="just">
              <a:buFont typeface="Wingdings" panose="05000000000000000000" pitchFamily="2" charset="2"/>
              <a:buChar char="ü"/>
            </a:pPr>
            <a:r>
              <a:rPr lang="en-US" sz="2800" kern="0" dirty="0">
                <a:solidFill>
                  <a:sysClr val="windowText" lastClr="000000"/>
                </a:solidFill>
                <a:latin typeface="Corbel" panose="020B0503020204020204" pitchFamily="34" charset="0"/>
              </a:rPr>
              <a:t>The experiment is to be carried out in two steps as follows:</a:t>
            </a:r>
          </a:p>
          <a:p>
            <a:pPr algn="just"/>
            <a:r>
              <a:rPr lang="en-US" sz="2800" kern="0" dirty="0">
                <a:solidFill>
                  <a:sysClr val="windowText" lastClr="000000"/>
                </a:solidFill>
                <a:latin typeface="Corbel" panose="020B0503020204020204" pitchFamily="34" charset="0"/>
              </a:rPr>
              <a:t>    Table 2: </a:t>
            </a:r>
            <a:r>
              <a:rPr lang="en-US" sz="2800" b="1" kern="0" dirty="0">
                <a:solidFill>
                  <a:srgbClr val="C00000"/>
                </a:solidFill>
                <a:latin typeface="Corbel" panose="020B0503020204020204" pitchFamily="34" charset="0"/>
              </a:rPr>
              <a:t>Step 2</a:t>
            </a:r>
            <a:r>
              <a:rPr lang="en-US" sz="2800" kern="0" dirty="0">
                <a:solidFill>
                  <a:srgbClr val="C00000"/>
                </a:solidFill>
                <a:latin typeface="Corbel" panose="020B0503020204020204" pitchFamily="34" charset="0"/>
              </a:rPr>
              <a:t> of the procedure.</a:t>
            </a:r>
          </a:p>
          <a:p>
            <a:pPr algn="just"/>
            <a:endParaRPr lang="en-US" sz="2800" kern="0" dirty="0">
              <a:solidFill>
                <a:srgbClr val="C00000"/>
              </a:solidFill>
              <a:latin typeface="Corbel" panose="020B0503020204020204" pitchFamily="34" charset="0"/>
            </a:endParaRPr>
          </a:p>
          <a:p>
            <a:pPr algn="just"/>
            <a:endParaRPr lang="en-US" sz="2800" kern="0" dirty="0">
              <a:solidFill>
                <a:srgbClr val="C00000"/>
              </a:solidFill>
              <a:latin typeface="Corbel" panose="020B0503020204020204" pitchFamily="34" charset="0"/>
            </a:endParaRPr>
          </a:p>
          <a:p>
            <a:pPr algn="just"/>
            <a:endParaRPr lang="en-US" sz="2800" kern="0" dirty="0">
              <a:solidFill>
                <a:srgbClr val="C00000"/>
              </a:solidFill>
              <a:latin typeface="Corbel" panose="020B0503020204020204" pitchFamily="34" charset="0"/>
            </a:endParaRPr>
          </a:p>
          <a:p>
            <a:pPr algn="just"/>
            <a:endParaRPr lang="en-US" sz="2800" kern="0" dirty="0">
              <a:solidFill>
                <a:srgbClr val="C00000"/>
              </a:solidFill>
              <a:latin typeface="Corbel" panose="020B0503020204020204" pitchFamily="34" charset="0"/>
            </a:endParaRPr>
          </a:p>
          <a:p>
            <a:pPr algn="just"/>
            <a:endParaRPr lang="en-US" sz="2800" kern="0" dirty="0">
              <a:solidFill>
                <a:srgbClr val="C00000"/>
              </a:solidFill>
              <a:latin typeface="Corbel" panose="020B0503020204020204" pitchFamily="34" charset="0"/>
            </a:endParaRPr>
          </a:p>
          <a:p>
            <a:pPr algn="just"/>
            <a:endParaRPr lang="en-US" sz="2800" kern="0" dirty="0">
              <a:solidFill>
                <a:srgbClr val="C00000"/>
              </a:solidFill>
              <a:latin typeface="Corbel" panose="020B0503020204020204" pitchFamily="34" charset="0"/>
            </a:endParaRPr>
          </a:p>
          <a:p>
            <a:pPr algn="just"/>
            <a:endParaRPr lang="en-US" sz="2800" kern="0" dirty="0">
              <a:solidFill>
                <a:srgbClr val="C00000"/>
              </a:solidFill>
              <a:latin typeface="Corbel" panose="020B0503020204020204" pitchFamily="34" charset="0"/>
            </a:endParaRPr>
          </a:p>
          <a:p>
            <a:pPr marL="571500" indent="-571500" algn="just">
              <a:buFont typeface="Wingdings" panose="05000000000000000000" pitchFamily="2" charset="2"/>
              <a:buChar char="§"/>
            </a:pPr>
            <a:r>
              <a:rPr lang="en-US" sz="2400" kern="0" dirty="0">
                <a:latin typeface="Corbel" panose="020B0503020204020204" pitchFamily="34" charset="0"/>
              </a:rPr>
              <a:t>Shake the tubes and keep at room temperature for five minutes.</a:t>
            </a:r>
          </a:p>
          <a:p>
            <a:pPr marL="571500" indent="-571500" algn="just">
              <a:buFont typeface="Wingdings" panose="05000000000000000000" pitchFamily="2" charset="2"/>
              <a:buChar char="§"/>
            </a:pPr>
            <a:r>
              <a:rPr lang="en-US" sz="2400" kern="0" dirty="0">
                <a:latin typeface="Corbel" panose="020B0503020204020204" pitchFamily="34" charset="0"/>
              </a:rPr>
              <a:t>Take absorbance at 365/406 nm using reagent only as blank.</a:t>
            </a:r>
          </a:p>
          <a:p>
            <a:pPr marL="571500" indent="-571500" algn="just">
              <a:buFont typeface="Wingdings" panose="05000000000000000000" pitchFamily="2" charset="2"/>
              <a:buChar char="§"/>
            </a:pPr>
            <a:r>
              <a:rPr lang="en-US" sz="2400" kern="0" dirty="0">
                <a:latin typeface="Corbel" panose="020B0503020204020204" pitchFamily="34" charset="0"/>
              </a:rPr>
              <a:t>Record your result and calculate the Na</a:t>
            </a:r>
            <a:r>
              <a:rPr lang="en-US" sz="2400" kern="0" baseline="30000" dirty="0">
                <a:latin typeface="Corbel" panose="020B0503020204020204" pitchFamily="34" charset="0"/>
              </a:rPr>
              <a:t>+</a:t>
            </a:r>
            <a:r>
              <a:rPr lang="en-US" sz="2400" kern="0" dirty="0">
                <a:latin typeface="Corbel" panose="020B0503020204020204" pitchFamily="34" charset="0"/>
              </a:rPr>
              <a:t> concentration as follows:</a:t>
            </a:r>
          </a:p>
          <a:p>
            <a:pPr algn="just"/>
            <a:endParaRPr lang="en-US" sz="2400" kern="0" dirty="0">
              <a:solidFill>
                <a:srgbClr val="C00000"/>
              </a:solidFill>
              <a:latin typeface="Corbel" panose="020B0503020204020204" pitchFamily="34" charset="0"/>
            </a:endParaRPr>
          </a:p>
          <a:p>
            <a:pPr algn="just"/>
            <a:endParaRPr lang="en-US" sz="2400" kern="0" dirty="0">
              <a:solidFill>
                <a:srgbClr val="C00000"/>
              </a:solidFill>
              <a:latin typeface="Corbel" panose="020B0503020204020204" pitchFamily="34" charset="0"/>
            </a:endParaRPr>
          </a:p>
          <a:p>
            <a:pPr algn="just"/>
            <a:endParaRPr lang="en-US" sz="2400" kern="0" dirty="0">
              <a:solidFill>
                <a:srgbClr val="C00000"/>
              </a:solidFill>
              <a:latin typeface="Corbel" panose="020B0503020204020204" pitchFamily="34" charset="0"/>
            </a:endParaRPr>
          </a:p>
          <a:p>
            <a:pPr algn="just"/>
            <a:endParaRPr lang="en-US" sz="2400" kern="0" dirty="0">
              <a:solidFill>
                <a:srgbClr val="C00000"/>
              </a:solidFill>
              <a:latin typeface="Corbel" panose="020B0503020204020204" pitchFamily="34" charset="0"/>
            </a:endParaRPr>
          </a:p>
          <a:p>
            <a:pPr algn="just"/>
            <a:endParaRPr lang="en-NG" sz="2400" kern="0" dirty="0">
              <a:solidFill>
                <a:srgbClr val="C00000"/>
              </a:solidFill>
              <a:latin typeface="Corbel" panose="020B0503020204020204" pitchFamily="34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DBB6CE7A-B77D-F23C-6B3A-D104BC6C44A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87363" y="2217302"/>
            <a:ext cx="9617273" cy="27281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0458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VTI">
  <a:themeElements>
    <a:clrScheme name="Custom 8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96A9A9"/>
      </a:accent1>
      <a:accent2>
        <a:srgbClr val="CB58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D0690C"/>
      </a:hlink>
      <a:folHlink>
        <a:srgbClr val="9696A0"/>
      </a:folHlink>
    </a:clrScheme>
    <a:fontScheme name="Savon">
      <a:majorFont>
        <a:latin typeface="Century Schoolbook" panose="02020404030301010803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20404030301010803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hade val="100000"/>
                <a:satMod val="300000"/>
              </a:schemeClr>
            </a:gs>
            <a:gs pos="100000">
              <a:schemeClr val="phClr">
                <a:tint val="100000"/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VTI" id="{A72E8C35-66DD-49F8-AF66-813F19B983AE}" vid="{93CCBC76-B7A1-4C3D-93EA-5CE34C4670F9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2846</TotalTime>
  <Words>508</Words>
  <Application>Microsoft Office PowerPoint</Application>
  <PresentationFormat>Widescreen</PresentationFormat>
  <Paragraphs>97</Paragraphs>
  <Slides>13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1" baseType="lpstr">
      <vt:lpstr>Arial</vt:lpstr>
      <vt:lpstr>Calibri</vt:lpstr>
      <vt:lpstr>Century Schoolbook</vt:lpstr>
      <vt:lpstr>Corbel</vt:lpstr>
      <vt:lpstr>Franklin Gothic Book</vt:lpstr>
      <vt:lpstr>Garamond</vt:lpstr>
      <vt:lpstr>Wingdings</vt:lpstr>
      <vt:lpstr>SavonVTI</vt:lpstr>
      <vt:lpstr>Determination of serum electrolytes (Sodium)</vt:lpstr>
      <vt:lpstr>Objectives </vt:lpstr>
      <vt:lpstr>PowerPoint Presentation</vt:lpstr>
      <vt:lpstr>PowerPoint Presentation</vt:lpstr>
      <vt:lpstr>PowerPoint Presentation</vt:lpstr>
      <vt:lpstr>Principle of the experiment </vt:lpstr>
      <vt:lpstr>Reagents</vt:lpstr>
      <vt:lpstr>Procedure</vt:lpstr>
      <vt:lpstr>Procedure</vt:lpstr>
      <vt:lpstr>PowerPoint Presentation</vt:lpstr>
      <vt:lpstr>Ranges for Sodium conc.</vt:lpstr>
      <vt:lpstr>Practical Report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Topic title</dc:title>
  <dc:creator>Samira Saeed</dc:creator>
  <cp:lastModifiedBy>Ja'afaru Sani Mohammed</cp:lastModifiedBy>
  <cp:revision>89</cp:revision>
  <dcterms:created xsi:type="dcterms:W3CDTF">2023-08-06T13:50:32Z</dcterms:created>
  <dcterms:modified xsi:type="dcterms:W3CDTF">2024-10-08T06:05:08Z</dcterms:modified>
</cp:coreProperties>
</file>