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0" r:id="rId3"/>
    <p:sldId id="284" r:id="rId4"/>
    <p:sldId id="287" r:id="rId5"/>
    <p:sldId id="289" r:id="rId6"/>
    <p:sldId id="290" r:id="rId7"/>
    <p:sldId id="270" r:id="rId8"/>
    <p:sldId id="292" r:id="rId9"/>
    <p:sldId id="288" r:id="rId10"/>
    <p:sldId id="293" r:id="rId11"/>
    <p:sldId id="263" r:id="rId12"/>
    <p:sldId id="264" r:id="rId13"/>
    <p:sldId id="295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291FA-C6F1-4D29-9D45-3E36F8DF632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A78F0-2F99-4ECE-B374-5D3B31AA9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7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85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47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97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764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 Cop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7678" y="136525"/>
            <a:ext cx="5676382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5277678" y="0"/>
            <a:ext cx="5676381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76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 userDrawn="1"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40C2B055-E680-DE47-949A-41B3A5A9204A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40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 3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E3B0AD5-3645-8443-891F-C0E1D9763D7A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9B724A-B58C-CD4D-8980-C0DFE08B79B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894D68-6E31-8646-BFD7-2C0D8C4CD961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86979D-82A3-4A80-B7D8-1411156740B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4C3AA-BB58-4285-A38D-608FB501AC1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B9E9C3-2013-4B62-89A6-8A4B0F2A884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4564187-7B7F-4203-BE0E-B2085E4F1869}"/>
              </a:ext>
            </a:extLst>
          </p:cNvPr>
          <p:cNvSpPr/>
          <p:nvPr userDrawn="1"/>
        </p:nvSpPr>
        <p:spPr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69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69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7509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 4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F5735D3-1D9F-7543-95B4-59FA78EE1633}"/>
              </a:ext>
            </a:extLst>
          </p:cNvPr>
          <p:cNvSpPr/>
          <p:nvPr userDrawn="1"/>
        </p:nvSpPr>
        <p:spPr>
          <a:xfrm>
            <a:off x="1729232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D89EB4-58FE-9C45-AF3E-821DBB1186EC}"/>
              </a:ext>
            </a:extLst>
          </p:cNvPr>
          <p:cNvSpPr/>
          <p:nvPr userDrawn="1"/>
        </p:nvSpPr>
        <p:spPr>
          <a:xfrm>
            <a:off x="3860091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2E783B-B6C5-C74B-8CB2-1421AF723973}"/>
              </a:ext>
            </a:extLst>
          </p:cNvPr>
          <p:cNvSpPr/>
          <p:nvPr userDrawn="1"/>
        </p:nvSpPr>
        <p:spPr>
          <a:xfrm>
            <a:off x="1728254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4FB0C7-5FAE-064C-B022-6C6F1429F789}"/>
              </a:ext>
            </a:extLst>
          </p:cNvPr>
          <p:cNvSpPr/>
          <p:nvPr userDrawn="1"/>
        </p:nvSpPr>
        <p:spPr>
          <a:xfrm>
            <a:off x="3859113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DD832-2CD9-45D2-AC4D-DD00EFA5A22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47021E-0309-4638-9D02-AE2A45E2C5D1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8E8D6F-D64D-4B85-AA51-BDA9EF959E3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359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88889-2E09-4B26-90FB-497460180E61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70E5C8-5074-4D5F-9EBD-E5E49462D138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144162-C52D-4D13-B080-38B1B0F6CBC6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1767593"/>
            <a:ext cx="3863221" cy="2595353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Emphasized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5C3D10-5CD7-421D-B7BB-581518EF00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31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7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90D010-2852-DE49-BD36-340D6725D1D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4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54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D02C68-EB7D-E044-99A9-658364A3B2F0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62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962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62E1D-1D13-2B48-9F3B-CE31039DD236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271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71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C57817-9ECE-F147-BBDB-760FAF41C8E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709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3A8A6E9-DFE7-C84C-8C6D-E32D8A663A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74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0258D63-D809-EE49-BCDD-8D6306004AE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29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5503617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A059022-81BB-3141-9DC1-6E855A13A2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24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3570526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438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182327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6556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1CB22CF-1587-E74F-B211-A50F838025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21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0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09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id="{C4B93A79-C848-FB4C-BF10-00BE7B66F061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1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AE8F62FC-AFDE-3E45-856E-4C504FC42FEC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829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0" cy="1217130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0" cy="1217130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0" cy="1217130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4" name="Picture Placeholder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0" cy="1217130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0" cy="1217130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0" cy="1217130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694CD2E2-CA8B-354D-8563-5AC361B78B27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674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003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A0092-7256-3C4E-857B-D93B1A8D2C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97204"/>
            <a:ext cx="4865864" cy="497975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9372" y="1197204"/>
            <a:ext cx="4865864" cy="497975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83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70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24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3617" y="1152000"/>
            <a:ext cx="3240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5235" y="1152000"/>
            <a:ext cx="3240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B8ADDC7-03DF-504A-BCB2-CD59459CCF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361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908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809" y="1152525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9618" y="1152525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8427" y="1148060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7235" y="1152525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8BEF633-490C-6441-95CA-B2301D2D96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504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4860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4860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FE5FCFC-5862-8346-B282-9ACAE5AA2B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15235" y="1581663"/>
            <a:ext cx="4786225" cy="460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15235" y="1151999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344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508260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013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6374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4967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8DDE606-CFBE-5C4D-91D3-266C9C6E73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410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085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5277678" cy="6858000"/>
            <a:chOff x="0" y="0"/>
            <a:chExt cx="10954058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2894682"/>
            <a:ext cx="5085650" cy="1870007"/>
          </a:xfrm>
        </p:spPr>
        <p:txBody>
          <a:bodyPr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3044" y="5025053"/>
            <a:ext cx="4681330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3044" y="5431223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3044" y="5817586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3044" y="6203950"/>
            <a:ext cx="4683095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1365186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8D655-4406-4239-85EC-50C2308745AA}"/>
              </a:ext>
            </a:extLst>
          </p:cNvPr>
          <p:cNvSpPr/>
          <p:nvPr userDrawn="1"/>
        </p:nvSpPr>
        <p:spPr>
          <a:xfrm>
            <a:off x="145004" y="135743"/>
            <a:ext cx="11909425" cy="6584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1369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5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8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0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8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079E3-6AF9-430F-BF0A-476BBC2856F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E50CC-3FA8-486F-AFB4-2002B441C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BF466B-33BA-42AC-AFB2-51FC72C2FA45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A5CDF3-277F-457A-90F6-C20C9F0EF716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09F7B-15BA-44E2-85A9-A5A242FAF0E0}"/>
              </a:ext>
            </a:extLst>
          </p:cNvPr>
          <p:cNvSpPr/>
          <p:nvPr userDrawn="1"/>
        </p:nvSpPr>
        <p:spPr>
          <a:xfrm rot="5400000">
            <a:off x="8144030" y="2810031"/>
            <a:ext cx="6858000" cy="123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0143235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</a:t>
            </a:r>
            <a:fld id="{19B51A1E-902D-48AF-9020-955120F399B6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B127E-AB96-49E0-8307-05174D7A6231}"/>
              </a:ext>
            </a:extLst>
          </p:cNvPr>
          <p:cNvSpPr txBox="1"/>
          <p:nvPr userDrawn="1"/>
        </p:nvSpPr>
        <p:spPr>
          <a:xfrm>
            <a:off x="11034141" y="5994000"/>
            <a:ext cx="1077777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50" normalizeH="0" baseline="0" noProof="0" dirty="0">
                <a:ln>
                  <a:noFill/>
                </a:ln>
                <a:solidFill>
                  <a:srgbClr val="31B0C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Contoso</a:t>
            </a:r>
            <a:br>
              <a:rPr kumimoji="0" 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319792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ckmanuals.com/professional/pulmonary-disorders/pulmonary-embolism-pe/nonthrombotic-pulmonary-embolis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6 Intravenous Cannula Stock Photos, Pictures &amp;amp; Royalty-Free Images - 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" y="136800"/>
            <a:ext cx="11842989" cy="65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2651760" y="1345474"/>
            <a:ext cx="8477794" cy="1867989"/>
          </a:xfrm>
          <a:solidFill>
            <a:srgbClr val="0070C0">
              <a:alpha val="35000"/>
            </a:srgbClr>
          </a:solidFill>
        </p:spPr>
        <p:txBody>
          <a:bodyPr/>
          <a:lstStyle/>
          <a:p>
            <a:pPr algn="ctr"/>
            <a:r>
              <a:rPr lang="en-US" sz="6600" b="1" dirty="0"/>
              <a:t>Peripheral IV Cannulation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4661042" y="4590087"/>
            <a:ext cx="4459230" cy="1681843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1800" b="1" dirty="0"/>
              <a:t>Presented by:</a:t>
            </a:r>
          </a:p>
          <a:p>
            <a:pPr algn="ctr"/>
            <a:r>
              <a:rPr lang="en-US" sz="1800" b="1" dirty="0"/>
              <a:t>Hilal Farouq Hussein </a:t>
            </a:r>
          </a:p>
          <a:p>
            <a:pPr algn="ctr"/>
            <a:r>
              <a:rPr lang="en-US" sz="1600" b="1" i="1" dirty="0"/>
              <a:t>Clinical supervisor and  Instructor at  </a:t>
            </a:r>
            <a:r>
              <a:rPr lang="en-US" sz="1600" b="1" i="1" dirty="0" err="1"/>
              <a:t>Tishk</a:t>
            </a:r>
            <a:r>
              <a:rPr lang="en-US" sz="1600" b="1" i="1" dirty="0"/>
              <a:t> International University – Faculty of nursing  </a:t>
            </a:r>
          </a:p>
        </p:txBody>
      </p:sp>
    </p:spTree>
    <p:extLst>
      <p:ext uri="{BB962C8B-B14F-4D97-AF65-F5344CB8AC3E}">
        <p14:creationId xmlns:p14="http://schemas.microsoft.com/office/powerpoint/2010/main" val="10948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Use only mild tension when applying the tourniquet</a:t>
            </a:r>
            <a:r>
              <a:rPr lang="en-US" dirty="0"/>
              <a:t>; it is a venous, not an arterial, tourniquet.</a:t>
            </a:r>
          </a:p>
          <a:p>
            <a:r>
              <a:rPr lang="en-US" dirty="0">
                <a:highlight>
                  <a:srgbClr val="FFFF00"/>
                </a:highlight>
              </a:rPr>
              <a:t>If the vein is not entered, do not try to reposition </a:t>
            </a:r>
            <a:r>
              <a:rPr lang="en-US" dirty="0"/>
              <a:t>the needle by moving the tip to one side or another. </a:t>
            </a:r>
          </a:p>
          <a:p>
            <a:r>
              <a:rPr lang="en-US" dirty="0">
                <a:highlight>
                  <a:srgbClr val="FFFF00"/>
                </a:highlight>
              </a:rPr>
              <a:t>Never withdraw the catheter back over the needle </a:t>
            </a:r>
            <a:r>
              <a:rPr lang="en-US" dirty="0"/>
              <a:t>or reinsert the needle into the catheter. Doing so could shear off the catheter tip within the patient.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73144"/>
            <a:ext cx="10515600" cy="1325563"/>
          </a:xfrm>
          <a:prstGeom prst="rect">
            <a:avLst/>
          </a:prstGeom>
          <a:solidFill>
            <a:srgbClr val="0070C0">
              <a:alpha val="4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 Warnings and Common Errors </a:t>
            </a:r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Warning">
                <a:extLst>
                  <a:ext uri="{FF2B5EF4-FFF2-40B4-BE49-F238E27FC236}">
                    <a16:creationId xmlns:a16="http://schemas.microsoft.com/office/drawing/2014/main" id="{E5C0D655-0601-4702-BAAA-E4053D00BB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9749513"/>
                  </p:ext>
                </p:extLst>
              </p:nvPr>
            </p:nvGraphicFramePr>
            <p:xfrm>
              <a:off x="7660640" y="4712494"/>
              <a:ext cx="3820160" cy="146446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820160" cy="1464469"/>
                    </a:xfrm>
                    <a:prstGeom prst="rect">
                      <a:avLst/>
                    </a:prstGeom>
                  </am3d:spPr>
                  <am3d:camera>
                    <am3d:pos x="0" y="0" z="6335163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271560" d="1000000"/>
                    <am3d:preTrans dx="0" dy="-16278167" dz="-464067"/>
                    <am3d:scale>
                      <am3d:sx n="1000000" d="1000000"/>
                      <am3d:sy n="1000000" d="1000000"/>
                      <am3d:sz n="1000000" d="1000000"/>
                    </am3d:scale>
                    <am3d:rot ax="154485" ay="-237543" az="-1066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2753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Warning">
                <a:extLst>
                  <a:ext uri="{FF2B5EF4-FFF2-40B4-BE49-F238E27FC236}">
                    <a16:creationId xmlns:a16="http://schemas.microsoft.com/office/drawing/2014/main" id="{E5C0D655-0601-4702-BAAA-E4053D00BB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0640" y="4712494"/>
                <a:ext cx="3820160" cy="14644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31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B12E32"/>
                </a:solidFill>
                <a:latin typeface="Open Sans"/>
              </a:rPr>
              <a:t>Nitroglycerin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 ointment or warm compresses may help dilate veins.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Open Sans"/>
              </a:rPr>
              <a:t>Consider using double tourniquets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(a second tourniquet is placed distal to the anticipated catheter-insertion site </a:t>
            </a:r>
            <a:r>
              <a:rPr lang="en-US" i="1" dirty="0">
                <a:solidFill>
                  <a:srgbClr val="000000"/>
                </a:solidFill>
                <a:latin typeface="Open Sans"/>
              </a:rPr>
              <a:t>after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 placement of the first tourniquet) to engorge the veins for large body habitus or edematous limbs.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Open Sans"/>
              </a:rPr>
              <a:t>You can use vein scanner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for very complicated vein.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43000"/>
            </a:srgb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Tips and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9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3386-8ECE-496D-A24C-7C270B07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3D646746-6569-4FAE-B1D1-17FBD38169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82880"/>
            <a:ext cx="11572240" cy="65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1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4456-D6D3-4A76-B316-B6DD9336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D768B132-2265-4345-8303-CD44F2974C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9"/>
          <a:stretch/>
        </p:blipFill>
        <p:spPr bwMode="auto">
          <a:xfrm>
            <a:off x="7798526" y="1927225"/>
            <a:ext cx="3666355" cy="3924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D9FBAD-76A2-4DA3-B93C-AA498F4B91C4}"/>
              </a:ext>
            </a:extLst>
          </p:cNvPr>
          <p:cNvSpPr/>
          <p:nvPr/>
        </p:nvSpPr>
        <p:spPr>
          <a:xfrm>
            <a:off x="1049361" y="365126"/>
            <a:ext cx="10184696" cy="6349184"/>
          </a:xfrm>
          <a:prstGeom prst="ellipse">
            <a:avLst/>
          </a:prstGeom>
          <a:solidFill>
            <a:schemeClr val="accent4">
              <a:lumMod val="60000"/>
              <a:lumOff val="40000"/>
              <a:alpha val="4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How to do Cannulation </a:t>
            </a:r>
          </a:p>
        </p:txBody>
      </p:sp>
    </p:spTree>
    <p:extLst>
      <p:ext uri="{BB962C8B-B14F-4D97-AF65-F5344CB8AC3E}">
        <p14:creationId xmlns:p14="http://schemas.microsoft.com/office/powerpoint/2010/main" val="349506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E43FCB12-A6D7-409A-956B-C2724191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360" y="3037840"/>
            <a:ext cx="6217920" cy="2306319"/>
          </a:xfrm>
          <a:solidFill>
            <a:srgbClr val="00B0F0">
              <a:alpha val="33000"/>
            </a:srgbClr>
          </a:solidFill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Intravenous (IV) cannulation is a technique in which a cannula is placed inside a vein to provide venous access.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50720" y="466725"/>
            <a:ext cx="4236720" cy="1325563"/>
          </a:xfrm>
          <a:solidFill>
            <a:srgbClr val="0070C0">
              <a:alpha val="43000"/>
            </a:srgb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Cannulation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3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43000"/>
            </a:srgb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Anatomy of Cannula  </a:t>
            </a:r>
            <a:endParaRPr lang="en-US" dirty="0"/>
          </a:p>
        </p:txBody>
      </p:sp>
      <p:pic>
        <p:nvPicPr>
          <p:cNvPr id="27650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34684" r="6983" b="9999"/>
          <a:stretch/>
        </p:blipFill>
        <p:spPr bwMode="auto">
          <a:xfrm>
            <a:off x="510989" y="1690689"/>
            <a:ext cx="10488706" cy="43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edicalestudy.com/wp-content/uploads/2019/07/IV-veins.png">
            <a:extLst>
              <a:ext uri="{FF2B5EF4-FFF2-40B4-BE49-F238E27FC236}">
                <a16:creationId xmlns:a16="http://schemas.microsoft.com/office/drawing/2014/main" id="{9DAB70DE-C255-4EDE-BABE-1C125E380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9821" r="4244" b="33102"/>
          <a:stretch/>
        </p:blipFill>
        <p:spPr bwMode="auto">
          <a:xfrm>
            <a:off x="838200" y="1904048"/>
            <a:ext cx="10515600" cy="45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70BF3F5-D8E0-4373-940A-F4615CC156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>
              <a:alpha val="64000"/>
            </a:srgb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Common sites of peripheral IV Cannulation </a:t>
            </a:r>
          </a:p>
        </p:txBody>
      </p:sp>
    </p:spTree>
    <p:extLst>
      <p:ext uri="{BB962C8B-B14F-4D97-AF65-F5344CB8AC3E}">
        <p14:creationId xmlns:p14="http://schemas.microsoft.com/office/powerpoint/2010/main" val="303210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48B2-06ED-476A-BA69-A19A312D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accesspediatrics.mhmedical.com/data/books/good1/m_good1_c008f001.jpeg">
            <a:extLst>
              <a:ext uri="{FF2B5EF4-FFF2-40B4-BE49-F238E27FC236}">
                <a16:creationId xmlns:a16="http://schemas.microsoft.com/office/drawing/2014/main" id="{FCDDEFC4-192E-42F5-80E0-E5FEAE802F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 bwMode="auto">
          <a:xfrm>
            <a:off x="838200" y="365125"/>
            <a:ext cx="10515600" cy="58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4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6" y="365125"/>
            <a:ext cx="11286308" cy="607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7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BB92-E806-4DA8-9F57-492F4467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00EAB-8569-4985-AE33-6D8ED280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.jpeg">
            <a:extLst>
              <a:ext uri="{FF2B5EF4-FFF2-40B4-BE49-F238E27FC236}">
                <a16:creationId xmlns:a16="http://schemas.microsoft.com/office/drawing/2014/main" id="{D59E22BE-7F21-4C73-9BB2-C53697757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17417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0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F0F57-00B3-4EE6-8C78-1B3F3218D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Other complications include</a:t>
            </a:r>
          </a:p>
          <a:p>
            <a:r>
              <a:rPr lang="en-US" dirty="0"/>
              <a:t>Extravasation of infused fluids into surrounding tissues</a:t>
            </a:r>
          </a:p>
          <a:p>
            <a:r>
              <a:rPr lang="en-US" dirty="0"/>
              <a:t>Hematoma or bleeding</a:t>
            </a:r>
          </a:p>
          <a:p>
            <a:r>
              <a:rPr lang="en-US" dirty="0"/>
              <a:t>Damage to the vein</a:t>
            </a:r>
          </a:p>
          <a:p>
            <a:r>
              <a:rPr lang="en-US" dirty="0"/>
              <a:t>Nerve damage</a:t>
            </a:r>
          </a:p>
          <a:p>
            <a:r>
              <a:rPr lang="en-US" dirty="0"/>
              <a:t>Local infection</a:t>
            </a:r>
          </a:p>
          <a:p>
            <a:r>
              <a:rPr lang="en-US" u="sng" dirty="0">
                <a:hlinkClick r:id="rId2" tooltip="Nonthrombotic Pulmonary Embolism"/>
              </a:rPr>
              <a:t>Air embolism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A448FB-A44B-4F5C-9B14-E377863D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70C0">
              <a:alpha val="43000"/>
            </a:srgb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Complication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3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73E4-FE8F-4026-BB46-D3CFDC89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1D75FBA9-7E8C-4748-B040-D9906797EE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66688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e the source image">
            <a:extLst>
              <a:ext uri="{FF2B5EF4-FFF2-40B4-BE49-F238E27FC236}">
                <a16:creationId xmlns:a16="http://schemas.microsoft.com/office/drawing/2014/main" id="{CFAABCAA-D0CA-47B9-9DB8-D31F59F6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1" y="166688"/>
            <a:ext cx="3372394" cy="33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ee the source image">
            <a:extLst>
              <a:ext uri="{FF2B5EF4-FFF2-40B4-BE49-F238E27FC236}">
                <a16:creationId xmlns:a16="http://schemas.microsoft.com/office/drawing/2014/main" id="{D93C080D-8093-44F8-802F-4D0A0745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5" y="3295690"/>
            <a:ext cx="4217352" cy="305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ee the source image">
            <a:extLst>
              <a:ext uri="{FF2B5EF4-FFF2-40B4-BE49-F238E27FC236}">
                <a16:creationId xmlns:a16="http://schemas.microsoft.com/office/drawing/2014/main" id="{81B3DBDA-5E0D-465C-81BD-7FDFD121E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59" y="3773265"/>
            <a:ext cx="4617721" cy="29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00" y="-21069"/>
            <a:ext cx="3061631" cy="30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4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28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31B0C1"/>
      </a:accent1>
      <a:accent2>
        <a:srgbClr val="CB488B"/>
      </a:accent2>
      <a:accent3>
        <a:srgbClr val="BC9230"/>
      </a:accent3>
      <a:accent4>
        <a:srgbClr val="126974"/>
      </a:accent4>
      <a:accent5>
        <a:srgbClr val="C13131"/>
      </a:accent5>
      <a:accent6>
        <a:srgbClr val="8E8016"/>
      </a:accent6>
      <a:hlink>
        <a:srgbClr val="31B0C1"/>
      </a:hlink>
      <a:folHlink>
        <a:srgbClr val="31B0C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652269_Healthcare pitch deck_RVA_v5" id="{131D69DF-5A4C-4D7D-9CA6-F5F98F0CBF64}" vid="{02C95288-9555-411A-9D92-BD9F03F3A2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219</Words>
  <Application>Microsoft Office PowerPoint</Application>
  <PresentationFormat>Widescreen</PresentationFormat>
  <Paragraphs>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Open Sans</vt:lpstr>
      <vt:lpstr>Times New Roman</vt:lpstr>
      <vt:lpstr>Office Theme</vt:lpstr>
      <vt:lpstr>1_Office Theme</vt:lpstr>
      <vt:lpstr>Peripheral IV Cannulation </vt:lpstr>
      <vt:lpstr>Cannulation </vt:lpstr>
      <vt:lpstr>Anatomy of Cannula  </vt:lpstr>
      <vt:lpstr>Common sites of peripheral IV Cannulation </vt:lpstr>
      <vt:lpstr>PowerPoint Presentation</vt:lpstr>
      <vt:lpstr>PowerPoint Presentation</vt:lpstr>
      <vt:lpstr>PowerPoint Presentation</vt:lpstr>
      <vt:lpstr> Complication  </vt:lpstr>
      <vt:lpstr>PowerPoint Presentation</vt:lpstr>
      <vt:lpstr>PowerPoint Presentation</vt:lpstr>
      <vt:lpstr>Tips and Tricks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Intravenous Cannulation</dc:title>
  <dc:creator>Asmaa Yaseen Mawlood</dc:creator>
  <cp:lastModifiedBy>Hilal Farouq</cp:lastModifiedBy>
  <cp:revision>80</cp:revision>
  <dcterms:created xsi:type="dcterms:W3CDTF">2021-10-19T22:06:11Z</dcterms:created>
  <dcterms:modified xsi:type="dcterms:W3CDTF">2024-10-27T07:13:40Z</dcterms:modified>
</cp:coreProperties>
</file>