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0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7" r:id="rId10"/>
    <p:sldId id="278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70" r:id="rId19"/>
    <p:sldId id="263" r:id="rId20"/>
    <p:sldId id="274" r:id="rId21"/>
    <p:sldId id="275" r:id="rId22"/>
    <p:sldId id="276" r:id="rId23"/>
    <p:sldId id="288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BCC68-7E75-CC55-6BAB-D0F9379EC88D}" v="6" dt="2024-10-22T06:14:22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r>
              <a:rPr lang="en-US"/>
              <a:t>2010</a:t>
            </a:r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FC05B9-C0EB-423D-89A5-483BCCDB85BB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93117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r>
              <a:rPr lang="en-US"/>
              <a:t>2010</a:t>
            </a:r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7AC69C-472E-45FB-BA42-43B3ADC08B82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251890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21D7A-BCA3-4639-A779-405E9DD5B61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AC69C-472E-45FB-BA42-43B3ADC08B82}" type="slidenum">
              <a:rPr lang="ar-IQ" smtClean="0"/>
              <a:pPr/>
              <a:t>2</a:t>
            </a:fld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2010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685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1.bin"/><Relationship Id="rId3" Type="http://schemas.openxmlformats.org/officeDocument/2006/relationships/image" Target="../media/image27.wmf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4.wmf"/><Relationship Id="rId2" Type="http://schemas.openxmlformats.org/officeDocument/2006/relationships/oleObject" Target="../embeddings/oleObject23.bin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3.png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12" Type="http://schemas.openxmlformats.org/officeDocument/2006/relationships/image" Target="../media/image22.png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009" y="444948"/>
            <a:ext cx="1828624" cy="153969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4950" y="623220"/>
            <a:ext cx="459933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kern="0" dirty="0" err="1">
                <a:solidFill>
                  <a:prstClr val="black"/>
                </a:solidFill>
              </a:rPr>
              <a:t>Tishk</a:t>
            </a:r>
            <a:r>
              <a:rPr lang="en-US" sz="2800" b="1" kern="0" dirty="0">
                <a:solidFill>
                  <a:prstClr val="black"/>
                </a:solidFill>
              </a:rPr>
              <a:t> International University</a:t>
            </a:r>
          </a:p>
          <a:p>
            <a:r>
              <a:rPr lang="en-US" sz="2800" b="1" kern="0" dirty="0">
                <a:solidFill>
                  <a:prstClr val="black"/>
                </a:solidFill>
              </a:rPr>
              <a:t>Engineering Faculty</a:t>
            </a:r>
          </a:p>
          <a:p>
            <a:r>
              <a:rPr lang="en-US" sz="2800" b="1" kern="0" dirty="0">
                <a:solidFill>
                  <a:prstClr val="black"/>
                </a:solidFill>
              </a:rPr>
              <a:t>Interior Design Department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892718" y="2369766"/>
            <a:ext cx="61302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kern="0" dirty="0">
                <a:solidFill>
                  <a:prstClr val="black"/>
                </a:solidFill>
              </a:rPr>
              <a:t>Criteria of Interior Design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1179" y="4680692"/>
            <a:ext cx="6846746" cy="584775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3200" b="1" kern="0" dirty="0">
                <a:solidFill>
                  <a:srgbClr val="0070C0"/>
                </a:solidFill>
              </a:rPr>
              <a:t>4</a:t>
            </a:r>
            <a:r>
              <a:rPr lang="en-US" sz="3200" b="1" kern="0" baseline="30000" dirty="0">
                <a:solidFill>
                  <a:srgbClr val="0070C0"/>
                </a:solidFill>
              </a:rPr>
              <a:t>th</a:t>
            </a:r>
            <a:r>
              <a:rPr lang="en-US" sz="3200" b="1" kern="0" dirty="0">
                <a:solidFill>
                  <a:srgbClr val="0070C0"/>
                </a:solidFill>
              </a:rPr>
              <a:t>  Grade- Spring Semester 2024-2025</a:t>
            </a:r>
          </a:p>
        </p:txBody>
      </p:sp>
      <p:sp>
        <p:nvSpPr>
          <p:cNvPr id="6" name="Rectangle 5"/>
          <p:cNvSpPr/>
          <p:nvPr/>
        </p:nvSpPr>
        <p:spPr>
          <a:xfrm>
            <a:off x="454950" y="3300888"/>
            <a:ext cx="8458200" cy="144655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4400" b="1" kern="0" dirty="0">
                <a:solidFill>
                  <a:srgbClr val="C00000"/>
                </a:solidFill>
              </a:rPr>
              <a:t>TOPIC: Estimation of Stone, </a:t>
            </a:r>
          </a:p>
          <a:p>
            <a:r>
              <a:rPr lang="en-US" sz="4400" b="1" kern="0" dirty="0">
                <a:solidFill>
                  <a:srgbClr val="C00000"/>
                </a:solidFill>
              </a:rPr>
              <a:t>Cement Mortar &amp; Concrete Mixing</a:t>
            </a:r>
            <a:endParaRPr lang="en-US" sz="6000" b="1" kern="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9110" y="5452753"/>
            <a:ext cx="5173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kern="0" dirty="0">
                <a:solidFill>
                  <a:prstClr val="black"/>
                </a:solidFill>
              </a:rPr>
              <a:t>Instructor: Barham </a:t>
            </a:r>
            <a:r>
              <a:rPr lang="en-US" sz="3200" b="1" kern="0" dirty="0" err="1">
                <a:solidFill>
                  <a:prstClr val="black"/>
                </a:solidFill>
              </a:rPr>
              <a:t>Haidar</a:t>
            </a:r>
            <a:r>
              <a:rPr lang="en-US" sz="3200" b="1" kern="0" dirty="0">
                <a:solidFill>
                  <a:prstClr val="black"/>
                </a:solidFill>
              </a:rPr>
              <a:t> Ali</a:t>
            </a:r>
          </a:p>
        </p:txBody>
      </p:sp>
    </p:spTree>
    <p:extLst>
      <p:ext uri="{BB962C8B-B14F-4D97-AF65-F5344CB8AC3E}">
        <p14:creationId xmlns:p14="http://schemas.microsoft.com/office/powerpoint/2010/main" val="201034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07"/>
    </mc:Choice>
    <mc:Fallback xmlns="">
      <p:transition spd="slow" advTm="1720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1524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5- Tiles:</a:t>
            </a:r>
          </a:p>
          <a:p>
            <a:pPr algn="just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Glass Tile; if size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15cm * 15cm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  <a:p>
            <a:pPr algn="just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	</a:t>
            </a:r>
            <a:r>
              <a:rPr lang="en-US" sz="2400" u="sng" dirty="0"/>
              <a:t>Joint= 3.0 mm</a:t>
            </a:r>
            <a:endParaRPr lang="en-US" sz="2400" dirty="0"/>
          </a:p>
          <a:p>
            <a:pPr algn="just"/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371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Tiles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895600" y="1195387"/>
          <a:ext cx="16557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680" imgH="419040" progId="Equation.3">
                  <p:embed/>
                </p:oleObj>
              </mc:Choice>
              <mc:Fallback>
                <p:oleObj name="Equation" r:id="rId2" imgW="850680" imgH="41904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195387"/>
                        <a:ext cx="16557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5029200" y="1371600"/>
          <a:ext cx="21812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840" imgH="177480" progId="Equation.3">
                  <p:embed/>
                </p:oleObj>
              </mc:Choice>
              <mc:Fallback>
                <p:oleObj name="Equation" r:id="rId4" imgW="888840" imgH="177480" progId="Equation.3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371600"/>
                        <a:ext cx="2181225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1828800" y="2057400"/>
            <a:ext cx="2971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size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20cm * 25cm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  <a:endParaRPr lang="ar-IQ" sz="240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0" y="2667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Tiles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2895600" y="2490787"/>
          <a:ext cx="16557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50680" imgH="419040" progId="Equation.3">
                  <p:embed/>
                </p:oleObj>
              </mc:Choice>
              <mc:Fallback>
                <p:oleObj name="Equation" r:id="rId6" imgW="850680" imgH="419040" progId="Equation.3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90787"/>
                        <a:ext cx="16557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5059363" y="2667000"/>
          <a:ext cx="21193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177480" progId="Equation.3">
                  <p:embed/>
                </p:oleObj>
              </mc:Choice>
              <mc:Fallback>
                <p:oleObj name="Equation" r:id="rId8" imgW="863280" imgH="177480" progId="Equation.3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2667000"/>
                        <a:ext cx="2119312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Content Placeholder 2"/>
          <p:cNvSpPr txBox="1">
            <a:spLocks/>
          </p:cNvSpPr>
          <p:nvPr/>
        </p:nvSpPr>
        <p:spPr>
          <a:xfrm>
            <a:off x="0" y="33528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Floor Tiles; if size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30cm * 30cm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0" y="4038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Tiles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2895600" y="3862387"/>
          <a:ext cx="16557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50680" imgH="419040" progId="Equation.3">
                  <p:embed/>
                </p:oleObj>
              </mc:Choice>
              <mc:Fallback>
                <p:oleObj name="Equation" r:id="rId10" imgW="850680" imgH="419040" progId="Equation.3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62387"/>
                        <a:ext cx="16557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167313" y="4038600"/>
          <a:ext cx="19018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74360" imgH="177480" progId="Equation.3">
                  <p:embed/>
                </p:oleObj>
              </mc:Choice>
              <mc:Fallback>
                <p:oleObj name="Equation" r:id="rId12" imgW="774360" imgH="177480" progId="Equation.3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4038600"/>
                        <a:ext cx="1901825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1828800" y="4495800"/>
            <a:ext cx="2971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size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40cm * 40cm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  <a:endParaRPr lang="ar-IQ" sz="2400" dirty="0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0" y="5105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Tiles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2" name="Object 2"/>
          <p:cNvGraphicFramePr>
            <a:graphicFrameLocks noChangeAspect="1"/>
          </p:cNvGraphicFramePr>
          <p:nvPr/>
        </p:nvGraphicFramePr>
        <p:xfrm>
          <a:off x="2895600" y="4929187"/>
          <a:ext cx="16557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50680" imgH="419040" progId="Equation.3">
                  <p:embed/>
                </p:oleObj>
              </mc:Choice>
              <mc:Fallback>
                <p:oleObj name="Equation" r:id="rId14" imgW="850680" imgH="419040" progId="Equation.3">
                  <p:embed/>
                  <p:pic>
                    <p:nvPicPr>
                      <p:cNvPr id="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929187"/>
                        <a:ext cx="16557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5310188" y="5105400"/>
          <a:ext cx="1619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60240" imgH="177480" progId="Equation.3">
                  <p:embed/>
                </p:oleObj>
              </mc:Choice>
              <mc:Fallback>
                <p:oleObj name="Equation" r:id="rId16" imgW="660240" imgH="177480" progId="Equation.3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5105400"/>
                        <a:ext cx="1619250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1828800" y="5638800"/>
            <a:ext cx="2971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size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50cm * 50cm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  <a:endParaRPr lang="ar-IQ" sz="240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0" y="6248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Tiles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7" name="Object 2"/>
          <p:cNvGraphicFramePr>
            <a:graphicFrameLocks noChangeAspect="1"/>
          </p:cNvGraphicFramePr>
          <p:nvPr/>
        </p:nvGraphicFramePr>
        <p:xfrm>
          <a:off x="2895600" y="6072187"/>
          <a:ext cx="16557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850680" imgH="419040" progId="Equation.3">
                  <p:embed/>
                </p:oleObj>
              </mc:Choice>
              <mc:Fallback>
                <p:oleObj name="Equation" r:id="rId18" imgW="850680" imgH="419040" progId="Equation.3">
                  <p:embed/>
                  <p:pic>
                    <p:nvPicPr>
                      <p:cNvPr id="4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6072187"/>
                        <a:ext cx="16557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5310188" y="6248400"/>
          <a:ext cx="1619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60240" imgH="177480" progId="Equation.3">
                  <p:embed/>
                </p:oleObj>
              </mc:Choice>
              <mc:Fallback>
                <p:oleObj name="Equation" r:id="rId20" imgW="660240" imgH="177480" progId="Equation.3">
                  <p:embed/>
                  <p:pic>
                    <p:nvPicPr>
                      <p:cNvPr id="4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6248400"/>
                        <a:ext cx="1619250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28" grpId="0" build="p"/>
      <p:bldP spid="34" grpId="0" build="p"/>
      <p:bldP spid="35" grpId="0" build="p"/>
      <p:bldP spid="41" grpId="0" build="p"/>
      <p:bldP spid="4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6- Reinforced Steel: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3276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Straight bars: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3062288" y="152400"/>
          <a:ext cx="357663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419040" progId="Equation.3">
                  <p:embed/>
                </p:oleObj>
              </mc:Choice>
              <mc:Fallback>
                <p:oleObj name="Equation" r:id="rId2" imgW="1409400" imgH="419040" progId="Equation.3">
                  <p:embed/>
                  <p:pic>
                    <p:nvPicPr>
                      <p:cNvPr id="604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152400"/>
                        <a:ext cx="3576637" cy="925513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219200"/>
          <a:ext cx="7315200" cy="1905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22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20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16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12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10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d=</a:t>
                      </a:r>
                      <a:r>
                        <a:rPr lang="az-Cyrl-AZ" sz="2400" dirty="0"/>
                        <a:t>ф</a:t>
                      </a:r>
                      <a:endParaRPr lang="ar-IQ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2.987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2.469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1.58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0.888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0.617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Kg/m</a:t>
                      </a:r>
                      <a:endParaRPr lang="ar-IQ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7/8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6/8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5/8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4/8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3/8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in</a:t>
                      </a:r>
                      <a:endParaRPr lang="ar-IQ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28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34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53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93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dirty="0"/>
                        <a:t>135</a:t>
                      </a:r>
                      <a:endParaRPr lang="ar-IQ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12mBar/ton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2743200" y="35814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590800" y="3429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7239000" y="3429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0" y="3962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 bars: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743200" y="41910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3276600" y="4191000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2667000" y="4267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7315200" y="4267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2"/>
          <p:cNvSpPr txBox="1">
            <a:spLocks/>
          </p:cNvSpPr>
          <p:nvPr/>
        </p:nvSpPr>
        <p:spPr>
          <a:xfrm>
            <a:off x="4648200" y="3276600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7391400" y="3200400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362200" y="3200400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4800600" y="4191000"/>
            <a:ext cx="381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7391400" y="4038600"/>
            <a:ext cx="3810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2362200" y="4038600"/>
            <a:ext cx="3810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457200" y="3581400"/>
            <a:ext cx="9144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(L+2K)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6858000" y="3886200"/>
            <a:ext cx="3810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2819400" y="3886200"/>
            <a:ext cx="3810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124200" y="3962400"/>
            <a:ext cx="838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2" name="Group 69"/>
          <p:cNvGrpSpPr/>
          <p:nvPr/>
        </p:nvGrpSpPr>
        <p:grpSpPr>
          <a:xfrm>
            <a:off x="3276600" y="4038600"/>
            <a:ext cx="4114800" cy="457200"/>
            <a:chOff x="3276600" y="4038600"/>
            <a:chExt cx="4114800" cy="4572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733800" y="4495800"/>
              <a:ext cx="2743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858000" y="41910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477000" y="4191000"/>
              <a:ext cx="381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ontent Placeholder 2"/>
            <p:cNvSpPr txBox="1">
              <a:spLocks/>
            </p:cNvSpPr>
            <p:nvPr/>
          </p:nvSpPr>
          <p:spPr>
            <a:xfrm>
              <a:off x="3276600" y="4038600"/>
              <a:ext cx="838200" cy="3810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just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1.42d</a:t>
              </a:r>
            </a:p>
            <a:p>
              <a:pPr marL="342900" marR="0" lvl="0" indent="-342900" algn="just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3" name="Content Placeholder 2"/>
          <p:cNvSpPr txBox="1">
            <a:spLocks/>
          </p:cNvSpPr>
          <p:nvPr/>
        </p:nvSpPr>
        <p:spPr>
          <a:xfrm>
            <a:off x="228600" y="4343400"/>
            <a:ext cx="19812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(L+2K+2l+2.84d)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-76200" y="4876800"/>
            <a:ext cx="38862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the following reinforcement</a:t>
            </a:r>
            <a:r>
              <a:rPr lang="en-US" dirty="0"/>
              <a:t> 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plan, estimate the quantity of the steel required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56" name="Frame 55"/>
          <p:cNvSpPr/>
          <p:nvPr/>
        </p:nvSpPr>
        <p:spPr>
          <a:xfrm>
            <a:off x="4038600" y="4648200"/>
            <a:ext cx="990600" cy="1143000"/>
          </a:xfrm>
          <a:prstGeom prst="fra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57" name="Frame 56"/>
          <p:cNvSpPr/>
          <p:nvPr/>
        </p:nvSpPr>
        <p:spPr>
          <a:xfrm>
            <a:off x="4876800" y="4648200"/>
            <a:ext cx="1066800" cy="1143000"/>
          </a:xfrm>
          <a:prstGeom prst="fra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58" name="Frame 57"/>
          <p:cNvSpPr/>
          <p:nvPr/>
        </p:nvSpPr>
        <p:spPr>
          <a:xfrm>
            <a:off x="4038600" y="5638800"/>
            <a:ext cx="990600" cy="1143000"/>
          </a:xfrm>
          <a:prstGeom prst="fra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59" name="Frame 58"/>
          <p:cNvSpPr/>
          <p:nvPr/>
        </p:nvSpPr>
        <p:spPr>
          <a:xfrm>
            <a:off x="4876800" y="5638800"/>
            <a:ext cx="1066800" cy="1143000"/>
          </a:xfrm>
          <a:prstGeom prst="fra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91000" y="4953000"/>
            <a:ext cx="762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S1 </a:t>
            </a:r>
            <a:r>
              <a:rPr lang="en-US"/>
              <a:t>(3*5)</a:t>
            </a:r>
            <a:endParaRPr lang="ar-IQ" dirty="0"/>
          </a:p>
        </p:txBody>
      </p:sp>
      <p:sp>
        <p:nvSpPr>
          <p:cNvPr id="61" name="TextBox 60"/>
          <p:cNvSpPr txBox="1"/>
          <p:nvPr/>
        </p:nvSpPr>
        <p:spPr>
          <a:xfrm>
            <a:off x="5181600" y="4953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S2</a:t>
            </a:r>
            <a:endParaRPr lang="ar-IQ" dirty="0"/>
          </a:p>
        </p:txBody>
      </p:sp>
      <p:sp>
        <p:nvSpPr>
          <p:cNvPr id="62" name="TextBox 61"/>
          <p:cNvSpPr txBox="1"/>
          <p:nvPr/>
        </p:nvSpPr>
        <p:spPr>
          <a:xfrm>
            <a:off x="4267200" y="60198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S3</a:t>
            </a:r>
            <a:endParaRPr lang="ar-IQ" dirty="0"/>
          </a:p>
        </p:txBody>
      </p:sp>
      <p:sp>
        <p:nvSpPr>
          <p:cNvPr id="63" name="TextBox 62"/>
          <p:cNvSpPr txBox="1"/>
          <p:nvPr/>
        </p:nvSpPr>
        <p:spPr>
          <a:xfrm>
            <a:off x="5105400" y="60198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S4</a:t>
            </a:r>
            <a:endParaRPr lang="ar-IQ" dirty="0"/>
          </a:p>
        </p:txBody>
      </p:sp>
      <p:sp>
        <p:nvSpPr>
          <p:cNvPr id="64" name="Frame 63"/>
          <p:cNvSpPr/>
          <p:nvPr/>
        </p:nvSpPr>
        <p:spPr>
          <a:xfrm>
            <a:off x="7543800" y="4572000"/>
            <a:ext cx="1524000" cy="2133600"/>
          </a:xfrm>
          <a:prstGeom prst="fra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534400" y="4724400"/>
            <a:ext cx="4103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S1</a:t>
            </a:r>
            <a:endParaRPr lang="ar-IQ" dirty="0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7467600" y="56388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7"/>
          <p:cNvGrpSpPr/>
          <p:nvPr/>
        </p:nvGrpSpPr>
        <p:grpSpPr>
          <a:xfrm>
            <a:off x="7696200" y="5486400"/>
            <a:ext cx="1219200" cy="152400"/>
            <a:chOff x="2133600" y="5334000"/>
            <a:chExt cx="4648200" cy="304800"/>
          </a:xfrm>
        </p:grpSpPr>
        <p:grpSp>
          <p:nvGrpSpPr>
            <p:cNvPr id="6" name="Group 70"/>
            <p:cNvGrpSpPr/>
            <p:nvPr/>
          </p:nvGrpSpPr>
          <p:grpSpPr>
            <a:xfrm>
              <a:off x="2133600" y="5334000"/>
              <a:ext cx="4648200" cy="304800"/>
              <a:chOff x="2743200" y="4191000"/>
              <a:chExt cx="4648200" cy="3048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3733800" y="4495800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6858000" y="4191000"/>
                <a:ext cx="53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6477000" y="4191000"/>
                <a:ext cx="3810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743200" y="4191000"/>
                <a:ext cx="53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Connector 75"/>
            <p:cNvCxnSpPr/>
            <p:nvPr/>
          </p:nvCxnSpPr>
          <p:spPr>
            <a:xfrm rot="10800000">
              <a:off x="2667000" y="5334000"/>
              <a:ext cx="4572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8"/>
          <p:cNvGrpSpPr/>
          <p:nvPr/>
        </p:nvGrpSpPr>
        <p:grpSpPr>
          <a:xfrm rot="16200000">
            <a:off x="7277100" y="5524500"/>
            <a:ext cx="1676400" cy="228600"/>
            <a:chOff x="2133600" y="5334000"/>
            <a:chExt cx="4648200" cy="304800"/>
          </a:xfrm>
        </p:grpSpPr>
        <p:grpSp>
          <p:nvGrpSpPr>
            <p:cNvPr id="9" name="Group 79"/>
            <p:cNvGrpSpPr/>
            <p:nvPr/>
          </p:nvGrpSpPr>
          <p:grpSpPr>
            <a:xfrm>
              <a:off x="2133600" y="5334000"/>
              <a:ext cx="4648200" cy="304800"/>
              <a:chOff x="2743200" y="4191000"/>
              <a:chExt cx="4648200" cy="3048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3733800" y="4495800"/>
                <a:ext cx="2743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6858000" y="4191000"/>
                <a:ext cx="53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6477000" y="4191000"/>
                <a:ext cx="381000" cy="3048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2743200" y="4191000"/>
                <a:ext cx="53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10800000">
              <a:off x="2667000" y="5334000"/>
              <a:ext cx="4572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Straight Connector 85"/>
          <p:cNvCxnSpPr/>
          <p:nvPr/>
        </p:nvCxnSpPr>
        <p:spPr>
          <a:xfrm rot="10800000">
            <a:off x="7772400" y="5715000"/>
            <a:ext cx="106680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458201" y="5638800"/>
            <a:ext cx="22859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a</a:t>
            </a:r>
            <a:endParaRPr lang="ar-IQ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8458201" y="5438001"/>
            <a:ext cx="22859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b</a:t>
            </a:r>
            <a:endParaRPr lang="ar-IQ" sz="1200" dirty="0"/>
          </a:p>
        </p:txBody>
      </p:sp>
      <p:sp>
        <p:nvSpPr>
          <p:cNvPr id="95" name="TextBox 94"/>
          <p:cNvSpPr txBox="1"/>
          <p:nvPr/>
        </p:nvSpPr>
        <p:spPr>
          <a:xfrm>
            <a:off x="8305800" y="4724400"/>
            <a:ext cx="22859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c</a:t>
            </a:r>
            <a:endParaRPr lang="ar-IQ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7772400" y="4800600"/>
            <a:ext cx="22859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d</a:t>
            </a:r>
            <a:endParaRPr lang="ar-IQ" sz="1200" dirty="0"/>
          </a:p>
        </p:txBody>
      </p:sp>
      <p:cxnSp>
        <p:nvCxnSpPr>
          <p:cNvPr id="98" name="Straight Connector 97"/>
          <p:cNvCxnSpPr/>
          <p:nvPr/>
        </p:nvCxnSpPr>
        <p:spPr>
          <a:xfrm rot="10800000" flipV="1">
            <a:off x="8610600" y="5410197"/>
            <a:ext cx="30480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0800000" flipV="1">
            <a:off x="7696201" y="5410200"/>
            <a:ext cx="30480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8686801" y="5181601"/>
            <a:ext cx="76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e</a:t>
            </a:r>
            <a:endParaRPr lang="ar-IQ" sz="1200" dirty="0"/>
          </a:p>
        </p:txBody>
      </p:sp>
      <p:sp>
        <p:nvSpPr>
          <p:cNvPr id="104" name="Content Placeholder 2"/>
          <p:cNvSpPr txBox="1">
            <a:spLocks/>
          </p:cNvSpPr>
          <p:nvPr/>
        </p:nvSpPr>
        <p:spPr>
          <a:xfrm>
            <a:off x="0" y="5867400"/>
            <a:ext cx="40386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Where; 		</a:t>
            </a:r>
            <a:r>
              <a:rPr lang="en-US" dirty="0"/>
              <a:t>a= </a:t>
            </a:r>
            <a:r>
              <a:rPr lang="az-Cyrl-AZ" dirty="0"/>
              <a:t>ф</a:t>
            </a:r>
            <a:r>
              <a:rPr lang="en-US" dirty="0"/>
              <a:t>12@25c/c	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b= </a:t>
            </a:r>
            <a:r>
              <a:rPr lang="az-Cyrl-AZ" dirty="0"/>
              <a:t>ф</a:t>
            </a:r>
            <a:r>
              <a:rPr lang="en-US" dirty="0"/>
              <a:t>12@25c/c	</a:t>
            </a:r>
            <a:r>
              <a:rPr lang="en-US" dirty="0" err="1"/>
              <a:t>c</a:t>
            </a:r>
            <a:r>
              <a:rPr lang="en-US" dirty="0"/>
              <a:t>= </a:t>
            </a:r>
            <a:r>
              <a:rPr lang="az-Cyrl-AZ" dirty="0"/>
              <a:t>ф</a:t>
            </a:r>
            <a:r>
              <a:rPr lang="en-US" dirty="0"/>
              <a:t>10@30c/c	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d= </a:t>
            </a:r>
            <a:r>
              <a:rPr lang="az-Cyrl-AZ" dirty="0"/>
              <a:t>ф</a:t>
            </a:r>
            <a:r>
              <a:rPr lang="en-US" dirty="0"/>
              <a:t>10@30c/c        e= </a:t>
            </a:r>
            <a:r>
              <a:rPr lang="az-Cyrl-AZ" dirty="0"/>
              <a:t>ф</a:t>
            </a:r>
            <a:r>
              <a:rPr lang="en-US" dirty="0"/>
              <a:t>10@30c/c (1.5m)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52400" y="4572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/>
              <a:t>Slab: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15" grpId="0" build="p"/>
      <p:bldP spid="42" grpId="0" build="p"/>
      <p:bldP spid="43" grpId="0" build="p"/>
      <p:bldP spid="44" grpId="0" build="p"/>
      <p:bldP spid="45" grpId="0" build="p"/>
      <p:bldP spid="46" grpId="0" build="p"/>
      <p:bldP spid="47" grpId="0" build="p"/>
      <p:bldP spid="48" grpId="0" build="p"/>
      <p:bldP spid="49" grpId="0" build="p"/>
      <p:bldP spid="50" grpId="0" build="p"/>
      <p:bldP spid="51" grpId="0" animBg="1"/>
      <p:bldP spid="53" grpId="0" build="p"/>
      <p:bldP spid="54" grpId="0" build="p"/>
      <p:bldP spid="56" grpId="0" animBg="1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  <p:bldP spid="64" grpId="0" animBg="1"/>
      <p:bldP spid="65" grpId="0"/>
      <p:bldP spid="93" grpId="0"/>
      <p:bldP spid="94" grpId="0"/>
      <p:bldP spid="95" grpId="0"/>
      <p:bldP spid="96" grpId="0"/>
      <p:bldP spid="103" grpId="0"/>
      <p:bldP spid="1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/>
          <a:lstStyle/>
          <a:p>
            <a:pPr marL="514350" indent="-514350"/>
            <a:r>
              <a:rPr lang="en-US" dirty="0"/>
              <a:t>Main bars (in short span):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Straight bars:</a:t>
            </a:r>
          </a:p>
          <a:p>
            <a:pPr marL="914400" lvl="1" indent="-514350">
              <a:buNone/>
            </a:pPr>
            <a:r>
              <a:rPr lang="en-US" dirty="0"/>
              <a:t>	length=4-0.04 = 3.96</a:t>
            </a:r>
          </a:p>
          <a:p>
            <a:pPr marL="1314450" lvl="2" indent="-514350">
              <a:buNone/>
            </a:pPr>
            <a:r>
              <a:rPr lang="en-US" dirty="0"/>
              <a:t>Number of bars</a:t>
            </a:r>
          </a:p>
          <a:p>
            <a:pPr marL="914400" lvl="1" indent="-514350">
              <a:buFont typeface="+mj-lt"/>
              <a:buAutoNum type="arabicPeriod" startAt="2"/>
            </a:pPr>
            <a:endParaRPr lang="en-US" dirty="0"/>
          </a:p>
          <a:p>
            <a:pPr marL="914400" lvl="1" indent="-514350">
              <a:buFont typeface="+mj-lt"/>
              <a:buAutoNum type="arabicPeriod" startAt="2"/>
            </a:pPr>
            <a:endParaRPr lang="en-US" dirty="0"/>
          </a:p>
          <a:p>
            <a:pPr marL="914400" lvl="1" indent="-514350">
              <a:buFont typeface="+mj-lt"/>
              <a:buAutoNum type="arabicPeriod" startAt="2"/>
            </a:pPr>
            <a:endParaRPr lang="en-US" dirty="0"/>
          </a:p>
          <a:p>
            <a:pPr marL="914400" lvl="1" indent="-514350">
              <a:buFont typeface="+mj-lt"/>
              <a:buAutoNum type="arabicPeriod" startAt="2"/>
            </a:pPr>
            <a:r>
              <a:rPr lang="en-US" dirty="0"/>
              <a:t>Bent bars:</a:t>
            </a:r>
          </a:p>
          <a:p>
            <a:pPr marL="914400" lvl="1" indent="-514350">
              <a:buNone/>
            </a:pPr>
            <a:r>
              <a:rPr lang="en-US" dirty="0"/>
              <a:t>	length=(4-0.04)+0.84d</a:t>
            </a:r>
          </a:p>
          <a:p>
            <a:pPr marL="914400" lvl="1" indent="-514350">
              <a:buNone/>
            </a:pPr>
            <a:r>
              <a:rPr lang="en-US" dirty="0"/>
              <a:t>		= 3.96+0.84*0.11=4.052m</a:t>
            </a:r>
          </a:p>
          <a:p>
            <a:pPr marL="1314450" lvl="2" indent="-514350">
              <a:buNone/>
            </a:pPr>
            <a:r>
              <a:rPr lang="en-US" dirty="0"/>
              <a:t>Number of bars</a:t>
            </a:r>
          </a:p>
          <a:p>
            <a:pPr marL="1314450" lvl="2" indent="-514350">
              <a:buNone/>
            </a:pPr>
            <a:endParaRPr lang="en-US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2971800" y="1524000"/>
          <a:ext cx="3562350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360" imgH="838080" progId="Equation.3">
                  <p:embed/>
                </p:oleObj>
              </mc:Choice>
              <mc:Fallback>
                <p:oleObj name="Equation" r:id="rId2" imgW="2133360" imgH="838080" progId="Equation.3">
                  <p:embed/>
                  <p:pic>
                    <p:nvPicPr>
                      <p:cNvPr id="634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524000"/>
                        <a:ext cx="3562350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876800" y="29718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21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12 with length of 3.96m</a:t>
            </a:r>
            <a:endParaRPr lang="en-US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990850" y="5049838"/>
          <a:ext cx="356235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33360" imgH="393480" progId="Equation.3">
                  <p:embed/>
                </p:oleObj>
              </mc:Choice>
              <mc:Fallback>
                <p:oleObj name="Equation" r:id="rId4" imgW="2133360" imgH="39348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5049838"/>
                        <a:ext cx="3562350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800600" y="59436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21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12 with length of 4.05m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 startAt="3"/>
            </a:pPr>
            <a:r>
              <a:rPr lang="en-US" sz="2400" dirty="0"/>
              <a:t>Additional bars:</a:t>
            </a:r>
          </a:p>
          <a:p>
            <a:pPr marL="914400" lvl="1" indent="-514350">
              <a:buNone/>
            </a:pPr>
            <a:r>
              <a:rPr lang="en-US" sz="2400" dirty="0"/>
              <a:t>	length=1.5m</a:t>
            </a:r>
          </a:p>
          <a:p>
            <a:pPr marL="1314450" lvl="2" indent="-514350">
              <a:buNone/>
            </a:pPr>
            <a:r>
              <a:rPr lang="en-US" sz="2000" dirty="0"/>
              <a:t>Number of bars</a:t>
            </a:r>
          </a:p>
          <a:p>
            <a:pPr marL="514350" indent="-514350"/>
            <a:endParaRPr lang="en-US" sz="2800" dirty="0"/>
          </a:p>
          <a:p>
            <a:pPr marL="514350" indent="-514350"/>
            <a:r>
              <a:rPr lang="en-US" sz="2800" dirty="0"/>
              <a:t>Secondary bars (Long Span):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Straight bars:</a:t>
            </a:r>
          </a:p>
          <a:p>
            <a:pPr marL="914400" lvl="1" indent="-514350">
              <a:buNone/>
            </a:pPr>
            <a:r>
              <a:rPr lang="en-US" sz="2400" dirty="0"/>
              <a:t>	length=5-0.04 = 4.96</a:t>
            </a:r>
          </a:p>
          <a:p>
            <a:pPr marL="1314450" lvl="2" indent="-514350">
              <a:buNone/>
            </a:pPr>
            <a:r>
              <a:rPr lang="en-US" sz="2000" dirty="0"/>
              <a:t>Number of bars</a:t>
            </a:r>
          </a:p>
          <a:p>
            <a:pPr marL="1314450" lvl="2" indent="-514350">
              <a:buNone/>
            </a:pPr>
            <a:endParaRPr lang="en-US" sz="2000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2743200" y="782637"/>
          <a:ext cx="35401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20760" imgH="393480" progId="Equation.3">
                  <p:embed/>
                </p:oleObj>
              </mc:Choice>
              <mc:Fallback>
                <p:oleObj name="Equation" r:id="rId2" imgW="2120760" imgH="393480" progId="Equation.3">
                  <p:embed/>
                  <p:pic>
                    <p:nvPicPr>
                      <p:cNvPr id="634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782637"/>
                        <a:ext cx="3540125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029200" y="43434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15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 with length of 4.96m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953000" y="12954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36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 with length of 1.5m</a:t>
            </a:r>
            <a:endParaRPr lang="en-US" dirty="0"/>
          </a:p>
        </p:txBody>
      </p:sp>
      <p:graphicFrame>
        <p:nvGraphicFramePr>
          <p:cNvPr id="64516" name="Object 2"/>
          <p:cNvGraphicFramePr>
            <a:graphicFrameLocks noChangeAspect="1"/>
          </p:cNvGraphicFramePr>
          <p:nvPr/>
        </p:nvGraphicFramePr>
        <p:xfrm>
          <a:off x="2667000" y="3048000"/>
          <a:ext cx="3392487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1840" imgH="838080" progId="Equation.3">
                  <p:embed/>
                </p:oleObj>
              </mc:Choice>
              <mc:Fallback>
                <p:oleObj name="Equation" r:id="rId4" imgW="2031840" imgH="838080" progId="Equation.3">
                  <p:embed/>
                  <p:pic>
                    <p:nvPicPr>
                      <p:cNvPr id="645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048000"/>
                        <a:ext cx="3392487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44958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514350">
              <a:buFont typeface="+mj-lt"/>
              <a:buAutoNum type="arabicPeriod" startAt="2"/>
            </a:pPr>
            <a:r>
              <a:rPr lang="en-US" sz="2400" dirty="0"/>
              <a:t>Bent bars:</a:t>
            </a:r>
          </a:p>
          <a:p>
            <a:pPr marL="914400" lvl="1" indent="-514350">
              <a:buNone/>
            </a:pPr>
            <a:r>
              <a:rPr lang="en-US" sz="2400" dirty="0"/>
              <a:t>	length=(5-0.04)+0.84d</a:t>
            </a:r>
          </a:p>
          <a:p>
            <a:pPr marL="914400" lvl="1" indent="-514350">
              <a:buNone/>
            </a:pPr>
            <a:r>
              <a:rPr lang="en-US" sz="2400" dirty="0"/>
              <a:t>		= 3.96+0.84*0.11=5.052m</a:t>
            </a:r>
          </a:p>
          <a:p>
            <a:pPr marL="1314450" lvl="2" indent="-514350">
              <a:buNone/>
            </a:pPr>
            <a:r>
              <a:rPr lang="en-US" sz="2400" dirty="0"/>
              <a:t>Number of bars</a:t>
            </a:r>
            <a:endParaRPr lang="ar-IQ" sz="2400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384550" y="5583238"/>
          <a:ext cx="273685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38000" imgH="393480" progId="Equation.3">
                  <p:embed/>
                </p:oleObj>
              </mc:Choice>
              <mc:Fallback>
                <p:oleObj name="Equation" r:id="rId6" imgW="1638000" imgH="393480" progId="Equation.3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5583238"/>
                        <a:ext cx="2736850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4876800" y="62484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15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 with length of 5.05m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4" y="914400"/>
          <a:ext cx="8229606" cy="4348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4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Quantity(kg)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Weight / m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length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No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Description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Item No.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Main Bars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1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74.01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0.86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3.96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Arial" pitchFamily="34" charset="0"/>
                        <a:buNone/>
                      </a:pP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 (</a:t>
                      </a:r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.</a:t>
                      </a:r>
                      <a:r>
                        <a:rPr lang="en-US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12)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75.694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0.86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4.05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 (bent.</a:t>
                      </a:r>
                      <a:r>
                        <a:rPr lang="en-US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12)</a:t>
                      </a:r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33.48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0.62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1.5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 (add. Bars 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Secondary Bars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2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46.128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0.62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4.96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Arial" pitchFamily="34" charset="0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 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10)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46.965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0.62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5.05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 (bent.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10)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086600" y="2667000"/>
            <a:ext cx="1981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12:  ∑ ≈ 150kg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934200" y="4953000"/>
            <a:ext cx="1981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10:  ∑ ≈ 127kg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52400"/>
            <a:ext cx="8839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Note: tabulate the required amount of steel per each size separately as follows.</a:t>
            </a:r>
          </a:p>
          <a:p>
            <a:r>
              <a:rPr lang="en-US" dirty="0"/>
              <a:t>Following table represent the amount of steel for (S1). </a:t>
            </a:r>
            <a:endParaRPr lang="ar-IQ" dirty="0"/>
          </a:p>
        </p:txBody>
      </p:sp>
      <p:sp>
        <p:nvSpPr>
          <p:cNvPr id="9" name="Rounded Rectangle 8"/>
          <p:cNvSpPr/>
          <p:nvPr/>
        </p:nvSpPr>
        <p:spPr>
          <a:xfrm>
            <a:off x="457200" y="5410200"/>
            <a:ext cx="289560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Thus; total amount of steel required per each slab : </a:t>
            </a:r>
          </a:p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12:  ∑ ≈ 150kg </a:t>
            </a:r>
          </a:p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10:  ∑ ≈ 127kg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5410200"/>
            <a:ext cx="274320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total amount of steel : </a:t>
            </a:r>
          </a:p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12:  ∑ ≈ 600kg </a:t>
            </a:r>
          </a:p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10:  ∑ ≈ 508kg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ame 70"/>
          <p:cNvSpPr/>
          <p:nvPr/>
        </p:nvSpPr>
        <p:spPr>
          <a:xfrm>
            <a:off x="5105400" y="3505200"/>
            <a:ext cx="1676400" cy="2133600"/>
          </a:xfrm>
          <a:prstGeom prst="frame">
            <a:avLst>
              <a:gd name="adj1" fmla="val 1083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257800" y="3657600"/>
            <a:ext cx="1371600" cy="1828800"/>
          </a:xfrm>
          <a:prstGeom prst="roundRect">
            <a:avLst>
              <a:gd name="adj" fmla="val 7292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4" name="Frame 63"/>
          <p:cNvSpPr/>
          <p:nvPr/>
        </p:nvSpPr>
        <p:spPr>
          <a:xfrm>
            <a:off x="2514600" y="3505200"/>
            <a:ext cx="1676400" cy="2133600"/>
          </a:xfrm>
          <a:prstGeom prst="frame">
            <a:avLst>
              <a:gd name="adj1" fmla="val 10833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667000" y="3657600"/>
            <a:ext cx="1371600" cy="1828800"/>
          </a:xfrm>
          <a:prstGeom prst="roundRect">
            <a:avLst>
              <a:gd name="adj" fmla="val 7292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228600" y="4572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/>
              <a:t>Beam:</a:t>
            </a:r>
            <a:endParaRPr lang="ar-IQ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6- Reinforced Steel: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1295400"/>
            <a:ext cx="5867400" cy="1219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2743200" y="1524000"/>
            <a:ext cx="548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43200" y="2362200"/>
            <a:ext cx="5486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447800"/>
            <a:ext cx="1905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43200" y="1447800"/>
            <a:ext cx="1905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77"/>
          <p:cNvGrpSpPr/>
          <p:nvPr/>
        </p:nvGrpSpPr>
        <p:grpSpPr>
          <a:xfrm>
            <a:off x="2743200" y="1676400"/>
            <a:ext cx="5492646" cy="609600"/>
            <a:chOff x="1249391" y="5334000"/>
            <a:chExt cx="6321725" cy="304800"/>
          </a:xfrm>
        </p:grpSpPr>
        <p:grpSp>
          <p:nvGrpSpPr>
            <p:cNvPr id="16" name="Group 70"/>
            <p:cNvGrpSpPr/>
            <p:nvPr/>
          </p:nvGrpSpPr>
          <p:grpSpPr>
            <a:xfrm>
              <a:off x="1249391" y="5334000"/>
              <a:ext cx="6321725" cy="304800"/>
              <a:chOff x="1858991" y="4191000"/>
              <a:chExt cx="6321725" cy="30480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3733800" y="4495800"/>
                <a:ext cx="2743200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857999" y="4191000"/>
                <a:ext cx="1322717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6477000" y="4191000"/>
                <a:ext cx="381000" cy="30480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858991" y="4191000"/>
                <a:ext cx="1410419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/>
            <p:nvPr/>
          </p:nvCxnSpPr>
          <p:spPr>
            <a:xfrm rot="10800000">
              <a:off x="2667000" y="5334000"/>
              <a:ext cx="457200" cy="3048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>
            <a:stCxn id="29" idx="4"/>
            <a:endCxn id="31" idx="0"/>
          </p:cNvCxnSpPr>
          <p:nvPr/>
        </p:nvCxnSpPr>
        <p:spPr>
          <a:xfrm rot="5400000">
            <a:off x="4457700" y="18669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334000" y="381000"/>
            <a:ext cx="457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334000" y="2971800"/>
            <a:ext cx="457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stCxn id="34" idx="4"/>
            <a:endCxn id="35" idx="0"/>
          </p:cNvCxnSpPr>
          <p:nvPr/>
        </p:nvCxnSpPr>
        <p:spPr>
          <a:xfrm rot="5400000">
            <a:off x="2400300" y="19431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276600" y="457200"/>
            <a:ext cx="457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276600" y="3048000"/>
            <a:ext cx="457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6248400"/>
            <a:ext cx="1676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Section (1-1)</a:t>
            </a:r>
            <a:endParaRPr lang="ar-IQ" dirty="0"/>
          </a:p>
        </p:txBody>
      </p:sp>
      <p:sp>
        <p:nvSpPr>
          <p:cNvPr id="37" name="TextBox 36"/>
          <p:cNvSpPr txBox="1"/>
          <p:nvPr/>
        </p:nvSpPr>
        <p:spPr>
          <a:xfrm>
            <a:off x="2514600" y="6172200"/>
            <a:ext cx="1676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Section (2-2)</a:t>
            </a:r>
            <a:endParaRPr lang="ar-IQ" dirty="0"/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3886200" y="1295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43400" y="1143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406171" y="838200"/>
            <a:ext cx="699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20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5576029" y="10668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33229" y="914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095999" y="609600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16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6871429" y="990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328629" y="838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993855" y="533400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16 (1.75m)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7131415" y="1326786"/>
            <a:ext cx="1295400" cy="775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166829" y="1066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229600" y="762000"/>
            <a:ext cx="699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20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590800" y="2894012"/>
            <a:ext cx="5867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2362200" y="28194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8229600" y="28194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833656" y="2590800"/>
            <a:ext cx="652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5.1m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38862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6" name="Oval 65"/>
          <p:cNvSpPr/>
          <p:nvPr/>
        </p:nvSpPr>
        <p:spPr>
          <a:xfrm>
            <a:off x="26670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7" name="Oval 66"/>
          <p:cNvSpPr/>
          <p:nvPr/>
        </p:nvSpPr>
        <p:spPr>
          <a:xfrm>
            <a:off x="34290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8" name="Oval 67"/>
          <p:cNvSpPr/>
          <p:nvPr/>
        </p:nvSpPr>
        <p:spPr>
          <a:xfrm>
            <a:off x="31242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9" name="Oval 68"/>
          <p:cNvSpPr/>
          <p:nvPr/>
        </p:nvSpPr>
        <p:spPr>
          <a:xfrm>
            <a:off x="28956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0" name="Oval 69"/>
          <p:cNvSpPr/>
          <p:nvPr/>
        </p:nvSpPr>
        <p:spPr>
          <a:xfrm>
            <a:off x="36576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2" name="Oval 71"/>
          <p:cNvSpPr/>
          <p:nvPr/>
        </p:nvSpPr>
        <p:spPr>
          <a:xfrm>
            <a:off x="64770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Oval 72"/>
          <p:cNvSpPr/>
          <p:nvPr/>
        </p:nvSpPr>
        <p:spPr>
          <a:xfrm>
            <a:off x="5257800" y="36576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4" name="Oval 73"/>
          <p:cNvSpPr/>
          <p:nvPr/>
        </p:nvSpPr>
        <p:spPr>
          <a:xfrm>
            <a:off x="5257800" y="5334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5" name="Oval 74"/>
          <p:cNvSpPr/>
          <p:nvPr/>
        </p:nvSpPr>
        <p:spPr>
          <a:xfrm>
            <a:off x="6477000" y="5334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6" name="Oval 75"/>
          <p:cNvSpPr/>
          <p:nvPr/>
        </p:nvSpPr>
        <p:spPr>
          <a:xfrm>
            <a:off x="5715000" y="5334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7" name="Oval 76"/>
          <p:cNvSpPr/>
          <p:nvPr/>
        </p:nvSpPr>
        <p:spPr>
          <a:xfrm>
            <a:off x="6019800" y="5334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8" name="Oval 77"/>
          <p:cNvSpPr/>
          <p:nvPr/>
        </p:nvSpPr>
        <p:spPr>
          <a:xfrm>
            <a:off x="3886200" y="5334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9" name="Oval 78"/>
          <p:cNvSpPr/>
          <p:nvPr/>
        </p:nvSpPr>
        <p:spPr>
          <a:xfrm>
            <a:off x="2667000" y="53340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2514600" y="2514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209800" y="21336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371600" y="21336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438240" y="1752600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0.04cm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2286000" y="5943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3962400" y="5943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2514600" y="5943600"/>
            <a:ext cx="1676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166623" y="5638800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30</a:t>
            </a:r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6324600" y="5867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4953000" y="5867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5257800" y="5943600"/>
            <a:ext cx="1371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681222" y="5638800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22</a:t>
            </a:r>
            <a:endParaRPr lang="en-US" dirty="0"/>
          </a:p>
        </p:txBody>
      </p:sp>
      <p:sp>
        <p:nvSpPr>
          <p:cNvPr id="103" name="Freeform 102"/>
          <p:cNvSpPr/>
          <p:nvPr/>
        </p:nvSpPr>
        <p:spPr>
          <a:xfrm>
            <a:off x="2667000" y="5062538"/>
            <a:ext cx="533400" cy="423862"/>
          </a:xfrm>
          <a:custGeom>
            <a:avLst/>
            <a:gdLst>
              <a:gd name="connsiteX0" fmla="*/ 46444 w 432206"/>
              <a:gd name="connsiteY0" fmla="*/ 0 h 285750"/>
              <a:gd name="connsiteX1" fmla="*/ 32156 w 432206"/>
              <a:gd name="connsiteY1" fmla="*/ 42862 h 285750"/>
              <a:gd name="connsiteX2" fmla="*/ 3581 w 432206"/>
              <a:gd name="connsiteY2" fmla="*/ 85725 h 285750"/>
              <a:gd name="connsiteX3" fmla="*/ 17869 w 432206"/>
              <a:gd name="connsiteY3" fmla="*/ 214312 h 285750"/>
              <a:gd name="connsiteX4" fmla="*/ 32156 w 432206"/>
              <a:gd name="connsiteY4" fmla="*/ 257175 h 285750"/>
              <a:gd name="connsiteX5" fmla="*/ 75019 w 432206"/>
              <a:gd name="connsiteY5" fmla="*/ 285750 h 285750"/>
              <a:gd name="connsiteX6" fmla="*/ 132169 w 432206"/>
              <a:gd name="connsiteY6" fmla="*/ 271462 h 285750"/>
              <a:gd name="connsiteX7" fmla="*/ 175031 w 432206"/>
              <a:gd name="connsiteY7" fmla="*/ 257175 h 285750"/>
              <a:gd name="connsiteX8" fmla="*/ 389344 w 432206"/>
              <a:gd name="connsiteY8" fmla="*/ 242887 h 285750"/>
              <a:gd name="connsiteX9" fmla="*/ 432206 w 432206"/>
              <a:gd name="connsiteY9" fmla="*/ 200025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206" h="285750">
                <a:moveTo>
                  <a:pt x="46444" y="0"/>
                </a:moveTo>
                <a:cubicBezTo>
                  <a:pt x="41681" y="14287"/>
                  <a:pt x="38891" y="29392"/>
                  <a:pt x="32156" y="42862"/>
                </a:cubicBezTo>
                <a:cubicBezTo>
                  <a:pt x="24477" y="58221"/>
                  <a:pt x="5007" y="68613"/>
                  <a:pt x="3581" y="85725"/>
                </a:cubicBezTo>
                <a:cubicBezTo>
                  <a:pt x="0" y="128702"/>
                  <a:pt x="10779" y="171773"/>
                  <a:pt x="17869" y="214312"/>
                </a:cubicBezTo>
                <a:cubicBezTo>
                  <a:pt x="20345" y="229168"/>
                  <a:pt x="22748" y="245415"/>
                  <a:pt x="32156" y="257175"/>
                </a:cubicBezTo>
                <a:cubicBezTo>
                  <a:pt x="42883" y="270584"/>
                  <a:pt x="60731" y="276225"/>
                  <a:pt x="75019" y="285750"/>
                </a:cubicBezTo>
                <a:cubicBezTo>
                  <a:pt x="94069" y="280987"/>
                  <a:pt x="113288" y="276857"/>
                  <a:pt x="132169" y="271462"/>
                </a:cubicBezTo>
                <a:cubicBezTo>
                  <a:pt x="146650" y="267325"/>
                  <a:pt x="160063" y="258838"/>
                  <a:pt x="175031" y="257175"/>
                </a:cubicBezTo>
                <a:cubicBezTo>
                  <a:pt x="246189" y="249269"/>
                  <a:pt x="317906" y="247650"/>
                  <a:pt x="389344" y="242887"/>
                </a:cubicBezTo>
                <a:lnTo>
                  <a:pt x="432206" y="200025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4" name="Freeform 103"/>
          <p:cNvSpPr/>
          <p:nvPr/>
        </p:nvSpPr>
        <p:spPr>
          <a:xfrm>
            <a:off x="5257800" y="5062538"/>
            <a:ext cx="381000" cy="423862"/>
          </a:xfrm>
          <a:custGeom>
            <a:avLst/>
            <a:gdLst>
              <a:gd name="connsiteX0" fmla="*/ 46444 w 432206"/>
              <a:gd name="connsiteY0" fmla="*/ 0 h 285750"/>
              <a:gd name="connsiteX1" fmla="*/ 32156 w 432206"/>
              <a:gd name="connsiteY1" fmla="*/ 42862 h 285750"/>
              <a:gd name="connsiteX2" fmla="*/ 3581 w 432206"/>
              <a:gd name="connsiteY2" fmla="*/ 85725 h 285750"/>
              <a:gd name="connsiteX3" fmla="*/ 17869 w 432206"/>
              <a:gd name="connsiteY3" fmla="*/ 214312 h 285750"/>
              <a:gd name="connsiteX4" fmla="*/ 32156 w 432206"/>
              <a:gd name="connsiteY4" fmla="*/ 257175 h 285750"/>
              <a:gd name="connsiteX5" fmla="*/ 75019 w 432206"/>
              <a:gd name="connsiteY5" fmla="*/ 285750 h 285750"/>
              <a:gd name="connsiteX6" fmla="*/ 132169 w 432206"/>
              <a:gd name="connsiteY6" fmla="*/ 271462 h 285750"/>
              <a:gd name="connsiteX7" fmla="*/ 175031 w 432206"/>
              <a:gd name="connsiteY7" fmla="*/ 257175 h 285750"/>
              <a:gd name="connsiteX8" fmla="*/ 389344 w 432206"/>
              <a:gd name="connsiteY8" fmla="*/ 242887 h 285750"/>
              <a:gd name="connsiteX9" fmla="*/ 432206 w 432206"/>
              <a:gd name="connsiteY9" fmla="*/ 200025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2206" h="285750">
                <a:moveTo>
                  <a:pt x="46444" y="0"/>
                </a:moveTo>
                <a:cubicBezTo>
                  <a:pt x="41681" y="14287"/>
                  <a:pt x="38891" y="29392"/>
                  <a:pt x="32156" y="42862"/>
                </a:cubicBezTo>
                <a:cubicBezTo>
                  <a:pt x="24477" y="58221"/>
                  <a:pt x="5007" y="68613"/>
                  <a:pt x="3581" y="85725"/>
                </a:cubicBezTo>
                <a:cubicBezTo>
                  <a:pt x="0" y="128702"/>
                  <a:pt x="10779" y="171773"/>
                  <a:pt x="17869" y="214312"/>
                </a:cubicBezTo>
                <a:cubicBezTo>
                  <a:pt x="20345" y="229168"/>
                  <a:pt x="22748" y="245415"/>
                  <a:pt x="32156" y="257175"/>
                </a:cubicBezTo>
                <a:cubicBezTo>
                  <a:pt x="42883" y="270584"/>
                  <a:pt x="60731" y="276225"/>
                  <a:pt x="75019" y="285750"/>
                </a:cubicBezTo>
                <a:cubicBezTo>
                  <a:pt x="94069" y="280987"/>
                  <a:pt x="113288" y="276857"/>
                  <a:pt x="132169" y="271462"/>
                </a:cubicBezTo>
                <a:cubicBezTo>
                  <a:pt x="146650" y="267325"/>
                  <a:pt x="160063" y="258838"/>
                  <a:pt x="175031" y="257175"/>
                </a:cubicBezTo>
                <a:cubicBezTo>
                  <a:pt x="246189" y="249269"/>
                  <a:pt x="317906" y="247650"/>
                  <a:pt x="389344" y="242887"/>
                </a:cubicBezTo>
                <a:lnTo>
                  <a:pt x="432206" y="200025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2066960" y="4800600"/>
            <a:ext cx="90484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228760" y="48006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295400" y="4419600"/>
            <a:ext cx="870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10cm</a:t>
            </a:r>
            <a:endParaRPr lang="en-US" dirty="0"/>
          </a:p>
        </p:txBody>
      </p:sp>
      <p:cxnSp>
        <p:nvCxnSpPr>
          <p:cNvPr id="110" name="Straight Connector 109"/>
          <p:cNvCxnSpPr/>
          <p:nvPr/>
        </p:nvCxnSpPr>
        <p:spPr>
          <a:xfrm>
            <a:off x="4267200" y="35052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267200" y="56388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rot="5400000" flipH="1" flipV="1">
            <a:off x="3504406" y="4572000"/>
            <a:ext cx="2134394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4267200" y="4355068"/>
            <a:ext cx="870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45</a:t>
            </a:r>
            <a:endParaRPr lang="en-US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6705600" y="3657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6705600" y="54864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rot="5400000" flipH="1" flipV="1">
            <a:off x="6172597" y="4571603"/>
            <a:ext cx="1828800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781800" y="4267200"/>
            <a:ext cx="870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37</a:t>
            </a:r>
            <a:endParaRPr lang="en-US" dirty="0"/>
          </a:p>
        </p:txBody>
      </p:sp>
      <p:cxnSp>
        <p:nvCxnSpPr>
          <p:cNvPr id="123" name="Straight Arrow Connector 122"/>
          <p:cNvCxnSpPr/>
          <p:nvPr/>
        </p:nvCxnSpPr>
        <p:spPr>
          <a:xfrm rot="5400000">
            <a:off x="6477000" y="3581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934200" y="3429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6470384" y="3124200"/>
            <a:ext cx="1752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 @ 20cm c/c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dirty="0"/>
              <a:t>Bottom bars: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Straight bars:</a:t>
            </a:r>
          </a:p>
          <a:p>
            <a:pPr marL="914400" lvl="1" indent="-514350">
              <a:buNone/>
            </a:pPr>
            <a:r>
              <a:rPr lang="en-US" sz="2400" dirty="0"/>
              <a:t>	length=5.1- (2*0.04) = 5.02</a:t>
            </a:r>
          </a:p>
          <a:p>
            <a:pPr marL="1314450" lvl="2" indent="-514350">
              <a:buNone/>
            </a:pPr>
            <a:r>
              <a:rPr lang="en-US" sz="2000" dirty="0"/>
              <a:t>Number of bars = 2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400" dirty="0"/>
              <a:t>Bent bars:</a:t>
            </a:r>
          </a:p>
          <a:p>
            <a:pPr marL="914400" lvl="1" indent="-514350">
              <a:buNone/>
            </a:pPr>
            <a:r>
              <a:rPr lang="en-US" sz="2400" dirty="0"/>
              <a:t>	length=(5.02)+0.84d</a:t>
            </a:r>
          </a:p>
          <a:p>
            <a:pPr marL="914400" lvl="1" indent="-514350">
              <a:buNone/>
            </a:pPr>
            <a:r>
              <a:rPr lang="en-US" sz="2400" dirty="0"/>
              <a:t>		= 3.96+0.84*0.37=5.33m</a:t>
            </a:r>
          </a:p>
          <a:p>
            <a:pPr marL="1314450" lvl="2" indent="-514350">
              <a:buNone/>
            </a:pPr>
            <a:r>
              <a:rPr lang="en-US" sz="2000" dirty="0"/>
              <a:t>Number of bars = 2</a:t>
            </a:r>
          </a:p>
          <a:p>
            <a:pPr marL="1314450" lvl="2" indent="-514350">
              <a:buNone/>
            </a:pP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4648200" y="13716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20 with length of 5.02m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648200" y="31242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20 with length of 5.33m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3429000"/>
            <a:ext cx="88392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2800" dirty="0"/>
              <a:t>Top bars: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Straight bars:</a:t>
            </a:r>
          </a:p>
          <a:p>
            <a:pPr marL="914400" lvl="1" indent="-514350">
              <a:buFont typeface="+mj-lt"/>
              <a:buAutoNum type="arabicPeriod"/>
            </a:pPr>
            <a:endParaRPr lang="en-US" sz="2400" dirty="0"/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Additional bars:</a:t>
            </a:r>
          </a:p>
          <a:p>
            <a:pPr marL="914400" lvl="1" indent="-514350">
              <a:buNone/>
            </a:pPr>
            <a:r>
              <a:rPr lang="en-US" sz="2400" dirty="0"/>
              <a:t>	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4572000" y="39624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16 with length of 5.02m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572000" y="45720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4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16 with length of 1.75m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5029200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2800" dirty="0"/>
              <a:t>Stirrups:</a:t>
            </a:r>
          </a:p>
          <a:p>
            <a:pPr marL="514350" indent="-514350"/>
            <a:r>
              <a:rPr lang="en-US" sz="2800" dirty="0"/>
              <a:t>	</a:t>
            </a:r>
            <a:r>
              <a:rPr lang="en-US" sz="2000" dirty="0"/>
              <a:t>Number of stirrups  </a:t>
            </a:r>
            <a:r>
              <a:rPr lang="en-US" dirty="0"/>
              <a:t>	</a:t>
            </a:r>
          </a:p>
          <a:p>
            <a:pPr marL="514350" indent="-514350"/>
            <a:r>
              <a:rPr lang="en-US" sz="1600" dirty="0"/>
              <a:t>	</a:t>
            </a:r>
          </a:p>
          <a:p>
            <a:pPr marL="514350" indent="-514350"/>
            <a:r>
              <a:rPr lang="en-US" sz="1600" dirty="0"/>
              <a:t>	</a:t>
            </a:r>
            <a:r>
              <a:rPr lang="en-US" dirty="0"/>
              <a:t>length</a:t>
            </a:r>
            <a:endParaRPr lang="en-US" sz="1600" dirty="0"/>
          </a:p>
        </p:txBody>
      </p:sp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2743200" y="5334000"/>
          <a:ext cx="27543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50960" imgH="393480" progId="Equation.3">
                  <p:embed/>
                </p:oleObj>
              </mc:Choice>
              <mc:Fallback>
                <p:oleObj name="Equation" r:id="rId2" imgW="1650960" imgH="393480" progId="Equation.3">
                  <p:embed/>
                  <p:pic>
                    <p:nvPicPr>
                      <p:cNvPr id="655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2754313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447800" y="6096000"/>
          <a:ext cx="37512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47840" imgH="215640" progId="Equation.3">
                  <p:embed/>
                </p:oleObj>
              </mc:Choice>
              <mc:Fallback>
                <p:oleObj name="Equation" r:id="rId4" imgW="2247840" imgH="215640" progId="Equation.3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6096000"/>
                        <a:ext cx="375126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5334000" y="6096000"/>
            <a:ext cx="35814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26 No.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 with length of 1.3m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194" y="914400"/>
          <a:ext cx="8229606" cy="471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4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Quantity(kg)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Weight / m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length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No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Description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Item No.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Bottom</a:t>
                      </a:r>
                      <a:r>
                        <a:rPr lang="en-US" baseline="0" dirty="0"/>
                        <a:t> bars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1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24.79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2.47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5.02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Arial" pitchFamily="34" charset="0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20)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26.33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2.47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5.33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(bent.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20)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Top bars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/>
                        <a:t>2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15.86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1.58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5.02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buFont typeface="Arial" pitchFamily="34" charset="0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16)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11.06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1.58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1.75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(add.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Bars </a:t>
                      </a:r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16)</a:t>
                      </a:r>
                      <a:endParaRPr lang="ar-IQ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stirrups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3</a:t>
                      </a:r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20.96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0.62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1.3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26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l-GR" baseline="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086600" y="2667000"/>
            <a:ext cx="1981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20:  ∑ ≈ 52kg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934200" y="5334000"/>
            <a:ext cx="1981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10:  ∑ ≈ 21kg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010400" y="4114800"/>
            <a:ext cx="1981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16:  ∑ ≈ 27kg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3. Detailed Estimate</a:t>
            </a:r>
            <a:r>
              <a:rPr lang="en-US" sz="2400" dirty="0">
                <a:solidFill>
                  <a:schemeClr val="accent6"/>
                </a:solidFill>
              </a:rPr>
              <a:t>:</a:t>
            </a:r>
            <a:endParaRPr lang="en-US" sz="1800" dirty="0"/>
          </a:p>
          <a:p>
            <a:pPr algn="just">
              <a:buNone/>
            </a:pPr>
            <a:r>
              <a:rPr lang="en-US" sz="1800" dirty="0"/>
              <a:t>Ex.: Estimate the quantities and cost of the following items of a two roomed building from the given plan and section in figure below. </a:t>
            </a:r>
          </a:p>
          <a:p>
            <a:pPr algn="just">
              <a:buNone/>
            </a:pPr>
            <a:r>
              <a:rPr lang="en-US" sz="1800" dirty="0"/>
              <a:t>Items: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Earth work in excavation at $1.0 per m</a:t>
            </a:r>
            <a:r>
              <a:rPr lang="en-US" sz="1800" baseline="30000" dirty="0"/>
              <a:t>3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Crushed stone at $0.25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Cement Concrete 1:2:4 in foundation at $40 per m</a:t>
            </a:r>
            <a:r>
              <a:rPr lang="en-US" sz="1800" baseline="30000" dirty="0"/>
              <a:t>3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Brick work and cement mortar (1:3) in foundation at $50 per m</a:t>
            </a:r>
            <a:r>
              <a:rPr lang="en-US" sz="1800" baseline="30000" dirty="0"/>
              <a:t>3</a:t>
            </a:r>
            <a:r>
              <a:rPr lang="en-US" sz="1800" dirty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Brick work and cement mortar (1:3) in super structure (wall) at $80 per m</a:t>
            </a:r>
            <a:r>
              <a:rPr lang="en-US" sz="1800" baseline="30000" dirty="0"/>
              <a:t>3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Aluminum window with all accessories at $100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Steel door at $75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Concrete floor at $35 per m</a:t>
            </a:r>
            <a:r>
              <a:rPr lang="en-US" sz="1800" baseline="30000" dirty="0"/>
              <a:t>3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Reinforced concrete roof at $150 per m</a:t>
            </a:r>
            <a:r>
              <a:rPr lang="en-US" sz="1800" baseline="30000" dirty="0"/>
              <a:t>3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Cement plastering at $3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Gypsum plastering at $3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Floor tile at $15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Emulsion paint at $0.75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Oil paint at $1.0 per m</a:t>
            </a:r>
            <a:r>
              <a:rPr lang="en-US" sz="1800" baseline="30000" dirty="0"/>
              <a:t>2</a:t>
            </a:r>
            <a:r>
              <a:rPr lang="en-US" sz="1800" dirty="0"/>
              <a:t>.</a:t>
            </a:r>
            <a:endParaRPr lang="ar-IQ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5637" t="26938" r="33319" b="15819"/>
          <a:stretch>
            <a:fillRect/>
          </a:stretch>
        </p:blipFill>
        <p:spPr bwMode="auto">
          <a:xfrm>
            <a:off x="0" y="0"/>
            <a:ext cx="4495800" cy="6875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 l="40600" t="5208" r="24451" b="11458"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572000" y="152400"/>
            <a:ext cx="32766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4191000" y="13716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Plan and Section of 2 roomed building.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Autofit/>
          </a:bodyPr>
          <a:lstStyle/>
          <a:p>
            <a:br>
              <a:rPr lang="en-US" sz="3200" u="sng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200" u="sng" dirty="0">
                <a:solidFill>
                  <a:schemeClr val="accent6">
                    <a:lumMod val="75000"/>
                  </a:schemeClr>
                </a:solidFill>
              </a:rPr>
              <a:t>Ch5. Estimation of quantities in engineering projects</a:t>
            </a:r>
            <a:endParaRPr lang="ar-IQ" sz="32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1054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400" dirty="0"/>
              <a:t>Estimation is one of  the main factors in predicting the cost of the projects.</a:t>
            </a:r>
          </a:p>
          <a:p>
            <a:pPr algn="just">
              <a:buNone/>
            </a:pPr>
            <a:r>
              <a:rPr lang="en-US" dirty="0">
                <a:solidFill>
                  <a:schemeClr val="accent6"/>
                </a:solidFill>
              </a:rPr>
              <a:t>Types of estimate:</a:t>
            </a:r>
          </a:p>
          <a:p>
            <a:pPr algn="just"/>
            <a:r>
              <a:rPr lang="en-US" sz="2400" dirty="0"/>
              <a:t>Approximate Estimate.</a:t>
            </a:r>
          </a:p>
          <a:p>
            <a:pPr algn="just"/>
            <a:r>
              <a:rPr lang="en-US" sz="2400" dirty="0"/>
              <a:t>Quantity Estimate.</a:t>
            </a:r>
          </a:p>
          <a:p>
            <a:pPr algn="just"/>
            <a:r>
              <a:rPr lang="en-US" sz="2400" dirty="0"/>
              <a:t>Detailed Estimate.</a:t>
            </a:r>
          </a:p>
          <a:p>
            <a:pPr algn="just"/>
            <a:r>
              <a:rPr lang="en-US" sz="2400" dirty="0"/>
              <a:t>Supplementary Estimate.</a:t>
            </a:r>
          </a:p>
          <a:p>
            <a:pPr algn="just"/>
            <a:r>
              <a:rPr lang="en-US" sz="2400" dirty="0"/>
              <a:t>Revised Estimate.</a:t>
            </a:r>
          </a:p>
          <a:p>
            <a:pPr algn="just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1. Approximate Estimate</a:t>
            </a:r>
            <a:r>
              <a:rPr lang="en-US" sz="2800" dirty="0">
                <a:solidFill>
                  <a:schemeClr val="accent6"/>
                </a:solidFill>
              </a:rPr>
              <a:t>:</a:t>
            </a:r>
          </a:p>
          <a:p>
            <a:pPr algn="just">
              <a:buNone/>
            </a:pPr>
            <a:r>
              <a:rPr lang="en-US" sz="2400" dirty="0"/>
              <a:t>Quantities are approximately estimated according to dimensions like;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Square meters.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Cubic meters.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400" dirty="0"/>
              <a:t>Detail of measurements and calculation of quantities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762000"/>
          <a:ext cx="8991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Item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Length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Width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Height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Excavation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Long side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Short side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9.28</a:t>
                      </a:r>
                    </a:p>
                    <a:p>
                      <a:pPr algn="ctr"/>
                      <a:r>
                        <a:rPr lang="en-US" sz="1500" dirty="0"/>
                        <a:t>4.44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0.8</a:t>
                      </a:r>
                    </a:p>
                    <a:p>
                      <a:pPr algn="ctr"/>
                      <a:r>
                        <a:rPr lang="en-US" sz="15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0.6</a:t>
                      </a:r>
                    </a:p>
                    <a:p>
                      <a:pPr algn="ctr"/>
                      <a:r>
                        <a:rPr lang="en-US" sz="1500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m3</a:t>
                      </a:r>
                      <a:endParaRPr lang="en-US" sz="15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8.909</a:t>
                      </a:r>
                    </a:p>
                    <a:p>
                      <a:pPr algn="ctr"/>
                      <a:r>
                        <a:rPr lang="en-US" sz="1500" dirty="0"/>
                        <a:t>6.394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Crushed stone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Long side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Short side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9.28</a:t>
                      </a:r>
                    </a:p>
                    <a:p>
                      <a:pPr algn="ctr"/>
                      <a:r>
                        <a:rPr lang="en-US" sz="1500" dirty="0"/>
                        <a:t>4.44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0.8</a:t>
                      </a:r>
                    </a:p>
                    <a:p>
                      <a:pPr algn="ctr"/>
                      <a:r>
                        <a:rPr lang="en-US" sz="15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14.848</a:t>
                      </a:r>
                    </a:p>
                    <a:p>
                      <a:pPr algn="ctr"/>
                      <a:r>
                        <a:rPr lang="en-US" sz="1500" dirty="0"/>
                        <a:t>10.656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Concrete 1:2:4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Long side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Short side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9.28</a:t>
                      </a:r>
                    </a:p>
                    <a:p>
                      <a:pPr algn="ctr"/>
                      <a:r>
                        <a:rPr lang="en-US" sz="1500" dirty="0"/>
                        <a:t>4.44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0.8</a:t>
                      </a:r>
                    </a:p>
                    <a:p>
                      <a:pPr algn="ctr"/>
                      <a:r>
                        <a:rPr lang="en-US" sz="15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0.2</a:t>
                      </a:r>
                    </a:p>
                    <a:p>
                      <a:pPr algn="ctr"/>
                      <a:r>
                        <a:rPr lang="en-US" sz="15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2.969</a:t>
                      </a:r>
                    </a:p>
                    <a:p>
                      <a:pPr algn="ctr"/>
                      <a:r>
                        <a:rPr lang="en-US" sz="1500" dirty="0"/>
                        <a:t>2.131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Block work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Long side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Short side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8.88</a:t>
                      </a:r>
                    </a:p>
                    <a:p>
                      <a:pPr algn="ctr"/>
                      <a:r>
                        <a:rPr lang="en-US" sz="1500" dirty="0"/>
                        <a:t>4.84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0.4</a:t>
                      </a:r>
                    </a:p>
                    <a:p>
                      <a:pPr algn="ctr"/>
                      <a:r>
                        <a:rPr lang="en-US" sz="15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0.2</a:t>
                      </a:r>
                    </a:p>
                    <a:p>
                      <a:pPr algn="ctr"/>
                      <a:r>
                        <a:rPr lang="en-US" sz="15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3</a:t>
                      </a:r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1.42</a:t>
                      </a:r>
                    </a:p>
                    <a:p>
                      <a:pPr algn="ctr"/>
                      <a:r>
                        <a:rPr lang="en-US" sz="1500" dirty="0"/>
                        <a:t>1.162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315200" y="21336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15.302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315200" y="33528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∑= 25.504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391400" y="45720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∑= 5.101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91400" y="57912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∑= 2.582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76200"/>
          <a:ext cx="8991600" cy="647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Item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Length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Width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Height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/>
                        <a:t>Brick</a:t>
                      </a:r>
                      <a:r>
                        <a:rPr lang="en-US" sz="1500" b="0" baseline="0" dirty="0"/>
                        <a:t> work (wall)</a:t>
                      </a:r>
                      <a:endParaRPr lang="en-US" sz="1500" b="0" dirty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Long side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Short side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>
                          <a:solidFill>
                            <a:srgbClr val="FF0000"/>
                          </a:solidFill>
                        </a:rPr>
                        <a:t>Doors 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>
                          <a:solidFill>
                            <a:srgbClr val="FF0000"/>
                          </a:solidFill>
                        </a:rPr>
                        <a:t>windows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8.72</a:t>
                      </a:r>
                    </a:p>
                    <a:p>
                      <a:pPr algn="ctr"/>
                      <a:r>
                        <a:rPr lang="en-US" sz="1500" dirty="0"/>
                        <a:t>5.00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1.20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0.24</a:t>
                      </a:r>
                    </a:p>
                    <a:p>
                      <a:pPr algn="ctr"/>
                      <a:r>
                        <a:rPr lang="en-US" sz="1500" dirty="0"/>
                        <a:t>0.24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0.24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2.2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12.557</a:t>
                      </a:r>
                    </a:p>
                    <a:p>
                      <a:pPr algn="ctr"/>
                      <a:r>
                        <a:rPr lang="en-US" sz="1500" dirty="0"/>
                        <a:t>10.800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</a:rPr>
                        <a:t>-1.267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</a:rPr>
                        <a:t>-1.440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Aluminum</a:t>
                      </a:r>
                      <a:r>
                        <a:rPr lang="en-US" sz="1500" baseline="0" dirty="0"/>
                        <a:t> windows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Steel doors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Concrete floor 1:2:4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Room 1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Room 2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</a:t>
                      </a:r>
                    </a:p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5.0</a:t>
                      </a:r>
                    </a:p>
                    <a:p>
                      <a:pPr algn="ctr"/>
                      <a:r>
                        <a:rPr lang="en-US" sz="1500" dirty="0"/>
                        <a:t>5.0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5.0</a:t>
                      </a:r>
                    </a:p>
                    <a:p>
                      <a:pPr algn="ctr"/>
                      <a:r>
                        <a:rPr lang="en-US" sz="1500" dirty="0"/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0.1</a:t>
                      </a:r>
                    </a:p>
                    <a:p>
                      <a:pPr algn="ctr"/>
                      <a:r>
                        <a:rPr lang="en-US" sz="1500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m3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2.5</a:t>
                      </a:r>
                    </a:p>
                    <a:p>
                      <a:pPr algn="ctr"/>
                      <a:r>
                        <a:rPr lang="en-US" sz="1500" dirty="0"/>
                        <a:t>1.5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Reinforced</a:t>
                      </a:r>
                      <a:r>
                        <a:rPr lang="en-US" sz="1500" baseline="0" dirty="0"/>
                        <a:t> concrete slab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3</a:t>
                      </a:r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9.448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Cement plastering</a:t>
                      </a:r>
                      <a:endParaRPr lang="en-US" sz="1500" dirty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dirty="0"/>
                        <a:t>Front &amp;</a:t>
                      </a:r>
                      <a:r>
                        <a:rPr lang="en-US" sz="1500" baseline="0" dirty="0"/>
                        <a:t>back facing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Sides facing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Under slab projection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500" baseline="0" dirty="0"/>
                        <a:t>Long side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500" baseline="0" dirty="0"/>
                        <a:t>Short side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8.72</a:t>
                      </a:r>
                    </a:p>
                    <a:p>
                      <a:pPr algn="ctr"/>
                      <a:r>
                        <a:rPr lang="en-US" sz="1500" dirty="0"/>
                        <a:t>5.48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9.72</a:t>
                      </a:r>
                    </a:p>
                    <a:p>
                      <a:pPr algn="ctr"/>
                      <a:r>
                        <a:rPr lang="en-US" sz="1500" dirty="0"/>
                        <a:t>5.48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0.5</a:t>
                      </a:r>
                    </a:p>
                    <a:p>
                      <a:pPr algn="ctr"/>
                      <a:r>
                        <a:rPr lang="en-US" sz="15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3.0</a:t>
                      </a:r>
                    </a:p>
                    <a:p>
                      <a:pPr algn="ctr"/>
                      <a:r>
                        <a:rPr lang="en-US" sz="1500" dirty="0"/>
                        <a:t>3.0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52.32</a:t>
                      </a:r>
                    </a:p>
                    <a:p>
                      <a:pPr algn="ctr"/>
                      <a:r>
                        <a:rPr lang="en-US" sz="1500" dirty="0"/>
                        <a:t>32.88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9.72</a:t>
                      </a:r>
                    </a:p>
                    <a:p>
                      <a:pPr algn="ctr"/>
                      <a:r>
                        <a:rPr lang="en-US" sz="1500" dirty="0"/>
                        <a:t>5.48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315200" y="19050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20.649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315200" y="38100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4.0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76200"/>
          <a:ext cx="8991600" cy="6786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1460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Facing of Slabs</a:t>
                      </a:r>
                      <a:br>
                        <a:rPr lang="en-US" sz="1500" baseline="0" dirty="0"/>
                      </a:br>
                      <a:r>
                        <a:rPr lang="en-US" sz="1500" baseline="0" dirty="0"/>
                        <a:t>front &amp;back:</a:t>
                      </a:r>
                      <a:br>
                        <a:rPr lang="en-US" sz="1500" baseline="0" dirty="0"/>
                      </a:br>
                      <a:r>
                        <a:rPr lang="en-US" sz="1500" baseline="0" dirty="0"/>
                        <a:t>sides: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Around doors</a:t>
                      </a:r>
                      <a:br>
                        <a:rPr lang="en-US" sz="1500" baseline="0" dirty="0"/>
                      </a:br>
                      <a:endParaRPr lang="en-US" sz="1500" baseline="0" dirty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Around windows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n-US" sz="1500" baseline="0" dirty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>
                          <a:solidFill>
                            <a:srgbClr val="FF0000"/>
                          </a:solidFill>
                        </a:rPr>
                        <a:t>Doors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>
                          <a:solidFill>
                            <a:srgbClr val="FF0000"/>
                          </a:solidFill>
                        </a:rPr>
                        <a:t>Windows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4</a:t>
                      </a:r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8</a:t>
                      </a:r>
                    </a:p>
                    <a:p>
                      <a:pPr algn="ctr"/>
                      <a:r>
                        <a:rPr lang="en-US" sz="1500" dirty="0"/>
                        <a:t>8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9.72</a:t>
                      </a:r>
                    </a:p>
                    <a:p>
                      <a:pPr algn="ctr"/>
                      <a:r>
                        <a:rPr lang="en-US" sz="1500" dirty="0"/>
                        <a:t>6.48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1.2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1.0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0.07</a:t>
                      </a:r>
                    </a:p>
                    <a:p>
                      <a:pPr algn="ctr"/>
                      <a:r>
                        <a:rPr lang="en-US" sz="1500" dirty="0"/>
                        <a:t>0.07</a:t>
                      </a:r>
                    </a:p>
                    <a:p>
                      <a:pPr algn="ctr"/>
                      <a:r>
                        <a:rPr lang="en-US" sz="1500" dirty="0"/>
                        <a:t>0.07</a:t>
                      </a:r>
                    </a:p>
                    <a:p>
                      <a:pPr algn="ctr"/>
                      <a:r>
                        <a:rPr lang="en-US" sz="1500" dirty="0"/>
                        <a:t>0.07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0.15</a:t>
                      </a:r>
                    </a:p>
                    <a:p>
                      <a:pPr algn="ctr"/>
                      <a:r>
                        <a:rPr lang="en-US" sz="1500" dirty="0"/>
                        <a:t>0.15</a:t>
                      </a:r>
                    </a:p>
                    <a:p>
                      <a:pPr algn="ctr"/>
                      <a:r>
                        <a:rPr lang="en-US" sz="1500" dirty="0"/>
                        <a:t>2.2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1.5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2.2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2.916</a:t>
                      </a:r>
                    </a:p>
                    <a:p>
                      <a:pPr algn="ctr"/>
                      <a:r>
                        <a:rPr lang="en-US" sz="1500" dirty="0"/>
                        <a:t>1.944</a:t>
                      </a:r>
                    </a:p>
                    <a:p>
                      <a:pPr algn="ctr"/>
                      <a:r>
                        <a:rPr lang="en-US" sz="1500" dirty="0"/>
                        <a:t>0.616</a:t>
                      </a:r>
                    </a:p>
                    <a:p>
                      <a:pPr algn="ctr"/>
                      <a:r>
                        <a:rPr lang="en-US" sz="1500" dirty="0"/>
                        <a:t>0.168</a:t>
                      </a:r>
                    </a:p>
                    <a:p>
                      <a:pPr algn="ctr"/>
                      <a:r>
                        <a:rPr lang="en-US" sz="1500" dirty="0"/>
                        <a:t>0.84</a:t>
                      </a:r>
                    </a:p>
                    <a:p>
                      <a:pPr algn="ctr"/>
                      <a:r>
                        <a:rPr lang="en-US" sz="1500" dirty="0"/>
                        <a:t>0.56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</a:rPr>
                        <a:t>-5.28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</a:rPr>
                        <a:t>-6.00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Gypsum plastering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500" dirty="0"/>
                        <a:t>Room1: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dirty="0"/>
                        <a:t>Walls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dirty="0"/>
                        <a:t>ceiling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500" dirty="0"/>
                        <a:t>Room 2: walls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dirty="0"/>
                        <a:t>Ceiling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dirty="0"/>
                        <a:t>Around doors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n-US" sz="1500" dirty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dirty="0"/>
                        <a:t>Around shelves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n-US" sz="1500" dirty="0"/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>
                          <a:solidFill>
                            <a:srgbClr val="FF0000"/>
                          </a:solidFill>
                        </a:rPr>
                        <a:t>Doors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>
                          <a:solidFill>
                            <a:srgbClr val="FF0000"/>
                          </a:solidFill>
                        </a:rPr>
                        <a:t>Windows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n-US" sz="1500" baseline="0" dirty="0">
                        <a:solidFill>
                          <a:srgbClr val="FF0000"/>
                        </a:solidFill>
                      </a:endParaRP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en-US" sz="15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</a:t>
                      </a:r>
                    </a:p>
                    <a:p>
                      <a:pPr algn="ctr"/>
                      <a:r>
                        <a:rPr lang="en-US" sz="1500" dirty="0"/>
                        <a:t>4</a:t>
                      </a:r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  <a:p>
                      <a:pPr algn="ctr"/>
                      <a:r>
                        <a:rPr lang="en-US" sz="1500" dirty="0"/>
                        <a:t>4</a:t>
                      </a:r>
                    </a:p>
                    <a:p>
                      <a:pPr algn="ctr"/>
                      <a:r>
                        <a:rPr lang="en-US" sz="1500" dirty="0"/>
                        <a:t>4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1.2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</a:t>
                      </a:r>
                    </a:p>
                    <a:p>
                      <a:pPr algn="ctr"/>
                      <a:r>
                        <a:rPr lang="en-US" sz="1500" dirty="0"/>
                        <a:t>0.07</a:t>
                      </a:r>
                    </a:p>
                    <a:p>
                      <a:pPr algn="ctr"/>
                      <a:r>
                        <a:rPr lang="en-US" sz="1500" dirty="0"/>
                        <a:t>0.07</a:t>
                      </a:r>
                    </a:p>
                    <a:p>
                      <a:pPr algn="ctr"/>
                      <a:r>
                        <a:rPr lang="en-US" sz="1500" dirty="0"/>
                        <a:t>0.12</a:t>
                      </a:r>
                    </a:p>
                    <a:p>
                      <a:pPr algn="ctr"/>
                      <a:r>
                        <a:rPr lang="en-US" sz="1500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2.2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1.5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2.2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25</a:t>
                      </a:r>
                    </a:p>
                    <a:p>
                      <a:pPr algn="ctr"/>
                      <a:r>
                        <a:rPr lang="en-US" sz="1500" dirty="0"/>
                        <a:t>0.616</a:t>
                      </a:r>
                    </a:p>
                    <a:p>
                      <a:pPr algn="ctr"/>
                      <a:r>
                        <a:rPr lang="en-US" sz="1500" dirty="0"/>
                        <a:t>0.168</a:t>
                      </a:r>
                    </a:p>
                    <a:p>
                      <a:pPr algn="ctr"/>
                      <a:r>
                        <a:rPr lang="en-US" sz="1500" dirty="0"/>
                        <a:t>0.72</a:t>
                      </a:r>
                    </a:p>
                    <a:p>
                      <a:pPr algn="ctr"/>
                      <a:r>
                        <a:rPr lang="en-US" sz="1500" dirty="0"/>
                        <a:t>0.48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</a:rPr>
                        <a:t>-5.28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</a:rPr>
                        <a:t>-6.00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315200" y="22098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96.164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391400" y="64008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133.3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76200"/>
          <a:ext cx="8991600" cy="315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9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8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Item 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Length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Width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Height</a:t>
                      </a:r>
                    </a:p>
                    <a:p>
                      <a:pPr algn="ctr"/>
                      <a:r>
                        <a:rPr lang="en-US" sz="1500" b="1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floor tile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Room 1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Room 2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en-US" sz="1500" baseline="0" dirty="0"/>
                        <a:t>Under door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</a:t>
                      </a:r>
                    </a:p>
                    <a:p>
                      <a:pPr algn="ctr"/>
                      <a:r>
                        <a:rPr lang="en-US" sz="1500" dirty="0"/>
                        <a:t>1</a:t>
                      </a:r>
                    </a:p>
                    <a:p>
                      <a:pPr algn="ctr"/>
                      <a:r>
                        <a:rPr lang="en-US" sz="15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5</a:t>
                      </a:r>
                    </a:p>
                    <a:p>
                      <a:pPr algn="ctr"/>
                      <a:r>
                        <a:rPr lang="en-US" sz="1500" dirty="0"/>
                        <a:t>5</a:t>
                      </a:r>
                    </a:p>
                    <a:p>
                      <a:pPr algn="ctr"/>
                      <a:r>
                        <a:rPr lang="en-US" sz="1500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3</a:t>
                      </a:r>
                    </a:p>
                    <a:p>
                      <a:pPr algn="ctr"/>
                      <a:r>
                        <a:rPr lang="en-US" sz="1500" dirty="0"/>
                        <a:t>5</a:t>
                      </a:r>
                    </a:p>
                    <a:p>
                      <a:pPr algn="ctr"/>
                      <a:r>
                        <a:rPr lang="en-US" sz="1500" dirty="0"/>
                        <a:t>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  <a:p>
                      <a:pPr algn="ctr"/>
                      <a:r>
                        <a:rPr lang="en-US" sz="15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r>
                        <a:rPr lang="en-US" sz="1500" dirty="0"/>
                        <a:t>15</a:t>
                      </a:r>
                    </a:p>
                    <a:p>
                      <a:pPr algn="ctr"/>
                      <a:r>
                        <a:rPr lang="en-US" sz="1500" dirty="0"/>
                        <a:t>25</a:t>
                      </a:r>
                    </a:p>
                    <a:p>
                      <a:pPr algn="ctr"/>
                      <a:r>
                        <a:rPr lang="en-US" sz="1500" dirty="0"/>
                        <a:t>0.576</a:t>
                      </a:r>
                    </a:p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Emulsion</a:t>
                      </a:r>
                      <a:r>
                        <a:rPr lang="en-US" sz="1500" baseline="0" dirty="0"/>
                        <a:t> paint</a:t>
                      </a:r>
                    </a:p>
                    <a:p>
                      <a:pPr algn="ctr"/>
                      <a:r>
                        <a:rPr lang="en-US" sz="1500" baseline="0" dirty="0"/>
                        <a:t>“on gypsum plastering”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Oil paint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</a:t>
                      </a:r>
                      <a:r>
                        <a:rPr lang="en-US" sz="15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315200" y="16002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41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315200" y="28956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0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315200" y="2286000"/>
            <a:ext cx="15240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 ∑ = 133.3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  Sanitary and Water supply involves the following items: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" y="509184"/>
          <a:ext cx="8915403" cy="39104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6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030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Specifications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and requirements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Unit</a:t>
                      </a:r>
                      <a:r>
                        <a:rPr lang="en-US" sz="1600" baseline="0" dirty="0"/>
                        <a:t> 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Item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051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Number</a:t>
                      </a:r>
                      <a:r>
                        <a:rPr lang="en-US" sz="1600" baseline="0" dirty="0"/>
                        <a:t> of user, type of construction material, required plan and section….etc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Septic tank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Depth, location, section…etc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Pit</a:t>
                      </a:r>
                      <a:r>
                        <a:rPr lang="en-US" sz="1600" baseline="0" dirty="0"/>
                        <a:t> Latrine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Pan or (WC)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Urinal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74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Precast pipe</a:t>
                      </a:r>
                      <a:r>
                        <a:rPr lang="en-US" sz="1600" baseline="0" dirty="0"/>
                        <a:t> thickness, slope, concrete line, section and diameter..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m.l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CC pipe 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Cast iron pipe diameter and mechanical specification.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m.l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CI pipe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Size, sectional detail of construction for large manholes.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Manholes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Type</a:t>
                      </a:r>
                      <a:r>
                        <a:rPr lang="en-US" sz="1600" baseline="0" dirty="0"/>
                        <a:t> of material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Kitchen sink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030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Antibacterial</a:t>
                      </a:r>
                      <a:r>
                        <a:rPr lang="en-US" sz="1600" baseline="0" dirty="0"/>
                        <a:t> or traditional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Wash basin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051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Flushing</a:t>
                      </a:r>
                      <a:r>
                        <a:rPr lang="en-US" sz="1600" baseline="0" dirty="0"/>
                        <a:t> cistern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4639819"/>
          <a:ext cx="6781800" cy="20657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97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5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381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Specifications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and requirements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Unit</a:t>
                      </a:r>
                      <a:r>
                        <a:rPr lang="en-US" sz="1600" baseline="0" dirty="0"/>
                        <a:t> 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Item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19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diameter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m.l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GI (Galvanized Iron Pipe)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19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Valve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19"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diameter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m.l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PPR-pipe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 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19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Water Tanks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19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no.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/>
                        <a:t>Boilers</a:t>
                      </a:r>
                      <a:endParaRPr lang="ar-IQ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43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2. Quantity Estimate</a:t>
            </a:r>
            <a:r>
              <a:rPr lang="en-US" sz="2800" dirty="0">
                <a:solidFill>
                  <a:schemeClr val="accent6"/>
                </a:solidFill>
              </a:rPr>
              <a:t> (Estimating of Quantities of materials):</a:t>
            </a:r>
          </a:p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1- Bricks:</a:t>
            </a:r>
          </a:p>
          <a:p>
            <a:pPr algn="just">
              <a:buNone/>
            </a:pPr>
            <a:r>
              <a:rPr lang="en-US" sz="1800" u="sng" dirty="0"/>
              <a:t>Size of Brick </a:t>
            </a:r>
            <a:r>
              <a:rPr lang="en-US" sz="1800" dirty="0"/>
              <a:t>as illustrated in the figure is </a:t>
            </a:r>
            <a:r>
              <a:rPr lang="en-US" sz="1800" u="sng" dirty="0"/>
              <a:t>(7*11*23)cm</a:t>
            </a:r>
            <a:r>
              <a:rPr lang="en-US" sz="1800" u="sng" baseline="30000" dirty="0"/>
              <a:t>3</a:t>
            </a:r>
            <a:r>
              <a:rPr lang="en-US" sz="1800" dirty="0"/>
              <a:t>.</a:t>
            </a:r>
          </a:p>
          <a:p>
            <a:pPr algn="just">
              <a:buNone/>
            </a:pPr>
            <a:r>
              <a:rPr lang="en-US" sz="1800" u="sng" dirty="0"/>
              <a:t>Joint</a:t>
            </a:r>
            <a:r>
              <a:rPr lang="en-US" sz="1800" dirty="0"/>
              <a:t> thickness (cement mortar 1:3) </a:t>
            </a:r>
            <a:r>
              <a:rPr lang="en-US" sz="1800" u="sng" dirty="0"/>
              <a:t>= 1.0 cm.</a:t>
            </a:r>
          </a:p>
          <a:p>
            <a:pPr algn="just"/>
            <a:endParaRPr lang="en-US" sz="1800" dirty="0"/>
          </a:p>
          <a:p>
            <a:pPr algn="just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36cm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or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lvl="1" algn="just">
              <a:buNone/>
            </a:pPr>
            <a:r>
              <a:rPr lang="en-US" sz="1800" u="sng" dirty="0"/>
              <a:t>Size of Brick </a:t>
            </a:r>
            <a:r>
              <a:rPr lang="en-US" sz="1800" dirty="0"/>
              <a:t>will be </a:t>
            </a:r>
            <a:r>
              <a:rPr lang="en-US" sz="1800" u="sng" dirty="0"/>
              <a:t>(8*12*24)cm</a:t>
            </a:r>
            <a:r>
              <a:rPr lang="en-US" sz="1800" u="sng" baseline="30000" dirty="0"/>
              <a:t>3</a:t>
            </a:r>
          </a:p>
        </p:txBody>
      </p:sp>
      <p:sp>
        <p:nvSpPr>
          <p:cNvPr id="4" name="Cube 3"/>
          <p:cNvSpPr/>
          <p:nvPr/>
        </p:nvSpPr>
        <p:spPr>
          <a:xfrm>
            <a:off x="6172200" y="838200"/>
            <a:ext cx="2133600" cy="762000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Brick</a:t>
            </a:r>
            <a:endParaRPr lang="ar-IQ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1535668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23cm</a:t>
            </a:r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1143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7cm</a:t>
            </a:r>
            <a:endParaRPr lang="ar-IQ" dirty="0"/>
          </a:p>
        </p:txBody>
      </p:sp>
      <p:sp>
        <p:nvSpPr>
          <p:cNvPr id="7" name="TextBox 6"/>
          <p:cNvSpPr txBox="1"/>
          <p:nvPr/>
        </p:nvSpPr>
        <p:spPr>
          <a:xfrm>
            <a:off x="8153400" y="1524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11cm</a:t>
            </a:r>
            <a:endParaRPr lang="ar-IQ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28194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 masonry work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noProof="0" dirty="0"/>
              <a:t>other approximations also used 		but most accurate is 435.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4800600" y="2665413"/>
          <a:ext cx="2124075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91880" imgH="419040" progId="Equation.3">
                  <p:embed/>
                </p:oleObj>
              </mc:Choice>
              <mc:Fallback>
                <p:oleObj name="Equation" r:id="rId2" imgW="1091880" imgH="419040" progId="Equation.3">
                  <p:embed/>
                  <p:pic>
                    <p:nvPicPr>
                      <p:cNvPr id="378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665413"/>
                        <a:ext cx="2124075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86600" y="2819400"/>
          <a:ext cx="9665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3480" imgH="177480" progId="Equation.3">
                  <p:embed/>
                </p:oleObj>
              </mc:Choice>
              <mc:Fallback>
                <p:oleObj name="Equation" r:id="rId4" imgW="393480" imgH="177480" progId="Equation.3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819400"/>
                        <a:ext cx="966537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76600" y="3243262"/>
          <a:ext cx="96678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3480" imgH="406080" progId="Equation.3">
                  <p:embed/>
                </p:oleObj>
              </mc:Choice>
              <mc:Fallback>
                <p:oleObj name="Equation" r:id="rId6" imgW="393480" imgH="406080" progId="Equation.3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43262"/>
                        <a:ext cx="966788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0" y="4038600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width of the wall is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24cm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44196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 masonry work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4606925" y="4191000"/>
          <a:ext cx="20986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79280" imgH="419040" progId="Equation.3">
                  <p:embed/>
                </p:oleObj>
              </mc:Choice>
              <mc:Fallback>
                <p:oleObj name="Equation" r:id="rId8" imgW="1079280" imgH="419040" progId="Equation.3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4191000"/>
                        <a:ext cx="2098675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6781800" y="4419600"/>
          <a:ext cx="220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65160" imgH="177480" progId="Equation.3">
                  <p:embed/>
                </p:oleObj>
              </mc:Choice>
              <mc:Fallback>
                <p:oleObj name="Equation" r:id="rId10" imgW="965160" imgH="177480" progId="Equation.3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419600"/>
                        <a:ext cx="2209800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0" y="4876800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width of the wall is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12cm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0" y="53340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 masonry work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4800600" y="5105400"/>
          <a:ext cx="138271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11000" imgH="419040" progId="Equation.3">
                  <p:embed/>
                </p:oleObj>
              </mc:Choice>
              <mc:Fallback>
                <p:oleObj name="Equation" r:id="rId12" imgW="711000" imgH="419040" progId="Equation.3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105400"/>
                        <a:ext cx="138271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400800" y="5257800"/>
          <a:ext cx="18319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99920" imgH="177480" progId="Equation.3">
                  <p:embed/>
                </p:oleObj>
              </mc:Choice>
              <mc:Fallback>
                <p:oleObj name="Equation" r:id="rId14" imgW="799920" imgH="177480" progId="Equation.3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257800"/>
                        <a:ext cx="1831975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2"/>
          <p:cNvSpPr txBox="1">
            <a:spLocks/>
          </p:cNvSpPr>
          <p:nvPr/>
        </p:nvSpPr>
        <p:spPr>
          <a:xfrm>
            <a:off x="0" y="5791200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width of the wall is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8cm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brick masonry work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4724400" y="6148387"/>
          <a:ext cx="138271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11000" imgH="419040" progId="Equation.3">
                  <p:embed/>
                </p:oleObj>
              </mc:Choice>
              <mc:Fallback>
                <p:oleObj name="Equation" r:id="rId16" imgW="711000" imgH="419040" progId="Equation.3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148387"/>
                        <a:ext cx="138271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6496050" y="6324600"/>
          <a:ext cx="16573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723600" imgH="177480" progId="Equation.3">
                  <p:embed/>
                </p:oleObj>
              </mc:Choice>
              <mc:Fallback>
                <p:oleObj name="Equation" r:id="rId18" imgW="723600" imgH="177480" progId="Equation.3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6324600"/>
                        <a:ext cx="1657350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/>
      <p:bldP spid="7" grpId="0"/>
      <p:bldP spid="9" grpId="0" uiExpand="1" build="p"/>
      <p:bldP spid="12" grpId="0" build="p"/>
      <p:bldP spid="13" grpId="0" build="p"/>
      <p:bldP spid="16" grpId="0" build="p"/>
      <p:bldP spid="17" grpId="0" build="p"/>
      <p:bldP spid="20" grpId="0" build="p"/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 l="10542" t="20833" r="43192" b="39583"/>
          <a:stretch>
            <a:fillRect/>
          </a:stretch>
        </p:blipFill>
        <p:spPr bwMode="auto">
          <a:xfrm>
            <a:off x="3124200" y="1219200"/>
            <a:ext cx="6019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Example: find the number of bricks for the following wall for thickness; 40cm, 24cm, 12cm and 8cm.</a:t>
            </a:r>
            <a:endParaRPr lang="ar-IQ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37338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</a:t>
            </a:r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667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2.2</a:t>
            </a:r>
            <a:endParaRPr lang="ar-IQ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25146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1.4</a:t>
            </a:r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20574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1.6</a:t>
            </a:r>
            <a:endParaRPr lang="ar-IQ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1143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6</a:t>
            </a:r>
            <a:endParaRPr lang="ar-IQ" dirty="0"/>
          </a:p>
        </p:txBody>
      </p:sp>
      <p:sp>
        <p:nvSpPr>
          <p:cNvPr id="11" name="TextBox 10"/>
          <p:cNvSpPr txBox="1"/>
          <p:nvPr/>
        </p:nvSpPr>
        <p:spPr>
          <a:xfrm>
            <a:off x="3124200" y="24384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3.5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3505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2- concrete Blocks:</a:t>
            </a:r>
          </a:p>
          <a:p>
            <a:pPr algn="just">
              <a:buNone/>
            </a:pPr>
            <a:r>
              <a:rPr lang="en-US" sz="1800" u="sng" dirty="0"/>
              <a:t>Size of Blocks</a:t>
            </a:r>
            <a:r>
              <a:rPr lang="en-US" sz="1800" dirty="0"/>
              <a:t> as illustrated in the figure is: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/>
              <a:t>(20*20*40)cm</a:t>
            </a:r>
            <a:r>
              <a:rPr lang="en-US" sz="1800" baseline="30000" dirty="0"/>
              <a:t>3</a:t>
            </a:r>
            <a:r>
              <a:rPr lang="en-US" sz="1800" dirty="0"/>
              <a:t> (Hollow type)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/>
              <a:t>(15*20*40)cm</a:t>
            </a:r>
            <a:r>
              <a:rPr lang="en-US" sz="1800" baseline="30000" dirty="0"/>
              <a:t>3</a:t>
            </a:r>
            <a:r>
              <a:rPr lang="en-US" sz="1800" dirty="0"/>
              <a:t> (Solid type)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/>
              <a:t>(10-12*20*40)cm</a:t>
            </a:r>
            <a:r>
              <a:rPr lang="en-US" sz="1800" baseline="30000" dirty="0"/>
              <a:t>3</a:t>
            </a:r>
            <a:r>
              <a:rPr lang="en-US" sz="1800" dirty="0"/>
              <a:t> (Hollow type)</a:t>
            </a:r>
          </a:p>
          <a:p>
            <a:pPr algn="just">
              <a:buNone/>
            </a:pPr>
            <a:endParaRPr lang="en-US" sz="1800" u="sng" dirty="0"/>
          </a:p>
          <a:p>
            <a:pPr algn="just">
              <a:buNone/>
            </a:pPr>
            <a:r>
              <a:rPr lang="en-US" sz="1800" u="sng" dirty="0"/>
              <a:t>Joint</a:t>
            </a:r>
            <a:r>
              <a:rPr lang="en-US" sz="1800" dirty="0"/>
              <a:t> thickness (cement mortar 1:3) </a:t>
            </a:r>
            <a:r>
              <a:rPr lang="en-US" sz="1800" u="sng" dirty="0"/>
              <a:t>= 2.5 to 3.0 cm</a:t>
            </a:r>
            <a:r>
              <a:rPr lang="en-US" sz="1800" i="1" dirty="0"/>
              <a:t>.(use 3cm)</a:t>
            </a:r>
          </a:p>
          <a:p>
            <a:pPr algn="just"/>
            <a:endParaRPr lang="en-US" sz="1800" dirty="0"/>
          </a:p>
          <a:p>
            <a:pPr algn="just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20cm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  <a:p>
            <a:pPr lvl="1" algn="just">
              <a:buNone/>
            </a:pPr>
            <a:r>
              <a:rPr lang="en-US" sz="1800" u="sng" dirty="0"/>
              <a:t>Size of Block </a:t>
            </a:r>
            <a:r>
              <a:rPr lang="en-US" sz="1800" dirty="0"/>
              <a:t>will be </a:t>
            </a:r>
            <a:r>
              <a:rPr lang="en-US" sz="1800" u="sng" dirty="0"/>
              <a:t>(20*23*43)cm</a:t>
            </a:r>
            <a:r>
              <a:rPr lang="en-US" sz="1800" u="sng" baseline="30000" dirty="0"/>
              <a:t>3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 l="1162" t="20833" r="56662" b="32151"/>
          <a:stretch>
            <a:fillRect/>
          </a:stretch>
        </p:blipFill>
        <p:spPr bwMode="auto">
          <a:xfrm rot="1013697">
            <a:off x="6198902" y="423052"/>
            <a:ext cx="2646772" cy="185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934200" y="20574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40</a:t>
            </a:r>
            <a:endParaRPr lang="ar-IQ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12192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20</a:t>
            </a:r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381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20</a:t>
            </a:r>
            <a:endParaRPr lang="ar-IQ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 l="1752" t="21875" r="57247" b="32292"/>
          <a:stretch>
            <a:fillRect/>
          </a:stretch>
        </p:blipFill>
        <p:spPr bwMode="auto">
          <a:xfrm rot="1398477">
            <a:off x="6067787" y="3023242"/>
            <a:ext cx="2362222" cy="1326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001000" y="243840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Hollow</a:t>
            </a:r>
            <a:endParaRPr lang="ar-IQ" dirty="0"/>
          </a:p>
        </p:txBody>
      </p:sp>
      <p:sp>
        <p:nvSpPr>
          <p:cNvPr id="12" name="TextBox 11"/>
          <p:cNvSpPr txBox="1"/>
          <p:nvPr/>
        </p:nvSpPr>
        <p:spPr>
          <a:xfrm>
            <a:off x="8001000" y="441960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Solid</a:t>
            </a:r>
            <a:endParaRPr lang="ar-IQ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4191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40</a:t>
            </a:r>
            <a:endParaRPr lang="ar-IQ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3429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15</a:t>
            </a:r>
            <a:endParaRPr lang="ar-IQ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28194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20</a:t>
            </a:r>
            <a:endParaRPr lang="ar-IQ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0" y="36576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blocks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2828925" y="3505200"/>
          <a:ext cx="1951038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02960" imgH="419040" progId="Equation.3">
                  <p:embed/>
                </p:oleObj>
              </mc:Choice>
              <mc:Fallback>
                <p:oleObj name="Equation" r:id="rId4" imgW="1002960" imgH="419040" progId="Equation.3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3505200"/>
                        <a:ext cx="1951038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2444750" y="4343400"/>
          <a:ext cx="1746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11000" imgH="177480" progId="Equation.3">
                  <p:embed/>
                </p:oleObj>
              </mc:Choice>
              <mc:Fallback>
                <p:oleObj name="Equation" r:id="rId6" imgW="711000" imgH="177480" progId="Equation.3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4343400"/>
                        <a:ext cx="1746250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0" y="472440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  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40cm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lvl="1" algn="just">
              <a:buNone/>
            </a:pPr>
            <a:r>
              <a:rPr lang="en-US" u="sng" dirty="0"/>
              <a:t>Size of Block </a:t>
            </a:r>
            <a:r>
              <a:rPr lang="en-US" dirty="0"/>
              <a:t>will be </a:t>
            </a:r>
            <a:r>
              <a:rPr lang="en-US" u="sng" dirty="0"/>
              <a:t>(23*23*40)cm</a:t>
            </a:r>
            <a:r>
              <a:rPr lang="en-US" u="sng" baseline="30000" dirty="0"/>
              <a:t>3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0" y="57150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blocks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2667000" y="5486400"/>
          <a:ext cx="1951038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02960" imgH="419040" progId="Equation.3">
                  <p:embed/>
                </p:oleObj>
              </mc:Choice>
              <mc:Fallback>
                <p:oleObj name="Equation" r:id="rId8" imgW="1002960" imgH="419040" progId="Equation.3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486400"/>
                        <a:ext cx="1951038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4999038" y="5715000"/>
          <a:ext cx="18081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36560" imgH="177480" progId="Equation.3">
                  <p:embed/>
                </p:oleObj>
              </mc:Choice>
              <mc:Fallback>
                <p:oleObj name="Equation" r:id="rId10" imgW="736560" imgH="177480" progId="Equation.3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5715000"/>
                        <a:ext cx="1808162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7" grpId="0" build="p"/>
      <p:bldP spid="20" grpId="0"/>
      <p:bldP spid="2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  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12cm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609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blocks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668588" y="381000"/>
          <a:ext cx="21002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79280" imgH="419040" progId="Equation.3">
                  <p:embed/>
                </p:oleObj>
              </mc:Choice>
              <mc:Fallback>
                <p:oleObj name="Equation" r:id="rId2" imgW="1079280" imgH="41904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381000"/>
                        <a:ext cx="21002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997450" y="609600"/>
          <a:ext cx="19637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920" imgH="177480" progId="Equation.3">
                  <p:embed/>
                </p:oleObj>
              </mc:Choice>
              <mc:Fallback>
                <p:oleObj name="Equation" r:id="rId4" imgW="799920" imgH="177480" progId="Equation.3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609600"/>
                        <a:ext cx="1963738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2954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quantities of block required in m</a:t>
            </a:r>
            <a:r>
              <a:rPr lang="en-US" sz="2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of wall;</a:t>
            </a:r>
          </a:p>
          <a:p>
            <a:pPr algn="just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 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20cm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2286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blocks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962275" y="2057400"/>
          <a:ext cx="13589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98400" imgH="419040" progId="Equation.3">
                  <p:embed/>
                </p:oleObj>
              </mc:Choice>
              <mc:Fallback>
                <p:oleObj name="Equation" r:id="rId6" imgW="698400" imgH="419040" progId="Equation.3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057400"/>
                        <a:ext cx="13589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4967288" y="2286000"/>
          <a:ext cx="1870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177480" progId="Equation.3">
                  <p:embed/>
                </p:oleObj>
              </mc:Choice>
              <mc:Fallback>
                <p:oleObj name="Equation" r:id="rId8" imgW="761760" imgH="177480" progId="Equation.3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2286000"/>
                        <a:ext cx="1870075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27432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 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12cm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52400" y="3352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blocks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114675" y="3124200"/>
          <a:ext cx="13589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98400" imgH="419040" progId="Equation.3">
                  <p:embed/>
                </p:oleObj>
              </mc:Choice>
              <mc:Fallback>
                <p:oleObj name="Equation" r:id="rId10" imgW="698400" imgH="419040" progId="Equation.3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3124200"/>
                        <a:ext cx="13589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5119688" y="3352800"/>
          <a:ext cx="1870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61760" imgH="177480" progId="Equation.3">
                  <p:embed/>
                </p:oleObj>
              </mc:Choice>
              <mc:Fallback>
                <p:oleObj name="Equation" r:id="rId11" imgW="761760" imgH="177480" progId="Equation.3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8" y="3352800"/>
                        <a:ext cx="1870075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0" y="4114800"/>
            <a:ext cx="914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find amount of block  required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(m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build the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following wall, </a:t>
            </a:r>
            <a:r>
              <a:rPr lang="en-US" dirty="0"/>
              <a:t>if the thickness of wall is; 20cm, 40cm, or 12cm.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12" cstate="print"/>
          <a:srcRect l="5271" t="20833" r="47877" b="37500"/>
          <a:stretch>
            <a:fillRect/>
          </a:stretch>
        </p:blipFill>
        <p:spPr bwMode="auto">
          <a:xfrm>
            <a:off x="4267200" y="4686300"/>
            <a:ext cx="40386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8153400" y="59436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2.2</a:t>
            </a:r>
            <a:endParaRPr lang="ar-IQ" dirty="0"/>
          </a:p>
        </p:txBody>
      </p:sp>
      <p:sp>
        <p:nvSpPr>
          <p:cNvPr id="19" name="TextBox 18"/>
          <p:cNvSpPr txBox="1"/>
          <p:nvPr/>
        </p:nvSpPr>
        <p:spPr>
          <a:xfrm>
            <a:off x="8229600" y="48006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0.8</a:t>
            </a:r>
            <a:endParaRPr lang="ar-IQ" dirty="0"/>
          </a:p>
        </p:txBody>
      </p:sp>
      <p:sp>
        <p:nvSpPr>
          <p:cNvPr id="20" name="TextBox 19"/>
          <p:cNvSpPr txBox="1"/>
          <p:nvPr/>
        </p:nvSpPr>
        <p:spPr>
          <a:xfrm>
            <a:off x="7772400" y="6412468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</a:t>
            </a:r>
            <a:endParaRPr lang="ar-IQ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6412468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5</a:t>
            </a:r>
            <a:endParaRPr lang="ar-IQ" dirty="0"/>
          </a:p>
        </p:txBody>
      </p:sp>
      <p:sp>
        <p:nvSpPr>
          <p:cNvPr id="22" name="TextBox 21"/>
          <p:cNvSpPr txBox="1"/>
          <p:nvPr/>
        </p:nvSpPr>
        <p:spPr>
          <a:xfrm>
            <a:off x="6705600" y="5802868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</a:t>
            </a:r>
            <a:endParaRPr lang="ar-IQ" dirty="0"/>
          </a:p>
        </p:txBody>
      </p:sp>
      <p:sp>
        <p:nvSpPr>
          <p:cNvPr id="23" name="TextBox 22"/>
          <p:cNvSpPr txBox="1"/>
          <p:nvPr/>
        </p:nvSpPr>
        <p:spPr>
          <a:xfrm>
            <a:off x="4114800" y="57150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2.2</a:t>
            </a:r>
            <a:endParaRPr lang="ar-IQ" dirty="0"/>
          </a:p>
        </p:txBody>
      </p:sp>
      <p:sp>
        <p:nvSpPr>
          <p:cNvPr id="24" name="TextBox 23"/>
          <p:cNvSpPr txBox="1"/>
          <p:nvPr/>
        </p:nvSpPr>
        <p:spPr>
          <a:xfrm>
            <a:off x="6400800" y="44196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4</a:t>
            </a:r>
            <a:endParaRPr lang="ar-IQ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0" y="5486400"/>
            <a:ext cx="76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</a:t>
            </a:r>
            <a:endParaRPr lang="ar-IQ" dirty="0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13" cstate="print"/>
          <a:srcRect l="1757" t="17708" r="46706" b="39583"/>
          <a:stretch>
            <a:fillRect/>
          </a:stretch>
        </p:blipFill>
        <p:spPr bwMode="auto">
          <a:xfrm>
            <a:off x="152400" y="4876800"/>
            <a:ext cx="3124200" cy="145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1143000" y="6324600"/>
            <a:ext cx="144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isometric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/>
      <p:bldP spid="9" grpId="0" build="p"/>
      <p:bldP spid="12" grpId="0"/>
      <p:bldP spid="13" grpId="0" build="p"/>
      <p:bldP spid="16" grpId="0" build="p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137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3- Stones:</a:t>
            </a:r>
          </a:p>
          <a:p>
            <a:pPr lvl="0" algn="just">
              <a:buNone/>
              <a:defRPr/>
            </a:pPr>
            <a:r>
              <a:rPr lang="en-US" sz="1800" u="sng" dirty="0"/>
              <a:t>If the Size of Stones</a:t>
            </a:r>
            <a:r>
              <a:rPr lang="en-US" sz="1800" dirty="0"/>
              <a:t> is (30cm*30cm)</a:t>
            </a:r>
            <a:endParaRPr lang="en-US" sz="1800" u="sng" dirty="0"/>
          </a:p>
          <a:p>
            <a:pPr lvl="0" algn="just">
              <a:buNone/>
              <a:defRPr/>
            </a:pPr>
            <a:r>
              <a:rPr lang="en-US" sz="1800" u="sng" dirty="0"/>
              <a:t>Joint</a:t>
            </a:r>
            <a:r>
              <a:rPr lang="en-US" sz="1800" dirty="0"/>
              <a:t> thickness (cement mortar 1:3) </a:t>
            </a:r>
            <a:r>
              <a:rPr lang="en-US" sz="1800" u="sng" dirty="0"/>
              <a:t>= 3.0 cm</a:t>
            </a:r>
            <a:endParaRPr lang="en-US" sz="1800" dirty="0"/>
          </a:p>
          <a:p>
            <a:pPr lvl="0" algn="just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 the width of the wall is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30cm or 40cm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752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stones in 1m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114675" y="1524000"/>
          <a:ext cx="13589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400" imgH="419040" progId="Equation.3">
                  <p:embed/>
                </p:oleObj>
              </mc:Choice>
              <mc:Fallback>
                <p:oleObj name="Equation" r:id="rId2" imgW="698400" imgH="41904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1524000"/>
                        <a:ext cx="13589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876800" y="1752600"/>
          <a:ext cx="8731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320" imgH="177480" progId="Equation.3">
                  <p:embed/>
                </p:oleObj>
              </mc:Choice>
              <mc:Fallback>
                <p:oleObj name="Equation" r:id="rId4" imgW="355320" imgH="177480" progId="Equation.3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752600"/>
                        <a:ext cx="873125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lowchart: Process 9"/>
          <p:cNvSpPr/>
          <p:nvPr/>
        </p:nvSpPr>
        <p:spPr>
          <a:xfrm>
            <a:off x="6096000" y="1447800"/>
            <a:ext cx="24384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But for each side of the wall requires (9.2) as illustrated in sketch</a:t>
            </a:r>
            <a:endParaRPr lang="ar-IQ" dirty="0"/>
          </a:p>
        </p:txBody>
      </p:sp>
      <p:sp>
        <p:nvSpPr>
          <p:cNvPr id="11" name="Right Arrow 10"/>
          <p:cNvSpPr/>
          <p:nvPr/>
        </p:nvSpPr>
        <p:spPr>
          <a:xfrm>
            <a:off x="685800" y="2514600"/>
            <a:ext cx="29718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For both side of the wall</a:t>
            </a:r>
            <a:endParaRPr lang="ar-IQ" dirty="0"/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138613" y="2895600"/>
          <a:ext cx="30241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31560" imgH="177480" progId="Equation.3">
                  <p:embed/>
                </p:oleObj>
              </mc:Choice>
              <mc:Fallback>
                <p:oleObj name="Equation" r:id="rId6" imgW="1231560" imgH="177480" progId="Equation.3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613" y="2895600"/>
                        <a:ext cx="3024187" cy="3810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lowchart: Process 26"/>
          <p:cNvSpPr/>
          <p:nvPr/>
        </p:nvSpPr>
        <p:spPr>
          <a:xfrm>
            <a:off x="4191000" y="4191000"/>
            <a:ext cx="4648200" cy="16764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Freeform 17"/>
          <p:cNvSpPr/>
          <p:nvPr/>
        </p:nvSpPr>
        <p:spPr>
          <a:xfrm>
            <a:off x="4375011" y="4191000"/>
            <a:ext cx="1035189" cy="740160"/>
          </a:xfrm>
          <a:custGeom>
            <a:avLst/>
            <a:gdLst>
              <a:gd name="connsiteX0" fmla="*/ 11252 w 1067544"/>
              <a:gd name="connsiteY0" fmla="*/ 46137 h 752959"/>
              <a:gd name="connsiteX1" fmla="*/ 39827 w 1067544"/>
              <a:gd name="connsiteY1" fmla="*/ 331887 h 752959"/>
              <a:gd name="connsiteX2" fmla="*/ 68402 w 1067544"/>
              <a:gd name="connsiteY2" fmla="*/ 446187 h 752959"/>
              <a:gd name="connsiteX3" fmla="*/ 82689 w 1067544"/>
              <a:gd name="connsiteY3" fmla="*/ 489049 h 752959"/>
              <a:gd name="connsiteX4" fmla="*/ 168414 w 1067544"/>
              <a:gd name="connsiteY4" fmla="*/ 560487 h 752959"/>
              <a:gd name="connsiteX5" fmla="*/ 254139 w 1067544"/>
              <a:gd name="connsiteY5" fmla="*/ 631924 h 752959"/>
              <a:gd name="connsiteX6" fmla="*/ 325577 w 1067544"/>
              <a:gd name="connsiteY6" fmla="*/ 746224 h 752959"/>
              <a:gd name="connsiteX7" fmla="*/ 568464 w 1067544"/>
              <a:gd name="connsiteY7" fmla="*/ 731937 h 752959"/>
              <a:gd name="connsiteX8" fmla="*/ 611327 w 1067544"/>
              <a:gd name="connsiteY8" fmla="*/ 703362 h 752959"/>
              <a:gd name="connsiteX9" fmla="*/ 739914 w 1067544"/>
              <a:gd name="connsiteY9" fmla="*/ 717649 h 752959"/>
              <a:gd name="connsiteX10" fmla="*/ 897077 w 1067544"/>
              <a:gd name="connsiteY10" fmla="*/ 731937 h 752959"/>
              <a:gd name="connsiteX11" fmla="*/ 939939 w 1067544"/>
              <a:gd name="connsiteY11" fmla="*/ 746224 h 752959"/>
              <a:gd name="connsiteX12" fmla="*/ 954227 w 1067544"/>
              <a:gd name="connsiteY12" fmla="*/ 703362 h 752959"/>
              <a:gd name="connsiteX13" fmla="*/ 968514 w 1067544"/>
              <a:gd name="connsiteY13" fmla="*/ 589062 h 752959"/>
              <a:gd name="connsiteX14" fmla="*/ 1039952 w 1067544"/>
              <a:gd name="connsiteY14" fmla="*/ 517624 h 752959"/>
              <a:gd name="connsiteX15" fmla="*/ 1039952 w 1067544"/>
              <a:gd name="connsiteY15" fmla="*/ 331887 h 752959"/>
              <a:gd name="connsiteX16" fmla="*/ 1025664 w 1067544"/>
              <a:gd name="connsiteY16" fmla="*/ 289024 h 752959"/>
              <a:gd name="connsiteX17" fmla="*/ 968514 w 1067544"/>
              <a:gd name="connsiteY17" fmla="*/ 203299 h 752959"/>
              <a:gd name="connsiteX18" fmla="*/ 939939 w 1067544"/>
              <a:gd name="connsiteY18" fmla="*/ 117574 h 752959"/>
              <a:gd name="connsiteX19" fmla="*/ 939939 w 1067544"/>
              <a:gd name="connsiteY19" fmla="*/ 17562 h 75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67544" h="752959">
                <a:moveTo>
                  <a:pt x="11252" y="46137"/>
                </a:moveTo>
                <a:cubicBezTo>
                  <a:pt x="55764" y="179675"/>
                  <a:pt x="0" y="0"/>
                  <a:pt x="39827" y="331887"/>
                </a:cubicBezTo>
                <a:cubicBezTo>
                  <a:pt x="44506" y="370880"/>
                  <a:pt x="55983" y="408930"/>
                  <a:pt x="68402" y="446187"/>
                </a:cubicBezTo>
                <a:cubicBezTo>
                  <a:pt x="73164" y="460474"/>
                  <a:pt x="74335" y="476518"/>
                  <a:pt x="82689" y="489049"/>
                </a:cubicBezTo>
                <a:cubicBezTo>
                  <a:pt x="113994" y="536006"/>
                  <a:pt x="128881" y="527543"/>
                  <a:pt x="168414" y="560487"/>
                </a:cubicBezTo>
                <a:cubicBezTo>
                  <a:pt x="278423" y="652160"/>
                  <a:pt x="147721" y="560978"/>
                  <a:pt x="254139" y="631924"/>
                </a:cubicBezTo>
                <a:cubicBezTo>
                  <a:pt x="288144" y="733939"/>
                  <a:pt x="257652" y="700941"/>
                  <a:pt x="325577" y="746224"/>
                </a:cubicBezTo>
                <a:cubicBezTo>
                  <a:pt x="406539" y="741462"/>
                  <a:pt x="488259" y="743968"/>
                  <a:pt x="568464" y="731937"/>
                </a:cubicBezTo>
                <a:cubicBezTo>
                  <a:pt x="585446" y="729390"/>
                  <a:pt x="594215" y="704788"/>
                  <a:pt x="611327" y="703362"/>
                </a:cubicBezTo>
                <a:cubicBezTo>
                  <a:pt x="654304" y="699780"/>
                  <a:pt x="697002" y="713358"/>
                  <a:pt x="739914" y="717649"/>
                </a:cubicBezTo>
                <a:lnTo>
                  <a:pt x="897077" y="731937"/>
                </a:lnTo>
                <a:cubicBezTo>
                  <a:pt x="911364" y="736699"/>
                  <a:pt x="926469" y="752959"/>
                  <a:pt x="939939" y="746224"/>
                </a:cubicBezTo>
                <a:cubicBezTo>
                  <a:pt x="953409" y="739489"/>
                  <a:pt x="951533" y="718179"/>
                  <a:pt x="954227" y="703362"/>
                </a:cubicBezTo>
                <a:cubicBezTo>
                  <a:pt x="961096" y="665585"/>
                  <a:pt x="958411" y="626106"/>
                  <a:pt x="968514" y="589062"/>
                </a:cubicBezTo>
                <a:cubicBezTo>
                  <a:pt x="979097" y="550255"/>
                  <a:pt x="1010318" y="537380"/>
                  <a:pt x="1039952" y="517624"/>
                </a:cubicBezTo>
                <a:cubicBezTo>
                  <a:pt x="1067544" y="434846"/>
                  <a:pt x="1061554" y="472298"/>
                  <a:pt x="1039952" y="331887"/>
                </a:cubicBezTo>
                <a:cubicBezTo>
                  <a:pt x="1037662" y="317002"/>
                  <a:pt x="1032978" y="302189"/>
                  <a:pt x="1025664" y="289024"/>
                </a:cubicBezTo>
                <a:cubicBezTo>
                  <a:pt x="1008986" y="259003"/>
                  <a:pt x="968514" y="203299"/>
                  <a:pt x="968514" y="203299"/>
                </a:cubicBezTo>
                <a:cubicBezTo>
                  <a:pt x="958989" y="174724"/>
                  <a:pt x="934987" y="147285"/>
                  <a:pt x="939939" y="117574"/>
                </a:cubicBezTo>
                <a:cubicBezTo>
                  <a:pt x="955334" y="25205"/>
                  <a:pt x="974712" y="52333"/>
                  <a:pt x="939939" y="17562"/>
                </a:cubicBez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Freeform 18"/>
          <p:cNvSpPr/>
          <p:nvPr/>
        </p:nvSpPr>
        <p:spPr>
          <a:xfrm>
            <a:off x="5386388" y="5029200"/>
            <a:ext cx="1087437" cy="828675"/>
          </a:xfrm>
          <a:custGeom>
            <a:avLst/>
            <a:gdLst>
              <a:gd name="connsiteX0" fmla="*/ 0 w 1087437"/>
              <a:gd name="connsiteY0" fmla="*/ 945670 h 959957"/>
              <a:gd name="connsiteX1" fmla="*/ 14287 w 1087437"/>
              <a:gd name="connsiteY1" fmla="*/ 459895 h 959957"/>
              <a:gd name="connsiteX2" fmla="*/ 28575 w 1087437"/>
              <a:gd name="connsiteY2" fmla="*/ 231295 h 959957"/>
              <a:gd name="connsiteX3" fmla="*/ 57150 w 1087437"/>
              <a:gd name="connsiteY3" fmla="*/ 145570 h 959957"/>
              <a:gd name="connsiteX4" fmla="*/ 157162 w 1087437"/>
              <a:gd name="connsiteY4" fmla="*/ 74132 h 959957"/>
              <a:gd name="connsiteX5" fmla="*/ 214312 w 1087437"/>
              <a:gd name="connsiteY5" fmla="*/ 45557 h 959957"/>
              <a:gd name="connsiteX6" fmla="*/ 585787 w 1087437"/>
              <a:gd name="connsiteY6" fmla="*/ 31270 h 959957"/>
              <a:gd name="connsiteX7" fmla="*/ 628650 w 1087437"/>
              <a:gd name="connsiteY7" fmla="*/ 2695 h 959957"/>
              <a:gd name="connsiteX8" fmla="*/ 771525 w 1087437"/>
              <a:gd name="connsiteY8" fmla="*/ 31270 h 959957"/>
              <a:gd name="connsiteX9" fmla="*/ 857250 w 1087437"/>
              <a:gd name="connsiteY9" fmla="*/ 88420 h 959957"/>
              <a:gd name="connsiteX10" fmla="*/ 871537 w 1087437"/>
              <a:gd name="connsiteY10" fmla="*/ 131282 h 959957"/>
              <a:gd name="connsiteX11" fmla="*/ 914400 w 1087437"/>
              <a:gd name="connsiteY11" fmla="*/ 174145 h 959957"/>
              <a:gd name="connsiteX12" fmla="*/ 971550 w 1087437"/>
              <a:gd name="connsiteY12" fmla="*/ 259870 h 959957"/>
              <a:gd name="connsiteX13" fmla="*/ 1028700 w 1087437"/>
              <a:gd name="connsiteY13" fmla="*/ 388457 h 959957"/>
              <a:gd name="connsiteX14" fmla="*/ 1042987 w 1087437"/>
              <a:gd name="connsiteY14" fmla="*/ 802795 h 959957"/>
              <a:gd name="connsiteX15" fmla="*/ 1014412 w 1087437"/>
              <a:gd name="connsiteY15" fmla="*/ 888520 h 959957"/>
              <a:gd name="connsiteX16" fmla="*/ 1014412 w 1087437"/>
              <a:gd name="connsiteY16" fmla="*/ 959957 h 95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87437" h="959957">
                <a:moveTo>
                  <a:pt x="0" y="945670"/>
                </a:moveTo>
                <a:cubicBezTo>
                  <a:pt x="4762" y="783745"/>
                  <a:pt x="7812" y="621761"/>
                  <a:pt x="14287" y="459895"/>
                </a:cubicBezTo>
                <a:cubicBezTo>
                  <a:pt x="17339" y="383607"/>
                  <a:pt x="18259" y="306944"/>
                  <a:pt x="28575" y="231295"/>
                </a:cubicBezTo>
                <a:cubicBezTo>
                  <a:pt x="32645" y="201451"/>
                  <a:pt x="33054" y="163643"/>
                  <a:pt x="57150" y="145570"/>
                </a:cubicBezTo>
                <a:cubicBezTo>
                  <a:pt x="81681" y="127172"/>
                  <a:pt x="127914" y="90845"/>
                  <a:pt x="157162" y="74132"/>
                </a:cubicBezTo>
                <a:cubicBezTo>
                  <a:pt x="175654" y="63565"/>
                  <a:pt x="193119" y="47676"/>
                  <a:pt x="214312" y="45557"/>
                </a:cubicBezTo>
                <a:cubicBezTo>
                  <a:pt x="337614" y="33227"/>
                  <a:pt x="461962" y="36032"/>
                  <a:pt x="585787" y="31270"/>
                </a:cubicBezTo>
                <a:cubicBezTo>
                  <a:pt x="600075" y="21745"/>
                  <a:pt x="611583" y="4591"/>
                  <a:pt x="628650" y="2695"/>
                </a:cubicBezTo>
                <a:cubicBezTo>
                  <a:pt x="652906" y="0"/>
                  <a:pt x="741066" y="23655"/>
                  <a:pt x="771525" y="31270"/>
                </a:cubicBezTo>
                <a:cubicBezTo>
                  <a:pt x="800100" y="50320"/>
                  <a:pt x="846390" y="55839"/>
                  <a:pt x="857250" y="88420"/>
                </a:cubicBezTo>
                <a:cubicBezTo>
                  <a:pt x="862012" y="102707"/>
                  <a:pt x="863183" y="118751"/>
                  <a:pt x="871537" y="131282"/>
                </a:cubicBezTo>
                <a:cubicBezTo>
                  <a:pt x="882745" y="148094"/>
                  <a:pt x="901995" y="158196"/>
                  <a:pt x="914400" y="174145"/>
                </a:cubicBezTo>
                <a:cubicBezTo>
                  <a:pt x="935485" y="201254"/>
                  <a:pt x="971550" y="259870"/>
                  <a:pt x="971550" y="259870"/>
                </a:cubicBezTo>
                <a:cubicBezTo>
                  <a:pt x="1005555" y="361885"/>
                  <a:pt x="983417" y="320533"/>
                  <a:pt x="1028700" y="388457"/>
                </a:cubicBezTo>
                <a:cubicBezTo>
                  <a:pt x="1087437" y="564667"/>
                  <a:pt x="1075000" y="493339"/>
                  <a:pt x="1042987" y="802795"/>
                </a:cubicBezTo>
                <a:cubicBezTo>
                  <a:pt x="1039888" y="832756"/>
                  <a:pt x="1014412" y="858399"/>
                  <a:pt x="1014412" y="888520"/>
                </a:cubicBezTo>
                <a:lnTo>
                  <a:pt x="1014412" y="959957"/>
                </a:ln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Freeform 19"/>
          <p:cNvSpPr/>
          <p:nvPr/>
        </p:nvSpPr>
        <p:spPr>
          <a:xfrm>
            <a:off x="5486400" y="4177512"/>
            <a:ext cx="1114425" cy="661188"/>
          </a:xfrm>
          <a:custGeom>
            <a:avLst/>
            <a:gdLst>
              <a:gd name="connsiteX0" fmla="*/ 0 w 1114425"/>
              <a:gd name="connsiteY0" fmla="*/ 32538 h 661188"/>
              <a:gd name="connsiteX1" fmla="*/ 28575 w 1114425"/>
              <a:gd name="connsiteY1" fmla="*/ 118263 h 661188"/>
              <a:gd name="connsiteX2" fmla="*/ 42863 w 1114425"/>
              <a:gd name="connsiteY2" fmla="*/ 161126 h 661188"/>
              <a:gd name="connsiteX3" fmla="*/ 71438 w 1114425"/>
              <a:gd name="connsiteY3" fmla="*/ 318288 h 661188"/>
              <a:gd name="connsiteX4" fmla="*/ 100013 w 1114425"/>
              <a:gd name="connsiteY4" fmla="*/ 404013 h 661188"/>
              <a:gd name="connsiteX5" fmla="*/ 114300 w 1114425"/>
              <a:gd name="connsiteY5" fmla="*/ 446876 h 661188"/>
              <a:gd name="connsiteX6" fmla="*/ 128588 w 1114425"/>
              <a:gd name="connsiteY6" fmla="*/ 632613 h 661188"/>
              <a:gd name="connsiteX7" fmla="*/ 214313 w 1114425"/>
              <a:gd name="connsiteY7" fmla="*/ 661188 h 661188"/>
              <a:gd name="connsiteX8" fmla="*/ 785813 w 1114425"/>
              <a:gd name="connsiteY8" fmla="*/ 632613 h 661188"/>
              <a:gd name="connsiteX9" fmla="*/ 942975 w 1114425"/>
              <a:gd name="connsiteY9" fmla="*/ 589751 h 661188"/>
              <a:gd name="connsiteX10" fmla="*/ 1028700 w 1114425"/>
              <a:gd name="connsiteY10" fmla="*/ 518313 h 661188"/>
              <a:gd name="connsiteX11" fmla="*/ 1042988 w 1114425"/>
              <a:gd name="connsiteY11" fmla="*/ 475451 h 661188"/>
              <a:gd name="connsiteX12" fmla="*/ 1057275 w 1114425"/>
              <a:gd name="connsiteY12" fmla="*/ 132551 h 661188"/>
              <a:gd name="connsiteX13" fmla="*/ 1071563 w 1114425"/>
              <a:gd name="connsiteY13" fmla="*/ 89688 h 661188"/>
              <a:gd name="connsiteX14" fmla="*/ 1114425 w 1114425"/>
              <a:gd name="connsiteY14" fmla="*/ 46826 h 661188"/>
              <a:gd name="connsiteX15" fmla="*/ 1071563 w 1114425"/>
              <a:gd name="connsiteY15" fmla="*/ 3963 h 661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14425" h="661188">
                <a:moveTo>
                  <a:pt x="0" y="32538"/>
                </a:moveTo>
                <a:lnTo>
                  <a:pt x="28575" y="118263"/>
                </a:lnTo>
                <a:lnTo>
                  <a:pt x="42863" y="161126"/>
                </a:lnTo>
                <a:cubicBezTo>
                  <a:pt x="47532" y="189144"/>
                  <a:pt x="62877" y="286898"/>
                  <a:pt x="71438" y="318288"/>
                </a:cubicBezTo>
                <a:cubicBezTo>
                  <a:pt x="79363" y="347347"/>
                  <a:pt x="90488" y="375438"/>
                  <a:pt x="100013" y="404013"/>
                </a:cubicBezTo>
                <a:lnTo>
                  <a:pt x="114300" y="446876"/>
                </a:lnTo>
                <a:cubicBezTo>
                  <a:pt x="119063" y="508788"/>
                  <a:pt x="102329" y="576343"/>
                  <a:pt x="128588" y="632613"/>
                </a:cubicBezTo>
                <a:cubicBezTo>
                  <a:pt x="141326" y="659908"/>
                  <a:pt x="214313" y="661188"/>
                  <a:pt x="214313" y="661188"/>
                </a:cubicBezTo>
                <a:lnTo>
                  <a:pt x="785813" y="632613"/>
                </a:lnTo>
                <a:cubicBezTo>
                  <a:pt x="914723" y="600385"/>
                  <a:pt x="862856" y="616457"/>
                  <a:pt x="942975" y="589751"/>
                </a:cubicBezTo>
                <a:cubicBezTo>
                  <a:pt x="974605" y="568665"/>
                  <a:pt x="1006697" y="551318"/>
                  <a:pt x="1028700" y="518313"/>
                </a:cubicBezTo>
                <a:cubicBezTo>
                  <a:pt x="1037054" y="505782"/>
                  <a:pt x="1038225" y="489738"/>
                  <a:pt x="1042988" y="475451"/>
                </a:cubicBezTo>
                <a:cubicBezTo>
                  <a:pt x="1047750" y="361151"/>
                  <a:pt x="1048824" y="246638"/>
                  <a:pt x="1057275" y="132551"/>
                </a:cubicBezTo>
                <a:cubicBezTo>
                  <a:pt x="1058388" y="117532"/>
                  <a:pt x="1063209" y="102219"/>
                  <a:pt x="1071563" y="89688"/>
                </a:cubicBezTo>
                <a:cubicBezTo>
                  <a:pt x="1082771" y="72876"/>
                  <a:pt x="1100138" y="61113"/>
                  <a:pt x="1114425" y="46826"/>
                </a:cubicBezTo>
                <a:cubicBezTo>
                  <a:pt x="1083208" y="0"/>
                  <a:pt x="1103022" y="3963"/>
                  <a:pt x="1071563" y="3963"/>
                </a:cubicBez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Freeform 20"/>
          <p:cNvSpPr/>
          <p:nvPr/>
        </p:nvSpPr>
        <p:spPr>
          <a:xfrm>
            <a:off x="4191000" y="5043489"/>
            <a:ext cx="1152525" cy="823912"/>
          </a:xfrm>
          <a:custGeom>
            <a:avLst/>
            <a:gdLst>
              <a:gd name="connsiteX0" fmla="*/ 1105334 w 1105334"/>
              <a:gd name="connsiteY0" fmla="*/ 828675 h 885825"/>
              <a:gd name="connsiteX1" fmla="*/ 1048184 w 1105334"/>
              <a:gd name="connsiteY1" fmla="*/ 714375 h 885825"/>
              <a:gd name="connsiteX2" fmla="*/ 1019609 w 1105334"/>
              <a:gd name="connsiteY2" fmla="*/ 657225 h 885825"/>
              <a:gd name="connsiteX3" fmla="*/ 962459 w 1105334"/>
              <a:gd name="connsiteY3" fmla="*/ 500062 h 885825"/>
              <a:gd name="connsiteX4" fmla="*/ 948172 w 1105334"/>
              <a:gd name="connsiteY4" fmla="*/ 457200 h 885825"/>
              <a:gd name="connsiteX5" fmla="*/ 919597 w 1105334"/>
              <a:gd name="connsiteY5" fmla="*/ 400050 h 885825"/>
              <a:gd name="connsiteX6" fmla="*/ 905309 w 1105334"/>
              <a:gd name="connsiteY6" fmla="*/ 357187 h 885825"/>
              <a:gd name="connsiteX7" fmla="*/ 848159 w 1105334"/>
              <a:gd name="connsiteY7" fmla="*/ 271462 h 885825"/>
              <a:gd name="connsiteX8" fmla="*/ 833872 w 1105334"/>
              <a:gd name="connsiteY8" fmla="*/ 185737 h 885825"/>
              <a:gd name="connsiteX9" fmla="*/ 819584 w 1105334"/>
              <a:gd name="connsiteY9" fmla="*/ 142875 h 885825"/>
              <a:gd name="connsiteX10" fmla="*/ 833872 w 1105334"/>
              <a:gd name="connsiteY10" fmla="*/ 71437 h 885825"/>
              <a:gd name="connsiteX11" fmla="*/ 748147 w 1105334"/>
              <a:gd name="connsiteY11" fmla="*/ 42862 h 885825"/>
              <a:gd name="connsiteX12" fmla="*/ 705284 w 1105334"/>
              <a:gd name="connsiteY12" fmla="*/ 14287 h 885825"/>
              <a:gd name="connsiteX13" fmla="*/ 633847 w 1105334"/>
              <a:gd name="connsiteY13" fmla="*/ 0 h 885825"/>
              <a:gd name="connsiteX14" fmla="*/ 176647 w 1105334"/>
              <a:gd name="connsiteY14" fmla="*/ 28575 h 885825"/>
              <a:gd name="connsiteX15" fmla="*/ 119497 w 1105334"/>
              <a:gd name="connsiteY15" fmla="*/ 42862 h 885825"/>
              <a:gd name="connsiteX16" fmla="*/ 76634 w 1105334"/>
              <a:gd name="connsiteY16" fmla="*/ 85725 h 885825"/>
              <a:gd name="connsiteX17" fmla="*/ 33772 w 1105334"/>
              <a:gd name="connsiteY17" fmla="*/ 114300 h 885825"/>
              <a:gd name="connsiteX18" fmla="*/ 33772 w 1105334"/>
              <a:gd name="connsiteY18" fmla="*/ 357187 h 885825"/>
              <a:gd name="connsiteX19" fmla="*/ 48059 w 1105334"/>
              <a:gd name="connsiteY19" fmla="*/ 400050 h 885825"/>
              <a:gd name="connsiteX20" fmla="*/ 48059 w 1105334"/>
              <a:gd name="connsiteY20" fmla="*/ 88582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05334" h="885825">
                <a:moveTo>
                  <a:pt x="1105334" y="828675"/>
                </a:moveTo>
                <a:lnTo>
                  <a:pt x="1048184" y="714375"/>
                </a:lnTo>
                <a:cubicBezTo>
                  <a:pt x="1038659" y="695325"/>
                  <a:pt x="1026344" y="677431"/>
                  <a:pt x="1019609" y="657225"/>
                </a:cubicBezTo>
                <a:cubicBezTo>
                  <a:pt x="959571" y="477111"/>
                  <a:pt x="1022105" y="659119"/>
                  <a:pt x="962459" y="500062"/>
                </a:cubicBezTo>
                <a:cubicBezTo>
                  <a:pt x="957171" y="485961"/>
                  <a:pt x="954104" y="471042"/>
                  <a:pt x="948172" y="457200"/>
                </a:cubicBezTo>
                <a:cubicBezTo>
                  <a:pt x="939782" y="437624"/>
                  <a:pt x="927987" y="419626"/>
                  <a:pt x="919597" y="400050"/>
                </a:cubicBezTo>
                <a:cubicBezTo>
                  <a:pt x="913664" y="386207"/>
                  <a:pt x="912623" y="370352"/>
                  <a:pt x="905309" y="357187"/>
                </a:cubicBezTo>
                <a:cubicBezTo>
                  <a:pt x="888631" y="327166"/>
                  <a:pt x="848159" y="271462"/>
                  <a:pt x="848159" y="271462"/>
                </a:cubicBezTo>
                <a:cubicBezTo>
                  <a:pt x="843397" y="242887"/>
                  <a:pt x="840156" y="214016"/>
                  <a:pt x="833872" y="185737"/>
                </a:cubicBezTo>
                <a:cubicBezTo>
                  <a:pt x="830605" y="171035"/>
                  <a:pt x="819584" y="157935"/>
                  <a:pt x="819584" y="142875"/>
                </a:cubicBezTo>
                <a:cubicBezTo>
                  <a:pt x="819584" y="118591"/>
                  <a:pt x="829109" y="95250"/>
                  <a:pt x="833872" y="71437"/>
                </a:cubicBezTo>
                <a:cubicBezTo>
                  <a:pt x="805297" y="61912"/>
                  <a:pt x="773209" y="59570"/>
                  <a:pt x="748147" y="42862"/>
                </a:cubicBezTo>
                <a:cubicBezTo>
                  <a:pt x="733859" y="33337"/>
                  <a:pt x="721362" y="20316"/>
                  <a:pt x="705284" y="14287"/>
                </a:cubicBezTo>
                <a:cubicBezTo>
                  <a:pt x="682546" y="5760"/>
                  <a:pt x="657659" y="4762"/>
                  <a:pt x="633847" y="0"/>
                </a:cubicBezTo>
                <a:cubicBezTo>
                  <a:pt x="481447" y="9525"/>
                  <a:pt x="328817" y="15894"/>
                  <a:pt x="176647" y="28575"/>
                </a:cubicBezTo>
                <a:cubicBezTo>
                  <a:pt x="157079" y="30206"/>
                  <a:pt x="136546" y="33120"/>
                  <a:pt x="119497" y="42862"/>
                </a:cubicBezTo>
                <a:cubicBezTo>
                  <a:pt x="101953" y="52887"/>
                  <a:pt x="92156" y="72790"/>
                  <a:pt x="76634" y="85725"/>
                </a:cubicBezTo>
                <a:cubicBezTo>
                  <a:pt x="63443" y="96718"/>
                  <a:pt x="48059" y="104775"/>
                  <a:pt x="33772" y="114300"/>
                </a:cubicBezTo>
                <a:cubicBezTo>
                  <a:pt x="0" y="215611"/>
                  <a:pt x="11065" y="164177"/>
                  <a:pt x="33772" y="357187"/>
                </a:cubicBezTo>
                <a:cubicBezTo>
                  <a:pt x="35532" y="372144"/>
                  <a:pt x="47652" y="384995"/>
                  <a:pt x="48059" y="400050"/>
                </a:cubicBezTo>
                <a:cubicBezTo>
                  <a:pt x="52434" y="561916"/>
                  <a:pt x="48059" y="723900"/>
                  <a:pt x="48059" y="885825"/>
                </a:cubicBez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Freeform 21"/>
          <p:cNvSpPr/>
          <p:nvPr/>
        </p:nvSpPr>
        <p:spPr>
          <a:xfrm>
            <a:off x="6543675" y="5000625"/>
            <a:ext cx="1033075" cy="842963"/>
          </a:xfrm>
          <a:custGeom>
            <a:avLst/>
            <a:gdLst>
              <a:gd name="connsiteX0" fmla="*/ 0 w 1033075"/>
              <a:gd name="connsiteY0" fmla="*/ 814388 h 842963"/>
              <a:gd name="connsiteX1" fmla="*/ 28575 w 1033075"/>
              <a:gd name="connsiteY1" fmla="*/ 428625 h 842963"/>
              <a:gd name="connsiteX2" fmla="*/ 57150 w 1033075"/>
              <a:gd name="connsiteY2" fmla="*/ 271463 h 842963"/>
              <a:gd name="connsiteX3" fmla="*/ 85725 w 1033075"/>
              <a:gd name="connsiteY3" fmla="*/ 128588 h 842963"/>
              <a:gd name="connsiteX4" fmla="*/ 100013 w 1033075"/>
              <a:gd name="connsiteY4" fmla="*/ 57150 h 842963"/>
              <a:gd name="connsiteX5" fmla="*/ 114300 w 1033075"/>
              <a:gd name="connsiteY5" fmla="*/ 14288 h 842963"/>
              <a:gd name="connsiteX6" fmla="*/ 157163 w 1033075"/>
              <a:gd name="connsiteY6" fmla="*/ 0 h 842963"/>
              <a:gd name="connsiteX7" fmla="*/ 642938 w 1033075"/>
              <a:gd name="connsiteY7" fmla="*/ 14288 h 842963"/>
              <a:gd name="connsiteX8" fmla="*/ 685800 w 1033075"/>
              <a:gd name="connsiteY8" fmla="*/ 28575 h 842963"/>
              <a:gd name="connsiteX9" fmla="*/ 700088 w 1033075"/>
              <a:gd name="connsiteY9" fmla="*/ 71438 h 842963"/>
              <a:gd name="connsiteX10" fmla="*/ 742950 w 1033075"/>
              <a:gd name="connsiteY10" fmla="*/ 100013 h 842963"/>
              <a:gd name="connsiteX11" fmla="*/ 785813 w 1033075"/>
              <a:gd name="connsiteY11" fmla="*/ 142875 h 842963"/>
              <a:gd name="connsiteX12" fmla="*/ 814388 w 1033075"/>
              <a:gd name="connsiteY12" fmla="*/ 185738 h 842963"/>
              <a:gd name="connsiteX13" fmla="*/ 900113 w 1033075"/>
              <a:gd name="connsiteY13" fmla="*/ 214313 h 842963"/>
              <a:gd name="connsiteX14" fmla="*/ 985838 w 1033075"/>
              <a:gd name="connsiteY14" fmla="*/ 271463 h 842963"/>
              <a:gd name="connsiteX15" fmla="*/ 1014413 w 1033075"/>
              <a:gd name="connsiteY15" fmla="*/ 314325 h 842963"/>
              <a:gd name="connsiteX16" fmla="*/ 1028700 w 1033075"/>
              <a:gd name="connsiteY16" fmla="*/ 357188 h 842963"/>
              <a:gd name="connsiteX17" fmla="*/ 1028700 w 1033075"/>
              <a:gd name="connsiteY17" fmla="*/ 842963 h 842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33075" h="842963">
                <a:moveTo>
                  <a:pt x="0" y="814388"/>
                </a:moveTo>
                <a:cubicBezTo>
                  <a:pt x="9525" y="685800"/>
                  <a:pt x="17242" y="557066"/>
                  <a:pt x="28575" y="428625"/>
                </a:cubicBezTo>
                <a:cubicBezTo>
                  <a:pt x="38398" y="317304"/>
                  <a:pt x="38919" y="356543"/>
                  <a:pt x="57150" y="271463"/>
                </a:cubicBezTo>
                <a:cubicBezTo>
                  <a:pt x="67326" y="223973"/>
                  <a:pt x="76200" y="176213"/>
                  <a:pt x="85725" y="128588"/>
                </a:cubicBezTo>
                <a:cubicBezTo>
                  <a:pt x="90488" y="104775"/>
                  <a:pt x="92334" y="80188"/>
                  <a:pt x="100013" y="57150"/>
                </a:cubicBezTo>
                <a:cubicBezTo>
                  <a:pt x="104775" y="42863"/>
                  <a:pt x="103651" y="24937"/>
                  <a:pt x="114300" y="14288"/>
                </a:cubicBezTo>
                <a:cubicBezTo>
                  <a:pt x="124949" y="3639"/>
                  <a:pt x="142875" y="4763"/>
                  <a:pt x="157163" y="0"/>
                </a:cubicBezTo>
                <a:cubicBezTo>
                  <a:pt x="319088" y="4763"/>
                  <a:pt x="481179" y="5544"/>
                  <a:pt x="642938" y="14288"/>
                </a:cubicBezTo>
                <a:cubicBezTo>
                  <a:pt x="657976" y="15101"/>
                  <a:pt x="675151" y="17926"/>
                  <a:pt x="685800" y="28575"/>
                </a:cubicBezTo>
                <a:cubicBezTo>
                  <a:pt x="696449" y="39224"/>
                  <a:pt x="690680" y="59678"/>
                  <a:pt x="700088" y="71438"/>
                </a:cubicBezTo>
                <a:cubicBezTo>
                  <a:pt x="710815" y="84847"/>
                  <a:pt x="729759" y="89020"/>
                  <a:pt x="742950" y="100013"/>
                </a:cubicBezTo>
                <a:cubicBezTo>
                  <a:pt x="758472" y="112948"/>
                  <a:pt x="772878" y="127353"/>
                  <a:pt x="785813" y="142875"/>
                </a:cubicBezTo>
                <a:cubicBezTo>
                  <a:pt x="796806" y="156067"/>
                  <a:pt x="799827" y="176637"/>
                  <a:pt x="814388" y="185738"/>
                </a:cubicBezTo>
                <a:cubicBezTo>
                  <a:pt x="839930" y="201702"/>
                  <a:pt x="875051" y="197605"/>
                  <a:pt x="900113" y="214313"/>
                </a:cubicBezTo>
                <a:lnTo>
                  <a:pt x="985838" y="271463"/>
                </a:lnTo>
                <a:cubicBezTo>
                  <a:pt x="995363" y="285750"/>
                  <a:pt x="1006734" y="298966"/>
                  <a:pt x="1014413" y="314325"/>
                </a:cubicBezTo>
                <a:cubicBezTo>
                  <a:pt x="1021148" y="327796"/>
                  <a:pt x="1028293" y="342133"/>
                  <a:pt x="1028700" y="357188"/>
                </a:cubicBezTo>
                <a:cubicBezTo>
                  <a:pt x="1033075" y="519054"/>
                  <a:pt x="1028700" y="681038"/>
                  <a:pt x="1028700" y="842963"/>
                </a:cubicBez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Freeform 22"/>
          <p:cNvSpPr/>
          <p:nvPr/>
        </p:nvSpPr>
        <p:spPr>
          <a:xfrm>
            <a:off x="7643813" y="4972050"/>
            <a:ext cx="1136482" cy="857250"/>
          </a:xfrm>
          <a:custGeom>
            <a:avLst/>
            <a:gdLst>
              <a:gd name="connsiteX0" fmla="*/ 71437 w 1136482"/>
              <a:gd name="connsiteY0" fmla="*/ 857250 h 857250"/>
              <a:gd name="connsiteX1" fmla="*/ 57150 w 1136482"/>
              <a:gd name="connsiteY1" fmla="*/ 800100 h 857250"/>
              <a:gd name="connsiteX2" fmla="*/ 42862 w 1136482"/>
              <a:gd name="connsiteY2" fmla="*/ 600075 h 857250"/>
              <a:gd name="connsiteX3" fmla="*/ 14287 w 1136482"/>
              <a:gd name="connsiteY3" fmla="*/ 514350 h 857250"/>
              <a:gd name="connsiteX4" fmla="*/ 0 w 1136482"/>
              <a:gd name="connsiteY4" fmla="*/ 471488 h 857250"/>
              <a:gd name="connsiteX5" fmla="*/ 14287 w 1136482"/>
              <a:gd name="connsiteY5" fmla="*/ 200025 h 857250"/>
              <a:gd name="connsiteX6" fmla="*/ 28575 w 1136482"/>
              <a:gd name="connsiteY6" fmla="*/ 157163 h 857250"/>
              <a:gd name="connsiteX7" fmla="*/ 57150 w 1136482"/>
              <a:gd name="connsiteY7" fmla="*/ 114300 h 857250"/>
              <a:gd name="connsiteX8" fmla="*/ 100012 w 1136482"/>
              <a:gd name="connsiteY8" fmla="*/ 85725 h 857250"/>
              <a:gd name="connsiteX9" fmla="*/ 142875 w 1136482"/>
              <a:gd name="connsiteY9" fmla="*/ 71438 h 857250"/>
              <a:gd name="connsiteX10" fmla="*/ 285750 w 1136482"/>
              <a:gd name="connsiteY10" fmla="*/ 42863 h 857250"/>
              <a:gd name="connsiteX11" fmla="*/ 428625 w 1136482"/>
              <a:gd name="connsiteY11" fmla="*/ 0 h 857250"/>
              <a:gd name="connsiteX12" fmla="*/ 942975 w 1136482"/>
              <a:gd name="connsiteY12" fmla="*/ 14288 h 857250"/>
              <a:gd name="connsiteX13" fmla="*/ 985837 w 1136482"/>
              <a:gd name="connsiteY13" fmla="*/ 28575 h 857250"/>
              <a:gd name="connsiteX14" fmla="*/ 1057275 w 1136482"/>
              <a:gd name="connsiteY14" fmla="*/ 42863 h 857250"/>
              <a:gd name="connsiteX15" fmla="*/ 1100137 w 1136482"/>
              <a:gd name="connsiteY15" fmla="*/ 71438 h 857250"/>
              <a:gd name="connsiteX16" fmla="*/ 1128712 w 1136482"/>
              <a:gd name="connsiteY16" fmla="*/ 114300 h 857250"/>
              <a:gd name="connsiteX17" fmla="*/ 1100137 w 1136482"/>
              <a:gd name="connsiteY17" fmla="*/ 328613 h 857250"/>
              <a:gd name="connsiteX18" fmla="*/ 1114425 w 1136482"/>
              <a:gd name="connsiteY18" fmla="*/ 385763 h 857250"/>
              <a:gd name="connsiteX19" fmla="*/ 1071562 w 1136482"/>
              <a:gd name="connsiteY19" fmla="*/ 657225 h 857250"/>
              <a:gd name="connsiteX20" fmla="*/ 1014412 w 1136482"/>
              <a:gd name="connsiteY20" fmla="*/ 742950 h 857250"/>
              <a:gd name="connsiteX21" fmla="*/ 971550 w 1136482"/>
              <a:gd name="connsiteY21" fmla="*/ 771525 h 857250"/>
              <a:gd name="connsiteX22" fmla="*/ 900112 w 1136482"/>
              <a:gd name="connsiteY22" fmla="*/ 814388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36482" h="857250">
                <a:moveTo>
                  <a:pt x="71437" y="857250"/>
                </a:moveTo>
                <a:cubicBezTo>
                  <a:pt x="66675" y="838200"/>
                  <a:pt x="59318" y="819616"/>
                  <a:pt x="57150" y="800100"/>
                </a:cubicBezTo>
                <a:cubicBezTo>
                  <a:pt x="49768" y="733664"/>
                  <a:pt x="52778" y="666180"/>
                  <a:pt x="42862" y="600075"/>
                </a:cubicBezTo>
                <a:cubicBezTo>
                  <a:pt x="38394" y="570288"/>
                  <a:pt x="23812" y="542925"/>
                  <a:pt x="14287" y="514350"/>
                </a:cubicBezTo>
                <a:lnTo>
                  <a:pt x="0" y="471488"/>
                </a:lnTo>
                <a:cubicBezTo>
                  <a:pt x="4762" y="381000"/>
                  <a:pt x="6083" y="290266"/>
                  <a:pt x="14287" y="200025"/>
                </a:cubicBezTo>
                <a:cubicBezTo>
                  <a:pt x="15650" y="185027"/>
                  <a:pt x="21840" y="170633"/>
                  <a:pt x="28575" y="157163"/>
                </a:cubicBezTo>
                <a:cubicBezTo>
                  <a:pt x="36254" y="141804"/>
                  <a:pt x="45008" y="126442"/>
                  <a:pt x="57150" y="114300"/>
                </a:cubicBezTo>
                <a:cubicBezTo>
                  <a:pt x="69292" y="102158"/>
                  <a:pt x="84653" y="93404"/>
                  <a:pt x="100012" y="85725"/>
                </a:cubicBezTo>
                <a:cubicBezTo>
                  <a:pt x="113483" y="78990"/>
                  <a:pt x="128200" y="74824"/>
                  <a:pt x="142875" y="71438"/>
                </a:cubicBezTo>
                <a:cubicBezTo>
                  <a:pt x="190199" y="60517"/>
                  <a:pt x="239674" y="58222"/>
                  <a:pt x="285750" y="42863"/>
                </a:cubicBezTo>
                <a:cubicBezTo>
                  <a:pt x="390104" y="8078"/>
                  <a:pt x="342254" y="21594"/>
                  <a:pt x="428625" y="0"/>
                </a:cubicBezTo>
                <a:cubicBezTo>
                  <a:pt x="600075" y="4763"/>
                  <a:pt x="771684" y="5504"/>
                  <a:pt x="942975" y="14288"/>
                </a:cubicBezTo>
                <a:cubicBezTo>
                  <a:pt x="958015" y="15059"/>
                  <a:pt x="971227" y="24922"/>
                  <a:pt x="985837" y="28575"/>
                </a:cubicBezTo>
                <a:cubicBezTo>
                  <a:pt x="1009396" y="34465"/>
                  <a:pt x="1033462" y="38100"/>
                  <a:pt x="1057275" y="42863"/>
                </a:cubicBezTo>
                <a:cubicBezTo>
                  <a:pt x="1071562" y="52388"/>
                  <a:pt x="1087995" y="59296"/>
                  <a:pt x="1100137" y="71438"/>
                </a:cubicBezTo>
                <a:cubicBezTo>
                  <a:pt x="1112279" y="83580"/>
                  <a:pt x="1127570" y="97167"/>
                  <a:pt x="1128712" y="114300"/>
                </a:cubicBezTo>
                <a:cubicBezTo>
                  <a:pt x="1136482" y="230839"/>
                  <a:pt x="1126440" y="249707"/>
                  <a:pt x="1100137" y="328613"/>
                </a:cubicBezTo>
                <a:cubicBezTo>
                  <a:pt x="1104900" y="347663"/>
                  <a:pt x="1114425" y="366127"/>
                  <a:pt x="1114425" y="385763"/>
                </a:cubicBezTo>
                <a:cubicBezTo>
                  <a:pt x="1114425" y="427550"/>
                  <a:pt x="1111722" y="596985"/>
                  <a:pt x="1071562" y="657225"/>
                </a:cubicBezTo>
                <a:cubicBezTo>
                  <a:pt x="1052512" y="685800"/>
                  <a:pt x="1042987" y="723900"/>
                  <a:pt x="1014412" y="742950"/>
                </a:cubicBezTo>
                <a:cubicBezTo>
                  <a:pt x="1000125" y="752475"/>
                  <a:pt x="987333" y="764761"/>
                  <a:pt x="971550" y="771525"/>
                </a:cubicBezTo>
                <a:cubicBezTo>
                  <a:pt x="896400" y="803733"/>
                  <a:pt x="927341" y="759932"/>
                  <a:pt x="900112" y="814388"/>
                </a:cubicBez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Freeform 23"/>
          <p:cNvSpPr/>
          <p:nvPr/>
        </p:nvSpPr>
        <p:spPr>
          <a:xfrm>
            <a:off x="6686550" y="4167188"/>
            <a:ext cx="1015245" cy="700087"/>
          </a:xfrm>
          <a:custGeom>
            <a:avLst/>
            <a:gdLst>
              <a:gd name="connsiteX0" fmla="*/ 0 w 1015245"/>
              <a:gd name="connsiteY0" fmla="*/ 0 h 700087"/>
              <a:gd name="connsiteX1" fmla="*/ 28575 w 1015245"/>
              <a:gd name="connsiteY1" fmla="*/ 85725 h 700087"/>
              <a:gd name="connsiteX2" fmla="*/ 0 w 1015245"/>
              <a:gd name="connsiteY2" fmla="*/ 628650 h 700087"/>
              <a:gd name="connsiteX3" fmla="*/ 14288 w 1015245"/>
              <a:gd name="connsiteY3" fmla="*/ 671512 h 700087"/>
              <a:gd name="connsiteX4" fmla="*/ 57150 w 1015245"/>
              <a:gd name="connsiteY4" fmla="*/ 685800 h 700087"/>
              <a:gd name="connsiteX5" fmla="*/ 485775 w 1015245"/>
              <a:gd name="connsiteY5" fmla="*/ 700087 h 700087"/>
              <a:gd name="connsiteX6" fmla="*/ 657225 w 1015245"/>
              <a:gd name="connsiteY6" fmla="*/ 671512 h 700087"/>
              <a:gd name="connsiteX7" fmla="*/ 742950 w 1015245"/>
              <a:gd name="connsiteY7" fmla="*/ 628650 h 700087"/>
              <a:gd name="connsiteX8" fmla="*/ 971550 w 1015245"/>
              <a:gd name="connsiteY8" fmla="*/ 614362 h 700087"/>
              <a:gd name="connsiteX9" fmla="*/ 971550 w 1015245"/>
              <a:gd name="connsiteY9" fmla="*/ 271462 h 700087"/>
              <a:gd name="connsiteX10" fmla="*/ 942975 w 1015245"/>
              <a:gd name="connsiteY10" fmla="*/ 185737 h 700087"/>
              <a:gd name="connsiteX11" fmla="*/ 942975 w 1015245"/>
              <a:gd name="connsiteY11" fmla="*/ 0 h 700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245" h="700087">
                <a:moveTo>
                  <a:pt x="0" y="0"/>
                </a:moveTo>
                <a:cubicBezTo>
                  <a:pt x="9525" y="28575"/>
                  <a:pt x="29435" y="55617"/>
                  <a:pt x="28575" y="85725"/>
                </a:cubicBezTo>
                <a:cubicBezTo>
                  <a:pt x="13858" y="600841"/>
                  <a:pt x="67022" y="427589"/>
                  <a:pt x="0" y="628650"/>
                </a:cubicBezTo>
                <a:cubicBezTo>
                  <a:pt x="4763" y="642937"/>
                  <a:pt x="3639" y="660863"/>
                  <a:pt x="14288" y="671512"/>
                </a:cubicBezTo>
                <a:cubicBezTo>
                  <a:pt x="24937" y="682161"/>
                  <a:pt x="42117" y="684889"/>
                  <a:pt x="57150" y="685800"/>
                </a:cubicBezTo>
                <a:cubicBezTo>
                  <a:pt x="199843" y="694448"/>
                  <a:pt x="342900" y="695325"/>
                  <a:pt x="485775" y="700087"/>
                </a:cubicBezTo>
                <a:cubicBezTo>
                  <a:pt x="526526" y="695559"/>
                  <a:pt x="609350" y="695450"/>
                  <a:pt x="657225" y="671512"/>
                </a:cubicBezTo>
                <a:cubicBezTo>
                  <a:pt x="697038" y="651605"/>
                  <a:pt x="697462" y="633438"/>
                  <a:pt x="742950" y="628650"/>
                </a:cubicBezTo>
                <a:cubicBezTo>
                  <a:pt x="818879" y="620657"/>
                  <a:pt x="895350" y="619125"/>
                  <a:pt x="971550" y="614362"/>
                </a:cubicBezTo>
                <a:cubicBezTo>
                  <a:pt x="1015245" y="483283"/>
                  <a:pt x="1001558" y="541534"/>
                  <a:pt x="971550" y="271462"/>
                </a:cubicBezTo>
                <a:cubicBezTo>
                  <a:pt x="968224" y="241526"/>
                  <a:pt x="942975" y="215858"/>
                  <a:pt x="942975" y="185737"/>
                </a:cubicBezTo>
                <a:lnTo>
                  <a:pt x="942975" y="0"/>
                </a:ln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Freeform 24"/>
          <p:cNvSpPr/>
          <p:nvPr/>
        </p:nvSpPr>
        <p:spPr>
          <a:xfrm>
            <a:off x="7696200" y="4215612"/>
            <a:ext cx="1114425" cy="661188"/>
          </a:xfrm>
          <a:custGeom>
            <a:avLst/>
            <a:gdLst>
              <a:gd name="connsiteX0" fmla="*/ 0 w 1114425"/>
              <a:gd name="connsiteY0" fmla="*/ 32538 h 661188"/>
              <a:gd name="connsiteX1" fmla="*/ 28575 w 1114425"/>
              <a:gd name="connsiteY1" fmla="*/ 118263 h 661188"/>
              <a:gd name="connsiteX2" fmla="*/ 42863 w 1114425"/>
              <a:gd name="connsiteY2" fmla="*/ 161126 h 661188"/>
              <a:gd name="connsiteX3" fmla="*/ 71438 w 1114425"/>
              <a:gd name="connsiteY3" fmla="*/ 318288 h 661188"/>
              <a:gd name="connsiteX4" fmla="*/ 100013 w 1114425"/>
              <a:gd name="connsiteY4" fmla="*/ 404013 h 661188"/>
              <a:gd name="connsiteX5" fmla="*/ 114300 w 1114425"/>
              <a:gd name="connsiteY5" fmla="*/ 446876 h 661188"/>
              <a:gd name="connsiteX6" fmla="*/ 128588 w 1114425"/>
              <a:gd name="connsiteY6" fmla="*/ 632613 h 661188"/>
              <a:gd name="connsiteX7" fmla="*/ 214313 w 1114425"/>
              <a:gd name="connsiteY7" fmla="*/ 661188 h 661188"/>
              <a:gd name="connsiteX8" fmla="*/ 785813 w 1114425"/>
              <a:gd name="connsiteY8" fmla="*/ 632613 h 661188"/>
              <a:gd name="connsiteX9" fmla="*/ 942975 w 1114425"/>
              <a:gd name="connsiteY9" fmla="*/ 589751 h 661188"/>
              <a:gd name="connsiteX10" fmla="*/ 1028700 w 1114425"/>
              <a:gd name="connsiteY10" fmla="*/ 518313 h 661188"/>
              <a:gd name="connsiteX11" fmla="*/ 1042988 w 1114425"/>
              <a:gd name="connsiteY11" fmla="*/ 475451 h 661188"/>
              <a:gd name="connsiteX12" fmla="*/ 1057275 w 1114425"/>
              <a:gd name="connsiteY12" fmla="*/ 132551 h 661188"/>
              <a:gd name="connsiteX13" fmla="*/ 1071563 w 1114425"/>
              <a:gd name="connsiteY13" fmla="*/ 89688 h 661188"/>
              <a:gd name="connsiteX14" fmla="*/ 1114425 w 1114425"/>
              <a:gd name="connsiteY14" fmla="*/ 46826 h 661188"/>
              <a:gd name="connsiteX15" fmla="*/ 1071563 w 1114425"/>
              <a:gd name="connsiteY15" fmla="*/ 3963 h 661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14425" h="661188">
                <a:moveTo>
                  <a:pt x="0" y="32538"/>
                </a:moveTo>
                <a:lnTo>
                  <a:pt x="28575" y="118263"/>
                </a:lnTo>
                <a:lnTo>
                  <a:pt x="42863" y="161126"/>
                </a:lnTo>
                <a:cubicBezTo>
                  <a:pt x="47532" y="189144"/>
                  <a:pt x="62877" y="286898"/>
                  <a:pt x="71438" y="318288"/>
                </a:cubicBezTo>
                <a:cubicBezTo>
                  <a:pt x="79363" y="347347"/>
                  <a:pt x="90488" y="375438"/>
                  <a:pt x="100013" y="404013"/>
                </a:cubicBezTo>
                <a:lnTo>
                  <a:pt x="114300" y="446876"/>
                </a:lnTo>
                <a:cubicBezTo>
                  <a:pt x="119063" y="508788"/>
                  <a:pt x="102329" y="576343"/>
                  <a:pt x="128588" y="632613"/>
                </a:cubicBezTo>
                <a:cubicBezTo>
                  <a:pt x="141326" y="659908"/>
                  <a:pt x="214313" y="661188"/>
                  <a:pt x="214313" y="661188"/>
                </a:cubicBezTo>
                <a:lnTo>
                  <a:pt x="785813" y="632613"/>
                </a:lnTo>
                <a:cubicBezTo>
                  <a:pt x="914723" y="600385"/>
                  <a:pt x="862856" y="616457"/>
                  <a:pt x="942975" y="589751"/>
                </a:cubicBezTo>
                <a:cubicBezTo>
                  <a:pt x="974605" y="568665"/>
                  <a:pt x="1006697" y="551318"/>
                  <a:pt x="1028700" y="518313"/>
                </a:cubicBezTo>
                <a:cubicBezTo>
                  <a:pt x="1037054" y="505782"/>
                  <a:pt x="1038225" y="489738"/>
                  <a:pt x="1042988" y="475451"/>
                </a:cubicBezTo>
                <a:cubicBezTo>
                  <a:pt x="1047750" y="361151"/>
                  <a:pt x="1048824" y="246638"/>
                  <a:pt x="1057275" y="132551"/>
                </a:cubicBezTo>
                <a:cubicBezTo>
                  <a:pt x="1058388" y="117532"/>
                  <a:pt x="1063209" y="102219"/>
                  <a:pt x="1071563" y="89688"/>
                </a:cubicBezTo>
                <a:cubicBezTo>
                  <a:pt x="1082771" y="72876"/>
                  <a:pt x="1100138" y="61113"/>
                  <a:pt x="1114425" y="46826"/>
                </a:cubicBezTo>
                <a:cubicBezTo>
                  <a:pt x="1083208" y="0"/>
                  <a:pt x="1103022" y="3963"/>
                  <a:pt x="1071563" y="3963"/>
                </a:cubicBezTo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2781300" y="5067300"/>
            <a:ext cx="1600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33600" y="4876800"/>
            <a:ext cx="1676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Wall thickness </a:t>
            </a:r>
          </a:p>
          <a:p>
            <a:r>
              <a:rPr lang="en-US" dirty="0"/>
              <a:t>30 or 40cm</a:t>
            </a:r>
            <a:endParaRPr lang="ar-IQ" dirty="0"/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5486400" y="6172200"/>
            <a:ext cx="914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62600" y="586740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30 cm</a:t>
            </a:r>
            <a:endParaRPr lang="ar-IQ" dirty="0"/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7392194" y="6019800"/>
            <a:ext cx="4564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>
            <a:off x="6477000" y="5638800"/>
            <a:ext cx="1447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848600" y="624840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3 cm</a:t>
            </a:r>
            <a:endParaRPr lang="ar-IQ" dirty="0"/>
          </a:p>
        </p:txBody>
      </p:sp>
      <p:sp>
        <p:nvSpPr>
          <p:cNvPr id="51" name="Flowchart: Process 50"/>
          <p:cNvSpPr/>
          <p:nvPr/>
        </p:nvSpPr>
        <p:spPr>
          <a:xfrm>
            <a:off x="4572000" y="3581400"/>
            <a:ext cx="3581400" cy="457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Sectional Top view of stone wall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build="p"/>
      <p:bldP spid="10" grpId="0" animBg="1"/>
      <p:bldP spid="11" grpId="0" animBg="1"/>
      <p:bldP spid="2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2" grpId="0"/>
      <p:bldP spid="37" grpId="0"/>
      <p:bldP spid="50" grpId="0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4- Cement, Sand and Gravel: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334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1" i="1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Cement</a:t>
            </a:r>
            <a:r>
              <a:rPr kumimoji="0" lang="en-US" sz="2000" i="1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mortar</a:t>
            </a:r>
            <a:r>
              <a:rPr kumimoji="0" lang="en-US" sz="2000" i="1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Brick</a:t>
            </a:r>
            <a:r>
              <a:rPr kumimoji="0" lang="en-US" sz="2000" i="1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works</a:t>
            </a:r>
            <a:r>
              <a:rPr kumimoji="0" lang="en-US" sz="2000" i="1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20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000" dirty="0">
                <a:solidFill>
                  <a:srgbClr val="FF0000"/>
                </a:solidFill>
              </a:rPr>
              <a:t>Volume of Bricks in 1m3 of brick work </a:t>
            </a:r>
            <a:r>
              <a:rPr lang="en-US" sz="2000" dirty="0"/>
              <a:t>= volume of one Brick * Number of Bricks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noProof="0" dirty="0"/>
              <a:t>					           = (0.07 * 0.11 * 0.23) * 435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/>
              <a:t>					           =  </a:t>
            </a:r>
            <a:r>
              <a:rPr lang="en-US" sz="2800" dirty="0">
                <a:solidFill>
                  <a:srgbClr val="FF0000"/>
                </a:solidFill>
              </a:rPr>
              <a:t>0.77 m</a:t>
            </a:r>
            <a:r>
              <a:rPr lang="en-US" sz="2800" baseline="30000" dirty="0">
                <a:solidFill>
                  <a:srgbClr val="FF0000"/>
                </a:solidFill>
              </a:rPr>
              <a:t>3</a:t>
            </a:r>
            <a:endParaRPr lang="en-US" sz="2000" baseline="30000" noProof="0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152400" y="19812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000" dirty="0">
                <a:solidFill>
                  <a:srgbClr val="FF0000"/>
                </a:solidFill>
              </a:rPr>
              <a:t>Volume of Mortar in 1m3 of brick work </a:t>
            </a:r>
            <a:r>
              <a:rPr lang="en-US" sz="2000" dirty="0"/>
              <a:t>= 1 - 0.77 = </a:t>
            </a:r>
            <a:r>
              <a:rPr lang="en-US" sz="2800" dirty="0">
                <a:solidFill>
                  <a:srgbClr val="FF0000"/>
                </a:solidFill>
              </a:rPr>
              <a:t>0.23 m</a:t>
            </a:r>
            <a:r>
              <a:rPr lang="en-US" sz="2800" baseline="30000" dirty="0">
                <a:solidFill>
                  <a:srgbClr val="FF0000"/>
                </a:solidFill>
              </a:rPr>
              <a:t>3</a:t>
            </a:r>
            <a:endParaRPr lang="en-US" sz="2000" baseline="30000" noProof="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514600"/>
            <a:ext cx="8686800" cy="2057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Then, Cement (C) and Sand (S) quantities can be calculated as follows: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if C : S equal to 1 : 3, means: C=1, S=3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V= 0.75 (C+S) ,  when V=0.23m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as obtained before;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0.23=0.75 (C+3C)			C = 0.077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S = 3 * 0.077 = 0.231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1m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cement = 1400 kg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weight of cement = 0.077 * 1400 = </a:t>
            </a:r>
            <a:r>
              <a:rPr lang="en-US" sz="2400" dirty="0">
                <a:solidFill>
                  <a:srgbClr val="002060"/>
                </a:solidFill>
              </a:rPr>
              <a:t>107.8 kg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209800" y="3505200"/>
            <a:ext cx="1447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4572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1" i="1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Cement</a:t>
            </a:r>
            <a:r>
              <a:rPr kumimoji="0" lang="en-US" sz="2000" b="1" i="1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Sand quantities in </a:t>
            </a:r>
            <a:r>
              <a:rPr kumimoji="0" lang="en-US" sz="2000" i="1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1m</a:t>
            </a:r>
            <a:r>
              <a:rPr kumimoji="0" lang="en-US" sz="2000" i="1" strike="noStrike" kern="1200" cap="none" spc="0" normalizeH="0" baseline="3000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 of Cement Plastering</a:t>
            </a:r>
            <a:r>
              <a:rPr kumimoji="0" lang="en-US" sz="2000" i="1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20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000" dirty="0">
                <a:solidFill>
                  <a:srgbClr val="FF0000"/>
                </a:solidFill>
              </a:rPr>
              <a:t>Thickness of plastering </a:t>
            </a:r>
            <a:r>
              <a:rPr lang="en-US" sz="2000" dirty="0"/>
              <a:t>= 2 cm</a:t>
            </a: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en-US" sz="2000" noProof="0" dirty="0"/>
              <a:t>	</a:t>
            </a:r>
            <a:r>
              <a:rPr lang="en-US" sz="2000" dirty="0">
                <a:solidFill>
                  <a:srgbClr val="FF0000"/>
                </a:solidFill>
              </a:rPr>
              <a:t>Volume of cement mortar in 1m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of plastering </a:t>
            </a:r>
            <a:r>
              <a:rPr lang="en-US" sz="2000" dirty="0"/>
              <a:t>= 0.02 * 1 = </a:t>
            </a:r>
            <a:r>
              <a:rPr lang="en-US" sz="2800" dirty="0">
                <a:solidFill>
                  <a:srgbClr val="FF0000"/>
                </a:solidFill>
              </a:rPr>
              <a:t>0.02 m</a:t>
            </a:r>
            <a:r>
              <a:rPr lang="en-US" sz="2800" baseline="30000" dirty="0">
                <a:solidFill>
                  <a:srgbClr val="FF0000"/>
                </a:solidFill>
              </a:rPr>
              <a:t>3</a:t>
            </a:r>
            <a:endParaRPr lang="en-US" sz="2000" baseline="30000" noProof="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5867400"/>
            <a:ext cx="8686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0.02=0.75 (C+3C)			C = 0.0067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S = 3 * 0.0067 = 0.0201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weight of cement = 0.0067 * 1400 = </a:t>
            </a:r>
            <a:r>
              <a:rPr lang="en-US" sz="2400" dirty="0">
                <a:solidFill>
                  <a:srgbClr val="002060"/>
                </a:solidFill>
              </a:rPr>
              <a:t>9.4 kg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209800" y="5943600"/>
            <a:ext cx="1447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4495800" y="4572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V = 0.75 ( C + S  )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animBg="1"/>
      <p:bldP spid="9" grpId="0" animBg="1"/>
      <p:bldP spid="10" grpId="0" build="p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762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1" i="1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Cement, Sand,</a:t>
            </a:r>
            <a:r>
              <a:rPr kumimoji="0" lang="en-US" sz="2000" b="1" i="1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Gravel</a:t>
            </a:r>
            <a:r>
              <a:rPr kumimoji="0" lang="en-US" sz="2000" i="1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concrete mixes</a:t>
            </a:r>
            <a:r>
              <a:rPr kumimoji="0" lang="en-US" sz="2000" i="1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20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n-US" sz="2000" baseline="30000" noProof="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685800"/>
            <a:ext cx="8686800" cy="2133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Cement (C), Sand (S), and Gravel (G) quantities can be calculated as follows: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if proportion is (C : S : G) equal to (1 : 2 : 4) , means: C=1, S=2, and G=4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V= 0.67 (C+S+G) ,  when V=1m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Mixed material;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1=0.67(C+2C+4C)			C = 0.213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S = 2 * 0.213 = 0.426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G = 4 * 0.213 = 0.852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weight of cement = 0.213 * 1400 = </a:t>
            </a:r>
            <a:r>
              <a:rPr lang="en-US" sz="2400" dirty="0">
                <a:solidFill>
                  <a:srgbClr val="002060"/>
                </a:solidFill>
              </a:rPr>
              <a:t>298.2 kg ≈ 300 kg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209800" y="1600200"/>
            <a:ext cx="1447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5334000" y="76200"/>
            <a:ext cx="3657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V = 0.67 ( C + S + G )</a:t>
            </a:r>
            <a:endParaRPr lang="ar-IQ" sz="2800" dirty="0"/>
          </a:p>
        </p:txBody>
      </p:sp>
      <p:sp>
        <p:nvSpPr>
          <p:cNvPr id="15" name="Rectangle 14"/>
          <p:cNvSpPr/>
          <p:nvPr/>
        </p:nvSpPr>
        <p:spPr>
          <a:xfrm>
            <a:off x="152400" y="2895600"/>
            <a:ext cx="8686800" cy="1905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proportion is (C : S : G) equal to (1 : 1.5 : 3) , means: C=1, S=1.5, and G=3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V= 0.67 (C+S+G) ,  when V=1m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Mixed material;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1=0.67(C+1.5C+3C)			C = 0.271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S = 1.5 * 0.271 = 0.4065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G = 3 * 0.271 = 0.813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weight of cement = 0.271 * 1400 = </a:t>
            </a:r>
            <a:r>
              <a:rPr lang="en-US" sz="2400" dirty="0">
                <a:solidFill>
                  <a:srgbClr val="002060"/>
                </a:solidFill>
              </a:rPr>
              <a:t>379.4 kg ≈ 380 kg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209800" y="3581400"/>
            <a:ext cx="1447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Rectangle 16"/>
          <p:cNvSpPr/>
          <p:nvPr/>
        </p:nvSpPr>
        <p:spPr>
          <a:xfrm>
            <a:off x="152400" y="4876800"/>
            <a:ext cx="8686800" cy="1905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proportion is (C : S : G) equal to (1 : 4 : 8)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V= 0.67 (C+S+G) ,  when V=1m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Mixed material;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1=0.67(C+4C+8C)			C = 0.115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S = 4 * 0.115 = 0.46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G =8 * 0.115 = 0.92 m</a:t>
            </a:r>
            <a:r>
              <a:rPr lang="en-US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weight of cement = 0.115 * 1400 = </a:t>
            </a:r>
            <a:r>
              <a:rPr lang="en-US" sz="2400" dirty="0">
                <a:solidFill>
                  <a:srgbClr val="002060"/>
                </a:solidFill>
              </a:rPr>
              <a:t>161 kg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209800" y="5562600"/>
            <a:ext cx="1447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  <p:bldP spid="9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2079</Words>
  <Application>Microsoft Office PowerPoint</Application>
  <PresentationFormat>On-screen Show (4:3)</PresentationFormat>
  <Paragraphs>814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 Ch5. Estimation of quantities in engineering projects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Detail of measurements and calculation of quantities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Three ch3. Selection of construction equipment</dc:title>
  <dc:creator/>
  <cp:lastModifiedBy>Windows User</cp:lastModifiedBy>
  <cp:revision>198</cp:revision>
  <dcterms:created xsi:type="dcterms:W3CDTF">2006-08-16T00:00:00Z</dcterms:created>
  <dcterms:modified xsi:type="dcterms:W3CDTF">2024-11-07T13:10:10Z</dcterms:modified>
</cp:coreProperties>
</file>