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353" r:id="rId3"/>
    <p:sldId id="352" r:id="rId4"/>
    <p:sldId id="354" r:id="rId5"/>
    <p:sldId id="356" r:id="rId6"/>
    <p:sldId id="357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72" r:id="rId17"/>
    <p:sldId id="373" r:id="rId18"/>
    <p:sldId id="374" r:id="rId19"/>
    <p:sldId id="375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156" userDrawn="1">
          <p15:clr>
            <a:srgbClr val="A4A3A4"/>
          </p15:clr>
        </p15:guide>
        <p15:guide id="2" pos="2449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86395" autoAdjust="0"/>
  </p:normalViewPr>
  <p:slideViewPr>
    <p:cSldViewPr snapToGrid="0" snapToObjects="1">
      <p:cViewPr varScale="1">
        <p:scale>
          <a:sx n="91" d="100"/>
          <a:sy n="91" d="100"/>
        </p:scale>
        <p:origin x="897" y="42"/>
      </p:cViewPr>
      <p:guideLst>
        <p:guide orient="horz" pos="4156"/>
        <p:guide pos="2449"/>
        <p:guide orient="horz" pos="3974"/>
      </p:guideLst>
    </p:cSldViewPr>
  </p:slideViewPr>
  <p:outlineViewPr>
    <p:cViewPr>
      <p:scale>
        <a:sx n="33" d="100"/>
        <a:sy n="33" d="100"/>
      </p:scale>
      <p:origin x="0" y="-6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05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this PowerPoint presentation contains mathematical equations, you may need to check that your computer has the following installed: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MathType Plugin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Math Player (free versions available)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NVDA Reader (free versions available)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265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</a:t>
            </a:r>
            <a:r>
              <a:rPr lang="en-US" baseline="0" dirty="0"/>
              <a:t> definition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9789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 two more</a:t>
            </a:r>
            <a:r>
              <a:rPr lang="en-US" baseline="0" dirty="0"/>
              <a:t> definition; other definitions moved to next slide for space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250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 two more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8783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Add Sample Surveys; match order with text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2959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 term Panels with</a:t>
            </a:r>
            <a:r>
              <a:rPr lang="en-US" baseline="0" dirty="0"/>
              <a:t> definition; maybe current Longitudinal bullets should be combined into one bullet based on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8164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470"/>
            <a:ext cx="8229600" cy="4525963"/>
          </a:xfrm>
        </p:spPr>
        <p:txBody>
          <a:bodyPr lIns="0" tIns="0" rIns="0"/>
          <a:lstStyle>
            <a:lvl1pPr marL="255600" indent="-255600">
              <a:buClr>
                <a:srgbClr val="007FA3"/>
              </a:buClr>
              <a:buSzPct val="100000"/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741600" indent="-284400">
              <a:buClr>
                <a:srgbClr val="007FA3"/>
              </a:buClr>
              <a:defRPr sz="2400">
                <a:latin typeface="+mn-lt"/>
              </a:defRPr>
            </a:lvl2pPr>
            <a:lvl3pPr indent="-230400">
              <a:buClr>
                <a:srgbClr val="007FA3"/>
              </a:buClr>
              <a:defRPr sz="2400">
                <a:latin typeface="+mn-lt"/>
              </a:defRPr>
            </a:lvl3pPr>
            <a:lvl4pPr indent="-230400">
              <a:buClr>
                <a:srgbClr val="007FA3"/>
              </a:buClr>
              <a:defRPr sz="2400">
                <a:latin typeface="+mn-lt"/>
              </a:defRPr>
            </a:lvl4pPr>
            <a:lvl5pPr indent="-230400">
              <a:buClr>
                <a:srgbClr val="007FA3"/>
              </a:buClr>
              <a:defRPr sz="2400">
                <a:latin typeface="+mn-lt"/>
              </a:defRPr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89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 +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5368160"/>
            <a:ext cx="8229600" cy="9168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630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5734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Open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5029200" y="1600200"/>
            <a:ext cx="3657600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5029200" y="3200400"/>
            <a:ext cx="3657600" cy="2925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93969" y="6165337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Learning Objectives and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027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2560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74687" y="3962400"/>
            <a:ext cx="779462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5029200" y="1600200"/>
            <a:ext cx="3657600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5029200" y="3200401"/>
            <a:ext cx="3657600" cy="6027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93969" y="6165337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39"/>
          <p:cNvSpPr txBox="1">
            <a:spLocks noGrp="1"/>
          </p:cNvSpPr>
          <p:nvPr>
            <p:ph type="body" idx="13"/>
          </p:nvPr>
        </p:nvSpPr>
        <p:spPr>
          <a:xfrm>
            <a:off x="474779" y="1500547"/>
            <a:ext cx="8229600" cy="2051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029200" y="4640263"/>
            <a:ext cx="3675063" cy="1050925"/>
          </a:xfrm>
        </p:spPr>
        <p:txBody>
          <a:bodyPr/>
          <a:lstStyle>
            <a:lvl1pPr marL="10160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57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1768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pter Open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5029200" y="1600200"/>
            <a:ext cx="3657600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5029200" y="3200400"/>
            <a:ext cx="3657600" cy="2925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93969" y="6165337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39"/>
          <p:cNvSpPr txBox="1">
            <a:spLocks noGrp="1"/>
          </p:cNvSpPr>
          <p:nvPr>
            <p:ph type="body" idx="13"/>
          </p:nvPr>
        </p:nvSpPr>
        <p:spPr>
          <a:xfrm>
            <a:off x="474779" y="1500547"/>
            <a:ext cx="8229600" cy="2051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127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One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6"/>
            <a:ext cx="8229600" cy="4434275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147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7"/>
            <a:ext cx="8229600" cy="1836354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3632200"/>
            <a:ext cx="8229600" cy="1793875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86566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7"/>
            <a:ext cx="8229600" cy="1263785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3063790"/>
            <a:ext cx="8229600" cy="1183470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4490938"/>
            <a:ext cx="8229600" cy="1260575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6143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8"/>
            <a:ext cx="8229600" cy="895050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2760292"/>
            <a:ext cx="8229600" cy="1076770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4016772"/>
            <a:ext cx="8229600" cy="1016701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200" y="5155500"/>
            <a:ext cx="8232775" cy="911925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29416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ve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8"/>
            <a:ext cx="8229600" cy="708308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2451377"/>
            <a:ext cx="8229600" cy="735437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3486685"/>
            <a:ext cx="8229600" cy="716830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556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200" y="4503386"/>
            <a:ext cx="8232775" cy="716828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457200" y="5494338"/>
            <a:ext cx="8229600" cy="555625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50608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x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8"/>
            <a:ext cx="8229600" cy="595178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2273743"/>
            <a:ext cx="8229600" cy="554915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2950895"/>
            <a:ext cx="8229600" cy="535791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556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200" y="3639492"/>
            <a:ext cx="8232775" cy="677152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457200" y="4469451"/>
            <a:ext cx="8229600" cy="598206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57200" y="5221288"/>
            <a:ext cx="8232775" cy="641350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42713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even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8"/>
            <a:ext cx="8229600" cy="407853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2116988"/>
            <a:ext cx="8229600" cy="412568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2734849"/>
            <a:ext cx="8229600" cy="433357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556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200" y="3365732"/>
            <a:ext cx="8232775" cy="465069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457200" y="3938594"/>
            <a:ext cx="8229600" cy="443837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57200" y="4569758"/>
            <a:ext cx="8232775" cy="464206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5221288"/>
            <a:ext cx="8229600" cy="551633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79777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Eight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8"/>
            <a:ext cx="8229600" cy="407853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2116988"/>
            <a:ext cx="8229600" cy="412568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2734849"/>
            <a:ext cx="8229600" cy="433357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556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200" y="3365732"/>
            <a:ext cx="8232775" cy="385535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457200" y="3938595"/>
            <a:ext cx="8229600" cy="378050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57200" y="4503969"/>
            <a:ext cx="8232775" cy="384225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5069348"/>
            <a:ext cx="8229600" cy="451321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0"/>
          </p:nvPr>
        </p:nvSpPr>
        <p:spPr>
          <a:xfrm>
            <a:off x="457200" y="5614988"/>
            <a:ext cx="8232775" cy="444500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28641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Shape 15" descr="Pearson Logo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 Placeholder 5"/>
          <p:cNvSpPr txBox="1">
            <a:spLocks/>
          </p:cNvSpPr>
          <p:nvPr userDrawn="1"/>
        </p:nvSpPr>
        <p:spPr>
          <a:xfrm>
            <a:off x="2761634" y="6365616"/>
            <a:ext cx="6051986" cy="368298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5588" marR="0" lvl="0" indent="-2555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US" altLang="en-US" sz="1200" dirty="0">
                <a:solidFill>
                  <a:schemeClr val="tx1"/>
                </a:solidFill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Copyright © 2020 Pearson Education Ltd. All Rights Reserved.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666" r:id="rId10"/>
    <p:sldLayoutId id="2147483665" r:id="rId11"/>
    <p:sldLayoutId id="2147483651" r:id="rId12"/>
    <p:sldLayoutId id="2147483654" r:id="rId13"/>
    <p:sldLayoutId id="2147483655" r:id="rId14"/>
    <p:sldLayoutId id="2147483656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255588" marR="0" lvl="0" indent="-255588" algn="l" rtl="0">
        <a:lnSpc>
          <a:spcPct val="100000"/>
        </a:lnSpc>
        <a:spcBef>
          <a:spcPts val="0"/>
        </a:spcBef>
        <a:spcAft>
          <a:spcPts val="0"/>
        </a:spcAft>
        <a:buNone/>
        <a:defRPr sz="2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Shape 15" descr="Pearson Logo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28396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93" r:id="rId2"/>
    <p:sldLayoutId id="214748370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255588" marR="0" lvl="0" indent="-25603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50" y="204688"/>
            <a:ext cx="8063346" cy="658311"/>
          </a:xfrm>
        </p:spPr>
        <p:txBody>
          <a:bodyPr anchor="ctr"/>
          <a:lstStyle/>
          <a:p>
            <a:r>
              <a:rPr lang="en-US" sz="3600" dirty="0">
                <a:solidFill>
                  <a:schemeClr val="tx2"/>
                </a:solidFill>
                <a:latin typeface="+mj-lt"/>
              </a:rPr>
              <a:t>Marketing Research</a:t>
            </a:r>
            <a:endParaRPr lang="en-US" altLang="en-US" sz="3600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9450" y="842861"/>
            <a:ext cx="8063346" cy="37792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dirty="0">
                <a:latin typeface="+mn-lt"/>
              </a:rPr>
              <a:t>Ninth</a:t>
            </a:r>
            <a:r>
              <a:rPr lang="en-US" altLang="en-US" dirty="0">
                <a:solidFill>
                  <a:schemeClr val="tx2"/>
                </a:solidFill>
                <a:latin typeface="+mn-lt"/>
              </a:rPr>
              <a:t> Edition</a:t>
            </a:r>
            <a:r>
              <a:rPr lang="en-US" altLang="en-US" dirty="0">
                <a:solidFill>
                  <a:schemeClr val="tx2"/>
                </a:solidFill>
              </a:rPr>
              <a:t>, Global Edition</a:t>
            </a:r>
            <a:endParaRPr lang="en-US" altLang="en-US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195455" y="2223436"/>
            <a:ext cx="3325091" cy="623281"/>
          </a:xfrm>
        </p:spPr>
        <p:txBody>
          <a:bodyPr/>
          <a:lstStyle/>
          <a:p>
            <a:pPr algn="ctr"/>
            <a:r>
              <a:rPr lang="en-US" altLang="en-US" b="1" dirty="0">
                <a:latin typeface="+mn-lt"/>
                <a:ea typeface="Segoe UI Symbol" panose="020B0502040204020203" pitchFamily="34" charset="0"/>
              </a:rPr>
              <a:t>Chapter 4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>
          <a:xfrm>
            <a:off x="5195455" y="3254244"/>
            <a:ext cx="3325091" cy="59512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Research Design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>
          <a:xfrm>
            <a:off x="3065328" y="6416457"/>
            <a:ext cx="6051986" cy="368298"/>
          </a:xfrm>
        </p:spPr>
        <p:txBody>
          <a:bodyPr anchor="ctr"/>
          <a:lstStyle/>
          <a:p>
            <a:pPr algn="r"/>
            <a:r>
              <a:rPr lang="en-US" altLang="en-US" sz="1200" dirty="0">
                <a:solidFill>
                  <a:schemeClr val="tx1"/>
                </a:solidFill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Copyright © 2020 Pearson Education Ltd. All Rights Reserved.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69C9EB5-F54C-4A49-B296-77863D3949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537" y="1446200"/>
            <a:ext cx="3831336" cy="478995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1281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Exploratory Research Methods </a:t>
            </a:r>
            <a:r>
              <a:rPr lang="en-US" sz="2000" b="0" dirty="0"/>
              <a:t>(2 of 2)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199" y="1556326"/>
            <a:ext cx="7919157" cy="4434275"/>
          </a:xfrm>
        </p:spPr>
        <p:txBody>
          <a:bodyPr/>
          <a:lstStyle/>
          <a:p>
            <a:r>
              <a:rPr lang="en-US" b="1" dirty="0"/>
              <a:t>Case Analysis</a:t>
            </a:r>
            <a:r>
              <a:rPr lang="en-US" dirty="0"/>
              <a:t>: a review of available information about a former situation(s) that has some similarities to the current research problem</a:t>
            </a:r>
          </a:p>
          <a:p>
            <a:r>
              <a:rPr lang="en-US" b="1" dirty="0"/>
              <a:t>Focus Groups</a:t>
            </a:r>
            <a:r>
              <a:rPr lang="en-US" dirty="0"/>
              <a:t>: small groups brought together and guided by a moderator through an unstructured, spontaneous discussion for the purpose of gaining information relevant to the research problem</a:t>
            </a:r>
          </a:p>
        </p:txBody>
      </p:sp>
    </p:spTree>
    <p:extLst>
      <p:ext uri="{BB962C8B-B14F-4D97-AF65-F5344CB8AC3E}">
        <p14:creationId xmlns:p14="http://schemas.microsoft.com/office/powerpoint/2010/main" val="2833883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Research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56326"/>
            <a:ext cx="8088489" cy="4434275"/>
          </a:xfrm>
        </p:spPr>
        <p:txBody>
          <a:bodyPr/>
          <a:lstStyle/>
          <a:p>
            <a:r>
              <a:rPr lang="en-US" b="1" dirty="0"/>
              <a:t>Descriptive research </a:t>
            </a:r>
            <a:r>
              <a:rPr lang="en-US" dirty="0"/>
              <a:t>is undertaken to describe answers to questions of who, what, where, when, and how.</a:t>
            </a:r>
          </a:p>
          <a:p>
            <a:r>
              <a:rPr lang="en-US" dirty="0"/>
              <a:t>It is undertaken to collect data to examine characteristics of consumer and/or markets.</a:t>
            </a:r>
          </a:p>
          <a:p>
            <a:r>
              <a:rPr lang="en-US" dirty="0"/>
              <a:t>It is desirable when we wish to project a study</a:t>
            </a:r>
            <a:r>
              <a:rPr lang="ja-JP" altLang="en-US" dirty="0"/>
              <a:t>’</a:t>
            </a:r>
            <a:r>
              <a:rPr lang="en-US" dirty="0"/>
              <a:t>s findings to a larger population, if the study</a:t>
            </a:r>
            <a:r>
              <a:rPr lang="ja-JP" altLang="en-US" dirty="0"/>
              <a:t>’</a:t>
            </a:r>
            <a:r>
              <a:rPr lang="en-US" dirty="0"/>
              <a:t>s sample is representative.</a:t>
            </a:r>
          </a:p>
        </p:txBody>
      </p:sp>
    </p:spTree>
    <p:extLst>
      <p:ext uri="{BB962C8B-B14F-4D97-AF65-F5344CB8AC3E}">
        <p14:creationId xmlns:p14="http://schemas.microsoft.com/office/powerpoint/2010/main" val="4103138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Research Classifications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Cross-sectional</a:t>
            </a:r>
            <a:r>
              <a:rPr lang="en-US" dirty="0"/>
              <a:t> studies</a:t>
            </a:r>
          </a:p>
          <a:p>
            <a:r>
              <a:rPr lang="en-US" b="1" dirty="0"/>
              <a:t>Longitudinal</a:t>
            </a:r>
            <a:r>
              <a:rPr lang="en-US" dirty="0"/>
              <a:t> studies</a:t>
            </a:r>
          </a:p>
        </p:txBody>
      </p:sp>
    </p:spTree>
    <p:extLst>
      <p:ext uri="{BB962C8B-B14F-4D97-AF65-F5344CB8AC3E}">
        <p14:creationId xmlns:p14="http://schemas.microsoft.com/office/powerpoint/2010/main" val="2836778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Research Studies </a:t>
            </a:r>
            <a:r>
              <a:rPr lang="en-US" sz="2000" b="0" dirty="0"/>
              <a:t>(1 of 3)</a:t>
            </a:r>
            <a:endParaRPr lang="en-IN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55600"/>
            <a:r>
              <a:rPr lang="en-US" b="1" dirty="0"/>
              <a:t>Cross-sectional studies </a:t>
            </a:r>
            <a:r>
              <a:rPr lang="en-US" dirty="0"/>
              <a:t>measure units from a sample of the population at only one point in time (or “snapshot”).</a:t>
            </a:r>
          </a:p>
          <a:p>
            <a:pPr marL="742518" lvl="1"/>
            <a:r>
              <a:rPr lang="en-US" dirty="0"/>
              <a:t>Sample surveys are cross-sectional studies whose samples are drawn in such a way as to be representative of a specific population.</a:t>
            </a:r>
          </a:p>
          <a:p>
            <a:pPr marL="742518" lvl="1"/>
            <a:r>
              <a:rPr lang="en-US" dirty="0"/>
              <a:t>These studies are usually presented with a margin of error.</a:t>
            </a:r>
          </a:p>
        </p:txBody>
      </p:sp>
    </p:spTree>
    <p:extLst>
      <p:ext uri="{BB962C8B-B14F-4D97-AF65-F5344CB8AC3E}">
        <p14:creationId xmlns:p14="http://schemas.microsoft.com/office/powerpoint/2010/main" val="526860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Research Studies </a:t>
            </a:r>
            <a:r>
              <a:rPr lang="en-US" sz="2000" b="0" dirty="0"/>
              <a:t>(2 of 3)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Longitudinal studies </a:t>
            </a:r>
            <a:r>
              <a:rPr lang="en-US" dirty="0"/>
              <a:t>repeatedly measure the same sample units of a population over time.</a:t>
            </a:r>
          </a:p>
          <a:p>
            <a:r>
              <a:rPr lang="en-US" dirty="0"/>
              <a:t>Since they involve multiple measurements over time, they are often</a:t>
            </a:r>
            <a:r>
              <a:rPr lang="ru-RU" dirty="0"/>
              <a:t> </a:t>
            </a:r>
            <a:r>
              <a:rPr lang="en-US" dirty="0"/>
              <a:t>described as “movies” of the population.</a:t>
            </a:r>
          </a:p>
        </p:txBody>
      </p:sp>
    </p:spTree>
    <p:extLst>
      <p:ext uri="{BB962C8B-B14F-4D97-AF65-F5344CB8AC3E}">
        <p14:creationId xmlns:p14="http://schemas.microsoft.com/office/powerpoint/2010/main" val="343861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Research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1556326"/>
            <a:ext cx="8077200" cy="4434275"/>
          </a:xfrm>
        </p:spPr>
        <p:txBody>
          <a:bodyPr/>
          <a:lstStyle/>
          <a:p>
            <a:r>
              <a:rPr lang="en-US" b="1" dirty="0"/>
              <a:t>Causality</a:t>
            </a:r>
            <a:r>
              <a:rPr lang="en-US" dirty="0"/>
              <a:t> may be thought of as understanding a phenomenon in terms of conditional statements of the form “If </a:t>
            </a:r>
            <a:r>
              <a:rPr lang="en-US" i="1" dirty="0"/>
              <a:t>x</a:t>
            </a:r>
            <a:r>
              <a:rPr lang="en-US" dirty="0"/>
              <a:t>, then </a:t>
            </a:r>
            <a:r>
              <a:rPr lang="en-US" i="1" dirty="0"/>
              <a:t>y</a:t>
            </a:r>
            <a:r>
              <a:rPr lang="en-US" dirty="0"/>
              <a:t>.”</a:t>
            </a:r>
          </a:p>
          <a:p>
            <a:r>
              <a:rPr lang="en-US" dirty="0"/>
              <a:t>Causal relationships are often determined by the use of experiments.</a:t>
            </a:r>
          </a:p>
        </p:txBody>
      </p:sp>
    </p:spTree>
    <p:extLst>
      <p:ext uri="{BB962C8B-B14F-4D97-AF65-F5344CB8AC3E}">
        <p14:creationId xmlns:p14="http://schemas.microsoft.com/office/powerpoint/2010/main" val="230132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/>
              <a:t>experiment</a:t>
            </a:r>
            <a:r>
              <a:rPr lang="en-US" dirty="0"/>
              <a:t> is a type of study in which one or more independent variables are manipulated to see how they affect a dependent variable, while also controlling the effects of additional extraneous variables.</a:t>
            </a:r>
          </a:p>
        </p:txBody>
      </p:sp>
    </p:spTree>
    <p:extLst>
      <p:ext uri="{BB962C8B-B14F-4D97-AF65-F5344CB8AC3E}">
        <p14:creationId xmlns:p14="http://schemas.microsoft.com/office/powerpoint/2010/main" val="2780177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Variable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Independent variables </a:t>
            </a:r>
            <a:r>
              <a:rPr lang="en-US" dirty="0"/>
              <a:t>are those variables which the researcher has control over and wishes to manipulate.</a:t>
            </a:r>
          </a:p>
          <a:p>
            <a:r>
              <a:rPr lang="en-US" dirty="0"/>
              <a:t>For example: level of ad expenditure; type of ad appeal; display location; method of compensating salespersons; price; type of product.</a:t>
            </a:r>
          </a:p>
        </p:txBody>
      </p:sp>
    </p:spTree>
    <p:extLst>
      <p:ext uri="{BB962C8B-B14F-4D97-AF65-F5344CB8AC3E}">
        <p14:creationId xmlns:p14="http://schemas.microsoft.com/office/powerpoint/2010/main" val="2074448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Variables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56326"/>
            <a:ext cx="8043333" cy="4434275"/>
          </a:xfrm>
        </p:spPr>
        <p:txBody>
          <a:bodyPr/>
          <a:lstStyle/>
          <a:p>
            <a:r>
              <a:rPr lang="en-US" b="1" dirty="0"/>
              <a:t>Dependent variables </a:t>
            </a:r>
            <a:r>
              <a:rPr lang="en-US" dirty="0"/>
              <a:t>are those variables that are measured in response to changes in independent variable.</a:t>
            </a:r>
          </a:p>
        </p:txBody>
      </p:sp>
    </p:spTree>
    <p:extLst>
      <p:ext uri="{BB962C8B-B14F-4D97-AF65-F5344CB8AC3E}">
        <p14:creationId xmlns:p14="http://schemas.microsoft.com/office/powerpoint/2010/main" val="366618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  <a:endParaRPr lang="en-IN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457200" y="1556326"/>
            <a:ext cx="8229600" cy="48557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In this chapter you will learn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</a:rPr>
              <a:t>4.1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What research design is and why it is important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</a:rPr>
              <a:t>4.2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The three major types of research design: exploratory, descriptive, and causal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</a:rPr>
              <a:t>4.3</a:t>
            </a:r>
            <a:r>
              <a:rPr lang="en-US" sz="2000" dirty="0">
                <a:solidFill>
                  <a:schemeClr val="tx1"/>
                </a:solidFill>
              </a:rPr>
              <a:t> How exploratory research design helps the researcher gain understanding of a problem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</a:rPr>
              <a:t>4.4 </a:t>
            </a:r>
            <a:r>
              <a:rPr lang="en-US" sz="2000" dirty="0">
                <a:solidFill>
                  <a:schemeClr val="tx1"/>
                </a:solidFill>
              </a:rPr>
              <a:t>The fundamental questions addressed by descriptive research and the different types of descriptive research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</a:rPr>
              <a:t>4.5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What is meant by causal research and the different types of experimental research design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</a:rPr>
              <a:t>4.6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The different types of test marketing and how to select test-market regions</a:t>
            </a:r>
          </a:p>
        </p:txBody>
      </p:sp>
    </p:spTree>
    <p:extLst>
      <p:ext uri="{BB962C8B-B14F-4D97-AF65-F5344CB8AC3E}">
        <p14:creationId xmlns:p14="http://schemas.microsoft.com/office/powerpoint/2010/main" val="302543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Design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56326"/>
            <a:ext cx="8077200" cy="4434275"/>
          </a:xfrm>
        </p:spPr>
        <p:txBody>
          <a:bodyPr/>
          <a:lstStyle/>
          <a:p>
            <a:r>
              <a:rPr lang="en-US" b="1" dirty="0"/>
              <a:t>Research design</a:t>
            </a:r>
            <a:r>
              <a:rPr lang="en-US" dirty="0"/>
              <a:t> is a master plan specifying the methods and for collecting and analyzing the needed information.</a:t>
            </a:r>
          </a:p>
        </p:txBody>
      </p:sp>
    </p:spTree>
    <p:extLst>
      <p:ext uri="{BB962C8B-B14F-4D97-AF65-F5344CB8AC3E}">
        <p14:creationId xmlns:p14="http://schemas.microsoft.com/office/powerpoint/2010/main" val="290962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Research Design Important?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199" y="1556326"/>
            <a:ext cx="8370711" cy="4434275"/>
          </a:xfrm>
        </p:spPr>
        <p:txBody>
          <a:bodyPr/>
          <a:lstStyle/>
          <a:p>
            <a:r>
              <a:rPr lang="en-US" dirty="0"/>
              <a:t>Good research design is the “first rule of good research”.</a:t>
            </a:r>
          </a:p>
          <a:p>
            <a:r>
              <a:rPr lang="en-US" dirty="0"/>
              <a:t>Knowledge of the needed research design allows advance planning so that the project may be conducted in less time and typically at a cost savings due to efficiencies gained in preplanning.</a:t>
            </a:r>
          </a:p>
        </p:txBody>
      </p:sp>
    </p:spTree>
    <p:extLst>
      <p:ext uri="{BB962C8B-B14F-4D97-AF65-F5344CB8AC3E}">
        <p14:creationId xmlns:p14="http://schemas.microsoft.com/office/powerpoint/2010/main" val="249137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Research Design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To gain background information and to develop hypotheses</a:t>
            </a:r>
          </a:p>
          <a:p>
            <a:r>
              <a:rPr lang="en-US" dirty="0"/>
              <a:t>To measure the state of a variable of interest</a:t>
            </a:r>
          </a:p>
          <a:p>
            <a:r>
              <a:rPr lang="en-US" dirty="0"/>
              <a:t>To test hypotheses that specify the relationships between two or more variables</a:t>
            </a:r>
          </a:p>
        </p:txBody>
      </p:sp>
    </p:spTree>
    <p:extLst>
      <p:ext uri="{BB962C8B-B14F-4D97-AF65-F5344CB8AC3E}">
        <p14:creationId xmlns:p14="http://schemas.microsoft.com/office/powerpoint/2010/main" val="303266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Types of Research Designs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Exploratory</a:t>
            </a:r>
          </a:p>
          <a:p>
            <a:r>
              <a:rPr lang="en-US" dirty="0"/>
              <a:t>Descriptive</a:t>
            </a:r>
          </a:p>
          <a:p>
            <a:r>
              <a:rPr lang="en-US" dirty="0"/>
              <a:t>Causal</a:t>
            </a:r>
          </a:p>
        </p:txBody>
      </p:sp>
    </p:spTree>
    <p:extLst>
      <p:ext uri="{BB962C8B-B14F-4D97-AF65-F5344CB8AC3E}">
        <p14:creationId xmlns:p14="http://schemas.microsoft.com/office/powerpoint/2010/main" val="3947769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Exploratory Research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56326"/>
            <a:ext cx="7862711" cy="4434275"/>
          </a:xfrm>
        </p:spPr>
        <p:txBody>
          <a:bodyPr/>
          <a:lstStyle/>
          <a:p>
            <a:r>
              <a:rPr lang="en-US" b="1" dirty="0"/>
              <a:t>Exploratory research </a:t>
            </a:r>
            <a:r>
              <a:rPr lang="en-US" dirty="0"/>
              <a:t>is unstructured, informal research usually conducted at the outset of research projects.</a:t>
            </a:r>
          </a:p>
          <a:p>
            <a:r>
              <a:rPr lang="en-US" dirty="0"/>
              <a:t>It is usually conducted when the researcher does not know much about the problem.</a:t>
            </a:r>
          </a:p>
        </p:txBody>
      </p:sp>
    </p:spTree>
    <p:extLst>
      <p:ext uri="{BB962C8B-B14F-4D97-AF65-F5344CB8AC3E}">
        <p14:creationId xmlns:p14="http://schemas.microsoft.com/office/powerpoint/2010/main" val="707431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Exploratory Research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Gain background information</a:t>
            </a:r>
          </a:p>
          <a:p>
            <a:r>
              <a:rPr lang="en-US" dirty="0"/>
              <a:t>Define terms</a:t>
            </a:r>
          </a:p>
          <a:p>
            <a:r>
              <a:rPr lang="en-US" dirty="0"/>
              <a:t>Clarify problems and hypothesis</a:t>
            </a:r>
          </a:p>
          <a:p>
            <a:r>
              <a:rPr lang="en-US" dirty="0"/>
              <a:t>Establish research priorities</a:t>
            </a:r>
          </a:p>
        </p:txBody>
      </p:sp>
    </p:spTree>
    <p:extLst>
      <p:ext uri="{BB962C8B-B14F-4D97-AF65-F5344CB8AC3E}">
        <p14:creationId xmlns:p14="http://schemas.microsoft.com/office/powerpoint/2010/main" val="3089909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Exploratory Research Methods </a:t>
            </a:r>
            <a:r>
              <a:rPr lang="en-US" sz="2000" b="0" dirty="0"/>
              <a:t>(1 of 2)</a:t>
            </a:r>
            <a:endParaRPr lang="en-IN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Secondary Data Analysis</a:t>
            </a:r>
            <a:r>
              <a:rPr lang="en-US" dirty="0"/>
              <a:t>: the process of searching for interpreting existing information relevant to the research topic</a:t>
            </a:r>
          </a:p>
          <a:p>
            <a:r>
              <a:rPr lang="en-US" b="1" dirty="0"/>
              <a:t>Experience Surveys</a:t>
            </a:r>
            <a:r>
              <a:rPr lang="en-US" dirty="0"/>
              <a:t>: refers to gathering information from those knowledgeable on the issues relevant to the research problem</a:t>
            </a:r>
          </a:p>
          <a:p>
            <a:pPr lvl="1"/>
            <a:r>
              <a:rPr lang="en-US" b="1" dirty="0"/>
              <a:t>Key-informant</a:t>
            </a:r>
            <a:r>
              <a:rPr lang="en-US" dirty="0"/>
              <a:t> technique: gathering information from those thought to be knowledgeable on the issues relevant to the problem</a:t>
            </a:r>
          </a:p>
          <a:p>
            <a:pPr lvl="1"/>
            <a:r>
              <a:rPr lang="en-US" b="1" dirty="0"/>
              <a:t>Lead-user survey</a:t>
            </a:r>
            <a:r>
              <a:rPr lang="en-US" dirty="0"/>
              <a:t>: used to acquire information from lead users of a new technology</a:t>
            </a:r>
          </a:p>
        </p:txBody>
      </p:sp>
    </p:spTree>
    <p:extLst>
      <p:ext uri="{BB962C8B-B14F-4D97-AF65-F5344CB8AC3E}">
        <p14:creationId xmlns:p14="http://schemas.microsoft.com/office/powerpoint/2010/main" val="3824507138"/>
      </p:ext>
    </p:extLst>
  </p:cSld>
  <p:clrMapOvr>
    <a:masterClrMapping/>
  </p:clrMapOvr>
</p:sld>
</file>

<file path=ppt/theme/theme1.xml><?xml version="1.0" encoding="utf-8"?>
<a:theme xmlns:a="http://schemas.openxmlformats.org/drawingml/2006/main" name="508 Lectur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508 Lectur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10417</TotalTime>
  <Words>814</Words>
  <Application>Microsoft Office PowerPoint</Application>
  <PresentationFormat>On-screen Show (4:3)</PresentationFormat>
  <Paragraphs>81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Noto Sans Symbols</vt:lpstr>
      <vt:lpstr>Times New Roman</vt:lpstr>
      <vt:lpstr>Verdana</vt:lpstr>
      <vt:lpstr>508 Lecture</vt:lpstr>
      <vt:lpstr>1_508 Lecture</vt:lpstr>
      <vt:lpstr>Marketing Research</vt:lpstr>
      <vt:lpstr>Learning Objectives</vt:lpstr>
      <vt:lpstr>Research Design</vt:lpstr>
      <vt:lpstr>Why Is Research Design Important?</vt:lpstr>
      <vt:lpstr>Objectives of Research Design</vt:lpstr>
      <vt:lpstr>Three Types of Research Designs</vt:lpstr>
      <vt:lpstr>Exploratory Research</vt:lpstr>
      <vt:lpstr>Uses of Exploratory Research</vt:lpstr>
      <vt:lpstr>Exploratory Research Methods (1 of 2)</vt:lpstr>
      <vt:lpstr>Exploratory Research Methods (2 of 2)</vt:lpstr>
      <vt:lpstr>Descriptive Research</vt:lpstr>
      <vt:lpstr>Descriptive Research Classifications</vt:lpstr>
      <vt:lpstr>Descriptive Research Studies (1 of 3)</vt:lpstr>
      <vt:lpstr>Descriptive Research Studies (2 of 3)</vt:lpstr>
      <vt:lpstr>Causal Research</vt:lpstr>
      <vt:lpstr>Experiments</vt:lpstr>
      <vt:lpstr>Independent Variable</vt:lpstr>
      <vt:lpstr>Dependent Variables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Research, Ninth Edition, Chapter 4, Research Design</dc:title>
  <dc:subject>Business</dc:subject>
  <dc:creator>Burns/Veeck</dc:creator>
  <cp:keywords>Marketing Research</cp:keywords>
  <cp:lastModifiedBy>user</cp:lastModifiedBy>
  <cp:revision>1296</cp:revision>
  <dcterms:modified xsi:type="dcterms:W3CDTF">2024-11-27T17:50:28Z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682739</vt:lpwstr>
  </property>
  <property fmtid="{D5CDD505-2E9C-101B-9397-08002B2CF9AE}" pid="3" name="Offisync_ServerID">
    <vt:lpwstr>7e960520-0e88-4f05-9fa0-24079b61e486</vt:lpwstr>
  </property>
  <property fmtid="{D5CDD505-2E9C-101B-9397-08002B2CF9AE}" pid="4" name="Offisync_UpdateToken">
    <vt:lpwstr>2</vt:lpwstr>
  </property>
  <property fmtid="{D5CDD505-2E9C-101B-9397-08002B2CF9AE}" pid="5" name="Jive_VersionGuid">
    <vt:lpwstr>2e874262-9747-49d3-bf1e-677aeb587663</vt:lpwstr>
  </property>
  <property fmtid="{D5CDD505-2E9C-101B-9397-08002B2CF9AE}" pid="6" name="Offisync_ProviderInitializationData">
    <vt:lpwstr>https://neo.pearson.com</vt:lpwstr>
  </property>
  <property fmtid="{D5CDD505-2E9C-101B-9397-08002B2CF9AE}" pid="7" name="Jive_LatestUserAccountName">
    <vt:lpwstr>joel</vt:lpwstr>
  </property>
</Properties>
</file>