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3" r:id="rId5"/>
    <p:sldId id="259" r:id="rId6"/>
    <p:sldId id="294" r:id="rId7"/>
    <p:sldId id="262" r:id="rId8"/>
    <p:sldId id="261" r:id="rId9"/>
    <p:sldId id="260" r:id="rId10"/>
    <p:sldId id="263" r:id="rId11"/>
    <p:sldId id="264" r:id="rId12"/>
    <p:sldId id="265" r:id="rId13"/>
    <p:sldId id="267" r:id="rId14"/>
    <p:sldId id="268" r:id="rId15"/>
    <p:sldId id="295" r:id="rId16"/>
    <p:sldId id="269" r:id="rId17"/>
    <p:sldId id="270" r:id="rId18"/>
    <p:sldId id="271" r:id="rId19"/>
    <p:sldId id="272" r:id="rId20"/>
    <p:sldId id="273"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219199"/>
          </a:xfrm>
        </p:spPr>
        <p:txBody>
          <a:bodyPr>
            <a:normAutofit/>
          </a:bodyPr>
          <a:lstStyle/>
          <a:p>
            <a:r>
              <a:rPr lang="en-US" sz="2800" dirty="0" smtClean="0"/>
              <a:t>Tishk International University</a:t>
            </a:r>
            <a:br>
              <a:rPr lang="en-US" sz="2800" dirty="0" smtClean="0"/>
            </a:br>
            <a:r>
              <a:rPr lang="en-US" sz="2800" dirty="0" smtClean="0"/>
              <a:t>faculty of Nursing</a:t>
            </a:r>
            <a:endParaRPr lang="en-US" sz="2800" dirty="0"/>
          </a:p>
        </p:txBody>
      </p:sp>
      <p:sp>
        <p:nvSpPr>
          <p:cNvPr id="3" name="Subtitle 2"/>
          <p:cNvSpPr>
            <a:spLocks noGrp="1"/>
          </p:cNvSpPr>
          <p:nvPr>
            <p:ph type="subTitle" idx="1"/>
          </p:nvPr>
        </p:nvSpPr>
        <p:spPr>
          <a:xfrm>
            <a:off x="609600" y="2743200"/>
            <a:ext cx="7848600" cy="2895600"/>
          </a:xfrm>
        </p:spPr>
        <p:txBody>
          <a:bodyPr>
            <a:normAutofit lnSpcReduction="10000"/>
          </a:bodyPr>
          <a:lstStyle/>
          <a:p>
            <a:endParaRPr lang="en-US" dirty="0" smtClean="0"/>
          </a:p>
          <a:p>
            <a:r>
              <a:rPr lang="en-US" sz="3600" dirty="0">
                <a:solidFill>
                  <a:schemeClr val="tx1"/>
                </a:solidFill>
              </a:rPr>
              <a:t>Introduction to Nursing </a:t>
            </a:r>
            <a:endParaRPr lang="en-US" sz="3600" dirty="0" smtClean="0">
              <a:solidFill>
                <a:schemeClr val="tx1"/>
              </a:solidFill>
            </a:endParaRPr>
          </a:p>
          <a:p>
            <a:endParaRPr lang="en-US" sz="3600" dirty="0" smtClean="0">
              <a:solidFill>
                <a:schemeClr val="tx1"/>
              </a:solidFill>
            </a:endParaRPr>
          </a:p>
          <a:p>
            <a:r>
              <a:rPr lang="en-US" sz="2800" dirty="0" smtClean="0">
                <a:solidFill>
                  <a:schemeClr val="tx1"/>
                </a:solidFill>
              </a:rPr>
              <a:t>Dr. </a:t>
            </a:r>
            <a:r>
              <a:rPr lang="en-US" sz="2800" dirty="0" err="1" smtClean="0">
                <a:solidFill>
                  <a:schemeClr val="tx1"/>
                </a:solidFill>
              </a:rPr>
              <a:t>Sahar</a:t>
            </a:r>
            <a:r>
              <a:rPr lang="en-US" sz="2800" dirty="0" smtClean="0">
                <a:solidFill>
                  <a:schemeClr val="tx1"/>
                </a:solidFill>
              </a:rPr>
              <a:t> Ismail Abdulla </a:t>
            </a:r>
          </a:p>
          <a:p>
            <a:r>
              <a:rPr lang="en-US" sz="2800" dirty="0" smtClean="0">
                <a:solidFill>
                  <a:schemeClr val="tx1"/>
                </a:solidFill>
              </a:rPr>
              <a:t>2024</a:t>
            </a:r>
          </a:p>
          <a:p>
            <a:endParaRPr lang="en-US" dirty="0" smtClean="0"/>
          </a:p>
          <a:p>
            <a:endParaRPr lang="en-US" dirty="0"/>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760" y="720436"/>
            <a:ext cx="14001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7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normAutofit/>
          </a:bodyPr>
          <a:lstStyle/>
          <a:p>
            <a:pPr algn="just">
              <a:lnSpc>
                <a:spcPct val="150000"/>
              </a:lnSpc>
              <a:buFont typeface="Wingdings" pitchFamily="2" charset="2"/>
              <a:buChar char="Ø"/>
            </a:pPr>
            <a:r>
              <a:rPr lang="en-US" sz="2400" dirty="0" smtClean="0">
                <a:solidFill>
                  <a:srgbClr val="FF0000"/>
                </a:solidFill>
                <a:latin typeface="Times New Roman" pitchFamily="18" charset="0"/>
                <a:cs typeface="Times New Roman" pitchFamily="18" charset="0"/>
              </a:rPr>
              <a:t>Ancient </a:t>
            </a:r>
            <a:r>
              <a:rPr lang="en-US" sz="2400" dirty="0">
                <a:solidFill>
                  <a:srgbClr val="FF0000"/>
                </a:solidFill>
                <a:latin typeface="Times New Roman" pitchFamily="18" charset="0"/>
                <a:cs typeface="Times New Roman" pitchFamily="18" charset="0"/>
              </a:rPr>
              <a:t>Egyptians </a:t>
            </a:r>
            <a:r>
              <a:rPr lang="en-US" sz="2400" dirty="0">
                <a:latin typeface="Times New Roman" pitchFamily="18" charset="0"/>
                <a:cs typeface="Times New Roman" pitchFamily="18" charset="0"/>
              </a:rPr>
              <a:t>developed community planning and strict hygienic rules to control communicable diseases. The first recorded Nurses were </a:t>
            </a:r>
            <a:r>
              <a:rPr lang="en-US" sz="2400" dirty="0" smtClean="0">
                <a:latin typeface="Times New Roman" pitchFamily="18" charset="0"/>
                <a:cs typeface="Times New Roman" pitchFamily="18" charset="0"/>
              </a:rPr>
              <a:t>seen. </a:t>
            </a:r>
            <a:endParaRPr lang="en-US" sz="2400" dirty="0">
              <a:latin typeface="Times New Roman" pitchFamily="18" charset="0"/>
              <a:cs typeface="Times New Roman" pitchFamily="18" charset="0"/>
            </a:endParaRPr>
          </a:p>
          <a:p>
            <a:pPr algn="just">
              <a:lnSpc>
                <a:spcPct val="150000"/>
              </a:lnSpc>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a:solidFill>
                  <a:srgbClr val="FF0000"/>
                </a:solidFill>
                <a:latin typeface="Times New Roman" pitchFamily="18" charset="0"/>
                <a:cs typeface="Times New Roman" pitchFamily="18" charset="0"/>
              </a:rPr>
              <a:t>the Babylonian </a:t>
            </a:r>
            <a:r>
              <a:rPr lang="en-US" sz="2400" dirty="0">
                <a:latin typeface="Times New Roman" pitchFamily="18" charset="0"/>
                <a:cs typeface="Times New Roman" pitchFamily="18" charset="0"/>
              </a:rPr>
              <a:t>civilization, there were references to tasks and practices traditionally provided by nurses. Nurses are mentioned occasionally in old Testament as women who provide care for infant, for the sick and dying and as midwives who assisted during pregnancy and delivery </a:t>
            </a:r>
          </a:p>
          <a:p>
            <a:pPr>
              <a:buFont typeface="Wingdings" pitchFamily="2" charset="2"/>
              <a:buChar char="Ø"/>
            </a:pPr>
            <a:endParaRPr lang="en-US" dirty="0"/>
          </a:p>
        </p:txBody>
      </p:sp>
    </p:spTree>
    <p:extLst>
      <p:ext uri="{BB962C8B-B14F-4D97-AF65-F5344CB8AC3E}">
        <p14:creationId xmlns:p14="http://schemas.microsoft.com/office/powerpoint/2010/main" val="215990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algn="just">
              <a:lnSpc>
                <a:spcPct val="150000"/>
              </a:lnSpc>
              <a:buFont typeface="Wingdings" pitchFamily="2" charset="2"/>
              <a:buChar char="Ø"/>
            </a:pPr>
            <a:r>
              <a:rPr lang="en-US" sz="2800" dirty="0" smtClean="0">
                <a:solidFill>
                  <a:srgbClr val="FF0000"/>
                </a:solidFill>
                <a:latin typeface="Times New Roman" pitchFamily="18" charset="0"/>
                <a:cs typeface="Times New Roman" pitchFamily="18" charset="0"/>
              </a:rPr>
              <a:t>In </a:t>
            </a:r>
            <a:r>
              <a:rPr lang="en-US" sz="2800" dirty="0">
                <a:solidFill>
                  <a:srgbClr val="FF0000"/>
                </a:solidFill>
                <a:latin typeface="Times New Roman" pitchFamily="18" charset="0"/>
                <a:cs typeface="Times New Roman" pitchFamily="18" charset="0"/>
              </a:rPr>
              <a:t>ancient Rome</a:t>
            </a:r>
            <a:r>
              <a:rPr lang="en-US" sz="2800" dirty="0">
                <a:latin typeface="Times New Roman" pitchFamily="18" charset="0"/>
                <a:cs typeface="Times New Roman" pitchFamily="18" charset="0"/>
              </a:rPr>
              <a:t>, care of the sick and injuries was advanced in Mythology and reality. Although medicine as a science was developed there was little evidence of establishing a foundation for nursing. </a:t>
            </a:r>
          </a:p>
          <a:p>
            <a:pPr algn="just">
              <a:lnSpc>
                <a:spcPct val="150000"/>
              </a:lnSpc>
              <a:buFont typeface="Wingdings" pitchFamily="2" charset="2"/>
              <a:buChar char="Ø"/>
            </a:pPr>
            <a:r>
              <a:rPr lang="en-US" sz="2800" dirty="0">
                <a:solidFill>
                  <a:srgbClr val="FF0000"/>
                </a:solidFill>
                <a:latin typeface="Times New Roman" pitchFamily="18" charset="0"/>
                <a:cs typeface="Times New Roman" pitchFamily="18" charset="0"/>
              </a:rPr>
              <a:t>The ancient Greeks</a:t>
            </a:r>
            <a:r>
              <a:rPr lang="en-US" sz="2800" dirty="0">
                <a:latin typeface="Times New Roman" pitchFamily="18" charset="0"/>
                <a:cs typeface="Times New Roman" pitchFamily="18" charset="0"/>
              </a:rPr>
              <a:t> gods were believed to have special healing power. In 460 BC Hippocrates born and credited with being the Father of medicine. </a:t>
            </a:r>
            <a:r>
              <a:rPr lang="en-US" sz="2800" dirty="0" smtClean="0">
                <a:latin typeface="Times New Roman" pitchFamily="18" charset="0"/>
                <a:cs typeface="Times New Roman" pitchFamily="18" charset="0"/>
              </a:rPr>
              <a:t>He</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proved </a:t>
            </a:r>
            <a:r>
              <a:rPr lang="en-US" sz="2800" dirty="0">
                <a:latin typeface="Times New Roman" pitchFamily="18" charset="0"/>
                <a:cs typeface="Times New Roman" pitchFamily="18" charset="0"/>
              </a:rPr>
              <a:t>that illness had natural cause and not to be of a religious or magical cause.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lnSpc>
                <a:spcPct val="160000"/>
              </a:lnSpc>
            </a:pPr>
            <a:r>
              <a:rPr lang="en-US" sz="2800" dirty="0">
                <a:solidFill>
                  <a:srgbClr val="FF0000"/>
                </a:solidFill>
                <a:latin typeface="Times New Roman" pitchFamily="18" charset="0"/>
                <a:cs typeface="Times New Roman" pitchFamily="18" charset="0"/>
              </a:rPr>
              <a:t>Hippocrates</a:t>
            </a:r>
            <a:r>
              <a:rPr lang="en-US" sz="2800" dirty="0">
                <a:latin typeface="Times New Roman" pitchFamily="18" charset="0"/>
                <a:cs typeface="Times New Roman" pitchFamily="18" charset="0"/>
              </a:rPr>
              <a:t> first proposed such concepts as physical assessment, medical Ethics, patient – centered care and observation and </a:t>
            </a:r>
            <a:r>
              <a:rPr lang="en-US" sz="2800" dirty="0" smtClean="0">
                <a:latin typeface="Times New Roman" pitchFamily="18" charset="0"/>
                <a:cs typeface="Times New Roman" pitchFamily="18" charset="0"/>
              </a:rPr>
              <a:t>reporting. </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2782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lstStyle/>
          <a:p>
            <a:pPr>
              <a:buFont typeface="Wingdings" pitchFamily="2" charset="2"/>
              <a:buChar char="Ø"/>
            </a:pPr>
            <a:r>
              <a:rPr lang="en-US" sz="2400" dirty="0" smtClean="0">
                <a:solidFill>
                  <a:srgbClr val="FF0000"/>
                </a:solidFill>
                <a:latin typeface="Times New Roman" pitchFamily="18" charset="0"/>
                <a:cs typeface="Times New Roman" pitchFamily="18" charset="0"/>
              </a:rPr>
              <a:t>In </a:t>
            </a:r>
            <a:r>
              <a:rPr lang="en-US" sz="2400" dirty="0">
                <a:solidFill>
                  <a:srgbClr val="FF0000"/>
                </a:solidFill>
                <a:latin typeface="Times New Roman" pitchFamily="18" charset="0"/>
                <a:cs typeface="Times New Roman" pitchFamily="18" charset="0"/>
              </a:rPr>
              <a:t>ancient India, </a:t>
            </a:r>
            <a:r>
              <a:rPr lang="en-US" sz="2400" dirty="0">
                <a:latin typeface="Times New Roman" pitchFamily="18" charset="0"/>
                <a:cs typeface="Times New Roman" pitchFamily="18" charset="0"/>
              </a:rPr>
              <a:t>male nurses staffed early Hospitals and women served as midwives and nursed ill family members </a:t>
            </a:r>
          </a:p>
          <a:p>
            <a:pPr marL="0" indent="0">
              <a:buNone/>
            </a:pPr>
            <a:r>
              <a:rPr lang="en-US" sz="2800" b="1" dirty="0">
                <a:latin typeface="Times New Roman" pitchFamily="18" charset="0"/>
                <a:cs typeface="Times New Roman" pitchFamily="18" charset="0"/>
              </a:rPr>
              <a:t>Nursing in the middle ages </a:t>
            </a:r>
            <a:endParaRPr lang="en-US" sz="2800" b="1" dirty="0" smtClean="0">
              <a:latin typeface="Times New Roman" pitchFamily="18" charset="0"/>
              <a:cs typeface="Times New Roman" pitchFamily="18" charset="0"/>
            </a:endParaRPr>
          </a:p>
          <a:p>
            <a:pPr lvl="0"/>
            <a:r>
              <a:rPr lang="en-US" sz="2400" dirty="0">
                <a:latin typeface="Times New Roman" pitchFamily="18" charset="0"/>
                <a:cs typeface="Times New Roman" pitchFamily="18" charset="0"/>
              </a:rPr>
              <a:t>Nursing today is far different from nursing as it was practiced years ago, and it is expected to continue changing during the 21st century. </a:t>
            </a:r>
          </a:p>
          <a:p>
            <a:pPr lvl="0"/>
            <a:r>
              <a:rPr lang="en-US" sz="2400" dirty="0">
                <a:latin typeface="Times New Roman" pitchFamily="18" charset="0"/>
                <a:cs typeface="Times New Roman" pitchFamily="18" charset="0"/>
              </a:rPr>
              <a:t>Nursing has undergone dramatic change in response to societal needs and influences. </a:t>
            </a:r>
          </a:p>
          <a:p>
            <a:pPr lvl="0"/>
            <a:r>
              <a:rPr lang="en-US" sz="2400" dirty="0">
                <a:latin typeface="Times New Roman" pitchFamily="18" charset="0"/>
                <a:cs typeface="Times New Roman" pitchFamily="18" charset="0"/>
              </a:rPr>
              <a:t>Nursing has evolved as society and health care needs and policies change over many hundreds of years. </a:t>
            </a:r>
          </a:p>
          <a:p>
            <a:pPr marL="0" indent="0">
              <a:buNone/>
            </a:pPr>
            <a:endParaRPr lang="en-US" sz="2400" dirty="0">
              <a:latin typeface="Times New Roman" pitchFamily="18" charset="0"/>
              <a:cs typeface="Times New Roman" pitchFamily="18" charset="0"/>
            </a:endParaRPr>
          </a:p>
          <a:p>
            <a:pPr marL="0" indent="0">
              <a:buNone/>
            </a:pP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648200"/>
            <a:ext cx="3276600" cy="194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04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lnSpcReduction="10000"/>
          </a:bodyPr>
          <a:lstStyle/>
          <a:p>
            <a:pPr marL="0" indent="0" algn="just">
              <a:lnSpc>
                <a:spcPct val="150000"/>
              </a:lnSpc>
              <a:buNone/>
            </a:pPr>
            <a:r>
              <a:rPr lang="en-US" sz="2400" b="1" dirty="0" smtClean="0">
                <a:solidFill>
                  <a:srgbClr val="FF0000"/>
                </a:solidFill>
                <a:latin typeface="Times New Roman" pitchFamily="18" charset="0"/>
                <a:cs typeface="Times New Roman" pitchFamily="18" charset="0"/>
              </a:rPr>
              <a:t>Modern nursing</a:t>
            </a:r>
          </a:p>
          <a:p>
            <a:pPr marL="0" indent="0" algn="just">
              <a:lnSpc>
                <a:spcPct val="150000"/>
              </a:lnSpc>
              <a:buNone/>
            </a:pPr>
            <a:endParaRPr lang="en-US" sz="2400" b="1" dirty="0">
              <a:solidFill>
                <a:srgbClr val="FF0000"/>
              </a:solidFill>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In the early nineteenth century, hospitals were dirty and overcrowded. The hospital was a place to contact disease rather than be cured of them. </a:t>
            </a:r>
            <a:r>
              <a:rPr lang="en-US" sz="2400" dirty="0" err="1">
                <a:solidFill>
                  <a:srgbClr val="FF0000"/>
                </a:solidFill>
                <a:latin typeface="Times New Roman" pitchFamily="18" charset="0"/>
                <a:cs typeface="Times New Roman" pitchFamily="18" charset="0"/>
              </a:rPr>
              <a:t>Florance</a:t>
            </a:r>
            <a:r>
              <a:rPr lang="en-US" sz="2400" dirty="0">
                <a:solidFill>
                  <a:srgbClr val="FF0000"/>
                </a:solidFill>
                <a:latin typeface="Times New Roman" pitchFamily="18" charset="0"/>
                <a:cs typeface="Times New Roman" pitchFamily="18" charset="0"/>
              </a:rPr>
              <a:t> Nightingale </a:t>
            </a:r>
            <a:r>
              <a:rPr lang="en-US" sz="2400" dirty="0">
                <a:latin typeface="Times New Roman" pitchFamily="18" charset="0"/>
                <a:cs typeface="Times New Roman" pitchFamily="18" charset="0"/>
              </a:rPr>
              <a:t>a strong-minded and intelligent woman determined to lead a group of nurses to care for wounded, by </a:t>
            </a:r>
            <a:r>
              <a:rPr lang="en-US" sz="2400" dirty="0" err="1">
                <a:latin typeface="Times New Roman" pitchFamily="18" charset="0"/>
                <a:cs typeface="Times New Roman" pitchFamily="18" charset="0"/>
              </a:rPr>
              <a:t>appling</a:t>
            </a:r>
            <a:r>
              <a:rPr lang="en-US" sz="2400" dirty="0">
                <a:latin typeface="Times New Roman" pitchFamily="18" charset="0"/>
                <a:cs typeface="Times New Roman" pitchFamily="18" charset="0"/>
              </a:rPr>
              <a:t> scientific principles. </a:t>
            </a:r>
          </a:p>
          <a:p>
            <a:pPr algn="just">
              <a:lnSpc>
                <a:spcPct val="150000"/>
              </a:lnSpc>
            </a:pPr>
            <a:r>
              <a:rPr lang="en-US" sz="2400" dirty="0">
                <a:latin typeface="Times New Roman" pitchFamily="18" charset="0"/>
                <a:cs typeface="Times New Roman" pitchFamily="18" charset="0"/>
              </a:rPr>
              <a:t>Florence Nightingale began her illustrious nursing career as a nurse within the Crimean War that took place in the mid in the Mar 30, 1856</a:t>
            </a:r>
          </a:p>
          <a:p>
            <a:pPr algn="just"/>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
            <a:ext cx="20970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55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53400" cy="5821363"/>
          </a:xfrm>
        </p:spPr>
        <p:txBody>
          <a:bodyPr>
            <a:normAutofit/>
          </a:bodyPr>
          <a:lstStyle/>
          <a:p>
            <a:pPr lvl="0" algn="just"/>
            <a:r>
              <a:rPr lang="en-US" sz="2400" dirty="0">
                <a:latin typeface="Times New Roman" pitchFamily="18" charset="0"/>
                <a:cs typeface="Times New Roman" pitchFamily="18" charset="0"/>
              </a:rPr>
              <a:t>She played a significant role in changing the nature of the nursing profession in the 19th century.</a:t>
            </a:r>
          </a:p>
          <a:p>
            <a:pPr marL="114300" lvl="0" indent="0" algn="just">
              <a:buNone/>
            </a:pPr>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During this time, deaths from injuries were commonplace, due to the lack of general hygiene and the huge number of fatal infections that resulted from these wounds.</a:t>
            </a:r>
          </a:p>
          <a:p>
            <a:pPr marL="114300" lvl="0" indent="0" algn="just">
              <a:buNone/>
            </a:pPr>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She developed and implemented action plans to improve sanitary conditions and made hand washing, bathing, and other principles of asepsis and infection control mandatory. During the Crimean War, she and her team applied these techniques and reduced their hospital's death rate by two-thirds</a:t>
            </a:r>
            <a:endParaRPr lang="en-US" sz="2400" dirty="0"/>
          </a:p>
        </p:txBody>
      </p:sp>
    </p:spTree>
    <p:extLst>
      <p:ext uri="{BB962C8B-B14F-4D97-AF65-F5344CB8AC3E}">
        <p14:creationId xmlns:p14="http://schemas.microsoft.com/office/powerpoint/2010/main" val="60238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FF0000"/>
                </a:solidFill>
                <a:latin typeface="Times New Roman" pitchFamily="18" charset="0"/>
                <a:cs typeface="Times New Roman" pitchFamily="18" charset="0"/>
              </a:rPr>
              <a:t>According to Florence nightingales definition </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t>Nursing is the act of utilizing the environment to client to assist her/him or his recovery.</a:t>
            </a:r>
            <a:endParaRPr lang="en-US" dirty="0"/>
          </a:p>
        </p:txBody>
      </p:sp>
    </p:spTree>
    <p:extLst>
      <p:ext uri="{BB962C8B-B14F-4D97-AF65-F5344CB8AC3E}">
        <p14:creationId xmlns:p14="http://schemas.microsoft.com/office/powerpoint/2010/main" val="36316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a:bodyPr>
          <a:lstStyle/>
          <a:p>
            <a:pPr lvl="0" algn="just">
              <a:lnSpc>
                <a:spcPct val="150000"/>
              </a:lnSpc>
            </a:pPr>
            <a:r>
              <a:rPr lang="en-US" sz="2400" dirty="0">
                <a:latin typeface="Times New Roman" pitchFamily="18" charset="0"/>
                <a:cs typeface="Times New Roman" pitchFamily="18" charset="0"/>
              </a:rPr>
              <a:t>Since the founding of the </a:t>
            </a:r>
            <a:r>
              <a:rPr lang="en-US" sz="2400" b="1" dirty="0">
                <a:latin typeface="Times New Roman" pitchFamily="18" charset="0"/>
                <a:cs typeface="Times New Roman" pitchFamily="18" charset="0"/>
              </a:rPr>
              <a:t>World Health Organization </a:t>
            </a:r>
            <a:r>
              <a:rPr lang="en-US" sz="2400" dirty="0">
                <a:latin typeface="Times New Roman" pitchFamily="18" charset="0"/>
                <a:cs typeface="Times New Roman" pitchFamily="18" charset="0"/>
              </a:rPr>
              <a:t>(WHO) in 1948, nursing and midwifery development has maintained a distinguished status within the human resources for health programmed of the Organization.</a:t>
            </a:r>
          </a:p>
          <a:p>
            <a:pPr lvl="0" algn="just">
              <a:lnSpc>
                <a:spcPct val="150000"/>
              </a:lnSpc>
            </a:pPr>
            <a:r>
              <a:rPr lang="en-US" sz="2400" dirty="0">
                <a:latin typeface="Times New Roman" pitchFamily="18" charset="0"/>
                <a:cs typeface="Times New Roman" pitchFamily="18" charset="0"/>
              </a:rPr>
              <a:t>Women’s Roles Traditional female roles of wife, mother, daughter, and sister have always included the care and nurturing of other family members. From the beginning of time, women have cared for infants and children; thus, nursing could be said to have its roots in “the home.”</a:t>
            </a:r>
          </a:p>
          <a:p>
            <a:pPr marL="114300" indent="0">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2848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966111"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614" y="304800"/>
            <a:ext cx="464998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02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5897563"/>
          </a:xfrm>
        </p:spPr>
        <p:txBody>
          <a:bodyPr>
            <a:normAutofit/>
          </a:bodyPr>
          <a:lstStyle/>
          <a:p>
            <a:pPr marL="109728" indent="0">
              <a:lnSpc>
                <a:spcPct val="150000"/>
              </a:lnSpc>
              <a:buNone/>
            </a:pPr>
            <a:r>
              <a:rPr lang="en-US" sz="2800" b="1" dirty="0">
                <a:solidFill>
                  <a:srgbClr val="FF0000"/>
                </a:solidFill>
                <a:latin typeface="Times New Roman" pitchFamily="18" charset="0"/>
                <a:cs typeface="Times New Roman" pitchFamily="18" charset="0"/>
              </a:rPr>
              <a:t>Fundamental of nursing:</a:t>
            </a:r>
          </a:p>
          <a:p>
            <a:pPr>
              <a:lnSpc>
                <a:spcPct val="150000"/>
              </a:lnSpc>
              <a:buFont typeface="Wingdings" pitchFamily="2" charset="2"/>
              <a:buChar char="q"/>
            </a:pPr>
            <a:r>
              <a:rPr lang="en-US" sz="2400" dirty="0">
                <a:latin typeface="Times New Roman" pitchFamily="18" charset="0"/>
                <a:cs typeface="Times New Roman" pitchFamily="18" charset="0"/>
              </a:rPr>
              <a:t>Fundamental to nursing practice is the therapeutic relationship between the nurse and the patient that is based on :</a:t>
            </a:r>
          </a:p>
          <a:p>
            <a:pPr algn="just">
              <a:lnSpc>
                <a:spcPct val="150000"/>
              </a:lnSpc>
              <a:buFont typeface="Wingdings" pitchFamily="2" charset="2"/>
              <a:buChar char="q"/>
            </a:pPr>
            <a:r>
              <a:rPr lang="en-US" sz="2400" b="1" dirty="0">
                <a:latin typeface="Times New Roman" pitchFamily="18" charset="0"/>
                <a:cs typeface="Times New Roman" pitchFamily="18" charset="0"/>
              </a:rPr>
              <a:t>Open communication, trust, understanding, compassion and kindness, and serves to empower the patient to make life choices.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9038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400" b="1" dirty="0">
                <a:latin typeface="Times New Roman" pitchFamily="18" charset="0"/>
                <a:cs typeface="Times New Roman" pitchFamily="18" charset="0"/>
              </a:rPr>
              <a:t>HISTORY OF NURSING IRAQ</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marL="0" indent="0" algn="just">
              <a:lnSpc>
                <a:spcPct val="150000"/>
              </a:lnSpc>
              <a:buNone/>
            </a:pPr>
            <a:r>
              <a:rPr lang="en-US" sz="2400" dirty="0">
                <a:latin typeface="Times New Roman" pitchFamily="18" charset="0"/>
                <a:cs typeface="Times New Roman" pitchFamily="18" charset="0"/>
              </a:rPr>
              <a:t>In ancient Iraq illness was considered to be punishment from sins or magic. Most tribes and people had a medicine man or women called "Hakims" or “</a:t>
            </a:r>
            <a:r>
              <a:rPr lang="en-US" sz="2400" dirty="0" err="1">
                <a:latin typeface="Times New Roman" pitchFamily="18" charset="0"/>
                <a:cs typeface="Times New Roman" pitchFamily="18" charset="0"/>
              </a:rPr>
              <a:t>Tabeebs</a:t>
            </a:r>
            <a:r>
              <a:rPr lang="en-US" sz="2400" dirty="0">
                <a:latin typeface="Times New Roman" pitchFamily="18" charset="0"/>
                <a:cs typeface="Times New Roman" pitchFamily="18" charset="0"/>
              </a:rPr>
              <a:t>" who performed rituals, using various plants and herbs to heal the </a:t>
            </a:r>
            <a:r>
              <a:rPr lang="en-US" sz="2400" dirty="0" smtClean="0">
                <a:latin typeface="Times New Roman" pitchFamily="18" charset="0"/>
                <a:cs typeface="Times New Roman" pitchFamily="18" charset="0"/>
              </a:rPr>
              <a:t>sick.</a:t>
            </a:r>
          </a:p>
          <a:p>
            <a:pPr marL="0" indent="0" algn="just">
              <a:lnSpc>
                <a:spcPct val="150000"/>
              </a:lnSpc>
              <a:buNone/>
            </a:pPr>
            <a:r>
              <a:rPr lang="en-US" sz="2400" dirty="0">
                <a:latin typeface="Times New Roman" pitchFamily="18" charset="0"/>
                <a:cs typeface="Times New Roman" pitchFamily="18" charset="0"/>
              </a:rPr>
              <a:t>The religious people were also providing care for the sick or injured in the religious centers. Nursing training courses of six months duration were performed before 1950s. Intermediate nursing schools had been established since 1950s. Secondary nursing schools established in 1970s</a:t>
            </a:r>
            <a:r>
              <a:rPr lang="en-US" sz="2400" dirty="0"/>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7669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 </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latin typeface="Times New Roman" pitchFamily="18" charset="0"/>
                <a:cs typeface="Times New Roman" pitchFamily="18" charset="0"/>
              </a:rPr>
              <a:t>Definition of nursing</a:t>
            </a:r>
          </a:p>
          <a:p>
            <a:pPr>
              <a:lnSpc>
                <a:spcPct val="150000"/>
              </a:lnSpc>
            </a:pPr>
            <a:r>
              <a:rPr lang="en-US" sz="2400" dirty="0" smtClean="0">
                <a:latin typeface="Times New Roman" pitchFamily="18" charset="0"/>
                <a:cs typeface="Times New Roman" pitchFamily="18" charset="0"/>
              </a:rPr>
              <a:t>History and development of nursing</a:t>
            </a:r>
          </a:p>
          <a:p>
            <a:pPr>
              <a:lnSpc>
                <a:spcPct val="150000"/>
              </a:lnSpc>
            </a:pPr>
            <a:r>
              <a:rPr lang="en-US" sz="2400" dirty="0" smtClean="0">
                <a:latin typeface="Times New Roman" pitchFamily="18" charset="0"/>
                <a:cs typeface="Times New Roman" pitchFamily="18" charset="0"/>
              </a:rPr>
              <a:t>Nursing in ancient civilization</a:t>
            </a:r>
          </a:p>
          <a:p>
            <a:pPr>
              <a:lnSpc>
                <a:spcPct val="150000"/>
              </a:lnSpc>
            </a:pPr>
            <a:r>
              <a:rPr lang="en-US" sz="2400" dirty="0" smtClean="0">
                <a:latin typeface="Times New Roman" pitchFamily="18" charset="0"/>
                <a:cs typeface="Times New Roman" pitchFamily="18" charset="0"/>
              </a:rPr>
              <a:t> Nursing in the middle ages  </a:t>
            </a:r>
          </a:p>
          <a:p>
            <a:pPr>
              <a:lnSpc>
                <a:spcPct val="150000"/>
              </a:lnSpc>
            </a:pPr>
            <a:r>
              <a:rPr lang="en-US" sz="2400" dirty="0" smtClean="0">
                <a:latin typeface="Times New Roman" pitchFamily="18" charset="0"/>
                <a:cs typeface="Times New Roman" pitchFamily="18" charset="0"/>
              </a:rPr>
              <a:t>The development of modern nursing  </a:t>
            </a:r>
          </a:p>
          <a:p>
            <a:pPr>
              <a:lnSpc>
                <a:spcPct val="150000"/>
              </a:lnSpc>
            </a:pPr>
            <a:r>
              <a:rPr lang="en-US" sz="2400" dirty="0" smtClean="0">
                <a:latin typeface="Times New Roman" pitchFamily="18" charset="0"/>
                <a:cs typeface="Times New Roman" pitchFamily="18" charset="0"/>
              </a:rPr>
              <a:t>History of nursing </a:t>
            </a:r>
            <a:r>
              <a:rPr lang="en-US" sz="2400" dirty="0" err="1" smtClean="0">
                <a:latin typeface="Times New Roman" pitchFamily="18" charset="0"/>
                <a:cs typeface="Times New Roman" pitchFamily="18" charset="0"/>
              </a:rPr>
              <a:t>iraq</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2579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normAutofit/>
          </a:bodyPr>
          <a:lstStyle/>
          <a:p>
            <a:pPr algn="just">
              <a:lnSpc>
                <a:spcPct val="150000"/>
              </a:lnSpc>
            </a:pPr>
            <a:r>
              <a:rPr lang="en-US" sz="2400" dirty="0">
                <a:latin typeface="Times New Roman" pitchFamily="18" charset="0"/>
                <a:cs typeface="Times New Roman" pitchFamily="18" charset="0"/>
              </a:rPr>
              <a:t>The first college of nursing had been established in Baghdad University in 1962. Later on, colleges of nursing in other cities had been established. In Kurdistan Region, the first college had been established in Erbil firstly then in </a:t>
            </a:r>
            <a:r>
              <a:rPr lang="en-US" sz="2400" dirty="0" err="1">
                <a:latin typeface="Times New Roman" pitchFamily="18" charset="0"/>
                <a:cs typeface="Times New Roman" pitchFamily="18" charset="0"/>
              </a:rPr>
              <a:t>Suleimaniyah</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Duhok</a:t>
            </a:r>
            <a:r>
              <a:rPr lang="en-US" sz="2400" dirty="0">
                <a:latin typeface="Times New Roman" pitchFamily="18" charset="0"/>
                <a:cs typeface="Times New Roman" pitchFamily="18" charset="0"/>
              </a:rPr>
              <a:t> respectively. In 2018, two private colleges had been enrolled students in.</a:t>
            </a:r>
          </a:p>
        </p:txBody>
      </p:sp>
    </p:spTree>
    <p:extLst>
      <p:ext uri="{BB962C8B-B14F-4D97-AF65-F5344CB8AC3E}">
        <p14:creationId xmlns:p14="http://schemas.microsoft.com/office/powerpoint/2010/main" val="239907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l"/>
            <a:r>
              <a:rPr lang="en-US" sz="2400" b="1" dirty="0" smtClean="0">
                <a:solidFill>
                  <a:srgbClr val="FF0000"/>
                </a:solidFill>
              </a:rPr>
              <a:t>Nursing education in Iraq </a:t>
            </a:r>
            <a:endParaRPr lang="en-US" sz="2400" dirty="0">
              <a:solidFill>
                <a:srgbClr val="FF0000"/>
              </a:solidFill>
            </a:endParaRPr>
          </a:p>
        </p:txBody>
      </p:sp>
      <p:sp>
        <p:nvSpPr>
          <p:cNvPr id="3" name="Content Placeholder 2"/>
          <p:cNvSpPr>
            <a:spLocks noGrp="1"/>
          </p:cNvSpPr>
          <p:nvPr>
            <p:ph idx="1"/>
          </p:nvPr>
        </p:nvSpPr>
        <p:spPr>
          <a:xfrm>
            <a:off x="457200" y="838201"/>
            <a:ext cx="8229600" cy="4876800"/>
          </a:xfrm>
        </p:spPr>
        <p:txBody>
          <a:bodyPr>
            <a:noAutofit/>
          </a:bodyPr>
          <a:lstStyle/>
          <a:p>
            <a:pPr marL="457200" indent="-457200" algn="just">
              <a:lnSpc>
                <a:spcPct val="150000"/>
              </a:lnSpc>
              <a:buAutoNum type="arabicPeriod"/>
            </a:pPr>
            <a:r>
              <a:rPr lang="en-US" sz="2400" b="1" dirty="0" smtClean="0">
                <a:latin typeface="Times New Roman" pitchFamily="18" charset="0"/>
                <a:cs typeface="Times New Roman" pitchFamily="18" charset="0"/>
              </a:rPr>
              <a:t>Practical </a:t>
            </a:r>
            <a:r>
              <a:rPr lang="en-US" sz="2400" b="1" dirty="0">
                <a:latin typeface="Times New Roman" pitchFamily="18" charset="0"/>
                <a:cs typeface="Times New Roman" pitchFamily="18" charset="0"/>
              </a:rPr>
              <a:t>Nursing Education: </a:t>
            </a:r>
            <a:r>
              <a:rPr lang="en-US" sz="2400" dirty="0">
                <a:latin typeface="Times New Roman" pitchFamily="18" charset="0"/>
                <a:cs typeface="Times New Roman" pitchFamily="18" charset="0"/>
              </a:rPr>
              <a:t>Hospital based practical nursing has been in existence for many years due to shortage of nurses after the World War II. In the past the practical nurse was the family, friends or community members who was called to the home during emergencies. </a:t>
            </a:r>
            <a:endParaRPr lang="en-US" sz="2400" dirty="0" smtClean="0">
              <a:latin typeface="Times New Roman" pitchFamily="18" charset="0"/>
              <a:cs typeface="Times New Roman" pitchFamily="18" charset="0"/>
            </a:endParaRPr>
          </a:p>
          <a:p>
            <a:pPr marL="0" indent="0" algn="just">
              <a:lnSpc>
                <a:spcPct val="150000"/>
              </a:lnSpc>
              <a:buNone/>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were lay people who gained the experience through self-taught. It started by requirement of 6th grade and lasted 3 months of training for male and females</a:t>
            </a:r>
            <a:r>
              <a:rPr lang="en-US" sz="2400" dirty="0" smtClean="0">
                <a:latin typeface="Times New Roman" pitchFamily="18" charset="0"/>
                <a:cs typeface="Times New Roman" pitchFamily="18" charset="0"/>
              </a:rPr>
              <a:t>.</a:t>
            </a:r>
          </a:p>
          <a:p>
            <a:pPr marL="0" indent="0" algn="just">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5519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5592763"/>
          </a:xfrm>
        </p:spPr>
        <p:txBody>
          <a:bodyPr>
            <a:normAutofit/>
          </a:bodyPr>
          <a:lstStyle/>
          <a:p>
            <a:pPr marL="0" indent="0">
              <a:lnSpc>
                <a:spcPct val="150000"/>
              </a:lnSpc>
              <a:buNone/>
            </a:pPr>
            <a:r>
              <a:rPr lang="en-US" sz="2400" dirty="0">
                <a:latin typeface="Times New Roman" pitchFamily="18" charset="0"/>
                <a:cs typeface="Times New Roman" pitchFamily="18" charset="0"/>
              </a:rPr>
              <a:t>Male students were awarded the title of Dresser derived from “wound dressing”, while females were awarded the title of Assistant Nurses. Then the duration of the training course changed to 6 </a:t>
            </a:r>
            <a:r>
              <a:rPr lang="en-US" sz="2400" dirty="0" smtClean="0">
                <a:latin typeface="Times New Roman" pitchFamily="18" charset="0"/>
                <a:cs typeface="Times New Roman" pitchFamily="18" charset="0"/>
              </a:rPr>
              <a:t>months.</a:t>
            </a:r>
          </a:p>
          <a:p>
            <a:pPr marL="0" indent="0">
              <a:lnSpc>
                <a:spcPct val="150000"/>
              </a:lnSpc>
              <a:buNone/>
            </a:pPr>
            <a:r>
              <a:rPr lang="en-US" sz="2400" b="1" dirty="0" smtClean="0"/>
              <a:t>2</a:t>
            </a:r>
            <a:r>
              <a:rPr lang="en-US" sz="2400" b="1" dirty="0" smtClean="0">
                <a:latin typeface="Times New Roman" pitchFamily="18" charset="0"/>
                <a:cs typeface="Times New Roman" pitchFamily="18" charset="0"/>
              </a:rPr>
              <a:t>. Assistant </a:t>
            </a:r>
            <a:r>
              <a:rPr lang="en-US" sz="2400" b="1" dirty="0">
                <a:latin typeface="Times New Roman" pitchFamily="18" charset="0"/>
                <a:cs typeface="Times New Roman" pitchFamily="18" charset="0"/>
              </a:rPr>
              <a:t>(Auxiliary nurses): </a:t>
            </a:r>
            <a:r>
              <a:rPr lang="en-US" sz="2400" dirty="0">
                <a:latin typeface="Times New Roman" pitchFamily="18" charset="0"/>
                <a:cs typeface="Times New Roman" pitchFamily="18" charset="0"/>
              </a:rPr>
              <a:t>This program required 6th grade and lasted for 3 years as intermediate nursing schools for only females. They were belonged to the hospitals. The duration of the program was three years after primary school.</a:t>
            </a:r>
          </a:p>
        </p:txBody>
      </p:sp>
    </p:spTree>
    <p:extLst>
      <p:ext uri="{BB962C8B-B14F-4D97-AF65-F5344CB8AC3E}">
        <p14:creationId xmlns:p14="http://schemas.microsoft.com/office/powerpoint/2010/main" val="334729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lstStyle/>
          <a:p>
            <a:pPr marL="0" indent="0" algn="just">
              <a:lnSpc>
                <a:spcPct val="150000"/>
              </a:lnSpc>
              <a:buNone/>
            </a:pPr>
            <a:r>
              <a:rPr lang="en-US" b="1" dirty="0">
                <a:latin typeface="Times New Roman" pitchFamily="18" charset="0"/>
                <a:cs typeface="Times New Roman" pitchFamily="18" charset="0"/>
              </a:rPr>
              <a:t>3</a:t>
            </a:r>
            <a:r>
              <a:rPr lang="en-US" sz="2400" b="1" dirty="0">
                <a:latin typeface="Times New Roman" pitchFamily="18" charset="0"/>
                <a:cs typeface="Times New Roman" pitchFamily="18" charset="0"/>
              </a:rPr>
              <a:t>. Nursing and Midwifery Secondary Nursing Schools: </a:t>
            </a:r>
            <a:r>
              <a:rPr lang="en-US" sz="2400" dirty="0">
                <a:latin typeface="Times New Roman" pitchFamily="18" charset="0"/>
                <a:cs typeface="Times New Roman" pitchFamily="18" charset="0"/>
              </a:rPr>
              <a:t>This program graduates skilled nurses. It is existed in few of governorates. It was under the umbrella of the General Foundation of Health Education and Training-Baghdad. Lately, it belonged to the Health Directorates in each governorate. The duration of study is 3 years after intermediate school (9th grade).</a:t>
            </a:r>
          </a:p>
        </p:txBody>
      </p:sp>
    </p:spTree>
    <p:extLst>
      <p:ext uri="{BB962C8B-B14F-4D97-AF65-F5344CB8AC3E}">
        <p14:creationId xmlns:p14="http://schemas.microsoft.com/office/powerpoint/2010/main" val="356678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normAutofit/>
          </a:bodyPr>
          <a:lstStyle/>
          <a:p>
            <a:pPr marL="0" indent="0" algn="just">
              <a:lnSpc>
                <a:spcPct val="150000"/>
              </a:lnSpc>
              <a:buNone/>
            </a:pPr>
            <a:r>
              <a:rPr lang="en-US" sz="2400" b="1" dirty="0" smtClean="0">
                <a:latin typeface="Times New Roman" pitchFamily="18" charset="0"/>
                <a:cs typeface="Times New Roman" pitchFamily="18" charset="0"/>
              </a:rPr>
              <a:t>4.Technical </a:t>
            </a:r>
            <a:r>
              <a:rPr lang="en-US" sz="2400" b="1" dirty="0">
                <a:latin typeface="Times New Roman" pitchFamily="18" charset="0"/>
                <a:cs typeface="Times New Roman" pitchFamily="18" charset="0"/>
              </a:rPr>
              <a:t>Diploma: </a:t>
            </a:r>
            <a:r>
              <a:rPr lang="en-US" sz="2400" dirty="0">
                <a:latin typeface="Times New Roman" pitchFamily="18" charset="0"/>
                <a:cs typeface="Times New Roman" pitchFamily="18" charset="0"/>
              </a:rPr>
              <a:t>Duration of study is two years after secondary (High) school (12th grade). This program is run by the Technical Institutes of the Polytechnic or Technical Universities. The graduates had been employed under the title “Institute Nurses”. Nowadays, this program is run by the Health Directorate in Baghdad as well.</a:t>
            </a:r>
          </a:p>
        </p:txBody>
      </p:sp>
    </p:spTree>
    <p:extLst>
      <p:ext uri="{BB962C8B-B14F-4D97-AF65-F5344CB8AC3E}">
        <p14:creationId xmlns:p14="http://schemas.microsoft.com/office/powerpoint/2010/main" val="94118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normAutofit/>
          </a:bodyPr>
          <a:lstStyle/>
          <a:p>
            <a:pPr marL="0" indent="0" algn="just">
              <a:lnSpc>
                <a:spcPct val="150000"/>
              </a:lnSpc>
              <a:buNone/>
            </a:pPr>
            <a:r>
              <a:rPr lang="en-US" sz="2400" b="1" dirty="0">
                <a:latin typeface="Times New Roman" pitchFamily="18" charset="0"/>
                <a:cs typeface="Times New Roman" pitchFamily="18" charset="0"/>
              </a:rPr>
              <a:t>5. University Nurses: </a:t>
            </a:r>
            <a:r>
              <a:rPr lang="en-US" sz="2400" dirty="0">
                <a:latin typeface="Times New Roman" pitchFamily="18" charset="0"/>
                <a:cs typeface="Times New Roman" pitchFamily="18" charset="0"/>
              </a:rPr>
              <a:t>They study 4 academic years after secondary school (12th grade) at the Faculties (Colleges) of Nursing. The graduates of this program are awarded the title of University Nurses. The first College of Nursing had been established in Baghdad University in 1962. It started by enrolment of female students, while the first group of male student nurses was graduated from this college in 1981. Later on the program continued in the other governorates.</a:t>
            </a:r>
          </a:p>
        </p:txBody>
      </p:sp>
    </p:spTree>
    <p:extLst>
      <p:ext uri="{BB962C8B-B14F-4D97-AF65-F5344CB8AC3E}">
        <p14:creationId xmlns:p14="http://schemas.microsoft.com/office/powerpoint/2010/main" val="2917237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normAutofit/>
          </a:bodyPr>
          <a:lstStyle/>
          <a:p>
            <a:pPr algn="just">
              <a:lnSpc>
                <a:spcPct val="150000"/>
              </a:lnSpc>
            </a:pPr>
            <a:r>
              <a:rPr lang="en-US" sz="2400" b="1" dirty="0">
                <a:latin typeface="Times New Roman" pitchFamily="18" charset="0"/>
                <a:cs typeface="Times New Roman" pitchFamily="18" charset="0"/>
              </a:rPr>
              <a:t>Internationally, </a:t>
            </a:r>
            <a:r>
              <a:rPr lang="en-US" sz="2400" dirty="0">
                <a:latin typeface="Times New Roman" pitchFamily="18" charset="0"/>
                <a:cs typeface="Times New Roman" pitchFamily="18" charset="0"/>
              </a:rPr>
              <a:t>the following programs had been provided: </a:t>
            </a:r>
          </a:p>
          <a:p>
            <a:pPr algn="just">
              <a:lnSpc>
                <a:spcPct val="150000"/>
              </a:lnSpc>
            </a:pPr>
            <a:r>
              <a:rPr lang="en-US" sz="2400" b="1" dirty="0">
                <a:latin typeface="Times New Roman" pitchFamily="18" charset="0"/>
                <a:cs typeface="Times New Roman" pitchFamily="18" charset="0"/>
              </a:rPr>
              <a:t>6. Registered nursing: </a:t>
            </a:r>
            <a:r>
              <a:rPr lang="en-US" sz="2400" dirty="0">
                <a:latin typeface="Times New Roman" pitchFamily="18" charset="0"/>
                <a:cs typeface="Times New Roman" pitchFamily="18" charset="0"/>
              </a:rPr>
              <a:t>In the United States, most basic education for registered nurses is provided in three types of programs, Diploma, Associate degree, and baccalaureate programs in Canada, the 2-years, 3-years or more diploma and baccalaureate programs prepare registered nurses after passing a specific examination.</a:t>
            </a:r>
          </a:p>
        </p:txBody>
      </p:sp>
    </p:spTree>
    <p:extLst>
      <p:ext uri="{BB962C8B-B14F-4D97-AF65-F5344CB8AC3E}">
        <p14:creationId xmlns:p14="http://schemas.microsoft.com/office/powerpoint/2010/main" val="2498646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10600" cy="5821363"/>
          </a:xfrm>
        </p:spPr>
        <p:txBody>
          <a:bodyPr>
            <a:normAutofit/>
          </a:bodyPr>
          <a:lstStyle/>
          <a:p>
            <a:pPr marL="0" indent="0" algn="just">
              <a:lnSpc>
                <a:spcPct val="150000"/>
              </a:lnSpc>
              <a:buNone/>
            </a:pPr>
            <a:r>
              <a:rPr lang="en-US" sz="2400" b="1" dirty="0">
                <a:latin typeface="Times New Roman" pitchFamily="18" charset="0"/>
                <a:cs typeface="Times New Roman" pitchFamily="18" charset="0"/>
              </a:rPr>
              <a:t>4. Diploma: </a:t>
            </a:r>
            <a:r>
              <a:rPr lang="en-US" sz="2400" dirty="0">
                <a:latin typeface="Times New Roman" pitchFamily="18" charset="0"/>
                <a:cs typeface="Times New Roman" pitchFamily="18" charset="0"/>
              </a:rPr>
              <a:t>today’s diploma nursing program has changed markedly from the original nightingale model, becoming hospital-based education programs that provide a rich clinical experience for nursing students. These programs may last two or more years and are often associated with colleges or universities</a:t>
            </a:r>
            <a:r>
              <a:rPr lang="en-US" sz="2400" dirty="0" smtClean="0">
                <a:latin typeface="Times New Roman" pitchFamily="18" charset="0"/>
                <a:cs typeface="Times New Roman" pitchFamily="18" charset="0"/>
              </a:rPr>
              <a:t>.</a:t>
            </a:r>
          </a:p>
          <a:p>
            <a:pPr marL="0" indent="0" algn="just">
              <a:lnSpc>
                <a:spcPct val="150000"/>
              </a:lnSpc>
              <a:buNone/>
            </a:pPr>
            <a:r>
              <a:rPr lang="en-US" sz="2400" b="1" dirty="0"/>
              <a:t>Associate degree: </a:t>
            </a:r>
            <a:r>
              <a:rPr lang="en-US" sz="2400" dirty="0">
                <a:latin typeface="Times New Roman" pitchFamily="18" charset="0"/>
                <a:cs typeface="Times New Roman" pitchFamily="18" charset="0"/>
              </a:rPr>
              <a:t>In 1980 as a solution to the acute shortage of nurses that came about because of World War II. Associated degree programs are offered in the United States in junior colleges as well as in college and universities. An associate's degree in nursing is a two-year degree that is obtained from a</a:t>
            </a:r>
          </a:p>
        </p:txBody>
      </p:sp>
    </p:spTree>
    <p:extLst>
      <p:ext uri="{BB962C8B-B14F-4D97-AF65-F5344CB8AC3E}">
        <p14:creationId xmlns:p14="http://schemas.microsoft.com/office/powerpoint/2010/main" val="2326817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normAutofit fontScale="92500" lnSpcReduction="10000"/>
          </a:bodyPr>
          <a:lstStyle/>
          <a:p>
            <a:pPr marL="0" indent="0" algn="just">
              <a:lnSpc>
                <a:spcPct val="150000"/>
              </a:lnSpc>
              <a:buNone/>
            </a:pPr>
            <a:r>
              <a:rPr lang="en-US" sz="2400" dirty="0">
                <a:latin typeface="Times New Roman" pitchFamily="18" charset="0"/>
                <a:cs typeface="Times New Roman" pitchFamily="18" charset="0"/>
              </a:rPr>
              <a:t>community college or vocational school. An associate's degree is the minimum requirement to become a registered nurse; however, be advised that many employers are requiring a bachelor's degree for many RN nursing roles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indent="0" algn="just">
              <a:lnSpc>
                <a:spcPct val="150000"/>
              </a:lnSpc>
              <a:buNone/>
            </a:pPr>
            <a:r>
              <a:rPr lang="en-US" sz="2400" b="1" dirty="0"/>
              <a:t>6. </a:t>
            </a:r>
            <a:r>
              <a:rPr lang="en-US" sz="2600" b="1" dirty="0">
                <a:latin typeface="Times New Roman" pitchFamily="18" charset="0"/>
                <a:cs typeface="Times New Roman" pitchFamily="18" charset="0"/>
              </a:rPr>
              <a:t>Baccalaureate degree: </a:t>
            </a:r>
            <a:r>
              <a:rPr lang="en-US" sz="2600" dirty="0">
                <a:latin typeface="Times New Roman" pitchFamily="18" charset="0"/>
                <a:cs typeface="Times New Roman" pitchFamily="18" charset="0"/>
              </a:rPr>
              <a:t>Although baccalaureate nursing education programs were established in universities in both United States and Canada in the early 1900s. In 1960s the number of the students enrolled in these programs increased markedly. A bachelor of science in nursing (BSN) is required for many, but not all, nursing careers. A BSN, like most bachelor's degrees, is typically a four-year degree from a university or college.</a:t>
            </a:r>
          </a:p>
        </p:txBody>
      </p:sp>
    </p:spTree>
    <p:extLst>
      <p:ext uri="{BB962C8B-B14F-4D97-AF65-F5344CB8AC3E}">
        <p14:creationId xmlns:p14="http://schemas.microsoft.com/office/powerpoint/2010/main" val="1131008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821363"/>
          </a:xfrm>
        </p:spPr>
        <p:txBody>
          <a:bodyPr>
            <a:normAutofit/>
          </a:bodyPr>
          <a:lstStyle/>
          <a:p>
            <a:pPr marL="0" indent="0" algn="just">
              <a:lnSpc>
                <a:spcPct val="150000"/>
              </a:lnSpc>
              <a:buNone/>
            </a:pPr>
            <a:r>
              <a:rPr lang="en-US" sz="2400" dirty="0">
                <a:latin typeface="Times New Roman" pitchFamily="18" charset="0"/>
                <a:cs typeface="Times New Roman" pitchFamily="18" charset="0"/>
              </a:rPr>
              <a:t>Like most other nursing degrees, a bachelor of science in nursing combines classroom learning with hands-on training called </a:t>
            </a:r>
            <a:r>
              <a:rPr lang="en-US" sz="2400" dirty="0" smtClean="0">
                <a:latin typeface="Times New Roman" pitchFamily="18" charset="0"/>
                <a:cs typeface="Times New Roman" pitchFamily="18" charset="0"/>
              </a:rPr>
              <a:t>clinical </a:t>
            </a:r>
            <a:r>
              <a:rPr lang="en-US" sz="2400" dirty="0">
                <a:latin typeface="Times New Roman" pitchFamily="18" charset="0"/>
                <a:cs typeface="Times New Roman" pitchFamily="18" charset="0"/>
              </a:rPr>
              <a:t>which allow students to obtain first-hand experience working with patients in a clinical setting. A BSN should be obtained from an accredited nursing program</a:t>
            </a:r>
            <a:r>
              <a:rPr lang="en-US" sz="2400" dirty="0" smtClean="0">
                <a:latin typeface="Times New Roman" pitchFamily="18" charset="0"/>
                <a:cs typeface="Times New Roman" pitchFamily="18" charset="0"/>
              </a:rPr>
              <a:t>.</a:t>
            </a:r>
          </a:p>
          <a:p>
            <a:pPr marL="0" indent="0" algn="just">
              <a:lnSpc>
                <a:spcPct val="150000"/>
              </a:lnSpc>
              <a:buNone/>
            </a:pPr>
            <a:endParaRPr 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102120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Objectives </a:t>
            </a:r>
            <a:endParaRPr lang="en-US" sz="3200" dirty="0"/>
          </a:p>
        </p:txBody>
      </p:sp>
      <p:sp>
        <p:nvSpPr>
          <p:cNvPr id="3" name="Content Placeholder 2"/>
          <p:cNvSpPr>
            <a:spLocks noGrp="1"/>
          </p:cNvSpPr>
          <p:nvPr>
            <p:ph idx="1"/>
          </p:nvPr>
        </p:nvSpPr>
        <p:spPr/>
        <p:txBody>
          <a:bodyPr>
            <a:normAutofit/>
          </a:bodyPr>
          <a:lstStyle/>
          <a:p>
            <a:pPr marL="0" indent="0" algn="just">
              <a:lnSpc>
                <a:spcPct val="150000"/>
              </a:lnSpc>
              <a:buNone/>
            </a:pPr>
            <a:r>
              <a:rPr lang="en-US" sz="2800" dirty="0" smtClean="0"/>
              <a:t>At the end of session students should </a:t>
            </a:r>
            <a:r>
              <a:rPr lang="en-US" sz="2800" dirty="0"/>
              <a:t>Identify</a:t>
            </a:r>
          </a:p>
          <a:p>
            <a:pPr algn="just">
              <a:lnSpc>
                <a:spcPct val="150000"/>
              </a:lnSpc>
              <a:buFont typeface="Wingdings" pitchFamily="2" charset="2"/>
              <a:buChar char="Ø"/>
            </a:pPr>
            <a:r>
              <a:rPr lang="en-US" sz="2800" dirty="0" smtClean="0"/>
              <a:t> </a:t>
            </a:r>
            <a:r>
              <a:rPr lang="en-US" sz="2800" dirty="0"/>
              <a:t>definition of </a:t>
            </a:r>
            <a:r>
              <a:rPr lang="en-US" sz="2800" dirty="0" smtClean="0"/>
              <a:t>nursing</a:t>
            </a:r>
          </a:p>
          <a:p>
            <a:pPr algn="just">
              <a:lnSpc>
                <a:spcPct val="150000"/>
              </a:lnSpc>
              <a:buFont typeface="Wingdings" pitchFamily="2" charset="2"/>
              <a:buChar char="Ø"/>
            </a:pPr>
            <a:r>
              <a:rPr lang="en-US" sz="2800" dirty="0" smtClean="0"/>
              <a:t>History back ground of nursing </a:t>
            </a:r>
          </a:p>
          <a:p>
            <a:pPr algn="just">
              <a:lnSpc>
                <a:spcPct val="150000"/>
              </a:lnSpc>
              <a:buFont typeface="Wingdings" pitchFamily="2" charset="2"/>
              <a:buChar char="Ø"/>
            </a:pPr>
            <a:r>
              <a:rPr lang="en-US" sz="2800" dirty="0" smtClean="0"/>
              <a:t>Development of nursing </a:t>
            </a:r>
          </a:p>
          <a:p>
            <a:pPr algn="just">
              <a:lnSpc>
                <a:spcPct val="150000"/>
              </a:lnSpc>
              <a:buFont typeface="Wingdings" pitchFamily="2" charset="2"/>
              <a:buChar char="Ø"/>
            </a:pPr>
            <a:r>
              <a:rPr lang="en-US" sz="2800" dirty="0" smtClean="0"/>
              <a:t>Nursing history in </a:t>
            </a:r>
            <a:r>
              <a:rPr lang="en-US" sz="2800" dirty="0"/>
              <a:t>I</a:t>
            </a:r>
            <a:r>
              <a:rPr lang="en-US" sz="2800" dirty="0" smtClean="0"/>
              <a:t>raq</a:t>
            </a:r>
          </a:p>
          <a:p>
            <a:pPr marL="0" indent="0" algn="just">
              <a:lnSpc>
                <a:spcPct val="150000"/>
              </a:lnSpc>
              <a:buNone/>
            </a:pPr>
            <a:endParaRPr lang="en-US" sz="2800" dirty="0" smtClean="0"/>
          </a:p>
          <a:p>
            <a:pPr marL="0" indent="0" algn="just">
              <a:lnSpc>
                <a:spcPct val="150000"/>
              </a:lnSpc>
              <a:buNone/>
            </a:pPr>
            <a:endParaRPr lang="en-US" sz="2800" dirty="0" smtClean="0"/>
          </a:p>
          <a:p>
            <a:pPr marL="0" indent="0" algn="just">
              <a:lnSpc>
                <a:spcPct val="150000"/>
              </a:lnSpc>
              <a:buNone/>
            </a:pPr>
            <a:endParaRPr lang="en-US" sz="2800" dirty="0"/>
          </a:p>
        </p:txBody>
      </p:sp>
    </p:spTree>
    <p:extLst>
      <p:ext uri="{BB962C8B-B14F-4D97-AF65-F5344CB8AC3E}">
        <p14:creationId xmlns:p14="http://schemas.microsoft.com/office/powerpoint/2010/main" val="857245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a:bodyPr>
          <a:lstStyle/>
          <a:p>
            <a:pPr marL="0" indent="0" algn="just">
              <a:lnSpc>
                <a:spcPct val="150000"/>
              </a:lnSpc>
              <a:buNone/>
            </a:pPr>
            <a:r>
              <a:rPr lang="en-US" sz="2400" b="1" dirty="0" smtClean="0">
                <a:latin typeface="Times New Roman" pitchFamily="18" charset="0"/>
                <a:cs typeface="Times New Roman" pitchFamily="18" charset="0"/>
              </a:rPr>
              <a:t>7. Masters </a:t>
            </a:r>
            <a:r>
              <a:rPr lang="en-US" sz="2400" b="1" dirty="0">
                <a:latin typeface="Times New Roman" pitchFamily="18" charset="0"/>
                <a:cs typeface="Times New Roman" pitchFamily="18" charset="0"/>
              </a:rPr>
              <a:t>programs</a:t>
            </a:r>
            <a:r>
              <a:rPr lang="en-US" sz="2400" dirty="0">
                <a:latin typeface="Times New Roman" pitchFamily="18" charset="0"/>
                <a:cs typeface="Times New Roman" pitchFamily="18" charset="0"/>
              </a:rPr>
              <a:t>: Requires a bachelor's degree in nursing or related field in order to obtain MSN unless the student opt for one of the combined bachelor's/master's programs. A master's degree in nursing is required to become an advanced practice nurse (APN or APRN). Advanced practice nurses have more clinical authority and autonomy, and typically earn more than "regular" registered nurses. Some master's nursing programs may have a special focus or "track" for certain medical specialties or types of nursing</a:t>
            </a:r>
            <a:endParaRPr lang="en-US" sz="2400" dirty="0"/>
          </a:p>
        </p:txBody>
      </p:sp>
    </p:spTree>
    <p:extLst>
      <p:ext uri="{BB962C8B-B14F-4D97-AF65-F5344CB8AC3E}">
        <p14:creationId xmlns:p14="http://schemas.microsoft.com/office/powerpoint/2010/main" val="828476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a:bodyPr>
          <a:lstStyle/>
          <a:p>
            <a:pPr marL="0" indent="0" algn="just">
              <a:lnSpc>
                <a:spcPct val="150000"/>
              </a:lnSpc>
              <a:buNone/>
            </a:pPr>
            <a:r>
              <a:rPr lang="en-US" sz="2400" dirty="0">
                <a:latin typeface="Times New Roman" pitchFamily="18" charset="0"/>
                <a:cs typeface="Times New Roman" pitchFamily="18" charset="0"/>
              </a:rPr>
              <a:t>such as a focus on forensic nursing or a clinical nurse specialist track. A specialized master's degree is also required to become a mid-level provider, such as a nurse practitioner (NP) or certified registered nurse anesthetist (CRNA). Master's degrees are typically one to two years of additional coursework that you can obtain while employed as a nurse. Sometimes the employer will help pay for the master's degree in nursing if </a:t>
            </a:r>
            <a:r>
              <a:rPr lang="en-US" sz="2400" dirty="0" smtClean="0">
                <a:latin typeface="Times New Roman" pitchFamily="18" charset="0"/>
                <a:cs typeface="Times New Roman" pitchFamily="18" charset="0"/>
              </a:rPr>
              <a:t>the</a:t>
            </a:r>
            <a:r>
              <a:rPr lang="en-US" sz="2400" dirty="0">
                <a:latin typeface="Times New Roman" pitchFamily="18" charset="0"/>
                <a:cs typeface="Times New Roman" pitchFamily="18" charset="0"/>
              </a:rPr>
              <a:t> student commit to working for a number of years into the future. An MSN must also be completed from an accredited nursing program. </a:t>
            </a:r>
          </a:p>
        </p:txBody>
      </p:sp>
    </p:spTree>
    <p:extLst>
      <p:ext uri="{BB962C8B-B14F-4D97-AF65-F5344CB8AC3E}">
        <p14:creationId xmlns:p14="http://schemas.microsoft.com/office/powerpoint/2010/main" val="2972806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normAutofit/>
          </a:bodyPr>
          <a:lstStyle/>
          <a:p>
            <a:pPr marL="0" indent="0" algn="just">
              <a:lnSpc>
                <a:spcPct val="150000"/>
              </a:lnSpc>
              <a:buNone/>
            </a:pPr>
            <a:r>
              <a:rPr lang="en-US" sz="2400" b="1" dirty="0">
                <a:latin typeface="Times New Roman" pitchFamily="18" charset="0"/>
                <a:cs typeface="Times New Roman" pitchFamily="18" charset="0"/>
              </a:rPr>
              <a:t>8. Doctorate Degrees in Nursing: </a:t>
            </a:r>
            <a:r>
              <a:rPr lang="en-US" sz="2400" dirty="0">
                <a:latin typeface="Times New Roman" pitchFamily="18" charset="0"/>
                <a:cs typeface="Times New Roman" pitchFamily="18" charset="0"/>
              </a:rPr>
              <a:t>The highest degree one can earn in nursing is a doctorate level degree. You must first have a bachelor's and then a master's degree before completing the doctorate degree in nursing and becoming what some refers to as Doctor Nurse. There are two types of doctorates in nursing: a Doctor of Nursing Practice (DNP) which focuses on the clinical aspects of nursing and a Doctor of Nursing Science (</a:t>
            </a:r>
            <a:r>
              <a:rPr lang="en-US" sz="2400" dirty="0" err="1">
                <a:latin typeface="Times New Roman" pitchFamily="18" charset="0"/>
                <a:cs typeface="Times New Roman" pitchFamily="18" charset="0"/>
              </a:rPr>
              <a:t>DNSc</a:t>
            </a:r>
            <a:r>
              <a:rPr lang="en-US" sz="2400" dirty="0">
                <a:latin typeface="Times New Roman" pitchFamily="18" charset="0"/>
                <a:cs typeface="Times New Roman" pitchFamily="18" charset="0"/>
              </a:rPr>
              <a:t>, also a DSN or DNS). The latter is the more common choice for those who wish to be professors at nursing programs or researchers.</a:t>
            </a:r>
          </a:p>
        </p:txBody>
      </p:sp>
    </p:spTree>
    <p:extLst>
      <p:ext uri="{BB962C8B-B14F-4D97-AF65-F5344CB8AC3E}">
        <p14:creationId xmlns:p14="http://schemas.microsoft.com/office/powerpoint/2010/main" val="1855371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normAutofit/>
          </a:bodyPr>
          <a:lstStyle/>
          <a:p>
            <a:pPr marL="0" indent="0" algn="just">
              <a:lnSpc>
                <a:spcPct val="150000"/>
              </a:lnSpc>
              <a:buNone/>
            </a:pPr>
            <a:r>
              <a:rPr lang="en-US" sz="2400" b="1" dirty="0" smtClean="0">
                <a:latin typeface="Times New Roman" pitchFamily="18" charset="0"/>
                <a:cs typeface="Times New Roman" pitchFamily="18" charset="0"/>
              </a:rPr>
              <a:t>9. Continuing </a:t>
            </a:r>
            <a:r>
              <a:rPr lang="en-US" sz="2400" b="1" dirty="0">
                <a:latin typeface="Times New Roman" pitchFamily="18" charset="0"/>
                <a:cs typeface="Times New Roman" pitchFamily="18" charset="0"/>
              </a:rPr>
              <a:t>education: </a:t>
            </a:r>
            <a:r>
              <a:rPr lang="en-US" sz="2400" dirty="0">
                <a:latin typeface="Times New Roman" pitchFamily="18" charset="0"/>
                <a:cs typeface="Times New Roman" pitchFamily="18" charset="0"/>
              </a:rPr>
              <a:t>To formalize experiences designed to enlarge the knowledge or skills of practitioners. </a:t>
            </a:r>
          </a:p>
          <a:p>
            <a:pPr marL="0" indent="0" algn="just">
              <a:lnSpc>
                <a:spcPct val="150000"/>
              </a:lnSpc>
              <a:buNone/>
            </a:pPr>
            <a:r>
              <a:rPr lang="en-US" sz="2400" b="1" dirty="0">
                <a:latin typeface="Times New Roman" pitchFamily="18" charset="0"/>
                <a:cs typeface="Times New Roman" pitchFamily="18" charset="0"/>
              </a:rPr>
              <a:t>10. In service education: </a:t>
            </a:r>
            <a:r>
              <a:rPr lang="en-US" sz="2400" dirty="0">
                <a:latin typeface="Times New Roman" pitchFamily="18" charset="0"/>
                <a:cs typeface="Times New Roman" pitchFamily="18" charset="0"/>
              </a:rPr>
              <a:t>Program is administered by an employer; it is designed to update the knowledge or skills of employees.</a:t>
            </a:r>
          </a:p>
        </p:txBody>
      </p:sp>
    </p:spTree>
    <p:extLst>
      <p:ext uri="{BB962C8B-B14F-4D97-AF65-F5344CB8AC3E}">
        <p14:creationId xmlns:p14="http://schemas.microsoft.com/office/powerpoint/2010/main" val="2773006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References</a:t>
            </a:r>
            <a:endParaRPr lang="en-US" sz="32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95927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latin typeface="Times New Roman" pitchFamily="18" charset="0"/>
                <a:cs typeface="Times New Roman" pitchFamily="18" charset="0"/>
              </a:rPr>
              <a:t>Introduction </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2400" dirty="0" smtClean="0">
                <a:latin typeface="Times New Roman" pitchFamily="18" charset="0"/>
                <a:cs typeface="Times New Roman" pitchFamily="18" charset="0"/>
              </a:rPr>
              <a:t>The word nursing is originated from </a:t>
            </a:r>
            <a:r>
              <a:rPr lang="en-US" sz="2400" dirty="0" err="1" smtClean="0">
                <a:latin typeface="Times New Roman" pitchFamily="18" charset="0"/>
                <a:cs typeface="Times New Roman" pitchFamily="18" charset="0"/>
              </a:rPr>
              <a:t>latin</a:t>
            </a:r>
            <a:r>
              <a:rPr lang="en-US" sz="2400" dirty="0" smtClean="0">
                <a:latin typeface="Times New Roman" pitchFamily="18" charset="0"/>
                <a:cs typeface="Times New Roman" pitchFamily="18" charset="0"/>
              </a:rPr>
              <a:t> word “</a:t>
            </a:r>
            <a:r>
              <a:rPr lang="en-US" sz="2400" dirty="0" err="1" smtClean="0">
                <a:solidFill>
                  <a:srgbClr val="FF0000"/>
                </a:solidFill>
                <a:latin typeface="Times New Roman" pitchFamily="18" charset="0"/>
                <a:cs typeface="Times New Roman" pitchFamily="18" charset="0"/>
              </a:rPr>
              <a:t>Nutrix</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to nourish</a:t>
            </a:r>
            <a:r>
              <a:rPr lang="en-US" sz="2400" dirty="0" smtClean="0">
                <a:latin typeface="Times New Roman" pitchFamily="18" charset="0"/>
                <a:cs typeface="Times New Roman" pitchFamily="18" charset="0"/>
              </a:rPr>
              <a:t>”.</a:t>
            </a:r>
          </a:p>
          <a:p>
            <a:pPr marL="0" indent="0">
              <a:lnSpc>
                <a:spcPct val="150000"/>
              </a:lnSpc>
              <a:buNone/>
            </a:pPr>
            <a:r>
              <a:rPr lang="en-US" sz="2400" dirty="0" smtClean="0">
                <a:latin typeface="Times New Roman" pitchFamily="18" charset="0"/>
                <a:cs typeface="Times New Roman" pitchFamily="18" charset="0"/>
              </a:rPr>
              <a:t>Nursing is a profession or practice of providing care  for the sick and infirm (unwell).</a:t>
            </a:r>
          </a:p>
        </p:txBody>
      </p:sp>
    </p:spTree>
    <p:extLst>
      <p:ext uri="{BB962C8B-B14F-4D97-AF65-F5344CB8AC3E}">
        <p14:creationId xmlns:p14="http://schemas.microsoft.com/office/powerpoint/2010/main" val="286321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
            </a:r>
            <a:br>
              <a:rPr lang="en-US" sz="2800" dirty="0" smtClean="0"/>
            </a:br>
            <a:r>
              <a:rPr lang="en-US" sz="2800" b="1" dirty="0" smtClean="0"/>
              <a:t>Definition of nursing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143000"/>
            <a:ext cx="8458200" cy="4983163"/>
          </a:xfrm>
        </p:spPr>
        <p:txBody>
          <a:bodyPr>
            <a:normAutofit/>
          </a:bodyPr>
          <a:lstStyle/>
          <a:p>
            <a:pPr marL="0" indent="0">
              <a:buNone/>
            </a:pPr>
            <a:r>
              <a:rPr lang="en-US" sz="2400" dirty="0">
                <a:solidFill>
                  <a:schemeClr val="tx2">
                    <a:lumMod val="60000"/>
                    <a:lumOff val="40000"/>
                  </a:schemeClr>
                </a:solidFill>
              </a:rPr>
              <a:t>Different people have defined nursing differently. </a:t>
            </a:r>
            <a:r>
              <a:rPr lang="en-US" sz="2400" dirty="0" smtClean="0">
                <a:solidFill>
                  <a:schemeClr val="tx2">
                    <a:lumMod val="60000"/>
                    <a:lumOff val="40000"/>
                  </a:schemeClr>
                </a:solidFill>
              </a:rPr>
              <a:t>the </a:t>
            </a:r>
            <a:r>
              <a:rPr lang="en-US" sz="2400" dirty="0">
                <a:solidFill>
                  <a:schemeClr val="tx2">
                    <a:lumMod val="60000"/>
                    <a:lumOff val="40000"/>
                  </a:schemeClr>
                </a:solidFill>
              </a:rPr>
              <a:t>common definitions of nursing</a:t>
            </a:r>
            <a:r>
              <a:rPr lang="en-US" sz="2400" dirty="0" smtClean="0">
                <a:solidFill>
                  <a:schemeClr val="tx2">
                    <a:lumMod val="60000"/>
                    <a:lumOff val="40000"/>
                  </a:schemeClr>
                </a:solidFill>
              </a:rPr>
              <a:t>:</a:t>
            </a:r>
          </a:p>
          <a:p>
            <a:pPr>
              <a:lnSpc>
                <a:spcPct val="150000"/>
              </a:lnSpc>
              <a:buFont typeface="Wingdings" pitchFamily="2" charset="2"/>
              <a:buChar char="§"/>
            </a:pPr>
            <a:r>
              <a:rPr lang="en-US" sz="2400" dirty="0" smtClean="0">
                <a:solidFill>
                  <a:schemeClr val="tx2">
                    <a:lumMod val="60000"/>
                    <a:lumOff val="40000"/>
                  </a:schemeClr>
                </a:solidFill>
              </a:rPr>
              <a:t>Nursing  is </a:t>
            </a:r>
            <a:r>
              <a:rPr lang="en-US" sz="2400" dirty="0" smtClean="0"/>
              <a:t>as </a:t>
            </a:r>
            <a:r>
              <a:rPr lang="en-US" sz="2400" dirty="0"/>
              <a:t>a profession that helps people maintain health, recover from illness, and attain optimal health in chronic </a:t>
            </a:r>
            <a:r>
              <a:rPr lang="en-US" sz="2400" dirty="0" smtClean="0"/>
              <a:t>conditions.</a:t>
            </a:r>
          </a:p>
          <a:p>
            <a:pPr>
              <a:lnSpc>
                <a:spcPct val="150000"/>
              </a:lnSpc>
              <a:buFont typeface="Wingdings" pitchFamily="2" charset="2"/>
              <a:buChar char="§"/>
            </a:pPr>
            <a:r>
              <a:rPr lang="en-US" sz="2400" dirty="0"/>
              <a:t>Nursing is directed to ward meeting both the health and illness need and man who is viewed holistically as having physical, emotional, psychological intellectual, social and spiritual.</a:t>
            </a:r>
          </a:p>
        </p:txBody>
      </p:sp>
    </p:spTree>
    <p:extLst>
      <p:ext uri="{BB962C8B-B14F-4D97-AF65-F5344CB8AC3E}">
        <p14:creationId xmlns:p14="http://schemas.microsoft.com/office/powerpoint/2010/main" val="361550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440363"/>
          </a:xfrm>
        </p:spPr>
        <p:txBody>
          <a:bodyPr>
            <a:normAutofit/>
          </a:bodyPr>
          <a:lstStyle/>
          <a:p>
            <a:pPr marL="0" indent="0">
              <a:lnSpc>
                <a:spcPct val="150000"/>
              </a:lnSpc>
              <a:buNone/>
            </a:pPr>
            <a:r>
              <a:rPr lang="en-US" sz="2400" dirty="0" smtClean="0">
                <a:solidFill>
                  <a:srgbClr val="FF0000"/>
                </a:solidFill>
                <a:latin typeface="Times New Roman" pitchFamily="18" charset="0"/>
                <a:cs typeface="Times New Roman" pitchFamily="18" charset="0"/>
              </a:rPr>
              <a:t>According to ICN 2002 definition of nursing are</a:t>
            </a:r>
          </a:p>
          <a:p>
            <a:pPr marL="0" indent="0">
              <a:lnSpc>
                <a:spcPct val="150000"/>
              </a:lnSpc>
              <a:buNone/>
            </a:pPr>
            <a:r>
              <a:rPr lang="en-US" sz="2400" dirty="0" smtClean="0">
                <a:latin typeface="Times New Roman" pitchFamily="18" charset="0"/>
                <a:cs typeface="Times New Roman" pitchFamily="18" charset="0"/>
              </a:rPr>
              <a:t>1- the promotion of health </a:t>
            </a:r>
          </a:p>
          <a:p>
            <a:pPr marL="0" indent="0">
              <a:lnSpc>
                <a:spcPct val="150000"/>
              </a:lnSpc>
              <a:buNone/>
            </a:pPr>
            <a:r>
              <a:rPr lang="en-US" sz="2400" dirty="0" smtClean="0">
                <a:latin typeface="Times New Roman" pitchFamily="18" charset="0"/>
                <a:cs typeface="Times New Roman" pitchFamily="18" charset="0"/>
              </a:rPr>
              <a:t>2- Prevention of health and the care</a:t>
            </a:r>
          </a:p>
          <a:p>
            <a:pPr marL="0" indent="0">
              <a:lnSpc>
                <a:spcPct val="150000"/>
              </a:lnSpc>
              <a:buNone/>
            </a:pPr>
            <a:r>
              <a:rPr lang="en-US" sz="2400" dirty="0" smtClean="0">
                <a:latin typeface="Times New Roman" pitchFamily="18" charset="0"/>
                <a:cs typeface="Times New Roman" pitchFamily="18" charset="0"/>
              </a:rPr>
              <a:t>3- the care of ill</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disabled and dying people </a:t>
            </a:r>
          </a:p>
          <a:p>
            <a:pPr marL="0" indent="0">
              <a:lnSpc>
                <a:spcPct val="150000"/>
              </a:lnSpc>
              <a:buNone/>
            </a:pPr>
            <a:r>
              <a:rPr lang="en-US" sz="2400" dirty="0" smtClean="0">
                <a:latin typeface="Times New Roman" pitchFamily="18" charset="0"/>
                <a:cs typeface="Times New Roman" pitchFamily="18" charset="0"/>
              </a:rPr>
              <a:t>4- advocacy, promotion of a safe environments and environment, research, participation in shaping health policy and inpatient and health systems management, and education are also key nursing role.</a:t>
            </a:r>
          </a:p>
          <a:p>
            <a:pPr marL="0" indent="0">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9555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normAutofit/>
          </a:bodyPr>
          <a:lstStyle/>
          <a:p>
            <a:pPr>
              <a:buFont typeface="Wingdings" pitchFamily="2" charset="2"/>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Nursing is an </a:t>
            </a:r>
            <a:r>
              <a:rPr lang="en-US" sz="2400" dirty="0">
                <a:solidFill>
                  <a:srgbClr val="FF0000"/>
                </a:solidFill>
                <a:latin typeface="Times New Roman" pitchFamily="18" charset="0"/>
                <a:cs typeface="Times New Roman" pitchFamily="18" charset="0"/>
              </a:rPr>
              <a:t>art</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science</a:t>
            </a:r>
            <a:r>
              <a:rPr lang="en-US" sz="2400" dirty="0">
                <a:latin typeface="Times New Roman" pitchFamily="18" charset="0"/>
                <a:cs typeface="Times New Roman" pitchFamily="18" charset="0"/>
              </a:rPr>
              <a:t> where the careful and compassionate application of scientific knowledge is blended into high quality nursing </a:t>
            </a:r>
            <a:r>
              <a:rPr lang="en-US" sz="2400" dirty="0" smtClean="0">
                <a:latin typeface="Times New Roman" pitchFamily="18" charset="0"/>
                <a:cs typeface="Times New Roman" pitchFamily="18" charset="0"/>
              </a:rPr>
              <a:t>care.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Nursing is not simply a collection of specific skills…Nursing is a profession</a:t>
            </a:r>
            <a:r>
              <a:rPr lang="en-US" sz="2400" dirty="0" smtClean="0">
                <a:latin typeface="Times New Roman" pitchFamily="18" charset="0"/>
                <a:cs typeface="Times New Roman" pitchFamily="18" charset="0"/>
              </a:rPr>
              <a:t>”</a:t>
            </a:r>
          </a:p>
          <a:p>
            <a:pPr>
              <a:buFont typeface="Wingdings" pitchFamily="2" charset="2"/>
              <a:buChar char="§"/>
            </a:pPr>
            <a:endParaRPr lang="en-US" sz="2400" dirty="0">
              <a:latin typeface="Times New Roman" pitchFamily="18" charset="0"/>
              <a:cs typeface="Times New Roman" pitchFamily="18" charset="0"/>
            </a:endParaRPr>
          </a:p>
          <a:p>
            <a:pPr algn="just">
              <a:lnSpc>
                <a:spcPct val="150000"/>
              </a:lnSpc>
              <a:buFont typeface="Wingdings" pitchFamily="2" charset="2"/>
              <a:buChar char="§"/>
            </a:pPr>
            <a:r>
              <a:rPr lang="en-US" sz="2400" dirty="0">
                <a:latin typeface="Times New Roman" pitchFamily="18" charset="0"/>
                <a:cs typeface="Times New Roman" pitchFamily="18" charset="0"/>
              </a:rPr>
              <a:t>The American </a:t>
            </a:r>
            <a:r>
              <a:rPr lang="en-US" sz="2400" dirty="0" smtClean="0">
                <a:latin typeface="Times New Roman" pitchFamily="18" charset="0"/>
                <a:cs typeface="Times New Roman" pitchFamily="18" charset="0"/>
              </a:rPr>
              <a:t>Nurses Association (ANA, 20210) nursing is the treatment and diagnosis of human response to actual and potential health problems.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0990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a:normAutofit/>
          </a:bodyPr>
          <a:lstStyle/>
          <a:p>
            <a:pPr>
              <a:lnSpc>
                <a:spcPct val="150000"/>
              </a:lnSpc>
            </a:pPr>
            <a:r>
              <a:rPr lang="en-US" sz="2400" dirty="0" smtClean="0"/>
              <a:t>The </a:t>
            </a:r>
            <a:r>
              <a:rPr lang="en-US" sz="2400" dirty="0"/>
              <a:t>practice of nursing is defined as diagnosing and treating human response to actual or potential health problems through such services as case finding, health teaching, health counseling; and provision of support to or restoration of life and </a:t>
            </a:r>
            <a:r>
              <a:rPr lang="en-US" sz="2400" dirty="0" smtClean="0"/>
              <a:t>well-being.</a:t>
            </a:r>
          </a:p>
          <a:p>
            <a:pPr>
              <a:lnSpc>
                <a:spcPct val="150000"/>
              </a:lnSpc>
            </a:pPr>
            <a:r>
              <a:rPr lang="en-US" sz="2400" dirty="0">
                <a:latin typeface="Times New Roman" pitchFamily="18" charset="0"/>
                <a:cs typeface="Times New Roman" pitchFamily="18" charset="0"/>
              </a:rPr>
              <a:t>As a practice discipline nursing's scientific body of knowledge is used to provide an essential service to people, that is to promote ability to affect health positively. </a:t>
            </a:r>
          </a:p>
          <a:p>
            <a:pPr>
              <a:lnSpc>
                <a:spcPct val="150000"/>
              </a:lnSpc>
            </a:pPr>
            <a:endParaRPr lang="en-US" sz="2400" dirty="0"/>
          </a:p>
        </p:txBody>
      </p:sp>
    </p:spTree>
    <p:extLst>
      <p:ext uri="{BB962C8B-B14F-4D97-AF65-F5344CB8AC3E}">
        <p14:creationId xmlns:p14="http://schemas.microsoft.com/office/powerpoint/2010/main" val="258460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153400" cy="5897563"/>
          </a:xfrm>
        </p:spPr>
        <p:txBody>
          <a:bodyPr>
            <a:normAutofit/>
          </a:bodyPr>
          <a:lstStyle/>
          <a:p>
            <a:pPr marL="0" indent="0" algn="just">
              <a:lnSpc>
                <a:spcPct val="150000"/>
              </a:lnSpc>
              <a:buNone/>
            </a:pPr>
            <a:r>
              <a:rPr lang="en-US" sz="2400" b="1" dirty="0" smtClean="0"/>
              <a:t> History and development of nursing</a:t>
            </a:r>
          </a:p>
          <a:p>
            <a:pPr marL="0" indent="0" algn="just">
              <a:lnSpc>
                <a:spcPct val="150000"/>
              </a:lnSpc>
              <a:buNone/>
            </a:pPr>
            <a:r>
              <a:rPr lang="en-US" sz="2400" dirty="0" smtClean="0">
                <a:latin typeface="Times New Roman" pitchFamily="18" charset="0"/>
                <a:cs typeface="Times New Roman" pitchFamily="18" charset="0"/>
              </a:rPr>
              <a:t>Nursing in ancient civilization </a:t>
            </a:r>
          </a:p>
          <a:p>
            <a:pPr marL="0" indent="0" algn="just">
              <a:lnSpc>
                <a:spcPct val="150000"/>
              </a:lnSpc>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early record of ancient civilization offers little information about those who care for the sick. During this time beliefs, about the cause of disease were embedded in superstition and magic and thus treatment often involved magical cures. </a:t>
            </a:r>
          </a:p>
          <a:p>
            <a:pPr algn="just">
              <a:lnSpc>
                <a:spcPct val="150000"/>
              </a:lnSpc>
              <a:buFont typeface="Wingdings" pitchFamily="2" charset="2"/>
              <a:buChar char="§"/>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76071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2953</TotalTime>
  <Words>2100</Words>
  <Application>Microsoft Office PowerPoint</Application>
  <PresentationFormat>On-screen Show (4:3)</PresentationFormat>
  <Paragraphs>94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Tishk International University faculty of Nursing</vt:lpstr>
      <vt:lpstr>Outline </vt:lpstr>
      <vt:lpstr>Objectives </vt:lpstr>
      <vt:lpstr>Introduction </vt:lpstr>
      <vt:lpstr> Definition of nursing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Florence nightingales definition  </vt:lpstr>
      <vt:lpstr>PowerPoint Presentation</vt:lpstr>
      <vt:lpstr>PowerPoint Presentation</vt:lpstr>
      <vt:lpstr>PowerPoint Presentation</vt:lpstr>
      <vt:lpstr>HISTORY OF NURSING IRAQ</vt:lpstr>
      <vt:lpstr>PowerPoint Presentation</vt:lpstr>
      <vt:lpstr>Nursing education in Iraq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Tishk International University faculty of Nursing</dc:title>
  <dc:creator>HelpTech</dc:creator>
  <cp:lastModifiedBy>HelpTech</cp:lastModifiedBy>
  <cp:revision>37</cp:revision>
  <dcterms:created xsi:type="dcterms:W3CDTF">2006-08-16T00:00:00Z</dcterms:created>
  <dcterms:modified xsi:type="dcterms:W3CDTF">2024-12-10T15:38:42Z</dcterms:modified>
</cp:coreProperties>
</file>