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43"/>
  </p:notesMasterIdLst>
  <p:sldIdLst>
    <p:sldId id="275" r:id="rId2"/>
    <p:sldId id="331" r:id="rId3"/>
    <p:sldId id="332" r:id="rId4"/>
    <p:sldId id="257" r:id="rId5"/>
    <p:sldId id="260" r:id="rId6"/>
    <p:sldId id="259" r:id="rId7"/>
    <p:sldId id="261" r:id="rId8"/>
    <p:sldId id="309" r:id="rId9"/>
    <p:sldId id="270" r:id="rId10"/>
    <p:sldId id="258" r:id="rId11"/>
    <p:sldId id="267" r:id="rId12"/>
    <p:sldId id="271" r:id="rId13"/>
    <p:sldId id="272" r:id="rId14"/>
    <p:sldId id="273" r:id="rId15"/>
    <p:sldId id="274" r:id="rId16"/>
    <p:sldId id="310" r:id="rId17"/>
    <p:sldId id="311" r:id="rId18"/>
    <p:sldId id="312" r:id="rId19"/>
    <p:sldId id="313" r:id="rId20"/>
    <p:sldId id="314" r:id="rId21"/>
    <p:sldId id="315" r:id="rId22"/>
    <p:sldId id="316" r:id="rId23"/>
    <p:sldId id="317" r:id="rId24"/>
    <p:sldId id="333" r:id="rId25"/>
    <p:sldId id="318" r:id="rId26"/>
    <p:sldId id="319" r:id="rId27"/>
    <p:sldId id="320" r:id="rId28"/>
    <p:sldId id="334" r:id="rId29"/>
    <p:sldId id="322" r:id="rId30"/>
    <p:sldId id="321" r:id="rId31"/>
    <p:sldId id="324" r:id="rId32"/>
    <p:sldId id="335" r:id="rId33"/>
    <p:sldId id="323" r:id="rId34"/>
    <p:sldId id="325" r:id="rId35"/>
    <p:sldId id="336" r:id="rId36"/>
    <p:sldId id="326" r:id="rId37"/>
    <p:sldId id="327" r:id="rId38"/>
    <p:sldId id="328" r:id="rId39"/>
    <p:sldId id="329" r:id="rId40"/>
    <p:sldId id="330" r:id="rId41"/>
    <p:sldId id="33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39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4E2541-D425-4817-B9F2-3615F7338169}" type="datetimeFigureOut">
              <a:rPr lang="en-US" smtClean="0"/>
              <a:pPr/>
              <a:t>12/16/2024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68210-230F-4019-A246-8EDE5166C0A3}" type="slidenum">
              <a:rPr lang="en-US" smtClean="0"/>
              <a:pPr/>
              <a:t>‹#›</a:t>
            </a:fld>
            <a:endParaRPr lang="en-US"/>
          </a:p>
        </p:txBody>
      </p:sp>
    </p:spTree>
    <p:extLst>
      <p:ext uri="{BB962C8B-B14F-4D97-AF65-F5344CB8AC3E}">
        <p14:creationId xmlns:p14="http://schemas.microsoft.com/office/powerpoint/2010/main" val="14806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168210-230F-4019-A246-8EDE5166C0A3}"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338287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156420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3528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204076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0186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282448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166946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403561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240079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425879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221561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75522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382535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3734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317035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1CAC81-9E39-46EC-ADFA-DBC7F849660E}" type="datetimeFigureOut">
              <a:rPr lang="en-CA" smtClean="0"/>
              <a:pPr/>
              <a:t>2024-12-16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DCF01C-9395-40E3-A4BD-22426D31F348}" type="slidenum">
              <a:rPr lang="en-CA" smtClean="0"/>
              <a:pPr/>
              <a:t>‹#›</a:t>
            </a:fld>
            <a:endParaRPr lang="en-CA"/>
          </a:p>
        </p:txBody>
      </p:sp>
    </p:spTree>
    <p:extLst>
      <p:ext uri="{BB962C8B-B14F-4D97-AF65-F5344CB8AC3E}">
        <p14:creationId xmlns:p14="http://schemas.microsoft.com/office/powerpoint/2010/main" val="52883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1CAC81-9E39-46EC-ADFA-DBC7F849660E}" type="datetimeFigureOut">
              <a:rPr lang="en-CA" smtClean="0"/>
              <a:pPr/>
              <a:t>2024-12-16</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FDCF01C-9395-40E3-A4BD-22426D31F348}" type="slidenum">
              <a:rPr lang="en-CA" smtClean="0"/>
              <a:pPr/>
              <a:t>‹#›</a:t>
            </a:fld>
            <a:endParaRPr lang="en-CA"/>
          </a:p>
        </p:txBody>
      </p:sp>
    </p:spTree>
    <p:extLst>
      <p:ext uri="{BB962C8B-B14F-4D97-AF65-F5344CB8AC3E}">
        <p14:creationId xmlns:p14="http://schemas.microsoft.com/office/powerpoint/2010/main" val="330614429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hyperlink" Target="https://www.webmd.com/baby/news/20000106/common-procedure-during-delivery-linked-lasting-rectal-injuries" TargetMode="External"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587" y="2075936"/>
            <a:ext cx="9144000" cy="1823516"/>
          </a:xfrm>
        </p:spPr>
        <p:txBody>
          <a:bodyPr>
            <a:normAutofit fontScale="90000"/>
          </a:bodyPr>
          <a:lstStyle/>
          <a:p>
            <a:pPr algn="ctr"/>
            <a:br>
              <a:rPr lang="en-CA" b="1" dirty="0">
                <a:latin typeface="Times New Roman" panose="02020603050405020304" pitchFamily="18" charset="0"/>
                <a:cs typeface="Times New Roman" panose="02020603050405020304" pitchFamily="18" charset="0"/>
              </a:rPr>
            </a:br>
            <a:r>
              <a:rPr lang="en-US" sz="6700" b="1" dirty="0">
                <a:latin typeface="Times New Roman" panose="02020603050405020304" pitchFamily="18" charset="0"/>
                <a:cs typeface="Times New Roman" panose="02020603050405020304" pitchFamily="18" charset="0"/>
              </a:rPr>
              <a:t>The Process of Normal Labor and Birth</a:t>
            </a:r>
            <a:endParaRPr lang="en-CA"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07067" y="4050833"/>
            <a:ext cx="7766936" cy="971333"/>
          </a:xfrm>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Lect. Dr. Sahar  I. Abdulla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dirty="0">
                <a:solidFill>
                  <a:prstClr val="black"/>
                </a:solidFill>
                <a:latin typeface="Times New Roman" panose="02020603050405020304" pitchFamily="18" charset="0"/>
                <a:cs typeface="Times New Roman" panose="02020603050405020304" pitchFamily="18" charset="0"/>
              </a:rPr>
              <a:t>2024</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25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6591"/>
            <a:ext cx="9144000" cy="1431235"/>
          </a:xfrm>
        </p:spPr>
        <p:txBody>
          <a:bodyPr>
            <a:noAutofit/>
          </a:bodyPr>
          <a:lstStyle/>
          <a:p>
            <a:pPr algn="ctr"/>
            <a:r>
              <a:rPr lang="en-CA" b="1" dirty="0">
                <a:latin typeface="Times New Roman" panose="02020603050405020304" pitchFamily="18" charset="0"/>
                <a:cs typeface="Times New Roman" panose="02020603050405020304" pitchFamily="18" charset="0"/>
              </a:rPr>
              <a:t>First Stage</a:t>
            </a: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22852" y="1404730"/>
            <a:ext cx="9719327" cy="4545495"/>
          </a:xfrm>
        </p:spPr>
        <p:txBody>
          <a:bodyPr>
            <a:normAutofit/>
          </a:bodyPr>
          <a:lstStyle/>
          <a:p>
            <a:pPr algn="just"/>
            <a:r>
              <a:rPr lang="en-US" sz="3600" dirty="0">
                <a:solidFill>
                  <a:schemeClr val="tx1"/>
                </a:solidFill>
                <a:latin typeface="Times New Roman" panose="02020603050405020304" pitchFamily="18" charset="0"/>
                <a:cs typeface="Times New Roman" panose="02020603050405020304" pitchFamily="18" charset="0"/>
              </a:rPr>
              <a:t>The first stage of labor begins with the initiation of regular contractions that produce cervical dilation and continues through complete dilation. The first  stage is the longest one and is composed of three phases. </a:t>
            </a:r>
          </a:p>
          <a:p>
            <a:pPr algn="just"/>
            <a:r>
              <a:rPr lang="en-US" sz="3600" dirty="0">
                <a:solidFill>
                  <a:schemeClr val="tx1"/>
                </a:solidFill>
                <a:latin typeface="Times New Roman" panose="02020603050405020304" pitchFamily="18" charset="0"/>
                <a:cs typeface="Times New Roman" panose="02020603050405020304" pitchFamily="18" charset="0"/>
              </a:rPr>
              <a:t>The </a:t>
            </a:r>
            <a:r>
              <a:rPr lang="en-US" sz="3600" b="1" dirty="0">
                <a:solidFill>
                  <a:schemeClr val="tx1"/>
                </a:solidFill>
                <a:latin typeface="Times New Roman" panose="02020603050405020304" pitchFamily="18" charset="0"/>
                <a:cs typeface="Times New Roman" panose="02020603050405020304" pitchFamily="18" charset="0"/>
              </a:rPr>
              <a:t>latent</a:t>
            </a:r>
            <a:r>
              <a:rPr lang="en-US" sz="3600" dirty="0">
                <a:solidFill>
                  <a:schemeClr val="tx1"/>
                </a:solidFill>
                <a:latin typeface="Times New Roman" panose="02020603050405020304" pitchFamily="18" charset="0"/>
                <a:cs typeface="Times New Roman" panose="02020603050405020304" pitchFamily="18" charset="0"/>
              </a:rPr>
              <a:t> phase is followed by the </a:t>
            </a:r>
            <a:r>
              <a:rPr lang="en-US" sz="3600" b="1" dirty="0">
                <a:solidFill>
                  <a:schemeClr val="tx1"/>
                </a:solidFill>
                <a:latin typeface="Times New Roman" panose="02020603050405020304" pitchFamily="18" charset="0"/>
                <a:cs typeface="Times New Roman" panose="02020603050405020304" pitchFamily="18" charset="0"/>
              </a:rPr>
              <a:t>active</a:t>
            </a:r>
            <a:r>
              <a:rPr lang="en-US" sz="3600" dirty="0">
                <a:solidFill>
                  <a:schemeClr val="tx1"/>
                </a:solidFill>
                <a:latin typeface="Times New Roman" panose="02020603050405020304" pitchFamily="18" charset="0"/>
                <a:cs typeface="Times New Roman" panose="02020603050405020304" pitchFamily="18" charset="0"/>
              </a:rPr>
              <a:t> phase and then the </a:t>
            </a:r>
            <a:r>
              <a:rPr lang="en-US" sz="3600" b="1" dirty="0">
                <a:solidFill>
                  <a:schemeClr val="tx1"/>
                </a:solidFill>
                <a:latin typeface="Times New Roman" panose="02020603050405020304" pitchFamily="18" charset="0"/>
                <a:cs typeface="Times New Roman" panose="02020603050405020304" pitchFamily="18" charset="0"/>
              </a:rPr>
              <a:t>transition </a:t>
            </a:r>
            <a:r>
              <a:rPr lang="en-US" sz="3600" dirty="0">
                <a:solidFill>
                  <a:schemeClr val="tx1"/>
                </a:solidFill>
                <a:latin typeface="Times New Roman" panose="02020603050405020304" pitchFamily="18" charset="0"/>
                <a:cs typeface="Times New Roman" panose="02020603050405020304" pitchFamily="18" charset="0"/>
              </a:rPr>
              <a:t>Phase.</a:t>
            </a:r>
            <a:endParaRPr lang="en-CA"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35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3476" y="510895"/>
            <a:ext cx="9144000" cy="742120"/>
          </a:xfrm>
        </p:spPr>
        <p:txBody>
          <a:bodyPr>
            <a:normAutofit fontScale="90000"/>
          </a:bodyPr>
          <a:lstStyle/>
          <a:p>
            <a:r>
              <a:rPr lang="en-US" b="1" dirty="0">
                <a:latin typeface="Times New Roman" panose="02020603050405020304" pitchFamily="18" charset="0"/>
                <a:cs typeface="Times New Roman" panose="02020603050405020304" pitchFamily="18" charset="0"/>
              </a:rPr>
              <a:t>Stages and Phases of Labor</a:t>
            </a:r>
            <a:endParaRPr lang="en-CA"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42121" y="1417983"/>
            <a:ext cx="11237843" cy="5221356"/>
          </a:xfrm>
        </p:spPr>
        <p:txBody>
          <a:bodyPr>
            <a:noAutofit/>
          </a:bodyPr>
          <a:lstStyle/>
          <a:p>
            <a:pPr algn="l"/>
            <a:r>
              <a:rPr lang="en-US" sz="3200" b="1" dirty="0">
                <a:solidFill>
                  <a:schemeClr val="tx1"/>
                </a:solidFill>
                <a:latin typeface="Times New Roman" panose="02020603050405020304" pitchFamily="18" charset="0"/>
                <a:cs typeface="Times New Roman" panose="02020603050405020304" pitchFamily="18" charset="0"/>
              </a:rPr>
              <a:t>Its average duration is 12 hours in primigravida and 6 hours in multigravida.</a:t>
            </a:r>
          </a:p>
          <a:p>
            <a:pPr algn="l"/>
            <a:r>
              <a:rPr lang="en-US" sz="3200" b="1" dirty="0">
                <a:solidFill>
                  <a:schemeClr val="tx1"/>
                </a:solidFill>
                <a:latin typeface="Times New Roman" panose="02020603050405020304" pitchFamily="18" charset="0"/>
                <a:cs typeface="Times New Roman" panose="02020603050405020304" pitchFamily="18" charset="0"/>
              </a:rPr>
              <a:t>First Stage </a:t>
            </a:r>
            <a:r>
              <a:rPr lang="en-US" sz="3200" dirty="0">
                <a:solidFill>
                  <a:schemeClr val="tx1"/>
                </a:solidFill>
                <a:latin typeface="Times New Roman" panose="02020603050405020304" pitchFamily="18" charset="0"/>
                <a:cs typeface="Times New Roman" panose="02020603050405020304" pitchFamily="18" charset="0"/>
              </a:rPr>
              <a:t>(0–10 cm dilated)</a:t>
            </a:r>
          </a:p>
          <a:p>
            <a:pPr algn="l"/>
            <a:r>
              <a:rPr lang="en-US" sz="3200" dirty="0">
                <a:solidFill>
                  <a:schemeClr val="tx1"/>
                </a:solidFill>
                <a:latin typeface="Times New Roman" panose="02020603050405020304" pitchFamily="18" charset="0"/>
                <a:cs typeface="Times New Roman" panose="02020603050405020304" pitchFamily="18" charset="0"/>
              </a:rPr>
              <a:t>1- Latent phase: 0–3 cm; contractions are mild –</a:t>
            </a:r>
          </a:p>
          <a:p>
            <a:pPr algn="l"/>
            <a:r>
              <a:rPr lang="en-US" sz="3200" dirty="0">
                <a:solidFill>
                  <a:schemeClr val="tx1"/>
                </a:solidFill>
                <a:latin typeface="Times New Roman" panose="02020603050405020304" pitchFamily="18" charset="0"/>
                <a:cs typeface="Times New Roman" panose="02020603050405020304" pitchFamily="18" charset="0"/>
              </a:rPr>
              <a:t>every 5-10 min and last for 30 s   Or  30 to 40 seconds</a:t>
            </a:r>
          </a:p>
          <a:p>
            <a:pPr algn="l"/>
            <a:r>
              <a:rPr lang="en-US" sz="3200" dirty="0">
                <a:solidFill>
                  <a:schemeClr val="tx1"/>
                </a:solidFill>
                <a:latin typeface="Times New Roman" panose="02020603050405020304" pitchFamily="18" charset="0"/>
                <a:cs typeface="Times New Roman" panose="02020603050405020304" pitchFamily="18" charset="0"/>
              </a:rPr>
              <a:t>2- Active phase: 4–7 cm; contractions are moderate every 3–5 min and last for 40 - 60 seconds),</a:t>
            </a:r>
          </a:p>
          <a:p>
            <a:pPr algn="l"/>
            <a:r>
              <a:rPr lang="en-US" sz="3200" dirty="0">
                <a:solidFill>
                  <a:schemeClr val="tx1"/>
                </a:solidFill>
                <a:latin typeface="Times New Roman" panose="02020603050405020304" pitchFamily="18" charset="0"/>
                <a:cs typeface="Times New Roman" panose="02020603050405020304" pitchFamily="18" charset="0"/>
              </a:rPr>
              <a:t>3- Transition phase: 8–10 cm; contractions are strong every 2–3 min and last for 60-90 s.</a:t>
            </a:r>
            <a:endParaRPr lang="en-CA"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2094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883" y="999167"/>
            <a:ext cx="9187414" cy="927653"/>
          </a:xfrm>
        </p:spPr>
        <p:txBody>
          <a:bodyPr>
            <a:normAutofit fontScale="90000"/>
          </a:bodyPr>
          <a:lstStyle/>
          <a:p>
            <a:pPr algn="l"/>
            <a:r>
              <a:rPr lang="en-US" sz="4900" b="1" dirty="0">
                <a:latin typeface="Times New Roman" panose="02020603050405020304" pitchFamily="18" charset="0"/>
                <a:cs typeface="Times New Roman" panose="02020603050405020304" pitchFamily="18" charset="0"/>
              </a:rPr>
              <a:t>First Stage of Labor:</a:t>
            </a:r>
            <a:br>
              <a:rPr lang="en-US" sz="4900" b="1" dirty="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1-  Latent Phase</a:t>
            </a:r>
            <a:br>
              <a:rPr lang="en-US" dirty="0"/>
            </a:br>
            <a:endParaRPr lang="en-CA" dirty="0"/>
          </a:p>
        </p:txBody>
      </p:sp>
      <p:sp>
        <p:nvSpPr>
          <p:cNvPr id="3" name="Subtitle 2"/>
          <p:cNvSpPr>
            <a:spLocks noGrp="1"/>
          </p:cNvSpPr>
          <p:nvPr>
            <p:ph type="subTitle" idx="1"/>
          </p:nvPr>
        </p:nvSpPr>
        <p:spPr>
          <a:xfrm>
            <a:off x="596347" y="1630016"/>
            <a:ext cx="10588487" cy="4795497"/>
          </a:xfrm>
        </p:spPr>
        <p:txBody>
          <a:bodyPr>
            <a:normAutofit/>
          </a:bodyPr>
          <a:lstStyle/>
          <a:p>
            <a:pPr algn="l"/>
            <a:r>
              <a:rPr lang="en-US" sz="3600" dirty="0">
                <a:solidFill>
                  <a:schemeClr val="tx1"/>
                </a:solidFill>
                <a:latin typeface="Times New Roman" panose="02020603050405020304" pitchFamily="18" charset="0"/>
                <a:cs typeface="Times New Roman" panose="02020603050405020304" pitchFamily="18" charset="0"/>
              </a:rPr>
              <a:t>*Beginning cervical dilatation and effacement</a:t>
            </a:r>
          </a:p>
          <a:p>
            <a:pPr algn="l"/>
            <a:r>
              <a:rPr lang="en-US" sz="3600" dirty="0">
                <a:solidFill>
                  <a:schemeClr val="tx1"/>
                </a:solidFill>
                <a:latin typeface="Times New Roman" panose="02020603050405020304" pitchFamily="18" charset="0"/>
                <a:cs typeface="Times New Roman" panose="02020603050405020304" pitchFamily="18" charset="0"/>
              </a:rPr>
              <a:t>*Cervical dilatation from 0–3 cm</a:t>
            </a:r>
          </a:p>
          <a:p>
            <a:pPr algn="l"/>
            <a:r>
              <a:rPr lang="en-US" sz="3600" dirty="0">
                <a:solidFill>
                  <a:schemeClr val="tx1"/>
                </a:solidFill>
                <a:latin typeface="Times New Roman" panose="02020603050405020304" pitchFamily="18" charset="0"/>
                <a:cs typeface="Times New Roman" panose="02020603050405020304" pitchFamily="18" charset="0"/>
              </a:rPr>
              <a:t>*No evident fetal descent </a:t>
            </a:r>
          </a:p>
          <a:p>
            <a:pPr algn="l"/>
            <a:r>
              <a:rPr lang="en-US" sz="3600" dirty="0">
                <a:solidFill>
                  <a:schemeClr val="tx1"/>
                </a:solidFill>
                <a:latin typeface="Times New Roman" panose="02020603050405020304" pitchFamily="18" charset="0"/>
                <a:cs typeface="Times New Roman" panose="02020603050405020304" pitchFamily="18" charset="0"/>
              </a:rPr>
              <a:t>*Uterine contractions are usually mild in frequency, duration, and intensity </a:t>
            </a:r>
          </a:p>
          <a:p>
            <a:pPr algn="l"/>
            <a:r>
              <a:rPr lang="en-US" sz="3600" dirty="0">
                <a:solidFill>
                  <a:srgbClr val="0070C0"/>
                </a:solidFill>
                <a:latin typeface="Times New Roman" panose="02020603050405020304" pitchFamily="18" charset="0"/>
                <a:cs typeface="Times New Roman" panose="02020603050405020304" pitchFamily="18" charset="0"/>
              </a:rPr>
              <a:t>The latent phase of labor can last as long as 10 to 14 hours</a:t>
            </a:r>
            <a:endParaRPr lang="en-CA" sz="36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50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4888" y="278297"/>
            <a:ext cx="8897692" cy="1881808"/>
          </a:xfrm>
        </p:spPr>
        <p:txBody>
          <a:bodyPr>
            <a:normAutofit fontScale="90000"/>
          </a:bodyPr>
          <a:lstStyle/>
          <a:p>
            <a:pPr algn="l"/>
            <a:r>
              <a:rPr lang="en-US" sz="5300" dirty="0">
                <a:latin typeface="Times New Roman" panose="02020603050405020304" pitchFamily="18" charset="0"/>
                <a:cs typeface="Times New Roman" panose="02020603050405020304" pitchFamily="18" charset="0"/>
              </a:rPr>
              <a:t>First Stage of Labor:</a:t>
            </a:r>
            <a:br>
              <a:rPr lang="en-US" sz="5300" dirty="0">
                <a:latin typeface="Times New Roman" panose="02020603050405020304" pitchFamily="18" charset="0"/>
                <a:cs typeface="Times New Roman" panose="02020603050405020304" pitchFamily="18" charset="0"/>
              </a:rPr>
            </a:br>
            <a:r>
              <a:rPr lang="en-US" sz="5300" dirty="0">
                <a:latin typeface="Times New Roman" panose="02020603050405020304" pitchFamily="18" charset="0"/>
                <a:cs typeface="Times New Roman" panose="02020603050405020304" pitchFamily="18" charset="0"/>
              </a:rPr>
              <a:t>2-  </a:t>
            </a:r>
            <a:r>
              <a:rPr lang="en-US" sz="5300" b="1" dirty="0">
                <a:latin typeface="Times New Roman" panose="02020603050405020304" pitchFamily="18" charset="0"/>
                <a:cs typeface="Times New Roman" panose="02020603050405020304" pitchFamily="18" charset="0"/>
              </a:rPr>
              <a:t>Active Phase</a:t>
            </a:r>
            <a:br>
              <a:rPr lang="en-US" dirty="0"/>
            </a:br>
            <a:endParaRPr lang="en-CA" dirty="0"/>
          </a:p>
        </p:txBody>
      </p:sp>
      <p:sp>
        <p:nvSpPr>
          <p:cNvPr id="3" name="Subtitle 2"/>
          <p:cNvSpPr>
            <a:spLocks noGrp="1"/>
          </p:cNvSpPr>
          <p:nvPr>
            <p:ph type="subTitle" idx="1"/>
          </p:nvPr>
        </p:nvSpPr>
        <p:spPr>
          <a:xfrm>
            <a:off x="728870" y="1842053"/>
            <a:ext cx="9939130" cy="3389243"/>
          </a:xfrm>
        </p:spPr>
        <p:txBody>
          <a:bodyPr>
            <a:normAutofit fontScale="92500" lnSpcReduction="20000"/>
          </a:bodyPr>
          <a:lstStyle/>
          <a:p>
            <a:pPr algn="l"/>
            <a:r>
              <a:rPr lang="en-US" sz="3200" dirty="0">
                <a:solidFill>
                  <a:schemeClr val="tx1"/>
                </a:solidFill>
                <a:latin typeface="Times New Roman" panose="02020603050405020304" pitchFamily="18" charset="0"/>
                <a:cs typeface="Times New Roman" panose="02020603050405020304" pitchFamily="18" charset="0"/>
              </a:rPr>
              <a:t>*Cervical dilatation from 4 to 7 cm </a:t>
            </a:r>
          </a:p>
          <a:p>
            <a:pPr algn="l"/>
            <a:r>
              <a:rPr lang="en-US" sz="3200" dirty="0">
                <a:solidFill>
                  <a:schemeClr val="tx1"/>
                </a:solidFill>
                <a:latin typeface="Times New Roman" panose="02020603050405020304" pitchFamily="18" charset="0"/>
                <a:cs typeface="Times New Roman" panose="02020603050405020304" pitchFamily="18" charset="0"/>
              </a:rPr>
              <a:t>*Progressive fetal descent </a:t>
            </a:r>
          </a:p>
          <a:p>
            <a:pPr algn="l"/>
            <a:r>
              <a:rPr lang="en-US" sz="3200" dirty="0">
                <a:solidFill>
                  <a:schemeClr val="tx1"/>
                </a:solidFill>
                <a:latin typeface="Times New Roman" panose="02020603050405020304" pitchFamily="18" charset="0"/>
                <a:cs typeface="Times New Roman" panose="02020603050405020304" pitchFamily="18" charset="0"/>
              </a:rPr>
              <a:t>*Contractions more frequent and intense</a:t>
            </a:r>
          </a:p>
          <a:p>
            <a:pPr algn="l"/>
            <a:endParaRPr lang="en-US" sz="3200" dirty="0">
              <a:solidFill>
                <a:schemeClr val="tx1"/>
              </a:solidFill>
              <a:latin typeface="Times New Roman" panose="02020603050405020304" pitchFamily="18" charset="0"/>
              <a:cs typeface="Times New Roman" panose="02020603050405020304" pitchFamily="18" charset="0"/>
            </a:endParaRPr>
          </a:p>
          <a:p>
            <a:pPr algn="just"/>
            <a:r>
              <a:rPr lang="en-US" sz="3200" dirty="0">
                <a:solidFill>
                  <a:schemeClr val="tx1"/>
                </a:solidFill>
                <a:latin typeface="Times New Roman" panose="02020603050405020304" pitchFamily="18" charset="0"/>
                <a:cs typeface="Times New Roman" panose="02020603050405020304" pitchFamily="18" charset="0"/>
              </a:rPr>
              <a:t>The length of the active phase is variable, </a:t>
            </a:r>
            <a:r>
              <a:rPr lang="en-US" sz="3200" b="1" dirty="0">
                <a:solidFill>
                  <a:schemeClr val="tx1"/>
                </a:solidFill>
                <a:latin typeface="Times New Roman" panose="02020603050405020304" pitchFamily="18" charset="0"/>
                <a:cs typeface="Times New Roman" panose="02020603050405020304" pitchFamily="18" charset="0"/>
              </a:rPr>
              <a:t>nulliparous women </a:t>
            </a:r>
            <a:r>
              <a:rPr lang="en-US" sz="3200" dirty="0">
                <a:solidFill>
                  <a:schemeClr val="tx1"/>
                </a:solidFill>
                <a:latin typeface="Times New Roman" panose="02020603050405020304" pitchFamily="18" charset="0"/>
                <a:cs typeface="Times New Roman" panose="02020603050405020304" pitchFamily="18" charset="0"/>
              </a:rPr>
              <a:t>generally progress at an average speed of </a:t>
            </a:r>
            <a:r>
              <a:rPr lang="en-US" sz="3200" b="1" dirty="0">
                <a:solidFill>
                  <a:schemeClr val="tx1"/>
                </a:solidFill>
                <a:latin typeface="Times New Roman" panose="02020603050405020304" pitchFamily="18" charset="0"/>
                <a:cs typeface="Times New Roman" panose="02020603050405020304" pitchFamily="18" charset="0"/>
              </a:rPr>
              <a:t>1 cm </a:t>
            </a:r>
            <a:r>
              <a:rPr lang="en-US" sz="3200" dirty="0">
                <a:solidFill>
                  <a:schemeClr val="tx1"/>
                </a:solidFill>
                <a:latin typeface="Times New Roman" panose="02020603050405020304" pitchFamily="18" charset="0"/>
                <a:cs typeface="Times New Roman" panose="02020603050405020304" pitchFamily="18" charset="0"/>
              </a:rPr>
              <a:t>of dilation per </a:t>
            </a:r>
            <a:r>
              <a:rPr lang="en-US" sz="3200" b="1" dirty="0">
                <a:solidFill>
                  <a:schemeClr val="tx1"/>
                </a:solidFill>
                <a:latin typeface="Times New Roman" panose="02020603050405020304" pitchFamily="18" charset="0"/>
                <a:cs typeface="Times New Roman" panose="02020603050405020304" pitchFamily="18" charset="0"/>
              </a:rPr>
              <a:t>hour </a:t>
            </a:r>
            <a:r>
              <a:rPr lang="en-US" sz="3200" dirty="0">
                <a:solidFill>
                  <a:schemeClr val="tx1"/>
                </a:solidFill>
                <a:latin typeface="Times New Roman" panose="02020603050405020304" pitchFamily="18" charset="0"/>
                <a:cs typeface="Times New Roman" panose="02020603050405020304" pitchFamily="18" charset="0"/>
              </a:rPr>
              <a:t>and </a:t>
            </a:r>
            <a:r>
              <a:rPr lang="en-US" sz="3200" b="1" dirty="0">
                <a:solidFill>
                  <a:schemeClr val="tx1"/>
                </a:solidFill>
                <a:latin typeface="Times New Roman" panose="02020603050405020304" pitchFamily="18" charset="0"/>
                <a:cs typeface="Times New Roman" panose="02020603050405020304" pitchFamily="18" charset="0"/>
              </a:rPr>
              <a:t>multiparas</a:t>
            </a:r>
            <a:r>
              <a:rPr lang="en-US" sz="3200" dirty="0">
                <a:solidFill>
                  <a:schemeClr val="tx1"/>
                </a:solidFill>
                <a:latin typeface="Times New Roman" panose="02020603050405020304" pitchFamily="18" charset="0"/>
                <a:cs typeface="Times New Roman" panose="02020603050405020304" pitchFamily="18" charset="0"/>
              </a:rPr>
              <a:t> at </a:t>
            </a:r>
            <a:r>
              <a:rPr lang="en-US" sz="3200" b="1" dirty="0">
                <a:solidFill>
                  <a:schemeClr val="tx1"/>
                </a:solidFill>
                <a:latin typeface="Times New Roman" panose="02020603050405020304" pitchFamily="18" charset="0"/>
                <a:cs typeface="Times New Roman" panose="02020603050405020304" pitchFamily="18" charset="0"/>
              </a:rPr>
              <a:t>1.5 cm </a:t>
            </a:r>
            <a:r>
              <a:rPr lang="en-US" sz="3200" dirty="0">
                <a:solidFill>
                  <a:schemeClr val="tx1"/>
                </a:solidFill>
                <a:latin typeface="Times New Roman" panose="02020603050405020304" pitchFamily="18" charset="0"/>
                <a:cs typeface="Times New Roman" panose="02020603050405020304" pitchFamily="18" charset="0"/>
              </a:rPr>
              <a:t>of cervical dilation </a:t>
            </a:r>
            <a:r>
              <a:rPr lang="en-US" sz="3200" b="1" dirty="0">
                <a:solidFill>
                  <a:schemeClr val="tx1"/>
                </a:solidFill>
                <a:latin typeface="Times New Roman" panose="02020603050405020304" pitchFamily="18" charset="0"/>
                <a:cs typeface="Times New Roman" panose="02020603050405020304" pitchFamily="18" charset="0"/>
              </a:rPr>
              <a:t>per hour</a:t>
            </a:r>
            <a:r>
              <a:rPr lang="en-US" sz="3200" dirty="0">
                <a:solidFill>
                  <a:schemeClr val="tx1"/>
                </a:solidFill>
                <a:latin typeface="Times New Roman" panose="02020603050405020304" pitchFamily="18" charset="0"/>
                <a:cs typeface="Times New Roman" panose="02020603050405020304" pitchFamily="18" charset="0"/>
              </a:rPr>
              <a:t>.</a:t>
            </a:r>
            <a:endParaRPr lang="en-CA"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436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49357"/>
            <a:ext cx="9144000" cy="1736034"/>
          </a:xfrm>
        </p:spPr>
        <p:txBody>
          <a:bodyPr>
            <a:normAutofit fontScale="90000"/>
          </a:bodyPr>
          <a:lstStyle/>
          <a:p>
            <a:pPr algn="l"/>
            <a:r>
              <a:rPr lang="en-US" sz="4400" dirty="0">
                <a:latin typeface="Times New Roman" panose="02020603050405020304" pitchFamily="18" charset="0"/>
                <a:cs typeface="Times New Roman" panose="02020603050405020304" pitchFamily="18" charset="0"/>
              </a:rPr>
              <a:t>First Stage of Labor: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3- </a:t>
            </a:r>
            <a:r>
              <a:rPr lang="en-US" sz="4400" b="1" dirty="0">
                <a:latin typeface="Times New Roman" panose="02020603050405020304" pitchFamily="18" charset="0"/>
                <a:cs typeface="Times New Roman" panose="02020603050405020304" pitchFamily="18" charset="0"/>
              </a:rPr>
              <a:t>Transition</a:t>
            </a:r>
            <a:br>
              <a:rPr lang="en-US"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81879" y="2544417"/>
            <a:ext cx="9886122" cy="2713383"/>
          </a:xfrm>
        </p:spPr>
        <p:txBody>
          <a:bodyPr>
            <a:normAutofit fontScale="92500" lnSpcReduction="10000"/>
          </a:bodyPr>
          <a:lstStyle/>
          <a:p>
            <a:pPr algn="l"/>
            <a:r>
              <a:rPr lang="en-US" sz="3200" dirty="0">
                <a:solidFill>
                  <a:schemeClr val="tx1"/>
                </a:solidFill>
                <a:latin typeface="Times New Roman" panose="02020603050405020304" pitchFamily="18" charset="0"/>
                <a:cs typeface="Times New Roman" panose="02020603050405020304" pitchFamily="18" charset="0"/>
              </a:rPr>
              <a:t>*Cervical dilatation from 7 to 10 cm </a:t>
            </a:r>
          </a:p>
          <a:p>
            <a:pPr algn="l"/>
            <a:r>
              <a:rPr lang="en-US" sz="3200" dirty="0">
                <a:solidFill>
                  <a:schemeClr val="tx1"/>
                </a:solidFill>
                <a:latin typeface="Times New Roman" panose="02020603050405020304" pitchFamily="18" charset="0"/>
                <a:cs typeface="Times New Roman" panose="02020603050405020304" pitchFamily="18" charset="0"/>
              </a:rPr>
              <a:t>*Progressive fetal descent </a:t>
            </a:r>
          </a:p>
          <a:p>
            <a:pPr algn="l"/>
            <a:r>
              <a:rPr lang="en-US" sz="3200" dirty="0">
                <a:solidFill>
                  <a:schemeClr val="tx1"/>
                </a:solidFill>
                <a:latin typeface="Times New Roman" panose="02020603050405020304" pitchFamily="18" charset="0"/>
                <a:cs typeface="Times New Roman" panose="02020603050405020304" pitchFamily="18" charset="0"/>
              </a:rPr>
              <a:t>*Contractions more frequent and intense</a:t>
            </a:r>
          </a:p>
          <a:p>
            <a:pPr algn="l"/>
            <a:endParaRPr lang="en-US" sz="3200" dirty="0">
              <a:solidFill>
                <a:schemeClr val="tx1"/>
              </a:solidFill>
              <a:latin typeface="Times New Roman" panose="02020603050405020304" pitchFamily="18" charset="0"/>
              <a:cs typeface="Times New Roman" panose="02020603050405020304" pitchFamily="18" charset="0"/>
            </a:endParaRPr>
          </a:p>
          <a:p>
            <a:pPr algn="l"/>
            <a:r>
              <a:rPr lang="en-CA" sz="3200" dirty="0">
                <a:solidFill>
                  <a:schemeClr val="tx1"/>
                </a:solidFill>
                <a:latin typeface="Times New Roman" panose="02020603050405020304" pitchFamily="18" charset="0"/>
                <a:cs typeface="Times New Roman" panose="02020603050405020304" pitchFamily="18" charset="0"/>
              </a:rPr>
              <a:t>(</a:t>
            </a:r>
            <a:r>
              <a:rPr lang="en-CA" sz="3200" b="1" dirty="0">
                <a:solidFill>
                  <a:schemeClr val="tx1"/>
                </a:solidFill>
                <a:latin typeface="Times New Roman" panose="02020603050405020304" pitchFamily="18" charset="0"/>
                <a:cs typeface="Times New Roman" panose="02020603050405020304" pitchFamily="18" charset="0"/>
              </a:rPr>
              <a:t>1 cm</a:t>
            </a:r>
            <a:r>
              <a:rPr lang="en-CA" sz="3200" dirty="0">
                <a:solidFill>
                  <a:schemeClr val="tx1"/>
                </a:solidFill>
                <a:latin typeface="Times New Roman" panose="02020603050405020304" pitchFamily="18" charset="0"/>
                <a:cs typeface="Times New Roman" panose="02020603050405020304" pitchFamily="18" charset="0"/>
              </a:rPr>
              <a:t>/hr for a </a:t>
            </a:r>
            <a:r>
              <a:rPr lang="en-CA" sz="3200" b="1" dirty="0">
                <a:solidFill>
                  <a:schemeClr val="tx1"/>
                </a:solidFill>
                <a:latin typeface="Times New Roman" panose="02020603050405020304" pitchFamily="18" charset="0"/>
                <a:cs typeface="Times New Roman" panose="02020603050405020304" pitchFamily="18" charset="0"/>
              </a:rPr>
              <a:t>nullipara</a:t>
            </a:r>
            <a:r>
              <a:rPr lang="en-CA" sz="3200" dirty="0">
                <a:solidFill>
                  <a:schemeClr val="tx1"/>
                </a:solidFill>
                <a:latin typeface="Times New Roman" panose="02020603050405020304" pitchFamily="18" charset="0"/>
                <a:cs typeface="Times New Roman" panose="02020603050405020304" pitchFamily="18" charset="0"/>
              </a:rPr>
              <a:t> and </a:t>
            </a:r>
            <a:r>
              <a:rPr lang="en-CA" sz="3200" b="1" dirty="0">
                <a:solidFill>
                  <a:schemeClr val="tx1"/>
                </a:solidFill>
                <a:latin typeface="Times New Roman" panose="02020603050405020304" pitchFamily="18" charset="0"/>
                <a:cs typeface="Times New Roman" panose="02020603050405020304" pitchFamily="18" charset="0"/>
              </a:rPr>
              <a:t>1.5 cm</a:t>
            </a:r>
            <a:r>
              <a:rPr lang="en-CA" sz="3200" dirty="0">
                <a:solidFill>
                  <a:schemeClr val="tx1"/>
                </a:solidFill>
                <a:latin typeface="Times New Roman" panose="02020603050405020304" pitchFamily="18" charset="0"/>
                <a:cs typeface="Times New Roman" panose="02020603050405020304" pitchFamily="18" charset="0"/>
              </a:rPr>
              <a:t>/hr for a </a:t>
            </a:r>
            <a:r>
              <a:rPr lang="en-CA" sz="3200" b="1" dirty="0">
                <a:solidFill>
                  <a:schemeClr val="tx1"/>
                </a:solidFill>
                <a:latin typeface="Times New Roman" panose="02020603050405020304" pitchFamily="18" charset="0"/>
                <a:cs typeface="Times New Roman" panose="02020603050405020304" pitchFamily="18" charset="0"/>
              </a:rPr>
              <a:t>multipara</a:t>
            </a:r>
            <a:r>
              <a:rPr lang="en-CA"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025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0817"/>
            <a:ext cx="9144000" cy="1113183"/>
          </a:xfrm>
        </p:spPr>
        <p:txBody>
          <a:bodyPr>
            <a:normAutofit/>
          </a:bodyPr>
          <a:lstStyle/>
          <a:p>
            <a:pPr algn="l"/>
            <a:r>
              <a:rPr lang="en-CA" b="1" dirty="0">
                <a:latin typeface="Times New Roman" panose="02020603050405020304" pitchFamily="18" charset="0"/>
                <a:cs typeface="Times New Roman" panose="02020603050405020304" pitchFamily="18" charset="0"/>
              </a:rPr>
              <a:t>Labor Support</a:t>
            </a:r>
          </a:p>
        </p:txBody>
      </p:sp>
      <p:sp>
        <p:nvSpPr>
          <p:cNvPr id="3" name="Subtitle 2"/>
          <p:cNvSpPr>
            <a:spLocks noGrp="1"/>
          </p:cNvSpPr>
          <p:nvPr>
            <p:ph type="subTitle" idx="1"/>
          </p:nvPr>
        </p:nvSpPr>
        <p:spPr>
          <a:xfrm>
            <a:off x="516835" y="1815548"/>
            <a:ext cx="10151165" cy="4724790"/>
          </a:xfrm>
        </p:spPr>
        <p:txBody>
          <a:bodyPr>
            <a:normAutofit fontScale="92500" lnSpcReduction="20000"/>
          </a:bodyPr>
          <a:lstStyle/>
          <a:p>
            <a:pPr algn="l"/>
            <a:r>
              <a:rPr lang="en-US" sz="3200" dirty="0">
                <a:solidFill>
                  <a:schemeClr val="tx1"/>
                </a:solidFill>
                <a:latin typeface="Times New Roman" panose="02020603050405020304" pitchFamily="18" charset="0"/>
                <a:cs typeface="Times New Roman" panose="02020603050405020304" pitchFamily="18" charset="0"/>
              </a:rPr>
              <a:t>1-Assessment of the Maternal </a:t>
            </a:r>
            <a:endParaRPr lang="en-CA" sz="3200" dirty="0">
              <a:solidFill>
                <a:schemeClr val="tx1"/>
              </a:solidFill>
              <a:latin typeface="Times New Roman" panose="02020603050405020304" pitchFamily="18" charset="0"/>
              <a:cs typeface="Times New Roman" panose="02020603050405020304" pitchFamily="18" charset="0"/>
            </a:endParaRPr>
          </a:p>
          <a:p>
            <a:pPr algn="l"/>
            <a:r>
              <a:rPr lang="en-CA" sz="3200" dirty="0">
                <a:solidFill>
                  <a:schemeClr val="tx1"/>
                </a:solidFill>
                <a:latin typeface="Times New Roman" panose="02020603050405020304" pitchFamily="18" charset="0"/>
                <a:cs typeface="Times New Roman" panose="02020603050405020304" pitchFamily="18" charset="0"/>
              </a:rPr>
              <a:t>2- Assessment of the Fetus</a:t>
            </a:r>
          </a:p>
          <a:p>
            <a:pPr algn="l"/>
            <a:r>
              <a:rPr lang="en-CA" sz="3200" dirty="0">
                <a:solidFill>
                  <a:schemeClr val="tx1"/>
                </a:solidFill>
                <a:latin typeface="Times New Roman" panose="02020603050405020304" pitchFamily="18" charset="0"/>
                <a:cs typeface="Times New Roman" panose="02020603050405020304" pitchFamily="18" charset="0"/>
              </a:rPr>
              <a:t>3-Promotion of comfort</a:t>
            </a:r>
          </a:p>
          <a:p>
            <a:pPr algn="l"/>
            <a:r>
              <a:rPr lang="en-CA" sz="3200" dirty="0">
                <a:solidFill>
                  <a:schemeClr val="tx1"/>
                </a:solidFill>
                <a:latin typeface="Times New Roman" panose="02020603050405020304" pitchFamily="18" charset="0"/>
                <a:cs typeface="Times New Roman" panose="02020603050405020304" pitchFamily="18" charset="0"/>
              </a:rPr>
              <a:t>*Position Changes</a:t>
            </a:r>
          </a:p>
          <a:p>
            <a:pPr algn="l"/>
            <a:r>
              <a:rPr lang="en-CA" sz="3200" dirty="0">
                <a:solidFill>
                  <a:schemeClr val="tx1"/>
                </a:solidFill>
                <a:latin typeface="Times New Roman" panose="02020603050405020304" pitchFamily="18" charset="0"/>
                <a:cs typeface="Times New Roman" panose="02020603050405020304" pitchFamily="18" charset="0"/>
              </a:rPr>
              <a:t>*Personal Comfort Measures</a:t>
            </a:r>
          </a:p>
          <a:p>
            <a:pPr algn="l"/>
            <a:r>
              <a:rPr lang="en-US" sz="3200" dirty="0">
                <a:solidFill>
                  <a:schemeClr val="tx1"/>
                </a:solidFill>
                <a:latin typeface="Times New Roman" panose="02020603050405020304" pitchFamily="18" charset="0"/>
                <a:cs typeface="Times New Roman" panose="02020603050405020304" pitchFamily="18" charset="0"/>
              </a:rPr>
              <a:t>       A-Environment.</a:t>
            </a:r>
          </a:p>
          <a:p>
            <a:pPr algn="l"/>
            <a:r>
              <a:rPr lang="en-US" sz="3200" dirty="0">
                <a:solidFill>
                  <a:schemeClr val="tx1"/>
                </a:solidFill>
                <a:latin typeface="Times New Roman" panose="02020603050405020304" pitchFamily="18" charset="0"/>
                <a:cs typeface="Times New Roman" panose="02020603050405020304" pitchFamily="18" charset="0"/>
              </a:rPr>
              <a:t>       B-Personal hygiene.</a:t>
            </a:r>
            <a:endParaRPr lang="en-CA" sz="3200" dirty="0">
              <a:solidFill>
                <a:schemeClr val="tx1"/>
              </a:solidFill>
              <a:latin typeface="Times New Roman" panose="02020603050405020304" pitchFamily="18" charset="0"/>
              <a:cs typeface="Times New Roman" panose="02020603050405020304" pitchFamily="18" charset="0"/>
            </a:endParaRPr>
          </a:p>
          <a:p>
            <a:pPr algn="l"/>
            <a:r>
              <a:rPr lang="en-CA" sz="3200" dirty="0">
                <a:solidFill>
                  <a:schemeClr val="tx1"/>
                </a:solidFill>
                <a:latin typeface="Times New Roman" panose="02020603050405020304" pitchFamily="18" charset="0"/>
                <a:cs typeface="Times New Roman" panose="02020603050405020304" pitchFamily="18" charset="0"/>
              </a:rPr>
              <a:t>       C- Elimination.</a:t>
            </a:r>
          </a:p>
          <a:p>
            <a:pPr algn="l"/>
            <a:r>
              <a:rPr lang="en-CA" sz="3200" dirty="0">
                <a:solidFill>
                  <a:schemeClr val="tx1"/>
                </a:solidFill>
                <a:latin typeface="Times New Roman" panose="02020603050405020304" pitchFamily="18" charset="0"/>
                <a:cs typeface="Times New Roman" panose="02020603050405020304" pitchFamily="18" charset="0"/>
              </a:rPr>
              <a:t>       D-Supportive relaxation techniques.</a:t>
            </a:r>
          </a:p>
          <a:p>
            <a:pPr algn="l"/>
            <a:endParaRPr lang="en-CA"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35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stage of labor </a:t>
            </a:r>
            <a:endParaRPr lang="en-US" dirty="0"/>
          </a:p>
        </p:txBody>
      </p:sp>
      <p:sp>
        <p:nvSpPr>
          <p:cNvPr id="3" name="Content Placeholder 2"/>
          <p:cNvSpPr>
            <a:spLocks noGrp="1"/>
          </p:cNvSpPr>
          <p:nvPr>
            <p:ph idx="1"/>
          </p:nvPr>
        </p:nvSpPr>
        <p:spPr>
          <a:xfrm>
            <a:off x="677334" y="1408671"/>
            <a:ext cx="8596668" cy="4632692"/>
          </a:xfrm>
        </p:spPr>
        <p:txBody>
          <a:bodyPr>
            <a:noAutofit/>
          </a:bodyPr>
          <a:lstStyle/>
          <a:p>
            <a:r>
              <a:rPr lang="en-US" sz="3200" dirty="0">
                <a:latin typeface="Times New Roman" panose="02020603050405020304" pitchFamily="18" charset="0"/>
                <a:cs typeface="Times New Roman" panose="02020603050405020304" pitchFamily="18" charset="0"/>
              </a:rPr>
              <a:t>The second stage of </a:t>
            </a:r>
            <a:r>
              <a:rPr lang="en-US" sz="3200" dirty="0" err="1">
                <a:latin typeface="Times New Roman" panose="02020603050405020304" pitchFamily="18" charset="0"/>
                <a:cs typeface="Times New Roman" panose="02020603050405020304" pitchFamily="18" charset="0"/>
              </a:rPr>
              <a:t>labour</a:t>
            </a:r>
            <a:r>
              <a:rPr lang="en-US" sz="3200" dirty="0">
                <a:latin typeface="Times New Roman" panose="02020603050405020304" pitchFamily="18" charset="0"/>
                <a:cs typeface="Times New Roman" panose="02020603050405020304" pitchFamily="18" charset="0"/>
              </a:rPr>
              <a:t> starts when the cervix is fully dilated (10cm) and complete effacement (100%) and ends when the infant is completely delivered.</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median duration is approximately 50 minutes for nulliparous and about 20 minutes for multiparas, but it is highly variable</a:t>
            </a:r>
          </a:p>
          <a:p>
            <a:pPr>
              <a:buNone/>
            </a:pP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Symptoms and signs indicate of the second stage</a:t>
            </a:r>
            <a:endParaRPr lang="en-US" dirty="0"/>
          </a:p>
        </p:txBody>
      </p:sp>
      <p:sp>
        <p:nvSpPr>
          <p:cNvPr id="3" name="Content Placeholder 2"/>
          <p:cNvSpPr>
            <a:spLocks noGrp="1"/>
          </p:cNvSpPr>
          <p:nvPr>
            <p:ph idx="1"/>
          </p:nvPr>
        </p:nvSpPr>
        <p:spPr/>
        <p:txBody>
          <a:bodyPr>
            <a:noAutofit/>
          </a:bodyPr>
          <a:lstStyle/>
          <a:p>
            <a:pPr marL="0" indent="0">
              <a:buNone/>
            </a:pPr>
            <a:r>
              <a:rPr lang="en-US" sz="2800" dirty="0">
                <a:latin typeface="Times New Roman" panose="02020603050405020304" pitchFamily="18" charset="0"/>
                <a:cs typeface="Times New Roman" panose="02020603050405020304" pitchFamily="18" charset="0"/>
              </a:rPr>
              <a:t>1- Uterine contractions increase in both frequency and duration, they are more frequent and last longer.</a:t>
            </a:r>
          </a:p>
          <a:p>
            <a:pPr marL="0" indent="0">
              <a:buNone/>
            </a:pPr>
            <a:r>
              <a:rPr lang="en-US" sz="2800" dirty="0">
                <a:latin typeface="Times New Roman" panose="02020603050405020304" pitchFamily="18" charset="0"/>
                <a:cs typeface="Times New Roman" panose="02020603050405020304" pitchFamily="18" charset="0"/>
              </a:rPr>
              <a:t>2- The women becomes restless.</a:t>
            </a:r>
          </a:p>
          <a:p>
            <a:pPr marL="0" indent="0">
              <a:buNone/>
            </a:pPr>
            <a:r>
              <a:rPr lang="en-US" sz="2800" dirty="0">
                <a:latin typeface="Times New Roman" panose="02020603050405020304" pitchFamily="18" charset="0"/>
                <a:cs typeface="Times New Roman" panose="02020603050405020304" pitchFamily="18" charset="0"/>
              </a:rPr>
              <a:t>3-Nausea and vomiting often occur.</a:t>
            </a:r>
          </a:p>
          <a:p>
            <a:pPr marL="0" indent="0">
              <a:buNone/>
            </a:pPr>
            <a:r>
              <a:rPr lang="en-US" sz="2800" dirty="0">
                <a:latin typeface="Times New Roman" panose="02020603050405020304" pitchFamily="18" charset="0"/>
                <a:cs typeface="Times New Roman" panose="02020603050405020304" pitchFamily="18" charset="0"/>
              </a:rPr>
              <a:t>4- The women has an uncontrollable urge (desire) to bear down (push).</a:t>
            </a:r>
          </a:p>
          <a:p>
            <a:pPr marL="0" indent="0">
              <a:buNone/>
            </a:pPr>
            <a:r>
              <a:rPr lang="en-US" sz="2800" dirty="0">
                <a:latin typeface="Times New Roman" panose="02020603050405020304" pitchFamily="18" charset="0"/>
                <a:cs typeface="Times New Roman" panose="02020603050405020304" pitchFamily="18" charset="0"/>
              </a:rPr>
              <a:t>5- The perineum bulges during a contraction as it is stretched by the fetal head.</a:t>
            </a:r>
          </a:p>
          <a:p>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Observations must be made during the second stage of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a:t>
            </a:r>
            <a:endParaRPr lang="en-US" dirty="0"/>
          </a:p>
        </p:txBody>
      </p:sp>
      <p:sp>
        <p:nvSpPr>
          <p:cNvPr id="3" name="Content Placeholder 2"/>
          <p:cNvSpPr>
            <a:spLocks noGrp="1"/>
          </p:cNvSpPr>
          <p:nvPr>
            <p:ph idx="1"/>
          </p:nvPr>
        </p:nvSpPr>
        <p:spPr/>
        <p:txBody>
          <a:bodyPr/>
          <a:lstStyle/>
          <a:p>
            <a:pPr>
              <a:lnSpc>
                <a:spcPct val="150000"/>
              </a:lnSpc>
            </a:pPr>
            <a:r>
              <a:rPr lang="en-US" dirty="0">
                <a:latin typeface="Times New Roman" panose="02020603050405020304" pitchFamily="18" charset="0"/>
                <a:cs typeface="Times New Roman" panose="02020603050405020304" pitchFamily="18" charset="0"/>
              </a:rPr>
              <a:t>If the head is engaged and the women is asked to bear down, the following observations must be done:</a:t>
            </a:r>
          </a:p>
          <a:p>
            <a:pPr>
              <a:lnSpc>
                <a:spcPct val="150000"/>
              </a:lnSpc>
            </a:pPr>
            <a:r>
              <a:rPr lang="en-US" dirty="0">
                <a:latin typeface="Times New Roman" panose="02020603050405020304" pitchFamily="18" charset="0"/>
                <a:cs typeface="Times New Roman" panose="02020603050405020304" pitchFamily="18" charset="0"/>
              </a:rPr>
              <a:t>Listen to the fetal heart between contractions to determine the baseline fetal heart rate.</a:t>
            </a:r>
          </a:p>
          <a:p>
            <a:pPr>
              <a:lnSpc>
                <a:spcPct val="150000"/>
              </a:lnSpc>
            </a:pPr>
            <a:r>
              <a:rPr lang="en-US" dirty="0">
                <a:latin typeface="Times New Roman" panose="02020603050405020304" pitchFamily="18" charset="0"/>
                <a:cs typeface="Times New Roman" panose="02020603050405020304" pitchFamily="18" charset="0"/>
              </a:rPr>
              <a:t>Observe the frequency and duration of the uterine contractions.</a:t>
            </a:r>
          </a:p>
          <a:p>
            <a:pPr>
              <a:lnSpc>
                <a:spcPct val="150000"/>
              </a:lnSpc>
            </a:pPr>
            <a:r>
              <a:rPr lang="en-US" dirty="0">
                <a:latin typeface="Times New Roman" panose="02020603050405020304" pitchFamily="18" charset="0"/>
                <a:cs typeface="Times New Roman" panose="02020603050405020304" pitchFamily="18" charset="0"/>
              </a:rPr>
              <a:t>Look for any vaginal bleeding.</a:t>
            </a:r>
          </a:p>
          <a:p>
            <a:pPr>
              <a:lnSpc>
                <a:spcPct val="150000"/>
              </a:lnSpc>
            </a:pPr>
            <a:r>
              <a:rPr lang="en-US" dirty="0">
                <a:latin typeface="Times New Roman" panose="02020603050405020304" pitchFamily="18" charset="0"/>
                <a:cs typeface="Times New Roman" panose="02020603050405020304" pitchFamily="18" charset="0"/>
              </a:rPr>
              <a:t>Record the progress of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Normal vaginal delivery management</a:t>
            </a:r>
            <a:endParaRPr lang="en-US" dirty="0"/>
          </a:p>
        </p:txBody>
      </p:sp>
      <p:sp>
        <p:nvSpPr>
          <p:cNvPr id="3" name="Content Placeholder 2"/>
          <p:cNvSpPr>
            <a:spLocks noGrp="1"/>
          </p:cNvSpPr>
          <p:nvPr>
            <p:ph idx="1"/>
          </p:nvPr>
        </p:nvSpPr>
        <p:spPr/>
        <p:txBody>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1-Emptying the bladder: Any factor, such as a full bladder, that prevents descent of the fetal head or decreases the strength of uterine contractions should be corrected. </a:t>
            </a:r>
          </a:p>
          <a:p>
            <a:pPr marL="0" indent="0" algn="just">
              <a:lnSpc>
                <a:spcPct val="150000"/>
              </a:lnSpc>
              <a:buNone/>
            </a:pPr>
            <a:r>
              <a:rPr lang="en-US" dirty="0">
                <a:latin typeface="Times New Roman" panose="02020603050405020304" pitchFamily="18" charset="0"/>
                <a:cs typeface="Times New Roman" panose="02020603050405020304" pitchFamily="18" charset="0"/>
              </a:rPr>
              <a:t>2-Supporting the perineum: A swab should be placed over the women’s anus to prevent the vulva, and later the fetal head, being soiled with stool (i.e. </a:t>
            </a:r>
            <a:r>
              <a:rPr lang="en-US" dirty="0" err="1">
                <a:latin typeface="Times New Roman" panose="02020603050405020304" pitchFamily="18" charset="0"/>
                <a:cs typeface="Times New Roman" panose="02020603050405020304" pitchFamily="18" charset="0"/>
              </a:rPr>
              <a:t>faeces</a:t>
            </a:r>
            <a:r>
              <a:rPr lang="en-US" dirty="0">
                <a:latin typeface="Times New Roman" panose="02020603050405020304" pitchFamily="18" charset="0"/>
                <a:cs typeface="Times New Roman" panose="02020603050405020304" pitchFamily="18" charset="0"/>
              </a:rPr>
              <a:t>).</a:t>
            </a:r>
          </a:p>
          <a:p>
            <a:pPr marL="0" indent="0" algn="just">
              <a:lnSpc>
                <a:spcPct val="150000"/>
              </a:lnSpc>
              <a:buNone/>
            </a:pPr>
            <a:r>
              <a:rPr lang="en-US" dirty="0">
                <a:latin typeface="Times New Roman" panose="02020603050405020304" pitchFamily="18" charset="0"/>
                <a:cs typeface="Times New Roman" panose="02020603050405020304" pitchFamily="18" charset="0"/>
              </a:rPr>
              <a:t> 3-Important to support the perineum in order to prevent tear. </a:t>
            </a:r>
          </a:p>
          <a:p>
            <a:pPr marL="0" indent="0" algn="just">
              <a:lnSpc>
                <a:spcPct val="150000"/>
              </a:lnSpc>
              <a:buNone/>
            </a:pPr>
            <a:endParaRPr lang="en-CA"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a:xfrm>
            <a:off x="677334" y="1359243"/>
            <a:ext cx="8596668" cy="4682119"/>
          </a:xfrm>
        </p:spPr>
        <p:txBody>
          <a:bodyPr>
            <a:normAutofit/>
          </a:bodyPr>
          <a:lstStyle/>
          <a:p>
            <a:pPr>
              <a:buNone/>
            </a:pPr>
            <a:r>
              <a:rPr lang="en-US" sz="2800" dirty="0"/>
              <a:t>A. Process of labor</a:t>
            </a:r>
          </a:p>
          <a:p>
            <a:pPr>
              <a:buNone/>
            </a:pPr>
            <a:r>
              <a:rPr lang="en-US" sz="2800" dirty="0"/>
              <a:t>First stage labor</a:t>
            </a:r>
          </a:p>
          <a:p>
            <a:pPr>
              <a:buNone/>
            </a:pPr>
            <a:r>
              <a:rPr lang="en-US" sz="2800" dirty="0"/>
              <a:t>Second stage labor</a:t>
            </a:r>
          </a:p>
          <a:p>
            <a:pPr>
              <a:buNone/>
            </a:pPr>
            <a:r>
              <a:rPr lang="en-US" sz="2800" dirty="0"/>
              <a:t>Third stage </a:t>
            </a:r>
            <a:r>
              <a:rPr lang="en-US" sz="2800" dirty="0" err="1"/>
              <a:t>laboe</a:t>
            </a:r>
            <a:endParaRPr lang="en-US" sz="2800" dirty="0"/>
          </a:p>
          <a:p>
            <a:pPr>
              <a:buNone/>
            </a:pPr>
            <a:r>
              <a:rPr lang="en-US" sz="2800" dirty="0"/>
              <a:t>B. </a:t>
            </a:r>
            <a:r>
              <a:rPr lang="en-US" sz="2800" dirty="0" err="1"/>
              <a:t>Episiotiomy</a:t>
            </a:r>
            <a:r>
              <a:rPr lang="en-US" sz="2800" dirty="0"/>
              <a:t> </a:t>
            </a:r>
          </a:p>
          <a:p>
            <a:pPr>
              <a:buNone/>
            </a:pPr>
            <a:r>
              <a:rPr lang="en-US" sz="2800" dirty="0"/>
              <a:t>C. </a:t>
            </a:r>
            <a:r>
              <a:rPr lang="en-US" sz="2800" dirty="0" err="1"/>
              <a:t>Degress</a:t>
            </a:r>
            <a:r>
              <a:rPr lang="en-US" sz="2800" dirty="0"/>
              <a:t> of episiotomy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3102"/>
          </a:xfrm>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838200" y="381486"/>
            <a:ext cx="10435692" cy="1309202"/>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a:ln>
                  <a:noFill/>
                </a:ln>
                <a:solidFill>
                  <a:schemeClr val="accent1"/>
                </a:solidFill>
                <a:effectLst/>
                <a:uLnTx/>
                <a:uFillTx/>
                <a:latin typeface="+mj-lt"/>
                <a:ea typeface="+mj-ea"/>
                <a:cs typeface="+mj-cs"/>
              </a:rPr>
              <a:t>Supporting the perineum</a:t>
            </a:r>
            <a:endParaRPr kumimoji="0" lang="en-CA" sz="36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5" name="Content Placeholder 3"/>
          <p:cNvPicPr>
            <a:picLocks noChangeAspect="1"/>
          </p:cNvPicPr>
          <p:nvPr/>
        </p:nvPicPr>
        <p:blipFill>
          <a:blip r:embed="rId2"/>
          <a:stretch>
            <a:fillRect/>
          </a:stretch>
        </p:blipFill>
        <p:spPr>
          <a:xfrm>
            <a:off x="1880449" y="1723754"/>
            <a:ext cx="7446431" cy="431827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7648" y="1645920"/>
            <a:ext cx="9471429" cy="448759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5077" y="1083212"/>
            <a:ext cx="8764345" cy="419428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505" y="0"/>
            <a:ext cx="10081592" cy="6041363"/>
          </a:xfrm>
        </p:spPr>
        <p:txBody>
          <a:bodyPr>
            <a:noAutofit/>
          </a:bodyPr>
          <a:lstStyle/>
          <a:p>
            <a:pPr algn="just">
              <a:lnSpc>
                <a:spcPct val="150000"/>
              </a:lnSpc>
            </a:pPr>
            <a:r>
              <a:rPr lang="en-US" sz="2800" dirty="0">
                <a:latin typeface="Times New Roman" panose="02020603050405020304" pitchFamily="18" charset="0"/>
                <a:cs typeface="Times New Roman" panose="02020603050405020304" pitchFamily="18" charset="0"/>
              </a:rPr>
              <a:t>4-Crowning of the head: When the head is crowning, the vaginal outlet is stretched and an episiotomy may be indicated. The midwife or doctor should place one hand on the vertex to prevent sudden delivery of the head. The other hand, supporting the perineum, is now moved upwards to help extend the head. It is important that the fetal head is only controlled and not held back.</a:t>
            </a:r>
          </a:p>
          <a:p>
            <a:pPr algn="just">
              <a:lnSpc>
                <a:spcPct val="150000"/>
              </a:lnSpc>
            </a:pPr>
            <a:r>
              <a:rPr lang="en-US" sz="2800" dirty="0">
                <a:latin typeface="Times New Roman" panose="02020603050405020304" pitchFamily="18" charset="0"/>
                <a:cs typeface="Times New Roman" panose="02020603050405020304" pitchFamily="18" charset="0"/>
              </a:rPr>
              <a:t>Feeling for a cord: Check that the umbilical cord is not wrapped tightly around the infant’s neck. A loose cord can be slipped over the head, but a tight cord should be clamped and cut.</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a:t>
            </a:r>
            <a:endParaRPr lang="en-CA" sz="2800" dirty="0">
              <a:latin typeface="Times New Roman" panose="02020603050405020304" pitchFamily="18" charset="0"/>
              <a:cs typeface="Times New Roman" panose="02020603050405020304" pitchFamily="18" charset="0"/>
            </a:endParaRPr>
          </a:p>
          <a:p>
            <a:pPr algn="just">
              <a:lnSpc>
                <a:spcPct val="150000"/>
              </a:lnSpc>
            </a:pPr>
            <a:endParaRPr lang="en-CA" sz="2800" dirty="0">
              <a:latin typeface="Times New Roman" panose="02020603050405020304" pitchFamily="18" charset="0"/>
              <a:cs typeface="Times New Roman" panose="02020603050405020304" pitchFamily="18" charset="0"/>
            </a:endParaRPr>
          </a:p>
          <a:p>
            <a:pPr algn="just">
              <a:lnSpc>
                <a:spcPct val="150000"/>
              </a:lnSpc>
            </a:pPr>
            <a:endParaRPr lang="en-US"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258" y="469557"/>
            <a:ext cx="9687699" cy="5571805"/>
          </a:xfrm>
        </p:spPr>
        <p:txBody>
          <a:bodyPr>
            <a:normAutofit/>
          </a:bodyPr>
          <a:lstStyle/>
          <a:p>
            <a:pPr algn="just">
              <a:lnSpc>
                <a:spcPct val="150000"/>
              </a:lnSpc>
            </a:pPr>
            <a:r>
              <a:rPr lang="en-US" sz="3200" dirty="0">
                <a:latin typeface="Times New Roman" panose="02020603050405020304" pitchFamily="18" charset="0"/>
                <a:cs typeface="Times New Roman" panose="02020603050405020304" pitchFamily="18" charset="0"/>
              </a:rPr>
              <a:t>6- Delivering of the shoulders and body: With gentle continuous posterior traction on the head and lateral flexion, the anterior shoulder is delivered from under the </a:t>
            </a:r>
            <a:r>
              <a:rPr lang="en-US" sz="3200" dirty="0" err="1">
                <a:latin typeface="Times New Roman" panose="02020603050405020304" pitchFamily="18" charset="0"/>
                <a:cs typeface="Times New Roman" panose="02020603050405020304" pitchFamily="18" charset="0"/>
              </a:rPr>
              <a:t>symphysis</a:t>
            </a:r>
            <a:r>
              <a:rPr lang="en-US" sz="3200" dirty="0">
                <a:latin typeface="Times New Roman" panose="02020603050405020304" pitchFamily="18" charset="0"/>
                <a:cs typeface="Times New Roman" panose="02020603050405020304" pitchFamily="18" charset="0"/>
              </a:rPr>
              <a:t> pubis. The posterior shoulder is then lifted over the perineum. The rest of the infant’s body is now delivered, following the curve of the birth canal and not by simply pulling it straight out of the vagina</a:t>
            </a:r>
            <a:endParaRPr lang="en-US" sz="3200" dirty="0"/>
          </a:p>
        </p:txBody>
      </p:sp>
    </p:spTree>
    <p:extLst>
      <p:ext uri="{BB962C8B-B14F-4D97-AF65-F5344CB8AC3E}">
        <p14:creationId xmlns:p14="http://schemas.microsoft.com/office/powerpoint/2010/main" val="275012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444843"/>
            <a:ext cx="10280822" cy="60795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latin typeface="Times New Roman" panose="02020603050405020304" pitchFamily="18" charset="0"/>
                <a:cs typeface="Times New Roman" panose="02020603050405020304" pitchFamily="18" charset="0"/>
              </a:rPr>
              <a:t>Lacerations</a:t>
            </a:r>
            <a:endParaRPr lang="en-US" sz="4000" dirty="0"/>
          </a:p>
        </p:txBody>
      </p:sp>
      <p:sp>
        <p:nvSpPr>
          <p:cNvPr id="3" name="Content Placeholder 2"/>
          <p:cNvSpPr>
            <a:spLocks noGrp="1"/>
          </p:cNvSpPr>
          <p:nvPr>
            <p:ph idx="1"/>
          </p:nvPr>
        </p:nvSpPr>
        <p:spPr>
          <a:xfrm>
            <a:off x="197708" y="1309816"/>
            <a:ext cx="10181968" cy="5214551"/>
          </a:xfrm>
        </p:spPr>
        <p:txBody>
          <a:bodyPr>
            <a:noAutofit/>
          </a:bodyPr>
          <a:lstStyle/>
          <a:p>
            <a:pPr marL="0" indent="0">
              <a:buNone/>
            </a:pPr>
            <a:r>
              <a:rPr lang="en-US" sz="2800" dirty="0">
                <a:solidFill>
                  <a:srgbClr val="FF0000"/>
                </a:solidFill>
                <a:latin typeface="Times New Roman" panose="02020603050405020304" pitchFamily="18" charset="0"/>
                <a:cs typeface="Times New Roman" panose="02020603050405020304" pitchFamily="18" charset="0"/>
              </a:rPr>
              <a:t>Perineal Lacerations</a:t>
            </a:r>
          </a:p>
          <a:p>
            <a:r>
              <a:rPr lang="en-US" sz="2800" dirty="0">
                <a:latin typeface="Times New Roman" panose="02020603050405020304" pitchFamily="18" charset="0"/>
                <a:cs typeface="Times New Roman" panose="02020603050405020304" pitchFamily="18" charset="0"/>
              </a:rPr>
              <a:t>A  Laceration (tear) happens spontaneously as the baby stretches the vagina during birth.</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First degree: Involvement of mucosa and skin only</a:t>
            </a:r>
          </a:p>
          <a:p>
            <a:r>
              <a:rPr lang="en-US" sz="2800" dirty="0">
                <a:latin typeface="Times New Roman" panose="02020603050405020304" pitchFamily="18" charset="0"/>
                <a:cs typeface="Times New Roman" panose="02020603050405020304" pitchFamily="18" charset="0"/>
              </a:rPr>
              <a:t>  Second degree: Extension into the sub mucosa</a:t>
            </a:r>
          </a:p>
          <a:p>
            <a:r>
              <a:rPr lang="en-US" sz="2800" dirty="0">
                <a:latin typeface="Times New Roman" panose="02020603050405020304" pitchFamily="18" charset="0"/>
                <a:cs typeface="Times New Roman" panose="02020603050405020304" pitchFamily="18" charset="0"/>
              </a:rPr>
              <a:t>  Third degree: Disruption of the anal sphincter</a:t>
            </a:r>
          </a:p>
          <a:p>
            <a:r>
              <a:rPr lang="en-US" sz="2800" dirty="0">
                <a:latin typeface="Times New Roman" panose="02020603050405020304" pitchFamily="18" charset="0"/>
                <a:cs typeface="Times New Roman" panose="02020603050405020304" pitchFamily="18" charset="0"/>
              </a:rPr>
              <a:t>  Fourth degree: Lacerations extending through the rectal mucosa</a:t>
            </a:r>
            <a:endParaRPr lang="en-CA" sz="2800" dirty="0">
              <a:latin typeface="Times New Roman" panose="02020603050405020304" pitchFamily="18" charset="0"/>
              <a:cs typeface="Times New Roman" panose="02020603050405020304" pitchFamily="18" charset="0"/>
            </a:endParaRPr>
          </a:p>
          <a:p>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136822"/>
          </a:xfrm>
        </p:spPr>
        <p:txBody>
          <a:bodyPr>
            <a:normAutofit/>
          </a:bodyPr>
          <a:lstStyle/>
          <a:p>
            <a:r>
              <a:rPr lang="en-CA" dirty="0">
                <a:solidFill>
                  <a:srgbClr val="FF0000"/>
                </a:solidFill>
                <a:latin typeface="Times New Roman" panose="02020603050405020304" pitchFamily="18" charset="0"/>
                <a:cs typeface="Times New Roman" panose="02020603050405020304" pitchFamily="18" charset="0"/>
              </a:rPr>
              <a:t>Indications of Episiotomy</a:t>
            </a:r>
            <a:endParaRPr lang="en-US" dirty="0">
              <a:solidFill>
                <a:srgbClr val="FF0000"/>
              </a:solidFill>
            </a:endParaRPr>
          </a:p>
        </p:txBody>
      </p:sp>
      <p:sp>
        <p:nvSpPr>
          <p:cNvPr id="3" name="Content Placeholder 2"/>
          <p:cNvSpPr>
            <a:spLocks noGrp="1"/>
          </p:cNvSpPr>
          <p:nvPr>
            <p:ph idx="1"/>
          </p:nvPr>
        </p:nvSpPr>
        <p:spPr>
          <a:xfrm>
            <a:off x="677334" y="864973"/>
            <a:ext cx="9801196" cy="5176389"/>
          </a:xfrm>
        </p:spPr>
        <p:txBody>
          <a:bodyPr>
            <a:noAutofit/>
          </a:bodyPr>
          <a:lstStyle/>
          <a:p>
            <a:pPr>
              <a:lnSpc>
                <a:spcPct val="150000"/>
              </a:lnSpc>
            </a:pPr>
            <a:r>
              <a:rPr lang="en-US" sz="2800" dirty="0">
                <a:latin typeface="Times New Roman" panose="02020603050405020304" pitchFamily="18" charset="0"/>
                <a:cs typeface="Times New Roman" panose="02020603050405020304" pitchFamily="18" charset="0"/>
              </a:rPr>
              <a:t>An episiotomy is a cut made by a healthcare professional into the perineum and vaginal wall to make more space for baby to be born.</a:t>
            </a:r>
          </a:p>
          <a:p>
            <a:pPr>
              <a:lnSpc>
                <a:spcPct val="150000"/>
              </a:lnSpc>
            </a:pPr>
            <a:r>
              <a:rPr lang="en-US" sz="2800" dirty="0">
                <a:latin typeface="Times New Roman" panose="02020603050405020304" pitchFamily="18" charset="0"/>
                <a:cs typeface="Times New Roman" panose="02020603050405020304" pitchFamily="18" charset="0"/>
              </a:rPr>
              <a:t>Episiotomy should be considered in the following situations; The baby doesn't have enough oxygen (fetal distress), Complicated birth, such as when the baby is positioned bottom or feet first (breech). Or when the baby's shoulders are trapped (shoulder dystocia).</a:t>
            </a:r>
          </a:p>
          <a:p>
            <a:pPr marL="0" indent="0">
              <a:buNone/>
            </a:pPr>
            <a:r>
              <a:rPr lang="en-US" sz="2800" dirty="0">
                <a:latin typeface="Times New Roman" panose="02020603050405020304" pitchFamily="18" charset="0"/>
                <a:cs typeface="Times New Roman" panose="02020603050405020304" pitchFamily="18" charset="0"/>
              </a:rPr>
              <a:t>  </a:t>
            </a:r>
            <a:endParaRPr lang="en-CA" sz="2800" dirty="0">
              <a:latin typeface="Times New Roman" panose="02020603050405020304" pitchFamily="18" charset="0"/>
              <a:cs typeface="Times New Roman" panose="02020603050405020304" pitchFamily="18" charset="0"/>
            </a:endParaRPr>
          </a:p>
          <a:p>
            <a:pPr>
              <a:lnSpc>
                <a:spcPct val="150000"/>
              </a:lnSpc>
            </a:pP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989" y="271849"/>
            <a:ext cx="10231395" cy="5769513"/>
          </a:xfrm>
        </p:spPr>
        <p:txBody>
          <a:bodyPr>
            <a:normAutofit/>
          </a:bodyPr>
          <a:lstStyle/>
          <a:p>
            <a:pPr>
              <a:lnSpc>
                <a:spcPct val="150000"/>
              </a:lnSpc>
            </a:pPr>
            <a:r>
              <a:rPr lang="en-CA" sz="3200" dirty="0">
                <a:solidFill>
                  <a:srgbClr val="FF0000"/>
                </a:solidFill>
                <a:latin typeface="Times New Roman" panose="02020603050405020304" pitchFamily="18" charset="0"/>
                <a:cs typeface="Times New Roman" panose="02020603050405020304" pitchFamily="18" charset="0"/>
              </a:rPr>
              <a:t>Type of episiotomy</a:t>
            </a:r>
            <a:endParaRPr lang="en-US" sz="3200" dirty="0">
              <a:solidFill>
                <a:srgbClr val="FF0000"/>
              </a:solidFill>
              <a:latin typeface="Times New Roman" panose="02020603050405020304" pitchFamily="18" charset="0"/>
              <a:cs typeface="Times New Roman" panose="02020603050405020304" pitchFamily="18" charset="0"/>
            </a:endParaRPr>
          </a:p>
          <a:p>
            <a:pPr>
              <a:buNone/>
            </a:pPr>
            <a:r>
              <a:rPr lang="en-US" sz="3200" dirty="0">
                <a:latin typeface="Times New Roman" panose="02020603050405020304" pitchFamily="18" charset="0"/>
                <a:cs typeface="Times New Roman" panose="02020603050405020304" pitchFamily="18" charset="0"/>
              </a:rPr>
              <a:t>There are two methods of performing an episiotomy:</a:t>
            </a:r>
          </a:p>
          <a:p>
            <a:pPr marL="0" indent="0">
              <a:buNone/>
            </a:pPr>
            <a:r>
              <a:rPr lang="en-US" sz="3200" dirty="0">
                <a:latin typeface="Times New Roman" panose="02020603050405020304" pitchFamily="18" charset="0"/>
                <a:cs typeface="Times New Roman" panose="02020603050405020304" pitchFamily="18" charset="0"/>
              </a:rPr>
              <a:t>1-  Mediolateral or oblique.</a:t>
            </a:r>
          </a:p>
          <a:p>
            <a:pPr marL="0" indent="0">
              <a:buNone/>
            </a:pPr>
            <a:r>
              <a:rPr lang="en-US" sz="3200" dirty="0">
                <a:latin typeface="Times New Roman" panose="02020603050405020304" pitchFamily="18" charset="0"/>
                <a:cs typeface="Times New Roman" panose="02020603050405020304" pitchFamily="18" charset="0"/>
              </a:rPr>
              <a:t>2-  Midline.</a:t>
            </a:r>
          </a:p>
          <a:p>
            <a:endParaRPr lang="en-US" sz="3200" dirty="0"/>
          </a:p>
        </p:txBody>
      </p:sp>
    </p:spTree>
    <p:extLst>
      <p:ext uri="{BB962C8B-B14F-4D97-AF65-F5344CB8AC3E}">
        <p14:creationId xmlns:p14="http://schemas.microsoft.com/office/powerpoint/2010/main" val="1966033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p:cNvPicPr>
            <a:picLocks noGrp="1" noChangeAspect="1"/>
          </p:cNvPicPr>
          <p:nvPr>
            <p:ph idx="1"/>
          </p:nvPr>
        </p:nvPicPr>
        <p:blipFill>
          <a:blip r:embed="rId2"/>
          <a:stretch>
            <a:fillRect/>
          </a:stretch>
        </p:blipFill>
        <p:spPr>
          <a:xfrm>
            <a:off x="271849" y="568411"/>
            <a:ext cx="4792520" cy="4781574"/>
          </a:xfrm>
          <a:prstGeom prst="rect">
            <a:avLst/>
          </a:prstGeom>
        </p:spPr>
      </p:pic>
      <p:pic>
        <p:nvPicPr>
          <p:cNvPr id="5" name="Picture 4"/>
          <p:cNvPicPr>
            <a:picLocks noChangeAspect="1"/>
          </p:cNvPicPr>
          <p:nvPr/>
        </p:nvPicPr>
        <p:blipFill>
          <a:blip r:embed="rId3"/>
          <a:stretch>
            <a:fillRect/>
          </a:stretch>
        </p:blipFill>
        <p:spPr>
          <a:xfrm>
            <a:off x="5497515" y="469557"/>
            <a:ext cx="4585599" cy="4595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Content Placeholder 2"/>
          <p:cNvSpPr>
            <a:spLocks noGrp="1"/>
          </p:cNvSpPr>
          <p:nvPr>
            <p:ph idx="1"/>
          </p:nvPr>
        </p:nvSpPr>
        <p:spPr/>
        <p:txBody>
          <a:bodyPr>
            <a:normAutofit/>
          </a:bodyPr>
          <a:lstStyle/>
          <a:p>
            <a:pPr>
              <a:buNone/>
            </a:pPr>
            <a:r>
              <a:rPr lang="en-US" sz="2800" dirty="0"/>
              <a:t>1- students should know the definition of labor</a:t>
            </a:r>
          </a:p>
          <a:p>
            <a:pPr>
              <a:buNone/>
            </a:pPr>
            <a:r>
              <a:rPr lang="en-US" sz="2800" dirty="0"/>
              <a:t>2- should know the process of labor</a:t>
            </a:r>
          </a:p>
          <a:p>
            <a:pPr>
              <a:buNone/>
            </a:pPr>
            <a:r>
              <a:rPr lang="en-US" sz="2800" dirty="0"/>
              <a:t>3- know episiotomy and types of episiotomy</a:t>
            </a:r>
          </a:p>
          <a:p>
            <a:pPr>
              <a:buNone/>
            </a:pPr>
            <a:r>
              <a:rPr lang="en-US" sz="2800" dirty="0"/>
              <a:t>4. Identify laceration and the degree of it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1" y="534572"/>
            <a:ext cx="9756894" cy="6063935"/>
          </a:xfrm>
        </p:spPr>
        <p:txBody>
          <a:bodyPr>
            <a:normAutofit fontScale="77500" lnSpcReduction="20000"/>
          </a:bodyPr>
          <a:lstStyle/>
          <a:p>
            <a:pPr marL="0" indent="0" algn="just">
              <a:lnSpc>
                <a:spcPct val="150000"/>
              </a:lnSpc>
              <a:buNone/>
            </a:pPr>
            <a:r>
              <a:rPr lang="en-US" sz="2800" b="1" dirty="0">
                <a:solidFill>
                  <a:srgbClr val="FF0000"/>
                </a:solidFill>
                <a:latin typeface="Times New Roman" panose="02020603050405020304" pitchFamily="18" charset="0"/>
                <a:cs typeface="Times New Roman" panose="02020603050405020304" pitchFamily="18" charset="0"/>
              </a:rPr>
              <a:t>Mediolateral Episiotomy</a:t>
            </a:r>
          </a:p>
          <a:p>
            <a:pPr algn="just">
              <a:lnSpc>
                <a:spcPct val="150000"/>
              </a:lnSpc>
            </a:pPr>
            <a:r>
              <a:rPr lang="en-US" sz="2800" dirty="0">
                <a:latin typeface="Times New Roman" panose="02020603050405020304" pitchFamily="18" charset="0"/>
                <a:cs typeface="Times New Roman" panose="02020603050405020304" pitchFamily="18" charset="0"/>
              </a:rPr>
              <a:t>In a mediolateral episiotomy, the incision begins in the middle of the vaginal opening and extends down toward the buttocks at a 45-degree angle.</a:t>
            </a:r>
          </a:p>
          <a:p>
            <a:pPr algn="just">
              <a:lnSpc>
                <a:spcPct val="150000"/>
              </a:lnSpc>
            </a:pPr>
            <a:r>
              <a:rPr lang="en-US" sz="2800" dirty="0">
                <a:latin typeface="Times New Roman" panose="02020603050405020304" pitchFamily="18" charset="0"/>
                <a:cs typeface="Times New Roman" panose="02020603050405020304" pitchFamily="18" charset="0"/>
              </a:rPr>
              <a:t>The primary advantage of a mediolateral episiotomy is that the risk for anal muscle tears is much lower.</a:t>
            </a:r>
          </a:p>
          <a:p>
            <a:pPr marL="0" indent="0" algn="just">
              <a:lnSpc>
                <a:spcPct val="150000"/>
              </a:lnSpc>
              <a:buNone/>
            </a:pPr>
            <a:r>
              <a:rPr lang="en-US" sz="2800" dirty="0">
                <a:solidFill>
                  <a:srgbClr val="FF0000"/>
                </a:solidFill>
                <a:latin typeface="Times New Roman" panose="02020603050405020304" pitchFamily="18" charset="0"/>
                <a:cs typeface="Times New Roman" panose="02020603050405020304" pitchFamily="18" charset="0"/>
              </a:rPr>
              <a:t>Disadvantages associated with this type of episiotomy, including:</a:t>
            </a:r>
          </a:p>
          <a:p>
            <a:pPr algn="just">
              <a:lnSpc>
                <a:spcPct val="150000"/>
              </a:lnSpc>
            </a:pPr>
            <a:r>
              <a:rPr lang="en-US" sz="2800" dirty="0">
                <a:latin typeface="Times New Roman" panose="02020603050405020304" pitchFamily="18" charset="0"/>
                <a:cs typeface="Times New Roman" panose="02020603050405020304" pitchFamily="18" charset="0"/>
              </a:rPr>
              <a:t>increased blood loss</a:t>
            </a:r>
          </a:p>
          <a:p>
            <a:pPr algn="just">
              <a:lnSpc>
                <a:spcPct val="150000"/>
              </a:lnSpc>
            </a:pPr>
            <a:r>
              <a:rPr lang="en-US" sz="2800" dirty="0">
                <a:latin typeface="Times New Roman" panose="02020603050405020304" pitchFamily="18" charset="0"/>
                <a:cs typeface="Times New Roman" panose="02020603050405020304" pitchFamily="18" charset="0"/>
              </a:rPr>
              <a:t> severe pain</a:t>
            </a:r>
          </a:p>
          <a:p>
            <a:pPr algn="just">
              <a:lnSpc>
                <a:spcPct val="150000"/>
              </a:lnSpc>
            </a:pPr>
            <a:r>
              <a:rPr lang="en-US" sz="2800" dirty="0">
                <a:latin typeface="Times New Roman" panose="02020603050405020304" pitchFamily="18" charset="0"/>
                <a:cs typeface="Times New Roman" panose="02020603050405020304" pitchFamily="18" charset="0"/>
              </a:rPr>
              <a:t>difficult repair</a:t>
            </a:r>
          </a:p>
          <a:p>
            <a:pPr algn="just">
              <a:lnSpc>
                <a:spcPct val="150000"/>
              </a:lnSpc>
            </a:pPr>
            <a:r>
              <a:rPr lang="en-US" sz="2800" dirty="0">
                <a:latin typeface="Times New Roman" panose="02020603050405020304" pitchFamily="18" charset="0"/>
                <a:cs typeface="Times New Roman" panose="02020603050405020304" pitchFamily="18" charset="0"/>
              </a:rPr>
              <a:t>higher risk of long-term discomfort, especially during sexual intercourse</a:t>
            </a:r>
          </a:p>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75" y="675249"/>
            <a:ext cx="8697227" cy="5366113"/>
          </a:xfrm>
        </p:spPr>
        <p:txBody>
          <a:bodyPr>
            <a:normAutofit fontScale="25000" lnSpcReduction="20000"/>
          </a:bodyPr>
          <a:lstStyle/>
          <a:p>
            <a:pPr marL="0" indent="0" algn="just">
              <a:lnSpc>
                <a:spcPct val="170000"/>
              </a:lnSpc>
              <a:buNone/>
            </a:pPr>
            <a:r>
              <a:rPr lang="en-US" sz="11200" b="1" dirty="0">
                <a:solidFill>
                  <a:srgbClr val="FF0000"/>
                </a:solidFill>
                <a:latin typeface="Times New Roman" panose="02020603050405020304" pitchFamily="18" charset="0"/>
                <a:cs typeface="Times New Roman" panose="02020603050405020304" pitchFamily="18" charset="0"/>
              </a:rPr>
              <a:t>Midline Episiotomy</a:t>
            </a:r>
          </a:p>
          <a:p>
            <a:pPr algn="just">
              <a:lnSpc>
                <a:spcPct val="170000"/>
              </a:lnSpc>
            </a:pPr>
            <a:r>
              <a:rPr lang="en-US" sz="9600" dirty="0">
                <a:latin typeface="Times New Roman" panose="02020603050405020304" pitchFamily="18" charset="0"/>
                <a:cs typeface="Times New Roman" panose="02020603050405020304" pitchFamily="18" charset="0"/>
              </a:rPr>
              <a:t>In a midline episiotomy, the incision is made in the middle of the vaginal opening, straight down toward the anus.</a:t>
            </a:r>
          </a:p>
          <a:p>
            <a:pPr algn="just">
              <a:lnSpc>
                <a:spcPct val="170000"/>
              </a:lnSpc>
            </a:pPr>
            <a:r>
              <a:rPr lang="en-US" sz="9600" dirty="0">
                <a:latin typeface="Times New Roman" panose="02020603050405020304" pitchFamily="18" charset="0"/>
                <a:cs typeface="Times New Roman" panose="02020603050405020304" pitchFamily="18" charset="0"/>
              </a:rPr>
              <a:t>The advantages of a midline episiotomy include easy repair and improved healing. This type of episiotomy is also less painful and is less likely to result in long-term tenderness or problems with pain during sexual intercourse. There is often less blood loss with a midline episiotomy as well.</a:t>
            </a:r>
          </a:p>
          <a:p>
            <a:pPr>
              <a:lnSpc>
                <a:spcPct val="170000"/>
              </a:lnSpc>
              <a:buNone/>
            </a:pP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270" y="469557"/>
            <a:ext cx="9341708" cy="5571805"/>
          </a:xfrm>
        </p:spPr>
        <p:txBody>
          <a:bodyPr>
            <a:normAutofit/>
          </a:bodyPr>
          <a:lstStyle/>
          <a:p>
            <a:r>
              <a:rPr lang="en-US" sz="2800" dirty="0">
                <a:latin typeface="Times New Roman" panose="02020603050405020304" pitchFamily="18" charset="0"/>
                <a:cs typeface="Times New Roman" panose="02020603050405020304" pitchFamily="18" charset="0"/>
              </a:rPr>
              <a:t>The main disadvantage of a midline episiotomy is the increased risk for tears that extend into or through the anal muscles. This type of injury can result in long-term problems, including fecal incontinence, or the inability to control bowel movements.</a:t>
            </a:r>
          </a:p>
          <a:p>
            <a:endParaRPr lang="en-US" sz="2800" dirty="0"/>
          </a:p>
        </p:txBody>
      </p:sp>
    </p:spTree>
    <p:extLst>
      <p:ext uri="{BB962C8B-B14F-4D97-AF65-F5344CB8AC3E}">
        <p14:creationId xmlns:p14="http://schemas.microsoft.com/office/powerpoint/2010/main" val="136667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5990"/>
            <a:ext cx="8596668" cy="691978"/>
          </a:xfrm>
        </p:spPr>
        <p:txBody>
          <a:bodyPr/>
          <a:lstStyle/>
          <a:p>
            <a:r>
              <a:rPr lang="en-US" dirty="0"/>
              <a:t>Degrees of episiotomy </a:t>
            </a:r>
          </a:p>
        </p:txBody>
      </p:sp>
      <p:sp>
        <p:nvSpPr>
          <p:cNvPr id="3" name="Content Placeholder 2"/>
          <p:cNvSpPr>
            <a:spLocks noGrp="1"/>
          </p:cNvSpPr>
          <p:nvPr>
            <p:ph idx="1"/>
          </p:nvPr>
        </p:nvSpPr>
        <p:spPr>
          <a:xfrm>
            <a:off x="677334" y="1260389"/>
            <a:ext cx="9257498" cy="5140411"/>
          </a:xfrm>
        </p:spPr>
        <p:txBody>
          <a:bodyPr>
            <a:norm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First degree:</a:t>
            </a:r>
            <a:r>
              <a:rPr lang="en-US" sz="2400" dirty="0">
                <a:latin typeface="Times New Roman" panose="02020603050405020304" pitchFamily="18" charset="0"/>
                <a:cs typeface="Times New Roman" panose="02020603050405020304" pitchFamily="18" charset="0"/>
              </a:rPr>
              <a:t> This cut includes your vaginal mucosa and </a:t>
            </a:r>
            <a:r>
              <a:rPr lang="en-US" sz="2400" dirty="0" err="1">
                <a:latin typeface="Times New Roman" panose="02020603050405020304" pitchFamily="18" charset="0"/>
                <a:cs typeface="Times New Roman" panose="02020603050405020304" pitchFamily="18" charset="0"/>
              </a:rPr>
              <a:t>perineal</a:t>
            </a:r>
            <a:r>
              <a:rPr lang="en-US" sz="2400" dirty="0">
                <a:latin typeface="Times New Roman" panose="02020603050405020304" pitchFamily="18" charset="0"/>
                <a:cs typeface="Times New Roman" panose="02020603050405020304" pitchFamily="18" charset="0"/>
              </a:rPr>
              <a:t> skin but doesn’t cut any underlying tissue.</a:t>
            </a:r>
          </a:p>
          <a:p>
            <a:pPr algn="just">
              <a:lnSpc>
                <a:spcPct val="150000"/>
              </a:lnSpc>
            </a:pPr>
            <a:r>
              <a:rPr lang="en-US" sz="2400" b="1" dirty="0">
                <a:latin typeface="Times New Roman" panose="02020603050405020304" pitchFamily="18" charset="0"/>
                <a:cs typeface="Times New Roman" panose="02020603050405020304" pitchFamily="18" charset="0"/>
              </a:rPr>
              <a:t>Second degree:</a:t>
            </a:r>
            <a:r>
              <a:rPr lang="en-US" sz="2400" dirty="0">
                <a:latin typeface="Times New Roman" panose="02020603050405020304" pitchFamily="18" charset="0"/>
                <a:cs typeface="Times New Roman" panose="02020603050405020304" pitchFamily="18" charset="0"/>
              </a:rPr>
              <a:t> This cut also includes your underlying subcutaneous tissue and your </a:t>
            </a:r>
            <a:r>
              <a:rPr lang="en-US" sz="2400" dirty="0" err="1">
                <a:latin typeface="Times New Roman" panose="02020603050405020304" pitchFamily="18" charset="0"/>
                <a:cs typeface="Times New Roman" panose="02020603050405020304" pitchFamily="18" charset="0"/>
              </a:rPr>
              <a:t>perineal</a:t>
            </a:r>
            <a:r>
              <a:rPr lang="en-US" sz="2400" dirty="0">
                <a:latin typeface="Times New Roman" panose="02020603050405020304" pitchFamily="18" charset="0"/>
                <a:cs typeface="Times New Roman" panose="02020603050405020304" pitchFamily="18" charset="0"/>
              </a:rPr>
              <a:t> muscles.</a:t>
            </a:r>
          </a:p>
          <a:p>
            <a:pPr algn="just">
              <a:lnSpc>
                <a:spcPct val="150000"/>
              </a:lnSpc>
            </a:pPr>
            <a:r>
              <a:rPr lang="en-US" sz="2400" b="1" dirty="0">
                <a:latin typeface="Times New Roman" panose="02020603050405020304" pitchFamily="18" charset="0"/>
                <a:cs typeface="Times New Roman" panose="02020603050405020304" pitchFamily="18" charset="0"/>
              </a:rPr>
              <a:t>Third degree:</a:t>
            </a:r>
            <a:r>
              <a:rPr lang="en-US" sz="2400" dirty="0">
                <a:latin typeface="Times New Roman" panose="02020603050405020304" pitchFamily="18" charset="0"/>
                <a:cs typeface="Times New Roman" panose="02020603050405020304" pitchFamily="18" charset="0"/>
              </a:rPr>
              <a:t> This cut goes deep enough to impact the musculature of your anal sphincter.‌</a:t>
            </a:r>
          </a:p>
          <a:p>
            <a:pPr algn="just">
              <a:lnSpc>
                <a:spcPct val="150000"/>
              </a:lnSpc>
            </a:pPr>
            <a:r>
              <a:rPr lang="en-US" sz="2400" b="1" dirty="0">
                <a:latin typeface="Times New Roman" panose="02020603050405020304" pitchFamily="18" charset="0"/>
                <a:cs typeface="Times New Roman" panose="02020603050405020304" pitchFamily="18" charset="0"/>
              </a:rPr>
              <a:t>Fourth degree:</a:t>
            </a:r>
            <a:r>
              <a:rPr lang="en-US" sz="2400" dirty="0">
                <a:latin typeface="Times New Roman" panose="02020603050405020304" pitchFamily="18" charset="0"/>
                <a:cs typeface="Times New Roman" panose="02020603050405020304" pitchFamily="18" charset="0"/>
              </a:rPr>
              <a:t> This cut goes deep enough to extend through your rectal muscle and into your </a:t>
            </a:r>
            <a:r>
              <a:rPr lang="en-US" sz="2400" b="1" dirty="0">
                <a:latin typeface="Times New Roman" panose="02020603050405020304" pitchFamily="18" charset="0"/>
                <a:cs typeface="Times New Roman" panose="02020603050405020304" pitchFamily="18" charset="0"/>
                <a:hlinkClick r:id="rId3"/>
              </a:rPr>
              <a:t>rectal</a:t>
            </a:r>
            <a:r>
              <a:rPr lang="en-US" sz="2400" dirty="0">
                <a:latin typeface="Times New Roman" panose="02020603050405020304" pitchFamily="18" charset="0"/>
                <a:cs typeface="Times New Roman" panose="02020603050405020304" pitchFamily="18" charset="0"/>
              </a:rPr>
              <a:t> mucosa</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cs typeface="Times New Roman" panose="02020603050405020304" pitchFamily="18" charset="0"/>
            </a:endParaRPr>
          </a:p>
          <a:p>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Cord clamping and cord care</a:t>
            </a:r>
            <a:br>
              <a:rPr lang="en-US" dirty="0"/>
            </a:br>
            <a:endParaRPr lang="en-US" dirty="0"/>
          </a:p>
        </p:txBody>
      </p:sp>
      <p:sp>
        <p:nvSpPr>
          <p:cNvPr id="3" name="Content Placeholder 2"/>
          <p:cNvSpPr>
            <a:spLocks noGrp="1"/>
          </p:cNvSpPr>
          <p:nvPr>
            <p:ph idx="1"/>
          </p:nvPr>
        </p:nvSpPr>
        <p:spPr>
          <a:xfrm>
            <a:off x="677334" y="1309816"/>
            <a:ext cx="8596668" cy="4794422"/>
          </a:xfrm>
        </p:spPr>
        <p:txBody>
          <a:bodyPr>
            <a:noAutofit/>
          </a:bodyPr>
          <a:lstStyle/>
          <a:p>
            <a:pPr algn="just">
              <a:lnSpc>
                <a:spcPct val="150000"/>
              </a:lnSpc>
            </a:pPr>
            <a:r>
              <a:rPr lang="en-US" sz="2800" dirty="0">
                <a:latin typeface="Times New Roman" panose="02020603050405020304" pitchFamily="18" charset="0"/>
                <a:cs typeface="Times New Roman" panose="02020603050405020304" pitchFamily="18" charset="0"/>
              </a:rPr>
              <a:t>Wait at least 1 to 3 minutes before clamping the cord (especially neonates weighing less than 2500 g). </a:t>
            </a:r>
          </a:p>
          <a:p>
            <a:pPr algn="just">
              <a:lnSpc>
                <a:spcPct val="150000"/>
              </a:lnSpc>
            </a:pPr>
            <a:r>
              <a:rPr lang="en-US" sz="2800" dirty="0">
                <a:latin typeface="Times New Roman" panose="02020603050405020304" pitchFamily="18" charset="0"/>
                <a:cs typeface="Times New Roman" panose="02020603050405020304" pitchFamily="18" charset="0"/>
              </a:rPr>
              <a:t> Clamp the cord with two Kocher forceps 10 cm from the umbilicus and cut between the two forceps. Use sterile blade or scissors; a different pair than those used for episiotomy.</a:t>
            </a:r>
          </a:p>
          <a:p>
            <a:pPr algn="just">
              <a:lnSpc>
                <a:spcPct val="150000"/>
              </a:lnSpc>
            </a:pPr>
            <a:r>
              <a:rPr lang="en-US" sz="2800" dirty="0">
                <a:latin typeface="Times New Roman" panose="02020603050405020304" pitchFamily="18" charset="0"/>
                <a:cs typeface="Times New Roman" panose="02020603050405020304" pitchFamily="18" charset="0"/>
              </a:rPr>
              <a:t>Tie off the cord with a Barr clamp leaving a 2 to 3 cm stump.</a:t>
            </a:r>
          </a:p>
          <a:p>
            <a:pPr marL="0" indent="0" algn="just">
              <a:lnSpc>
                <a:spcPct val="150000"/>
              </a:lnSpc>
              <a:buNone/>
            </a:pPr>
            <a:endParaRPr lang="en-CA" sz="2800" dirty="0">
              <a:latin typeface="Times New Roman" panose="02020603050405020304" pitchFamily="18" charset="0"/>
              <a:cs typeface="Times New Roman" panose="02020603050405020304" pitchFamily="18" charset="0"/>
            </a:endParaRPr>
          </a:p>
          <a:p>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815546"/>
            <a:ext cx="8624866" cy="5288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3126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40259"/>
          </a:xfrm>
        </p:spPr>
        <p:txBody>
          <a:bodyPr/>
          <a:lstStyle/>
          <a:p>
            <a:r>
              <a:rPr lang="en-US" dirty="0"/>
              <a:t>Third stage labor</a:t>
            </a:r>
          </a:p>
        </p:txBody>
      </p:sp>
      <p:sp>
        <p:nvSpPr>
          <p:cNvPr id="3" name="Content Placeholder 2"/>
          <p:cNvSpPr>
            <a:spLocks noGrp="1"/>
          </p:cNvSpPr>
          <p:nvPr>
            <p:ph idx="1"/>
          </p:nvPr>
        </p:nvSpPr>
        <p:spPr>
          <a:xfrm>
            <a:off x="543697" y="642551"/>
            <a:ext cx="9910119" cy="5684108"/>
          </a:xfrm>
        </p:spPr>
        <p:txBody>
          <a:bodyPr>
            <a:normAutofit/>
          </a:bodyPr>
          <a:lstStyle/>
          <a:p>
            <a:pPr algn="just"/>
            <a:r>
              <a:rPr lang="en-US" sz="2400" dirty="0">
                <a:solidFill>
                  <a:schemeClr val="tx1"/>
                </a:solidFill>
                <a:cs typeface="Times New Roman" panose="02020603050405020304" pitchFamily="18" charset="0"/>
              </a:rPr>
              <a:t>The third stage of labor or placental stage begins as soon as the fetus is delivered and lasts until the placenta is delivered. </a:t>
            </a:r>
          </a:p>
          <a:p>
            <a:pPr algn="just"/>
            <a:r>
              <a:rPr lang="en-US" sz="2400" dirty="0">
                <a:solidFill>
                  <a:schemeClr val="tx1"/>
                </a:solidFill>
                <a:cs typeface="Times New Roman" panose="02020603050405020304" pitchFamily="18" charset="0"/>
              </a:rPr>
              <a:t>The mechanism of placental separation is a combination of </a:t>
            </a:r>
            <a:r>
              <a:rPr lang="en-US" sz="2400" b="1" dirty="0">
                <a:solidFill>
                  <a:schemeClr val="tx1"/>
                </a:solidFill>
                <a:cs typeface="Times New Roman" panose="02020603050405020304" pitchFamily="18" charset="0"/>
              </a:rPr>
              <a:t>uterine contractions </a:t>
            </a:r>
            <a:r>
              <a:rPr lang="en-US" sz="2400" dirty="0">
                <a:solidFill>
                  <a:schemeClr val="tx1"/>
                </a:solidFill>
                <a:cs typeface="Times New Roman" panose="02020603050405020304" pitchFamily="18" charset="0"/>
              </a:rPr>
              <a:t>and </a:t>
            </a:r>
            <a:r>
              <a:rPr lang="en-US" sz="2400" b="1" dirty="0">
                <a:solidFill>
                  <a:schemeClr val="tx1"/>
                </a:solidFill>
                <a:cs typeface="Times New Roman" panose="02020603050405020304" pitchFamily="18" charset="0"/>
              </a:rPr>
              <a:t>involution</a:t>
            </a:r>
          </a:p>
          <a:p>
            <a:pPr marL="0" lvl="0" indent="0" algn="just" defTabSz="914400">
              <a:lnSpc>
                <a:spcPct val="120000"/>
              </a:lnSpc>
              <a:buClr>
                <a:prstClr val="black"/>
              </a:buClr>
              <a:buSzTx/>
              <a:buNone/>
              <a:defRPr/>
            </a:pPr>
            <a:r>
              <a:rPr lang="en-US" sz="2400" dirty="0">
                <a:solidFill>
                  <a:prstClr val="black"/>
                </a:solidFill>
                <a:cs typeface="Times New Roman" panose="02020603050405020304" pitchFamily="18" charset="0"/>
              </a:rPr>
              <a:t>After expulsion of the fetus, the uterus continues to contract every </a:t>
            </a:r>
            <a:r>
              <a:rPr lang="en-US" sz="2400" b="1" dirty="0">
                <a:solidFill>
                  <a:prstClr val="black"/>
                </a:solidFill>
                <a:cs typeface="Times New Roman" panose="02020603050405020304" pitchFamily="18" charset="0"/>
              </a:rPr>
              <a:t>3 </a:t>
            </a:r>
            <a:r>
              <a:rPr lang="en-US" sz="2400" dirty="0">
                <a:solidFill>
                  <a:prstClr val="black"/>
                </a:solidFill>
                <a:cs typeface="Times New Roman" panose="02020603050405020304" pitchFamily="18" charset="0"/>
              </a:rPr>
              <a:t>to</a:t>
            </a:r>
            <a:r>
              <a:rPr lang="en-US" sz="2400" b="1" dirty="0">
                <a:solidFill>
                  <a:prstClr val="black"/>
                </a:solidFill>
                <a:cs typeface="Times New Roman" panose="02020603050405020304" pitchFamily="18" charset="0"/>
              </a:rPr>
              <a:t> 4 </a:t>
            </a:r>
            <a:r>
              <a:rPr lang="en-US" sz="2400" dirty="0">
                <a:solidFill>
                  <a:prstClr val="black"/>
                </a:solidFill>
                <a:cs typeface="Times New Roman" panose="02020603050405020304" pitchFamily="18" charset="0"/>
              </a:rPr>
              <a:t>minutes. as the uterus contracts and begins the process of involution, shrinkage of the site of implantation of the placenta occurs.</a:t>
            </a:r>
            <a:endParaRPr lang="ar-IQ" sz="2400" dirty="0">
              <a:solidFill>
                <a:prstClr val="black"/>
              </a:solidFill>
              <a:cs typeface="Times New Roman" panose="02020603050405020304" pitchFamily="18" charset="0"/>
            </a:endParaRPr>
          </a:p>
          <a:p>
            <a:endParaRPr lang="en-US" sz="2400" dirty="0"/>
          </a:p>
          <a:p>
            <a:pPr algn="just"/>
            <a:r>
              <a:rPr lang="en-US" sz="2400" dirty="0">
                <a:solidFill>
                  <a:schemeClr val="tx1"/>
                </a:solidFill>
                <a:cs typeface="Times New Roman" panose="02020603050405020304" pitchFamily="18" charset="0"/>
              </a:rPr>
              <a:t>Within </a:t>
            </a:r>
            <a:r>
              <a:rPr lang="en-US" sz="2400" b="1" dirty="0">
                <a:solidFill>
                  <a:schemeClr val="tx1"/>
                </a:solidFill>
                <a:cs typeface="Times New Roman" panose="02020603050405020304" pitchFamily="18" charset="0"/>
              </a:rPr>
              <a:t>10 </a:t>
            </a:r>
            <a:r>
              <a:rPr lang="en-US" sz="2400" dirty="0">
                <a:solidFill>
                  <a:schemeClr val="tx1"/>
                </a:solidFill>
                <a:cs typeface="Times New Roman" panose="02020603050405020304" pitchFamily="18" charset="0"/>
              </a:rPr>
              <a:t>to</a:t>
            </a:r>
            <a:r>
              <a:rPr lang="en-US" sz="2400" b="1" dirty="0">
                <a:solidFill>
                  <a:schemeClr val="tx1"/>
                </a:solidFill>
                <a:cs typeface="Times New Roman" panose="02020603050405020304" pitchFamily="18" charset="0"/>
              </a:rPr>
              <a:t> 15 </a:t>
            </a:r>
            <a:r>
              <a:rPr lang="en-US" sz="2400" dirty="0">
                <a:solidFill>
                  <a:schemeClr val="tx1"/>
                </a:solidFill>
                <a:cs typeface="Times New Roman" panose="02020603050405020304" pitchFamily="18" charset="0"/>
              </a:rPr>
              <a:t>minutes after delivery of the infant, most of the placenta has detached from the uterine wall. At this point, vaginal bleeding from the uncovered implantation site increases, and delivery of the placenta generally soon follows. </a:t>
            </a:r>
            <a:endParaRPr lang="ar-IQ" sz="2400" dirty="0">
              <a:solidFill>
                <a:schemeClr val="tx1"/>
              </a:solidFill>
              <a:cs typeface="Times New Roman" panose="02020603050405020304" pitchFamily="18" charset="0"/>
            </a:endParaRPr>
          </a:p>
          <a:p>
            <a:pPr algn="just"/>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557" y="370703"/>
            <a:ext cx="9588843" cy="5670659"/>
          </a:xfrm>
        </p:spPr>
        <p:txBody>
          <a:bodyPr>
            <a:normAutofit/>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Signs of placental separation are:</a:t>
            </a:r>
          </a:p>
          <a:p>
            <a:pPr marL="0" indent="0">
              <a:buNone/>
            </a:pPr>
            <a:endParaRPr lang="en-US" sz="28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800" dirty="0">
                <a:solidFill>
                  <a:schemeClr val="tx1"/>
                </a:solidFill>
                <a:latin typeface="Times New Roman" panose="02020603050405020304" pitchFamily="18" charset="0"/>
                <a:cs typeface="Times New Roman" panose="02020603050405020304" pitchFamily="18" charset="0"/>
              </a:rPr>
              <a:t>1- Rounding up  and rigid of the uterus, </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2- Upward movement of the fundus, </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3- Lengthening of the umbilical cord</a:t>
            </a:r>
          </a:p>
          <a:p>
            <a:pPr marL="0" indent="0">
              <a:buNone/>
            </a:pPr>
            <a:r>
              <a:rPr lang="en-US" sz="2800" dirty="0">
                <a:solidFill>
                  <a:schemeClr val="tx1"/>
                </a:solidFill>
                <a:latin typeface="Times New Roman" panose="02020603050405020304" pitchFamily="18" charset="0"/>
                <a:cs typeface="Times New Roman" panose="02020603050405020304" pitchFamily="18" charset="0"/>
              </a:rPr>
              <a:t>4- Cush of blood from the vagina. </a:t>
            </a:r>
          </a:p>
          <a:p>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605" y="2125361"/>
            <a:ext cx="5117363" cy="383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8">
            <a:extLst>
              <a:ext uri="{FF2B5EF4-FFF2-40B4-BE49-F238E27FC236}">
                <a16:creationId xmlns:a16="http://schemas.microsoft.com/office/drawing/2014/main" id="{AFCB6917-8B48-405E-BCDB-627DC93203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411" y="222422"/>
            <a:ext cx="10330247" cy="6201589"/>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77795"/>
          </a:xfrm>
        </p:spPr>
        <p:txBody>
          <a:bodyPr>
            <a:normAutofit fontScale="90000"/>
          </a:bodyPr>
          <a:lstStyle/>
          <a:p>
            <a:r>
              <a:rPr lang="en-CA" b="1" dirty="0">
                <a:latin typeface="Times New Roman" panose="02020603050405020304" pitchFamily="18" charset="0"/>
                <a:cs typeface="Times New Roman" panose="02020603050405020304" pitchFamily="18" charset="0"/>
              </a:rPr>
              <a:t>Fourth stage</a:t>
            </a:r>
            <a:br>
              <a:rPr lang="en-CA" dirty="0"/>
            </a:br>
            <a:endParaRPr lang="en-US" dirty="0"/>
          </a:p>
        </p:txBody>
      </p:sp>
      <p:sp>
        <p:nvSpPr>
          <p:cNvPr id="3" name="Content Placeholder 2"/>
          <p:cNvSpPr>
            <a:spLocks noGrp="1"/>
          </p:cNvSpPr>
          <p:nvPr>
            <p:ph idx="1"/>
          </p:nvPr>
        </p:nvSpPr>
        <p:spPr>
          <a:xfrm>
            <a:off x="667265" y="1136823"/>
            <a:ext cx="8606737" cy="4904540"/>
          </a:xfrm>
        </p:spPr>
        <p:txBody>
          <a:bodyPr>
            <a:normAutofit lnSpcReduction="10000"/>
          </a:bodyPr>
          <a:lstStyle/>
          <a:p>
            <a:r>
              <a:rPr lang="en-US" sz="2400" dirty="0">
                <a:solidFill>
                  <a:schemeClr val="tx1"/>
                </a:solidFill>
                <a:cs typeface="Times New Roman" panose="02020603050405020304" pitchFamily="18" charset="0"/>
              </a:rPr>
              <a:t>The fourth stage of labor or recovery stage is defined as the </a:t>
            </a:r>
            <a:r>
              <a:rPr lang="en-US" sz="2400" b="1" dirty="0">
                <a:solidFill>
                  <a:schemeClr val="tx1"/>
                </a:solidFill>
                <a:cs typeface="Times New Roman" panose="02020603050405020304" pitchFamily="18" charset="0"/>
              </a:rPr>
              <a:t>first</a:t>
            </a:r>
            <a:r>
              <a:rPr lang="en-US" sz="2400" dirty="0">
                <a:solidFill>
                  <a:schemeClr val="tx1"/>
                </a:solidFill>
                <a:cs typeface="Times New Roman" panose="02020603050405020304" pitchFamily="18" charset="0"/>
              </a:rPr>
              <a:t> </a:t>
            </a:r>
            <a:r>
              <a:rPr lang="en-US" sz="2400" b="1" dirty="0">
                <a:solidFill>
                  <a:schemeClr val="tx1"/>
                </a:solidFill>
                <a:cs typeface="Times New Roman" panose="02020603050405020304" pitchFamily="18" charset="0"/>
              </a:rPr>
              <a:t>4</a:t>
            </a:r>
            <a:r>
              <a:rPr lang="en-US" sz="2400" dirty="0">
                <a:solidFill>
                  <a:schemeClr val="tx1"/>
                </a:solidFill>
                <a:cs typeface="Times New Roman" panose="02020603050405020304" pitchFamily="18" charset="0"/>
              </a:rPr>
              <a:t> hours after delivery of the placenta. During this time,  many maternal physiologic readjustments are occurring.</a:t>
            </a:r>
          </a:p>
          <a:p>
            <a:r>
              <a:rPr lang="en-US" sz="2400" dirty="0">
                <a:solidFill>
                  <a:schemeClr val="tx1"/>
                </a:solidFill>
                <a:cs typeface="Times New Roman" panose="02020603050405020304" pitchFamily="18" charset="0"/>
              </a:rPr>
              <a:t>The average blood loss from a vaginal delivery is </a:t>
            </a:r>
            <a:r>
              <a:rPr lang="en-US" sz="2400" dirty="0">
                <a:solidFill>
                  <a:srgbClr val="FF0000"/>
                </a:solidFill>
                <a:cs typeface="Times New Roman" panose="02020603050405020304" pitchFamily="18" charset="0"/>
              </a:rPr>
              <a:t>500 </a:t>
            </a:r>
            <a:r>
              <a:rPr lang="en-US" sz="2400" dirty="0">
                <a:solidFill>
                  <a:schemeClr val="tx1"/>
                </a:solidFill>
                <a:cs typeface="Times New Roman" panose="02020603050405020304" pitchFamily="18" charset="0"/>
              </a:rPr>
              <a:t>ml. Because of the blood loss and the return of a more normal abdominal anatomy as the uterus returns to a more normal size, there is a decrease in blood pressure and slight tachycardia.</a:t>
            </a:r>
          </a:p>
          <a:p>
            <a:pPr lvl="0"/>
            <a:r>
              <a:rPr lang="en-US" sz="2400" dirty="0">
                <a:solidFill>
                  <a:prstClr val="black"/>
                </a:solidFill>
                <a:cs typeface="Times New Roman" panose="02020603050405020304" pitchFamily="18" charset="0"/>
              </a:rPr>
              <a:t>The </a:t>
            </a:r>
            <a:r>
              <a:rPr lang="en-US" sz="2400" dirty="0" err="1">
                <a:solidFill>
                  <a:prstClr val="black"/>
                </a:solidFill>
                <a:cs typeface="Times New Roman" panose="02020603050405020304" pitchFamily="18" charset="0"/>
              </a:rPr>
              <a:t>fundus</a:t>
            </a:r>
            <a:r>
              <a:rPr lang="en-US" sz="2400" dirty="0">
                <a:solidFill>
                  <a:prstClr val="black"/>
                </a:solidFill>
                <a:cs typeface="Times New Roman" panose="02020603050405020304" pitchFamily="18" charset="0"/>
              </a:rPr>
              <a:t> is midline and usually is halfway between the umbilicus and the </a:t>
            </a:r>
            <a:r>
              <a:rPr lang="en-US" sz="2400" dirty="0" err="1">
                <a:solidFill>
                  <a:prstClr val="black"/>
                </a:solidFill>
                <a:cs typeface="Times New Roman" panose="02020603050405020304" pitchFamily="18" charset="0"/>
              </a:rPr>
              <a:t>symphysis</a:t>
            </a:r>
            <a:r>
              <a:rPr lang="en-US" sz="2400" dirty="0">
                <a:solidFill>
                  <a:prstClr val="black"/>
                </a:solidFill>
                <a:cs typeface="Times New Roman" panose="02020603050405020304" pitchFamily="18" charset="0"/>
              </a:rPr>
              <a:t> pubis. The </a:t>
            </a:r>
            <a:r>
              <a:rPr lang="en-US" sz="2400" dirty="0" err="1">
                <a:solidFill>
                  <a:prstClr val="black"/>
                </a:solidFill>
                <a:cs typeface="Times New Roman" panose="02020603050405020304" pitchFamily="18" charset="0"/>
              </a:rPr>
              <a:t>fundus</a:t>
            </a:r>
            <a:r>
              <a:rPr lang="en-US" sz="2400" dirty="0">
                <a:solidFill>
                  <a:prstClr val="black"/>
                </a:solidFill>
                <a:cs typeface="Times New Roman" panose="02020603050405020304" pitchFamily="18" charset="0"/>
              </a:rPr>
              <a:t> should remain </a:t>
            </a:r>
            <a:r>
              <a:rPr lang="en-US" sz="2400" b="1" dirty="0">
                <a:solidFill>
                  <a:prstClr val="black"/>
                </a:solidFill>
                <a:cs typeface="Times New Roman" panose="02020603050405020304" pitchFamily="18" charset="0"/>
              </a:rPr>
              <a:t>firm </a:t>
            </a:r>
            <a:r>
              <a:rPr lang="en-US" sz="2400" dirty="0">
                <a:solidFill>
                  <a:prstClr val="black"/>
                </a:solidFill>
                <a:cs typeface="Times New Roman" panose="02020603050405020304" pitchFamily="18" charset="0"/>
              </a:rPr>
              <a:t>and</a:t>
            </a:r>
            <a:r>
              <a:rPr lang="en-US" sz="2400" b="1" dirty="0">
                <a:solidFill>
                  <a:prstClr val="black"/>
                </a:solidFill>
                <a:cs typeface="Times New Roman" panose="02020603050405020304" pitchFamily="18" charset="0"/>
              </a:rPr>
              <a:t> contracted</a:t>
            </a:r>
            <a:r>
              <a:rPr lang="en-US" sz="2400" dirty="0">
                <a:solidFill>
                  <a:prstClr val="black"/>
                </a:solidFill>
                <a:cs typeface="Times New Roman" panose="02020603050405020304" pitchFamily="18" charset="0"/>
              </a:rPr>
              <a:t>. </a:t>
            </a:r>
            <a:endParaRPr lang="en-US" sz="2400" dirty="0"/>
          </a:p>
          <a:p>
            <a:pPr>
              <a:buNone/>
            </a:pPr>
            <a:r>
              <a:rPr lang="en-US" sz="2400" dirty="0">
                <a:solidFill>
                  <a:schemeClr val="tx1"/>
                </a:solidFill>
                <a:cs typeface="Times New Roman" panose="02020603050405020304" pitchFamily="18" charset="0"/>
              </a:rPr>
              <a:t> </a:t>
            </a:r>
            <a:endParaRPr lang="ar-IQ" sz="2400" dirty="0">
              <a:solidFill>
                <a:schemeClr val="tx1"/>
              </a:solidFill>
              <a:cs typeface="Times New Roman" panose="02020603050405020304" pitchFamily="18" charset="0"/>
            </a:endParaRPr>
          </a:p>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585" y="455144"/>
            <a:ext cx="10151165" cy="993913"/>
          </a:xfrm>
        </p:spPr>
        <p:txBody>
          <a:bodyPr>
            <a:normAutofit/>
          </a:bodyPr>
          <a:lstStyle/>
          <a:p>
            <a:r>
              <a:rPr lang="en-CA" sz="4800" b="1" dirty="0">
                <a:latin typeface="Times New Roman" panose="02020603050405020304" pitchFamily="18" charset="0"/>
                <a:cs typeface="Times New Roman" panose="02020603050405020304" pitchFamily="18" charset="0"/>
              </a:rPr>
              <a:t>Theories Concerning Labor Onset</a:t>
            </a:r>
          </a:p>
        </p:txBody>
      </p:sp>
      <p:sp>
        <p:nvSpPr>
          <p:cNvPr id="3" name="Subtitle 2"/>
          <p:cNvSpPr>
            <a:spLocks noGrp="1"/>
          </p:cNvSpPr>
          <p:nvPr>
            <p:ph type="subTitle" idx="1"/>
          </p:nvPr>
        </p:nvSpPr>
        <p:spPr>
          <a:xfrm>
            <a:off x="504954" y="1890491"/>
            <a:ext cx="9774163" cy="4876799"/>
          </a:xfrm>
        </p:spPr>
        <p:txBody>
          <a:bodyPr>
            <a:noAutofit/>
          </a:bodyPr>
          <a:lstStyle/>
          <a:p>
            <a:pPr algn="just"/>
            <a:r>
              <a:rPr lang="en-US" sz="3600" dirty="0">
                <a:solidFill>
                  <a:schemeClr val="tx1"/>
                </a:solidFill>
                <a:latin typeface="Times New Roman" panose="02020603050405020304" pitchFamily="18" charset="0"/>
                <a:cs typeface="Times New Roman" panose="02020603050405020304" pitchFamily="18" charset="0"/>
              </a:rPr>
              <a:t>For the majority of women, the onset of labor usually occurs between the 38</a:t>
            </a:r>
            <a:r>
              <a:rPr lang="en-US" sz="3600" baseline="30000" dirty="0">
                <a:solidFill>
                  <a:schemeClr val="tx1"/>
                </a:solidFill>
                <a:latin typeface="Times New Roman" panose="02020603050405020304" pitchFamily="18" charset="0"/>
                <a:cs typeface="Times New Roman" panose="02020603050405020304" pitchFamily="18" charset="0"/>
              </a:rPr>
              <a:t>th</a:t>
            </a:r>
            <a:r>
              <a:rPr lang="en-US" sz="3600" dirty="0">
                <a:solidFill>
                  <a:schemeClr val="tx1"/>
                </a:solidFill>
                <a:latin typeface="Times New Roman" panose="02020603050405020304" pitchFamily="18" charset="0"/>
                <a:cs typeface="Times New Roman" panose="02020603050405020304" pitchFamily="18" charset="0"/>
              </a:rPr>
              <a:t>  and 42</a:t>
            </a:r>
            <a:r>
              <a:rPr lang="en-US" sz="3600" baseline="30000" dirty="0">
                <a:solidFill>
                  <a:schemeClr val="tx1"/>
                </a:solidFill>
                <a:latin typeface="Times New Roman" panose="02020603050405020304" pitchFamily="18" charset="0"/>
                <a:cs typeface="Times New Roman" panose="02020603050405020304" pitchFamily="18" charset="0"/>
              </a:rPr>
              <a:t>nd</a:t>
            </a:r>
            <a:r>
              <a:rPr lang="en-US" sz="3600" dirty="0">
                <a:solidFill>
                  <a:schemeClr val="tx1"/>
                </a:solidFill>
                <a:latin typeface="Times New Roman" panose="02020603050405020304" pitchFamily="18" charset="0"/>
                <a:cs typeface="Times New Roman" panose="02020603050405020304" pitchFamily="18" charset="0"/>
              </a:rPr>
              <a:t>  weeks of pregnancy. </a:t>
            </a:r>
          </a:p>
          <a:p>
            <a:pPr algn="just"/>
            <a:r>
              <a:rPr lang="en-US" sz="3600" dirty="0">
                <a:solidFill>
                  <a:schemeClr val="tx1"/>
                </a:solidFill>
                <a:latin typeface="Times New Roman" panose="02020603050405020304" pitchFamily="18" charset="0"/>
                <a:cs typeface="Times New Roman" panose="02020603050405020304" pitchFamily="18" charset="0"/>
              </a:rPr>
              <a:t>For most of the pregnancy, the uterus stays in a relaxed state and the cervix remains closed and firm to maintain the pregnancy. </a:t>
            </a:r>
          </a:p>
        </p:txBody>
      </p:sp>
    </p:spTree>
    <p:extLst>
      <p:ext uri="{BB962C8B-B14F-4D97-AF65-F5344CB8AC3E}">
        <p14:creationId xmlns:p14="http://schemas.microsoft.com/office/powerpoint/2010/main" val="4228536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EE0DE4E5-89AC-4BBE-A344-39CBA86B54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713" y="469557"/>
            <a:ext cx="8467849" cy="607952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1406" y="420129"/>
            <a:ext cx="9193426" cy="605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46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8539"/>
            <a:ext cx="9144000" cy="450574"/>
          </a:xfrm>
        </p:spPr>
        <p:txBody>
          <a:bodyPr>
            <a:normAutofit fontScale="90000"/>
          </a:bodyPr>
          <a:lstStyle/>
          <a:p>
            <a:r>
              <a:rPr lang="en-US" dirty="0"/>
              <a:t>   </a:t>
            </a:r>
            <a:endParaRPr lang="en-CA" dirty="0"/>
          </a:p>
        </p:txBody>
      </p:sp>
      <p:sp>
        <p:nvSpPr>
          <p:cNvPr id="3" name="Subtitle 2"/>
          <p:cNvSpPr>
            <a:spLocks noGrp="1"/>
          </p:cNvSpPr>
          <p:nvPr>
            <p:ph type="subTitle" idx="1"/>
          </p:nvPr>
        </p:nvSpPr>
        <p:spPr>
          <a:xfrm>
            <a:off x="898407" y="1268553"/>
            <a:ext cx="9380712" cy="5019261"/>
          </a:xfrm>
        </p:spPr>
        <p:txBody>
          <a:bodyPr>
            <a:normAutofit/>
          </a:bodyPr>
          <a:lstStyle/>
          <a:p>
            <a:pPr algn="just"/>
            <a:r>
              <a:rPr lang="en-US" sz="3600" dirty="0">
                <a:solidFill>
                  <a:schemeClr val="tx1"/>
                </a:solidFill>
                <a:latin typeface="Times New Roman" panose="02020603050405020304" pitchFamily="18" charset="0"/>
                <a:cs typeface="Times New Roman" panose="02020603050405020304" pitchFamily="18" charset="0"/>
              </a:rPr>
              <a:t>The cervical changes result from the breakdown of collagen fibers, which produce a decrease in the binding capacity. </a:t>
            </a:r>
          </a:p>
          <a:p>
            <a:pPr algn="just"/>
            <a:r>
              <a:rPr lang="en-US" sz="3600" dirty="0">
                <a:solidFill>
                  <a:schemeClr val="tx1"/>
                </a:solidFill>
                <a:latin typeface="Times New Roman" panose="02020603050405020304" pitchFamily="18" charset="0"/>
                <a:cs typeface="Times New Roman" panose="02020603050405020304" pitchFamily="18" charset="0"/>
              </a:rPr>
              <a:t>This change, coupled with an increase in cervical water content, causes weakening and softening. </a:t>
            </a:r>
          </a:p>
        </p:txBody>
      </p:sp>
    </p:spTree>
    <p:extLst>
      <p:ext uri="{BB962C8B-B14F-4D97-AF65-F5344CB8AC3E}">
        <p14:creationId xmlns:p14="http://schemas.microsoft.com/office/powerpoint/2010/main" val="55655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192" y="212036"/>
            <a:ext cx="8828691" cy="1510747"/>
          </a:xfrm>
        </p:spPr>
        <p:txBody>
          <a:bodyPr>
            <a:noAutofit/>
          </a:bodyPr>
          <a:lstStyle/>
          <a:p>
            <a:pPr algn="l"/>
            <a:r>
              <a:rPr lang="en-US" sz="4000" b="1" dirty="0">
                <a:latin typeface="Times New Roman" panose="02020603050405020304" pitchFamily="18" charset="0"/>
                <a:cs typeface="Times New Roman" panose="02020603050405020304" pitchFamily="18" charset="0"/>
              </a:rPr>
              <a:t>The critical factors are often referred to as the “P’s” of labor</a:t>
            </a:r>
            <a:r>
              <a:rPr lang="en-US" sz="4400" b="1" dirty="0">
                <a:latin typeface="Times New Roman" panose="02020603050405020304" pitchFamily="18" charset="0"/>
                <a:cs typeface="Times New Roman" panose="02020603050405020304" pitchFamily="18" charset="0"/>
              </a:rPr>
              <a:t>:</a:t>
            </a:r>
            <a:endParaRPr lang="en-CA" sz="44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874643" y="1849820"/>
            <a:ext cx="9793357" cy="4561490"/>
          </a:xfrm>
        </p:spPr>
        <p:txBody>
          <a:bodyPr>
            <a:noAutofit/>
          </a:bodyPr>
          <a:lstStyle/>
          <a:p>
            <a:pPr marL="571500" indent="-571500" algn="l">
              <a:buFont typeface="Arial" panose="020B0604020202020204" pitchFamily="34" charset="0"/>
              <a:buChar char="•"/>
            </a:pPr>
            <a:r>
              <a:rPr lang="en-CA" sz="3600" dirty="0">
                <a:solidFill>
                  <a:schemeClr val="tx1"/>
                </a:solidFill>
                <a:latin typeface="Times New Roman" panose="02020603050405020304" pitchFamily="18" charset="0"/>
                <a:cs typeface="Times New Roman" panose="02020603050405020304" pitchFamily="18" charset="0"/>
              </a:rPr>
              <a:t>Powers (physiological forces)</a:t>
            </a:r>
          </a:p>
          <a:p>
            <a:pPr marL="571500" indent="-571500" algn="l">
              <a:buFont typeface="Arial" panose="020B0604020202020204" pitchFamily="34" charset="0"/>
              <a:buChar char="•"/>
            </a:pPr>
            <a:r>
              <a:rPr lang="en-CA" sz="3600" dirty="0">
                <a:solidFill>
                  <a:schemeClr val="tx1"/>
                </a:solidFill>
                <a:latin typeface="Times New Roman" panose="02020603050405020304" pitchFamily="18" charset="0"/>
                <a:cs typeface="Times New Roman" panose="02020603050405020304" pitchFamily="18" charset="0"/>
              </a:rPr>
              <a:t>Passageway (maternal pelvis)</a:t>
            </a:r>
          </a:p>
          <a:p>
            <a:pPr marL="571500" indent="-571500" algn="l">
              <a:buFont typeface="Arial" panose="020B0604020202020204" pitchFamily="34" charset="0"/>
              <a:buChar char="•"/>
            </a:pPr>
            <a:r>
              <a:rPr lang="en-CA" sz="3600" dirty="0">
                <a:solidFill>
                  <a:schemeClr val="tx1"/>
                </a:solidFill>
                <a:latin typeface="Times New Roman" panose="02020603050405020304" pitchFamily="18" charset="0"/>
                <a:cs typeface="Times New Roman" panose="02020603050405020304" pitchFamily="18" charset="0"/>
              </a:rPr>
              <a:t>Passenger (fetus and placenta)</a:t>
            </a:r>
          </a:p>
          <a:p>
            <a:pPr algn="l"/>
            <a:r>
              <a:rPr lang="en-CA" sz="3600" dirty="0">
                <a:solidFill>
                  <a:schemeClr val="tx1"/>
                </a:solidFill>
                <a:latin typeface="Times New Roman" panose="02020603050405020304" pitchFamily="18" charset="0"/>
                <a:cs typeface="Times New Roman" panose="02020603050405020304" pitchFamily="18" charset="0"/>
              </a:rPr>
              <a:t>Passageway +Passenger and their relationship</a:t>
            </a:r>
          </a:p>
          <a:p>
            <a:pPr algn="l"/>
            <a:r>
              <a:rPr lang="en-CA" sz="3600" dirty="0">
                <a:solidFill>
                  <a:schemeClr val="tx1"/>
                </a:solidFill>
                <a:latin typeface="Times New Roman" panose="02020603050405020304" pitchFamily="18" charset="0"/>
                <a:cs typeface="Times New Roman" panose="02020603050405020304" pitchFamily="18" charset="0"/>
              </a:rPr>
              <a:t>(engagement, attitude, position)</a:t>
            </a:r>
          </a:p>
          <a:p>
            <a:pPr marL="571500" indent="-571500" algn="l">
              <a:buFont typeface="Arial" panose="020B0604020202020204" pitchFamily="34" charset="0"/>
              <a:buChar char="•"/>
            </a:pPr>
            <a:r>
              <a:rPr lang="en-CA" sz="3600" dirty="0">
                <a:solidFill>
                  <a:schemeClr val="tx1"/>
                </a:solidFill>
                <a:latin typeface="Times New Roman" panose="02020603050405020304" pitchFamily="18" charset="0"/>
                <a:cs typeface="Times New Roman" panose="02020603050405020304" pitchFamily="18" charset="0"/>
              </a:rPr>
              <a:t>Psychosocial influences (previous experiences,</a:t>
            </a:r>
          </a:p>
          <a:p>
            <a:pPr algn="l"/>
            <a:r>
              <a:rPr lang="en-CA" sz="3600" dirty="0">
                <a:solidFill>
                  <a:schemeClr val="tx1"/>
                </a:solidFill>
                <a:latin typeface="Times New Roman" panose="02020603050405020304" pitchFamily="18" charset="0"/>
                <a:cs typeface="Times New Roman" panose="02020603050405020304" pitchFamily="18" charset="0"/>
              </a:rPr>
              <a:t>emotional status)</a:t>
            </a:r>
          </a:p>
        </p:txBody>
      </p:sp>
    </p:spTree>
    <p:extLst>
      <p:ext uri="{BB962C8B-B14F-4D97-AF65-F5344CB8AC3E}">
        <p14:creationId xmlns:p14="http://schemas.microsoft.com/office/powerpoint/2010/main" val="3588310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096" y="190100"/>
            <a:ext cx="11052313" cy="1628190"/>
          </a:xfrm>
        </p:spPr>
        <p:txBody>
          <a:bodyPr>
            <a:noAutofit/>
          </a:bodyPr>
          <a:lstStyle/>
          <a:p>
            <a:pPr algn="l"/>
            <a:r>
              <a:rPr lang="en-US" sz="4000" b="1" dirty="0">
                <a:latin typeface="Times New Roman" panose="02020603050405020304" pitchFamily="18" charset="0"/>
                <a:cs typeface="Times New Roman" panose="02020603050405020304" pitchFamily="18" charset="0"/>
              </a:rPr>
              <a:t>Signs and Symptoms of impending Labor</a:t>
            </a:r>
            <a:endParaRPr lang="en-CA"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83096" y="2392474"/>
            <a:ext cx="9569897" cy="4348998"/>
          </a:xfrm>
        </p:spPr>
        <p:txBody>
          <a:bodyPr>
            <a:normAutofit lnSpcReduction="10000"/>
          </a:bodyPr>
          <a:lstStyle/>
          <a:p>
            <a:pPr algn="just"/>
            <a:r>
              <a:rPr lang="en-CA" sz="3200" b="1" dirty="0">
                <a:solidFill>
                  <a:schemeClr val="tx1"/>
                </a:solidFill>
                <a:latin typeface="Times New Roman" panose="02020603050405020304" pitchFamily="18" charset="0"/>
                <a:cs typeface="Times New Roman" panose="02020603050405020304" pitchFamily="18" charset="0"/>
              </a:rPr>
              <a:t>1- Lightening</a:t>
            </a:r>
          </a:p>
          <a:p>
            <a:pPr algn="just"/>
            <a:r>
              <a:rPr lang="en-CA" sz="3200" b="1" dirty="0">
                <a:solidFill>
                  <a:schemeClr val="tx1"/>
                </a:solidFill>
                <a:latin typeface="Times New Roman" panose="02020603050405020304" pitchFamily="18" charset="0"/>
                <a:cs typeface="Times New Roman" panose="02020603050405020304" pitchFamily="18" charset="0"/>
              </a:rPr>
              <a:t>2- Braxton-hicks contractions</a:t>
            </a:r>
          </a:p>
          <a:p>
            <a:pPr algn="just"/>
            <a:r>
              <a:rPr lang="en-CA" sz="3200" b="1" dirty="0">
                <a:solidFill>
                  <a:schemeClr val="tx1"/>
                </a:solidFill>
                <a:latin typeface="Times New Roman" panose="02020603050405020304" pitchFamily="18" charset="0"/>
                <a:cs typeface="Times New Roman" panose="02020603050405020304" pitchFamily="18" charset="0"/>
              </a:rPr>
              <a:t>3- Cervical changes</a:t>
            </a:r>
          </a:p>
          <a:p>
            <a:pPr algn="just"/>
            <a:r>
              <a:rPr lang="en-CA" sz="4000" b="1" dirty="0">
                <a:solidFill>
                  <a:schemeClr val="tx1"/>
                </a:solidFill>
                <a:latin typeface="Times New Roman" panose="02020603050405020304" pitchFamily="18" charset="0"/>
                <a:cs typeface="Times New Roman" panose="02020603050405020304" pitchFamily="18" charset="0"/>
              </a:rPr>
              <a:t>4- </a:t>
            </a:r>
            <a:r>
              <a:rPr lang="en-CA" sz="3200" b="1" dirty="0">
                <a:solidFill>
                  <a:schemeClr val="tx1"/>
                </a:solidFill>
                <a:latin typeface="Times New Roman" panose="02020603050405020304" pitchFamily="18" charset="0"/>
                <a:cs typeface="Times New Roman" panose="02020603050405020304" pitchFamily="18" charset="0"/>
              </a:rPr>
              <a:t>Bloody show</a:t>
            </a:r>
          </a:p>
          <a:p>
            <a:pPr algn="just"/>
            <a:r>
              <a:rPr lang="en-US" sz="3200" b="1" dirty="0">
                <a:solidFill>
                  <a:schemeClr val="tx1"/>
                </a:solidFill>
                <a:latin typeface="Times New Roman" panose="02020603050405020304" pitchFamily="18" charset="0"/>
                <a:cs typeface="Times New Roman" panose="02020603050405020304" pitchFamily="18" charset="0"/>
              </a:rPr>
              <a:t>5- Rupture of the membranes</a:t>
            </a:r>
            <a:endParaRPr lang="en-CA" sz="3200" b="1" dirty="0">
              <a:solidFill>
                <a:schemeClr val="tx1"/>
              </a:solidFill>
              <a:latin typeface="Times New Roman" panose="02020603050405020304" pitchFamily="18" charset="0"/>
              <a:cs typeface="Times New Roman" panose="02020603050405020304" pitchFamily="18" charset="0"/>
            </a:endParaRPr>
          </a:p>
          <a:p>
            <a:pPr algn="just"/>
            <a:endParaRPr lang="en-CA" sz="3200" b="1" dirty="0">
              <a:solidFill>
                <a:schemeClr val="tx1"/>
              </a:solidFill>
              <a:latin typeface="Times New Roman" panose="02020603050405020304" pitchFamily="18" charset="0"/>
              <a:cs typeface="Times New Roman" panose="02020603050405020304" pitchFamily="18" charset="0"/>
            </a:endParaRPr>
          </a:p>
          <a:p>
            <a:pPr algn="just"/>
            <a:r>
              <a:rPr lang="en-CA" sz="3200" b="1" dirty="0">
                <a:solidFill>
                  <a:schemeClr val="tx1"/>
                </a:solidFill>
                <a:latin typeface="Times New Roman" panose="02020603050405020304" pitchFamily="18" charset="0"/>
                <a:cs typeface="Times New Roman" panose="02020603050405020304" pitchFamily="18" charset="0"/>
              </a:rPr>
              <a:t> </a:t>
            </a:r>
          </a:p>
          <a:p>
            <a:pPr algn="just"/>
            <a:endParaRPr lang="en-CA" sz="3200" b="1" dirty="0">
              <a:solidFill>
                <a:schemeClr val="tx1"/>
              </a:solidFill>
              <a:latin typeface="Times New Roman" panose="02020603050405020304" pitchFamily="18" charset="0"/>
              <a:cs typeface="Times New Roman" panose="02020603050405020304" pitchFamily="18" charset="0"/>
            </a:endParaRPr>
          </a:p>
          <a:p>
            <a:pPr algn="just"/>
            <a:endParaRPr lang="en-CA"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30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356FB-D1CB-4146-9A14-89EE5C298AAE}"/>
              </a:ext>
            </a:extLst>
          </p:cNvPr>
          <p:cNvSpPr>
            <a:spLocks noGrp="1"/>
          </p:cNvSpPr>
          <p:nvPr>
            <p:ph idx="1"/>
          </p:nvPr>
        </p:nvSpPr>
        <p:spPr>
          <a:xfrm>
            <a:off x="677334" y="1156139"/>
            <a:ext cx="9622804" cy="4885224"/>
          </a:xfrm>
        </p:spPr>
        <p:txBody>
          <a:bodyPr>
            <a:normAutofit/>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downward settling may also lead to the following maternal symptoms:</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Leg cramps or pains</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Increased pelvic pressure</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Increased urinary frequency</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Increased venous stasis, causing edema in the lower extremities</a:t>
            </a:r>
          </a:p>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r>
              <a:rPr kumimoji="0" lang="en-US"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Increased vaginal secretions, due to congestion in the vaginal mucosa</a:t>
            </a:r>
            <a:endParaRPr kumimoji="0" lang="en-CA" sz="3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endParaRPr lang="en-US" dirty="0"/>
          </a:p>
        </p:txBody>
      </p:sp>
    </p:spTree>
    <p:extLst>
      <p:ext uri="{BB962C8B-B14F-4D97-AF65-F5344CB8AC3E}">
        <p14:creationId xmlns:p14="http://schemas.microsoft.com/office/powerpoint/2010/main" val="283005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endParaRPr lang="en-CA" dirty="0"/>
          </a:p>
        </p:txBody>
      </p:sp>
      <p:sp>
        <p:nvSpPr>
          <p:cNvPr id="3" name="Subtitle 2"/>
          <p:cNvSpPr>
            <a:spLocks noGrp="1"/>
          </p:cNvSpPr>
          <p:nvPr>
            <p:ph type="subTitle" idx="1"/>
          </p:nvPr>
        </p:nvSpPr>
        <p:spPr/>
        <p:txBody>
          <a:bodyPr/>
          <a:lstStyle/>
          <a:p>
            <a:r>
              <a:rPr lang="en-US" dirty="0"/>
              <a:t>   </a:t>
            </a:r>
            <a:endParaRPr lang="en-CA" dirty="0"/>
          </a:p>
        </p:txBody>
      </p:sp>
      <p:pic>
        <p:nvPicPr>
          <p:cNvPr id="5" name="Picture 4"/>
          <p:cNvPicPr>
            <a:picLocks noChangeAspect="1"/>
          </p:cNvPicPr>
          <p:nvPr/>
        </p:nvPicPr>
        <p:blipFill>
          <a:blip r:embed="rId2"/>
          <a:stretch>
            <a:fillRect/>
          </a:stretch>
        </p:blipFill>
        <p:spPr>
          <a:xfrm>
            <a:off x="0" y="0"/>
            <a:ext cx="12192000" cy="6837525"/>
          </a:xfrm>
          <a:prstGeom prst="rect">
            <a:avLst/>
          </a:prstGeom>
        </p:spPr>
      </p:pic>
    </p:spTree>
    <p:extLst>
      <p:ext uri="{BB962C8B-B14F-4D97-AF65-F5344CB8AC3E}">
        <p14:creationId xmlns:p14="http://schemas.microsoft.com/office/powerpoint/2010/main" val="325405190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841</TotalTime>
  <Words>1759</Words>
  <Application>Microsoft Office PowerPoint</Application>
  <PresentationFormat>Widescreen</PresentationFormat>
  <Paragraphs>166</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Facet</vt:lpstr>
      <vt:lpstr> The Process of Normal Labor and Birth</vt:lpstr>
      <vt:lpstr>Outline </vt:lpstr>
      <vt:lpstr>Objectives </vt:lpstr>
      <vt:lpstr>Theories Concerning Labor Onset</vt:lpstr>
      <vt:lpstr>   </vt:lpstr>
      <vt:lpstr>The critical factors are often referred to as the “P’s” of labor:</vt:lpstr>
      <vt:lpstr>Signs and Symptoms of impending Labor</vt:lpstr>
      <vt:lpstr>PowerPoint Presentation</vt:lpstr>
      <vt:lpstr>   </vt:lpstr>
      <vt:lpstr>First Stage </vt:lpstr>
      <vt:lpstr>Stages and Phases of Labor</vt:lpstr>
      <vt:lpstr>First Stage of Labor: 1-  Latent Phase </vt:lpstr>
      <vt:lpstr>First Stage of Labor: 2-  Active Phase </vt:lpstr>
      <vt:lpstr>First Stage of Labor:  3- Transition </vt:lpstr>
      <vt:lpstr>Labor Support</vt:lpstr>
      <vt:lpstr>2nd stage of labor </vt:lpstr>
      <vt:lpstr>Symptoms and signs indicate of the second stage</vt:lpstr>
      <vt:lpstr>Observations must be made during the second stage of labour?</vt:lpstr>
      <vt:lpstr>Normal vaginal delivery management</vt:lpstr>
      <vt:lpstr>PowerPoint Presentation</vt:lpstr>
      <vt:lpstr>PowerPoint Presentation</vt:lpstr>
      <vt:lpstr>PowerPoint Presentation</vt:lpstr>
      <vt:lpstr>PowerPoint Presentation</vt:lpstr>
      <vt:lpstr>PowerPoint Presentation</vt:lpstr>
      <vt:lpstr>PowerPoint Presentation</vt:lpstr>
      <vt:lpstr>Lacerations</vt:lpstr>
      <vt:lpstr>Indications of Episiotomy</vt:lpstr>
      <vt:lpstr>PowerPoint Presentation</vt:lpstr>
      <vt:lpstr>PowerPoint Presentation</vt:lpstr>
      <vt:lpstr>PowerPoint Presentation</vt:lpstr>
      <vt:lpstr>PowerPoint Presentation</vt:lpstr>
      <vt:lpstr>PowerPoint Presentation</vt:lpstr>
      <vt:lpstr>Degrees of episiotomy </vt:lpstr>
      <vt:lpstr>Cord clamping and cord care </vt:lpstr>
      <vt:lpstr>PowerPoint Presentation</vt:lpstr>
      <vt:lpstr>Third stage labor</vt:lpstr>
      <vt:lpstr>PowerPoint Presentation</vt:lpstr>
      <vt:lpstr>PowerPoint Presentation</vt:lpstr>
      <vt:lpstr>Fourth stage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Warda</dc:creator>
  <cp:lastModifiedBy>Hilal Farouq</cp:lastModifiedBy>
  <cp:revision>74</cp:revision>
  <dcterms:created xsi:type="dcterms:W3CDTF">2022-03-06T16:13:17Z</dcterms:created>
  <dcterms:modified xsi:type="dcterms:W3CDTF">2024-12-16T12:37:21Z</dcterms:modified>
</cp:coreProperties>
</file>