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9" r:id="rId1"/>
  </p:sldMasterIdLst>
  <p:notesMasterIdLst>
    <p:notesMasterId r:id="rId31"/>
  </p:notesMasterIdLst>
  <p:sldIdLst>
    <p:sldId id="292" r:id="rId2"/>
    <p:sldId id="258" r:id="rId3"/>
    <p:sldId id="259" r:id="rId4"/>
    <p:sldId id="260" r:id="rId5"/>
    <p:sldId id="265" r:id="rId6"/>
    <p:sldId id="266" r:id="rId7"/>
    <p:sldId id="267" r:id="rId8"/>
    <p:sldId id="293" r:id="rId9"/>
    <p:sldId id="294" r:id="rId10"/>
    <p:sldId id="299" r:id="rId11"/>
    <p:sldId id="268" r:id="rId12"/>
    <p:sldId id="269" r:id="rId13"/>
    <p:sldId id="270" r:id="rId14"/>
    <p:sldId id="271" r:id="rId15"/>
    <p:sldId id="272" r:id="rId16"/>
    <p:sldId id="274" r:id="rId17"/>
    <p:sldId id="295" r:id="rId18"/>
    <p:sldId id="290" r:id="rId19"/>
    <p:sldId id="278" r:id="rId20"/>
    <p:sldId id="279" r:id="rId21"/>
    <p:sldId id="296" r:id="rId22"/>
    <p:sldId id="297" r:id="rId23"/>
    <p:sldId id="280" r:id="rId24"/>
    <p:sldId id="285" r:id="rId25"/>
    <p:sldId id="286" r:id="rId26"/>
    <p:sldId id="288" r:id="rId27"/>
    <p:sldId id="298" r:id="rId28"/>
    <p:sldId id="289" r:id="rId29"/>
    <p:sldId id="30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0110CA5-A640-46FB-A7B0-82EA150E4046}" type="datetimeFigureOut">
              <a:rPr lang="ar-IQ" smtClean="0"/>
              <a:pPr/>
              <a:t>19/04/1446</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83912DF-7232-47AA-80E0-60E51EFDFF66}" type="slidenum">
              <a:rPr lang="ar-IQ" smtClean="0"/>
              <a:pPr/>
              <a:t>‹#›</a:t>
            </a:fld>
            <a:endParaRPr lang="ar-IQ"/>
          </a:p>
        </p:txBody>
      </p:sp>
    </p:spTree>
    <p:extLst>
      <p:ext uri="{BB962C8B-B14F-4D97-AF65-F5344CB8AC3E}">
        <p14:creationId xmlns:p14="http://schemas.microsoft.com/office/powerpoint/2010/main" val="315357036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cs typeface="Arial" panose="020B0604020202020204" pitchFamily="34" charset="0"/>
            </a:endParaRPr>
          </a:p>
        </p:txBody>
      </p:sp>
      <p:sp>
        <p:nvSpPr>
          <p:cNvPr id="512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Garamond" panose="02020404030301010803" pitchFamily="18" charset="0"/>
                <a:cs typeface="Arial" panose="020B0604020202020204" pitchFamily="34" charset="0"/>
              </a:defRPr>
            </a:lvl1pPr>
            <a:lvl2pPr marL="742950" indent="-285750">
              <a:defRPr sz="2400">
                <a:solidFill>
                  <a:schemeClr val="tx1"/>
                </a:solidFill>
                <a:latin typeface="Garamond" panose="02020404030301010803" pitchFamily="18" charset="0"/>
                <a:cs typeface="Arial" panose="020B0604020202020204" pitchFamily="34" charset="0"/>
              </a:defRPr>
            </a:lvl2pPr>
            <a:lvl3pPr marL="1143000" indent="-228600">
              <a:defRPr sz="2400">
                <a:solidFill>
                  <a:schemeClr val="tx1"/>
                </a:solidFill>
                <a:latin typeface="Garamond" panose="02020404030301010803" pitchFamily="18" charset="0"/>
                <a:cs typeface="Arial" panose="020B0604020202020204" pitchFamily="34" charset="0"/>
              </a:defRPr>
            </a:lvl3pPr>
            <a:lvl4pPr marL="1600200" indent="-228600">
              <a:defRPr sz="2400">
                <a:solidFill>
                  <a:schemeClr val="tx1"/>
                </a:solidFill>
                <a:latin typeface="Garamond" panose="02020404030301010803" pitchFamily="18" charset="0"/>
                <a:cs typeface="Arial" panose="020B0604020202020204" pitchFamily="34" charset="0"/>
              </a:defRPr>
            </a:lvl4pPr>
            <a:lvl5pPr marL="2057400" indent="-228600">
              <a:defRPr sz="2400">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Garamond" panose="02020404030301010803" pitchFamily="18" charset="0"/>
                <a:cs typeface="Arial" panose="020B0604020202020204" pitchFamily="34" charset="0"/>
              </a:defRPr>
            </a:lvl9pPr>
          </a:lstStyle>
          <a:p>
            <a:fld id="{F74DAC75-5E2D-4605-9AE2-426D1AA60D69}" type="slidenum">
              <a:rPr lang="ar-SA" altLang="en-US" sz="1200" smtClean="0">
                <a:latin typeface="Arial" panose="020B0604020202020204" pitchFamily="34" charset="0"/>
              </a:rPr>
              <a:pPr/>
              <a:t>1</a:t>
            </a:fld>
            <a:endParaRPr lang="en-US" altLang="en-US" sz="1200">
              <a:latin typeface="Arial" panose="020B0604020202020204" pitchFamily="34" charset="0"/>
            </a:endParaRPr>
          </a:p>
        </p:txBody>
      </p:sp>
    </p:spTree>
    <p:extLst>
      <p:ext uri="{BB962C8B-B14F-4D97-AF65-F5344CB8AC3E}">
        <p14:creationId xmlns:p14="http://schemas.microsoft.com/office/powerpoint/2010/main" val="20701902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4AFC20D-E075-4CB0-ABCE-B29377603E77}" type="slidenum">
              <a:rPr lang="en-US" smtClean="0">
                <a:latin typeface="Times New Roman" pitchFamily="18" charset="0"/>
              </a:rPr>
              <a:pPr/>
              <a:t>5</a:t>
            </a:fld>
            <a:endParaRPr lang="en-US">
              <a:latin typeface="Times New Roman" pitchFamily="18" charset="0"/>
            </a:endParaRPr>
          </a:p>
        </p:txBody>
      </p:sp>
      <p:sp>
        <p:nvSpPr>
          <p:cNvPr id="522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222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415392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E817FD5F-C561-4DE5-94B8-0F2D373917C2}" type="slidenum">
              <a:rPr lang="en-US" smtClean="0">
                <a:latin typeface="Times New Roman" pitchFamily="18" charset="0"/>
              </a:rPr>
              <a:pPr/>
              <a:t>6</a:t>
            </a:fld>
            <a:endParaRPr lang="en-US">
              <a:latin typeface="Times New Roman" pitchFamily="18"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2534080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CAA02EF8-ACE2-4D49-AA5A-C5049D93295D}" type="slidenum">
              <a:rPr lang="en-US" smtClean="0">
                <a:latin typeface="Times New Roman" pitchFamily="18" charset="0"/>
              </a:rPr>
              <a:pPr/>
              <a:t>7</a:t>
            </a:fld>
            <a:endParaRPr lang="en-US">
              <a:latin typeface="Times New Roman" pitchFamily="18" charset="0"/>
            </a:endParaRPr>
          </a:p>
        </p:txBody>
      </p:sp>
      <p:sp>
        <p:nvSpPr>
          <p:cNvPr id="5427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427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3093555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6E63940C-3C51-4E71-B46B-7441BA2A3FFA}" type="slidenum">
              <a:rPr lang="en-US" smtClean="0">
                <a:latin typeface="Times New Roman" pitchFamily="18" charset="0"/>
              </a:rPr>
              <a:pPr/>
              <a:t>11</a:t>
            </a:fld>
            <a:endParaRPr lang="en-US">
              <a:latin typeface="Times New Roman" pitchFamily="18" charset="0"/>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5300"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1153546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0908DCC-60A4-4EBD-85EF-09AD93332D65}" type="slidenum">
              <a:rPr lang="en-US" smtClean="0">
                <a:latin typeface="Times New Roman" pitchFamily="18" charset="0"/>
              </a:rPr>
              <a:pPr/>
              <a:t>13</a:t>
            </a:fld>
            <a:endParaRPr lang="en-US">
              <a:latin typeface="Times New Roman" pitchFamily="18" charset="0"/>
            </a:endParaRPr>
          </a:p>
        </p:txBody>
      </p:sp>
      <p:sp>
        <p:nvSpPr>
          <p:cNvPr id="563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4"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2194656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5EDC736-02E2-4867-B023-B28D9B3A3542}" type="slidenum">
              <a:rPr lang="en-US" smtClean="0">
                <a:latin typeface="Times New Roman" pitchFamily="18" charset="0"/>
              </a:rPr>
              <a:pPr/>
              <a:t>15</a:t>
            </a:fld>
            <a:endParaRPr lang="en-US">
              <a:latin typeface="Times New Roman" pitchFamily="18" charset="0"/>
            </a:endParaRPr>
          </a:p>
        </p:txBody>
      </p:sp>
      <p:sp>
        <p:nvSpPr>
          <p:cNvPr id="5734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7348"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IQ">
              <a:latin typeface="Times New Roman" pitchFamily="18" charset="0"/>
            </a:endParaRPr>
          </a:p>
        </p:txBody>
      </p:sp>
    </p:spTree>
    <p:extLst>
      <p:ext uri="{BB962C8B-B14F-4D97-AF65-F5344CB8AC3E}">
        <p14:creationId xmlns:p14="http://schemas.microsoft.com/office/powerpoint/2010/main" val="17036416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a:p>
        </p:txBody>
      </p:sp>
      <p:sp>
        <p:nvSpPr>
          <p:cNvPr id="4" name="Slide Number Placeholder 3"/>
          <p:cNvSpPr>
            <a:spLocks noGrp="1"/>
          </p:cNvSpPr>
          <p:nvPr>
            <p:ph type="sldNum" sz="quarter" idx="10"/>
          </p:nvPr>
        </p:nvSpPr>
        <p:spPr/>
        <p:txBody>
          <a:bodyPr/>
          <a:lstStyle/>
          <a:p>
            <a:fld id="{60D499FD-1A48-4484-9AEE-23515F9149E1}" type="slidenum">
              <a:rPr lang="ar-IQ" smtClean="0"/>
              <a:pPr/>
              <a:t>25</a:t>
            </a:fld>
            <a:endParaRPr lang="ar-IQ"/>
          </a:p>
        </p:txBody>
      </p:sp>
    </p:spTree>
    <p:extLst>
      <p:ext uri="{BB962C8B-B14F-4D97-AF65-F5344CB8AC3E}">
        <p14:creationId xmlns:p14="http://schemas.microsoft.com/office/powerpoint/2010/main" val="2288937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75D28A8-59D1-4BA5-A048-811F814CE961}"/>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 xmlns:a16="http://schemas.microsoft.com/office/drawing/2014/main" id="{4F0DC99C-D466-4693-A086-BC19794B9C7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 xmlns:a16="http://schemas.microsoft.com/office/drawing/2014/main" id="{6CCC5A17-2C42-4FA5-A175-E294AFF38088}"/>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A34E9909-DE8D-4206-A7A5-1A7980F0090E}"/>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 xmlns:a16="http://schemas.microsoft.com/office/drawing/2014/main" id="{87E64208-5B01-419A-BA1B-DAACEEA6E6F7}"/>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3394950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85533D-1C2B-424F-8D0F-24DA745791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675F8DD-B943-4232-BC8D-927DB9A14C1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3FBB8874-E287-4B94-B358-5FBB122C9772}"/>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CE1B3070-A0AD-4F1E-A054-1603B71DB727}"/>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 xmlns:a16="http://schemas.microsoft.com/office/drawing/2014/main" id="{2F0433A7-BC04-4CB9-ACA6-24A918E522C5}"/>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1924846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F7FC489-69D8-4262-AFAD-B57B3CC8004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05D0EB8F-749B-49F2-AF18-7C6CC659EC6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2D19362-AB2E-40B7-BCFA-BCC4B938D33B}"/>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00519C92-398B-4BE6-818E-AFCDC28F5870}"/>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 xmlns:a16="http://schemas.microsoft.com/office/drawing/2014/main" id="{EE94A756-4CE6-49E4-8885-D5DA25531058}"/>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779949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endParaRPr lang="ar-IQ"/>
          </a:p>
        </p:txBody>
      </p:sp>
      <p:sp>
        <p:nvSpPr>
          <p:cNvPr id="6" name="Rectangle 5"/>
          <p:cNvSpPr>
            <a:spLocks noGrp="1" noChangeArrowheads="1"/>
          </p:cNvSpPr>
          <p:nvPr>
            <p:ph type="ftr" sz="quarter" idx="11"/>
          </p:nvPr>
        </p:nvSpPr>
        <p:spPr>
          <a:ln/>
        </p:spPr>
        <p:txBody>
          <a:bodyPr/>
          <a:lstStyle>
            <a:lvl1pPr>
              <a:defRPr/>
            </a:lvl1pPr>
          </a:lstStyle>
          <a:p>
            <a:endParaRPr lang="ar-IQ"/>
          </a:p>
        </p:txBody>
      </p:sp>
      <p:sp>
        <p:nvSpPr>
          <p:cNvPr id="7" name="Rectangle 6"/>
          <p:cNvSpPr>
            <a:spLocks noGrp="1" noChangeArrowheads="1"/>
          </p:cNvSpPr>
          <p:nvPr>
            <p:ph type="sldNum" sz="quarter" idx="12"/>
          </p:nvPr>
        </p:nvSpPr>
        <p:spPr>
          <a:ln/>
        </p:spPr>
        <p:txBody>
          <a:bodyPr/>
          <a:lstStyle>
            <a:lvl1pPr>
              <a:defRPr/>
            </a:lvl1pPr>
          </a:lstStyle>
          <a:p>
            <a:fld id="{2CBBDBE7-549C-40A6-9D37-5FEE58843B0D}" type="slidenum">
              <a:rPr lang="en-US"/>
              <a:pPr/>
              <a:t>‹#›</a:t>
            </a:fld>
            <a:endParaRPr lang="en-US"/>
          </a:p>
        </p:txBody>
      </p:sp>
    </p:spTree>
    <p:extLst>
      <p:ext uri="{BB962C8B-B14F-4D97-AF65-F5344CB8AC3E}">
        <p14:creationId xmlns:p14="http://schemas.microsoft.com/office/powerpoint/2010/main" val="2134085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4188713-5F40-4A8C-952D-403AFDDFF5FA}" type="slidenum">
              <a:rPr lang="en-US"/>
              <a:pPr>
                <a:defRPr/>
              </a:pPr>
              <a:t>‹#›</a:t>
            </a:fld>
            <a:endParaRPr lang="en-US"/>
          </a:p>
        </p:txBody>
      </p:sp>
    </p:spTree>
    <p:extLst>
      <p:ext uri="{BB962C8B-B14F-4D97-AF65-F5344CB8AC3E}">
        <p14:creationId xmlns:p14="http://schemas.microsoft.com/office/powerpoint/2010/main" val="769784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4776F9A-7541-4053-94C3-65DD82FAFC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E461D7F8-A877-42B0-8500-091780399B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5E112A46-441E-46FB-843E-03BCEE7E8B45}"/>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AFA2B1E7-CD83-49F8-AE30-F99E98B54E82}"/>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 xmlns:a16="http://schemas.microsoft.com/office/drawing/2014/main" id="{21FCAE85-3793-4AD5-A571-1C57425155B1}"/>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1018349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315E486-082F-4BA7-B604-9469A30F8522}"/>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 xmlns:a16="http://schemas.microsoft.com/office/drawing/2014/main" id="{0E6277D5-EB25-43A2-86B7-3E6899EE349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74AF3CB4-9C1F-4A92-99AF-F1E0AD2795E1}"/>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D2DE9415-36D2-42CF-851C-45D167D69A57}"/>
              </a:ext>
            </a:extLst>
          </p:cNvPr>
          <p:cNvSpPr>
            <a:spLocks noGrp="1"/>
          </p:cNvSpPr>
          <p:nvPr>
            <p:ph type="ftr" sz="quarter" idx="11"/>
          </p:nvPr>
        </p:nvSpPr>
        <p:spPr/>
        <p:txBody>
          <a:bodyPr/>
          <a:lstStyle/>
          <a:p>
            <a:endParaRPr lang="ar-IQ"/>
          </a:p>
        </p:txBody>
      </p:sp>
      <p:sp>
        <p:nvSpPr>
          <p:cNvPr id="6" name="Slide Number Placeholder 5">
            <a:extLst>
              <a:ext uri="{FF2B5EF4-FFF2-40B4-BE49-F238E27FC236}">
                <a16:creationId xmlns="" xmlns:a16="http://schemas.microsoft.com/office/drawing/2014/main" id="{6EA50D9D-6772-4B1F-B7A0-FBDEBB9957B4}"/>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881136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85F8FE2-F4AF-4B0E-8999-CF128B0418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D21A0A7-22EF-4B9C-A214-A9F8D891FD8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6EA6BFC7-64F2-4C27-A2C4-EB147514AFD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B416D5A1-C350-48A5-8B35-F34B2769EE6E}"/>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6" name="Footer Placeholder 5">
            <a:extLst>
              <a:ext uri="{FF2B5EF4-FFF2-40B4-BE49-F238E27FC236}">
                <a16:creationId xmlns="" xmlns:a16="http://schemas.microsoft.com/office/drawing/2014/main" id="{BDA3CD10-D46A-45E2-A59B-EF5F4E17A902}"/>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 xmlns:a16="http://schemas.microsoft.com/office/drawing/2014/main" id="{B0D695A3-970B-4BFD-BA8B-11C04DA2C5A9}"/>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1236914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DE06A2-EE98-4238-ADC1-FEC972DBC74B}"/>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AF84D9BE-E949-4DC8-866C-CE0F3AA47D4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1D8C8BB-293A-4C04-B135-7343FB1B8CBD}"/>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26E0E1C7-5A4F-4BE9-B869-6486CBA479A9}"/>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105F385-9408-4DCC-8A3A-64B3EF6F226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FA07BB6F-915A-4BA9-9F45-29F2C1886B09}"/>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8" name="Footer Placeholder 7">
            <a:extLst>
              <a:ext uri="{FF2B5EF4-FFF2-40B4-BE49-F238E27FC236}">
                <a16:creationId xmlns="" xmlns:a16="http://schemas.microsoft.com/office/drawing/2014/main" id="{66B29813-4983-4F86-A586-6FF5EAB59260}"/>
              </a:ext>
            </a:extLst>
          </p:cNvPr>
          <p:cNvSpPr>
            <a:spLocks noGrp="1"/>
          </p:cNvSpPr>
          <p:nvPr>
            <p:ph type="ftr" sz="quarter" idx="11"/>
          </p:nvPr>
        </p:nvSpPr>
        <p:spPr/>
        <p:txBody>
          <a:bodyPr/>
          <a:lstStyle/>
          <a:p>
            <a:endParaRPr lang="ar-IQ"/>
          </a:p>
        </p:txBody>
      </p:sp>
      <p:sp>
        <p:nvSpPr>
          <p:cNvPr id="9" name="Slide Number Placeholder 8">
            <a:extLst>
              <a:ext uri="{FF2B5EF4-FFF2-40B4-BE49-F238E27FC236}">
                <a16:creationId xmlns="" xmlns:a16="http://schemas.microsoft.com/office/drawing/2014/main" id="{86071DE3-FF93-4561-A203-2549FD749CE5}"/>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315037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A616679-2B1C-427A-B386-BB62E23138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3427EE8D-8986-4C40-8905-CD904C0E307D}"/>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4" name="Footer Placeholder 3">
            <a:extLst>
              <a:ext uri="{FF2B5EF4-FFF2-40B4-BE49-F238E27FC236}">
                <a16:creationId xmlns="" xmlns:a16="http://schemas.microsoft.com/office/drawing/2014/main" id="{4CE368A7-0EEA-47C9-B81A-7D126955F5C4}"/>
              </a:ext>
            </a:extLst>
          </p:cNvPr>
          <p:cNvSpPr>
            <a:spLocks noGrp="1"/>
          </p:cNvSpPr>
          <p:nvPr>
            <p:ph type="ftr" sz="quarter" idx="11"/>
          </p:nvPr>
        </p:nvSpPr>
        <p:spPr/>
        <p:txBody>
          <a:bodyPr/>
          <a:lstStyle/>
          <a:p>
            <a:endParaRPr lang="ar-IQ"/>
          </a:p>
        </p:txBody>
      </p:sp>
      <p:sp>
        <p:nvSpPr>
          <p:cNvPr id="5" name="Slide Number Placeholder 4">
            <a:extLst>
              <a:ext uri="{FF2B5EF4-FFF2-40B4-BE49-F238E27FC236}">
                <a16:creationId xmlns="" xmlns:a16="http://schemas.microsoft.com/office/drawing/2014/main" id="{F2572A65-EB10-4D6A-A783-2C4E2E03A1B5}"/>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13382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8E9E0F19-F4DC-442D-8BD6-F1321333826F}"/>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3" name="Footer Placeholder 2">
            <a:extLst>
              <a:ext uri="{FF2B5EF4-FFF2-40B4-BE49-F238E27FC236}">
                <a16:creationId xmlns="" xmlns:a16="http://schemas.microsoft.com/office/drawing/2014/main" id="{71C1E4AB-35C0-4AF2-A75F-287C85F6F6DE}"/>
              </a:ext>
            </a:extLst>
          </p:cNvPr>
          <p:cNvSpPr>
            <a:spLocks noGrp="1"/>
          </p:cNvSpPr>
          <p:nvPr>
            <p:ph type="ftr" sz="quarter" idx="11"/>
          </p:nvPr>
        </p:nvSpPr>
        <p:spPr/>
        <p:txBody>
          <a:bodyPr/>
          <a:lstStyle/>
          <a:p>
            <a:endParaRPr lang="ar-IQ"/>
          </a:p>
        </p:txBody>
      </p:sp>
      <p:sp>
        <p:nvSpPr>
          <p:cNvPr id="4" name="Slide Number Placeholder 3">
            <a:extLst>
              <a:ext uri="{FF2B5EF4-FFF2-40B4-BE49-F238E27FC236}">
                <a16:creationId xmlns="" xmlns:a16="http://schemas.microsoft.com/office/drawing/2014/main" id="{AA5517C8-7650-4814-850E-6199BE361C71}"/>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372645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9F48C0-E084-4407-A879-925675F5B6B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 xmlns:a16="http://schemas.microsoft.com/office/drawing/2014/main" id="{C83CAB22-A7F4-4C08-B912-F7D63552DEA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11189736-DB5B-4894-B21A-E7CD1F24C00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F8F6D95B-16F9-401C-947D-0E95CAF392CF}"/>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6" name="Footer Placeholder 5">
            <a:extLst>
              <a:ext uri="{FF2B5EF4-FFF2-40B4-BE49-F238E27FC236}">
                <a16:creationId xmlns="" xmlns:a16="http://schemas.microsoft.com/office/drawing/2014/main" id="{CD258835-DE71-4AED-9273-6D3DB287D8C2}"/>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 xmlns:a16="http://schemas.microsoft.com/office/drawing/2014/main" id="{D667AD65-C8D9-4613-A173-30C568407914}"/>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4275451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467A29-CB46-4270-A943-1EDFFE18B20F}"/>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 xmlns:a16="http://schemas.microsoft.com/office/drawing/2014/main" id="{A995E076-CF14-4F5F-9C71-5AD5560D4BD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 xmlns:a16="http://schemas.microsoft.com/office/drawing/2014/main" id="{C0454822-69A7-415D-82B6-F703FB57987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 xmlns:a16="http://schemas.microsoft.com/office/drawing/2014/main" id="{432A931C-54A5-46FB-ACBB-473C147ED557}"/>
              </a:ext>
            </a:extLst>
          </p:cNvPr>
          <p:cNvSpPr>
            <a:spLocks noGrp="1"/>
          </p:cNvSpPr>
          <p:nvPr>
            <p:ph type="dt" sz="half" idx="10"/>
          </p:nvPr>
        </p:nvSpPr>
        <p:spPr/>
        <p:txBody>
          <a:bodyPr/>
          <a:lstStyle/>
          <a:p>
            <a:fld id="{F07DFB13-115A-4077-9C0F-A810F3A128E2}" type="datetimeFigureOut">
              <a:rPr lang="ar-IQ" smtClean="0"/>
              <a:pPr/>
              <a:t>19/04/1446</a:t>
            </a:fld>
            <a:endParaRPr lang="ar-IQ"/>
          </a:p>
        </p:txBody>
      </p:sp>
      <p:sp>
        <p:nvSpPr>
          <p:cNvPr id="6" name="Footer Placeholder 5">
            <a:extLst>
              <a:ext uri="{FF2B5EF4-FFF2-40B4-BE49-F238E27FC236}">
                <a16:creationId xmlns="" xmlns:a16="http://schemas.microsoft.com/office/drawing/2014/main" id="{43F3F9EE-FC10-4ACF-AB71-378E166B8178}"/>
              </a:ext>
            </a:extLst>
          </p:cNvPr>
          <p:cNvSpPr>
            <a:spLocks noGrp="1"/>
          </p:cNvSpPr>
          <p:nvPr>
            <p:ph type="ftr" sz="quarter" idx="11"/>
          </p:nvPr>
        </p:nvSpPr>
        <p:spPr/>
        <p:txBody>
          <a:bodyPr/>
          <a:lstStyle/>
          <a:p>
            <a:endParaRPr lang="ar-IQ"/>
          </a:p>
        </p:txBody>
      </p:sp>
      <p:sp>
        <p:nvSpPr>
          <p:cNvPr id="7" name="Slide Number Placeholder 6">
            <a:extLst>
              <a:ext uri="{FF2B5EF4-FFF2-40B4-BE49-F238E27FC236}">
                <a16:creationId xmlns="" xmlns:a16="http://schemas.microsoft.com/office/drawing/2014/main" id="{7CF279A3-EFD7-49CB-9B7F-912B24BC01DA}"/>
              </a:ext>
            </a:extLst>
          </p:cNvPr>
          <p:cNvSpPr>
            <a:spLocks noGrp="1"/>
          </p:cNvSpPr>
          <p:nvPr>
            <p:ph type="sldNum" sz="quarter" idx="12"/>
          </p:nvPr>
        </p:nvSpPr>
        <p:spPr/>
        <p:txBody>
          <a:bodyPr/>
          <a:lstStyle/>
          <a:p>
            <a:fld id="{26659EB5-0D22-40A2-8A22-6EBD2935B9BC}" type="slidenum">
              <a:rPr lang="ar-IQ" smtClean="0"/>
              <a:pPr/>
              <a:t>‹#›</a:t>
            </a:fld>
            <a:endParaRPr lang="ar-IQ"/>
          </a:p>
        </p:txBody>
      </p:sp>
    </p:spTree>
    <p:extLst>
      <p:ext uri="{BB962C8B-B14F-4D97-AF65-F5344CB8AC3E}">
        <p14:creationId xmlns:p14="http://schemas.microsoft.com/office/powerpoint/2010/main" val="2848694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5EB6A35-6CF9-480E-B2D9-31B1DCB3862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E2983BBD-687C-48A3-9C66-3A48539C518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2DBF8E9-F826-4D73-B534-AA430934E0A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07DFB13-115A-4077-9C0F-A810F3A128E2}" type="datetimeFigureOut">
              <a:rPr lang="ar-IQ" smtClean="0"/>
              <a:pPr/>
              <a:t>19/04/1446</a:t>
            </a:fld>
            <a:endParaRPr lang="ar-IQ"/>
          </a:p>
        </p:txBody>
      </p:sp>
      <p:sp>
        <p:nvSpPr>
          <p:cNvPr id="5" name="Footer Placeholder 4">
            <a:extLst>
              <a:ext uri="{FF2B5EF4-FFF2-40B4-BE49-F238E27FC236}">
                <a16:creationId xmlns="" xmlns:a16="http://schemas.microsoft.com/office/drawing/2014/main" id="{B5D372AC-A33D-4523-8166-68123D57465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ar-IQ"/>
          </a:p>
        </p:txBody>
      </p:sp>
      <p:sp>
        <p:nvSpPr>
          <p:cNvPr id="6" name="Slide Number Placeholder 5">
            <a:extLst>
              <a:ext uri="{FF2B5EF4-FFF2-40B4-BE49-F238E27FC236}">
                <a16:creationId xmlns="" xmlns:a16="http://schemas.microsoft.com/office/drawing/2014/main" id="{EF7DE0A9-9E8C-40E8-9EE0-789F7785DF0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6659EB5-0D22-40A2-8A22-6EBD2935B9BC}" type="slidenum">
              <a:rPr lang="ar-IQ" smtClean="0"/>
              <a:pPr/>
              <a:t>‹#›</a:t>
            </a:fld>
            <a:endParaRPr lang="ar-IQ"/>
          </a:p>
        </p:txBody>
      </p:sp>
    </p:spTree>
    <p:extLst>
      <p:ext uri="{BB962C8B-B14F-4D97-AF65-F5344CB8AC3E}">
        <p14:creationId xmlns:p14="http://schemas.microsoft.com/office/powerpoint/2010/main" val="151913748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verywellmind.com/major-branches-of-psychology-4139786"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verywellmind.com/what-is-a-neuron-2794890"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verywellmind.com/problems-with-prenatal-development-2795120"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228601" y="609600"/>
            <a:ext cx="3276599" cy="60755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en-US" altLang="en-US" sz="3600" b="1" dirty="0">
              <a:solidFill>
                <a:srgbClr val="CC0066"/>
              </a:solidFill>
              <a:latin typeface="Times New Roman" panose="02020603050405020304" pitchFamily="18" charset="0"/>
            </a:endParaRPr>
          </a:p>
          <a:p>
            <a:pPr algn="ctr">
              <a:spcBef>
                <a:spcPct val="0"/>
              </a:spcBef>
              <a:buNone/>
            </a:pPr>
            <a:r>
              <a:rPr lang="en-GB" altLang="en-US" sz="3600" b="1" dirty="0">
                <a:solidFill>
                  <a:srgbClr val="CC0066"/>
                </a:solidFill>
                <a:latin typeface="Times New Roman" panose="02020603050405020304" pitchFamily="18" charset="0"/>
              </a:rPr>
              <a:t>Stage of embryo and fatal development </a:t>
            </a:r>
            <a:endParaRPr lang="en-GB" altLang="en-US" sz="3600" b="1" dirty="0" smtClean="0">
              <a:solidFill>
                <a:srgbClr val="CC0066"/>
              </a:solidFill>
              <a:latin typeface="Times New Roman" panose="02020603050405020304" pitchFamily="18" charset="0"/>
            </a:endParaRPr>
          </a:p>
          <a:p>
            <a:pPr algn="l">
              <a:spcBef>
                <a:spcPct val="0"/>
              </a:spcBef>
              <a:buNone/>
            </a:pPr>
            <a:r>
              <a:rPr lang="en-US" sz="2400" b="1" dirty="0" smtClean="0">
                <a:effectLst>
                  <a:outerShdw blurRad="38100" dist="38100" dir="2700000" algn="tl">
                    <a:srgbClr val="C0C0C0"/>
                  </a:outerShdw>
                </a:effectLst>
                <a:cs typeface="Arial" charset="0"/>
              </a:rPr>
              <a:t>lecturer</a:t>
            </a:r>
            <a:endParaRPr lang="en-US" sz="2400" b="1" dirty="0" smtClean="0">
              <a:effectLst>
                <a:outerShdw blurRad="38100" dist="38100" dir="2700000" algn="tl">
                  <a:srgbClr val="C0C0C0"/>
                </a:outerShdw>
              </a:effectLst>
              <a:cs typeface="Arial" charset="0"/>
            </a:endParaRPr>
          </a:p>
          <a:p>
            <a:pPr algn="l">
              <a:lnSpc>
                <a:spcPct val="90000"/>
              </a:lnSpc>
              <a:buNone/>
              <a:defRPr/>
            </a:pPr>
            <a:r>
              <a:rPr lang="en-US" sz="2400" b="1" dirty="0" smtClean="0">
                <a:effectLst>
                  <a:outerShdw blurRad="38100" dist="38100" dir="2700000" algn="tl">
                    <a:srgbClr val="C0C0C0"/>
                  </a:outerShdw>
                </a:effectLst>
                <a:cs typeface="Arial" charset="0"/>
              </a:rPr>
              <a:t>Sahar Ismail Abdulla</a:t>
            </a:r>
          </a:p>
          <a:p>
            <a:pPr algn="l">
              <a:lnSpc>
                <a:spcPct val="90000"/>
              </a:lnSpc>
              <a:buNone/>
              <a:defRPr/>
            </a:pPr>
            <a:endParaRPr lang="en-US" sz="2400" b="1" dirty="0" smtClean="0">
              <a:effectLst>
                <a:outerShdw blurRad="38100" dist="38100" dir="2700000" algn="tl">
                  <a:srgbClr val="C0C0C0"/>
                </a:outerShdw>
              </a:effectLst>
              <a:cs typeface="Arial" charset="0"/>
            </a:endParaRPr>
          </a:p>
          <a:p>
            <a:pPr algn="l">
              <a:lnSpc>
                <a:spcPct val="90000"/>
              </a:lnSpc>
              <a:buNone/>
              <a:defRPr/>
            </a:pPr>
            <a:endParaRPr lang="en-US" sz="2400" b="1" dirty="0" smtClean="0">
              <a:effectLst>
                <a:outerShdw blurRad="38100" dist="38100" dir="2700000" algn="tl">
                  <a:srgbClr val="C0C0C0"/>
                </a:outerShdw>
              </a:effectLst>
              <a:cs typeface="Arial" charset="0"/>
            </a:endParaRPr>
          </a:p>
          <a:p>
            <a:pPr algn="l">
              <a:lnSpc>
                <a:spcPct val="90000"/>
              </a:lnSpc>
              <a:buNone/>
              <a:defRPr/>
            </a:pPr>
            <a:endParaRPr lang="en-US" sz="2400" b="1" dirty="0" smtClean="0">
              <a:effectLst>
                <a:outerShdw blurRad="38100" dist="38100" dir="2700000" algn="tl">
                  <a:srgbClr val="C0C0C0"/>
                </a:outerShdw>
              </a:effectLst>
              <a:cs typeface="Arial" charset="0"/>
            </a:endParaRPr>
          </a:p>
          <a:p>
            <a:pPr algn="l">
              <a:lnSpc>
                <a:spcPct val="90000"/>
              </a:lnSpc>
              <a:buNone/>
              <a:defRPr/>
            </a:pPr>
            <a:endParaRPr lang="en-US" sz="2400" b="1" dirty="0" smtClean="0">
              <a:effectLst>
                <a:outerShdw blurRad="38100" dist="38100" dir="2700000" algn="tl">
                  <a:srgbClr val="C0C0C0"/>
                </a:outerShdw>
              </a:effectLst>
              <a:cs typeface="Arial" charset="0"/>
            </a:endParaRPr>
          </a:p>
          <a:p>
            <a:pPr algn="l">
              <a:lnSpc>
                <a:spcPct val="90000"/>
              </a:lnSpc>
              <a:buNone/>
              <a:defRPr/>
            </a:pPr>
            <a:endParaRPr lang="en-US" sz="2400" b="1" dirty="0" smtClean="0">
              <a:effectLst>
                <a:outerShdw blurRad="38100" dist="38100" dir="2700000" algn="tl">
                  <a:srgbClr val="C0C0C0"/>
                </a:outerShdw>
              </a:effectLst>
              <a:cs typeface="Arial" charset="0"/>
            </a:endParaRPr>
          </a:p>
          <a:p>
            <a:pPr algn="l">
              <a:lnSpc>
                <a:spcPct val="90000"/>
              </a:lnSpc>
              <a:buNone/>
              <a:defRPr/>
            </a:pPr>
            <a:r>
              <a:rPr lang="en-US" sz="2400" b="1" dirty="0" smtClean="0">
                <a:effectLst>
                  <a:outerShdw blurRad="38100" dist="38100" dir="2700000" algn="tl">
                    <a:srgbClr val="C0C0C0"/>
                  </a:outerShdw>
                </a:effectLst>
                <a:cs typeface="Arial" charset="0"/>
              </a:rPr>
              <a:t>2024</a:t>
            </a:r>
            <a:endParaRPr lang="en-US" altLang="en-US" sz="3600" b="1" dirty="0">
              <a:solidFill>
                <a:srgbClr val="CC0066"/>
              </a:solidFill>
              <a:latin typeface="Times New Roman" panose="02020603050405020304" pitchFamily="18" charset="0"/>
            </a:endParaRPr>
          </a:p>
        </p:txBody>
      </p:sp>
      <p:sp>
        <p:nvSpPr>
          <p:cNvPr id="2051" name="Rectangle 3"/>
          <p:cNvSpPr>
            <a:spLocks noChangeArrowheads="1"/>
          </p:cNvSpPr>
          <p:nvPr/>
        </p:nvSpPr>
        <p:spPr bwMode="auto">
          <a:xfrm>
            <a:off x="1995138" y="4193012"/>
            <a:ext cx="5502275" cy="796925"/>
          </a:xfrm>
          <a:prstGeom prst="rect">
            <a:avLst/>
          </a:prstGeom>
          <a:noFill/>
          <a:ln w="9525">
            <a:noFill/>
            <a:miter lim="800000"/>
            <a:headEnd/>
            <a:tailEnd/>
          </a:ln>
          <a:effectLst/>
        </p:spPr>
        <p:txBody>
          <a:bodyPr/>
          <a:lstStyle/>
          <a:p>
            <a:pPr algn="ctr">
              <a:lnSpc>
                <a:spcPct val="90000"/>
              </a:lnSpc>
              <a:defRPr/>
            </a:pPr>
            <a:endParaRPr lang="en-US" sz="2000" b="1" dirty="0">
              <a:effectLst>
                <a:outerShdw blurRad="38100" dist="38100" dir="2700000" algn="tl">
                  <a:srgbClr val="C0C0C0"/>
                </a:outerShdw>
              </a:effectLst>
              <a:latin typeface="Times New Roman" pitchFamily="18" charset="0"/>
              <a:cs typeface="Arial" charset="0"/>
            </a:endParaRPr>
          </a:p>
        </p:txBody>
      </p:sp>
      <p:sp>
        <p:nvSpPr>
          <p:cNvPr id="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algn="r" rtl="1"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rtl="0">
              <a:spcBef>
                <a:spcPct val="0"/>
              </a:spcBef>
              <a:buFontTx/>
              <a:buNone/>
            </a:pPr>
            <a:fld id="{2068FF43-3287-42DA-BA85-12851E193A65}" type="slidenum">
              <a:rPr lang="ar-SA" altLang="en-US" sz="1400" smtClean="0"/>
              <a:pPr rtl="0">
                <a:spcBef>
                  <a:spcPct val="0"/>
                </a:spcBef>
                <a:buFontTx/>
                <a:buNone/>
              </a:pPr>
              <a:t>1</a:t>
            </a:fld>
            <a:endParaRPr lang="en-US" altLang="en-US" sz="1400"/>
          </a:p>
        </p:txBody>
      </p:sp>
      <p:pic>
        <p:nvPicPr>
          <p:cNvPr id="5" name="Picture 4" descr="mo1"/>
          <p:cNvPicPr>
            <a:picLocks noChangeAspect="1" noChangeArrowheads="1"/>
          </p:cNvPicPr>
          <p:nvPr/>
        </p:nvPicPr>
        <p:blipFill>
          <a:blip r:embed="rId3" cstate="print"/>
          <a:srcRect/>
          <a:stretch>
            <a:fillRect/>
          </a:stretch>
        </p:blipFill>
        <p:spPr bwMode="auto">
          <a:xfrm>
            <a:off x="3505200" y="457200"/>
            <a:ext cx="5486400" cy="5996137"/>
          </a:xfrm>
          <a:prstGeom prst="rect">
            <a:avLst/>
          </a:prstGeom>
          <a:noFill/>
          <a:ln w="9525">
            <a:noFill/>
            <a:miter lim="800000"/>
            <a:headEnd/>
            <a:tailEnd/>
          </a:ln>
        </p:spPr>
      </p:pic>
    </p:spTree>
    <p:extLst>
      <p:ext uri="{BB962C8B-B14F-4D97-AF65-F5344CB8AC3E}">
        <p14:creationId xmlns:p14="http://schemas.microsoft.com/office/powerpoint/2010/main" val="3461001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210550" cy="4957763"/>
          </a:xfrm>
        </p:spPr>
        <p:txBody>
          <a:bodyPr/>
          <a:lstStyle/>
          <a:p>
            <a:pPr algn="just">
              <a:lnSpc>
                <a:spcPct val="150000"/>
              </a:lnSpc>
              <a:buNone/>
            </a:pPr>
            <a:r>
              <a:rPr lang="en-US" sz="2000" dirty="0" smtClean="0"/>
              <a:t>The blastocyst is made up of three layers, each of which develops into different structures in the body.</a:t>
            </a:r>
          </a:p>
          <a:p>
            <a:pPr algn="just" fontAlgn="base">
              <a:lnSpc>
                <a:spcPct val="150000"/>
              </a:lnSpc>
            </a:pPr>
            <a:r>
              <a:rPr lang="en-US" sz="2000" b="1" dirty="0" smtClean="0"/>
              <a:t>Ectoderm</a:t>
            </a:r>
            <a:r>
              <a:rPr lang="en-US" sz="2000" dirty="0" smtClean="0"/>
              <a:t>: Skin and nervous system</a:t>
            </a:r>
          </a:p>
          <a:p>
            <a:pPr algn="just" fontAlgn="base">
              <a:lnSpc>
                <a:spcPct val="150000"/>
              </a:lnSpc>
            </a:pPr>
            <a:r>
              <a:rPr lang="en-US" sz="2000" b="1" dirty="0" smtClean="0"/>
              <a:t>Endoderm</a:t>
            </a:r>
            <a:r>
              <a:rPr lang="en-US" sz="2000" dirty="0" smtClean="0"/>
              <a:t>: Digestive and respiratory systems</a:t>
            </a:r>
          </a:p>
          <a:p>
            <a:pPr algn="just" fontAlgn="base">
              <a:lnSpc>
                <a:spcPct val="150000"/>
              </a:lnSpc>
            </a:pPr>
            <a:r>
              <a:rPr lang="en-US" sz="2000" b="1" dirty="0" smtClean="0"/>
              <a:t>Mesoderm</a:t>
            </a:r>
            <a:r>
              <a:rPr lang="en-US" sz="2000" dirty="0" smtClean="0"/>
              <a:t>: Muscle and skeletal systems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5" descr="http://www.mymcat.com/w/images/b/bb/Embryology_morula_formation.jpg"/>
          <p:cNvPicPr>
            <a:picLocks noChangeAspect="1" noChangeArrowheads="1"/>
          </p:cNvPicPr>
          <p:nvPr/>
        </p:nvPicPr>
        <p:blipFill>
          <a:blip r:embed="rId3" cstate="print"/>
          <a:srcRect/>
          <a:stretch>
            <a:fillRect/>
          </a:stretch>
        </p:blipFill>
        <p:spPr bwMode="auto">
          <a:xfrm>
            <a:off x="1331640" y="5222081"/>
            <a:ext cx="4648200" cy="985837"/>
          </a:xfrm>
          <a:prstGeom prst="rect">
            <a:avLst/>
          </a:prstGeom>
          <a:noFill/>
          <a:ln w="9525">
            <a:solidFill>
              <a:schemeClr val="tx1"/>
            </a:solidFill>
            <a:miter lim="800000"/>
            <a:headEnd/>
            <a:tailEnd/>
          </a:ln>
        </p:spPr>
      </p:pic>
      <p:sp>
        <p:nvSpPr>
          <p:cNvPr id="20483" name="Rectangle 2"/>
          <p:cNvSpPr>
            <a:spLocks noGrp="1" noChangeArrowheads="1"/>
          </p:cNvSpPr>
          <p:nvPr>
            <p:ph type="title"/>
          </p:nvPr>
        </p:nvSpPr>
        <p:spPr>
          <a:xfrm>
            <a:off x="395536" y="260648"/>
            <a:ext cx="8229600" cy="944563"/>
          </a:xfrm>
        </p:spPr>
        <p:txBody>
          <a:bodyPr>
            <a:normAutofit/>
          </a:bodyPr>
          <a:lstStyle/>
          <a:p>
            <a:pPr eaLnBrk="1" hangingPunct="1">
              <a:defRPr/>
            </a:pPr>
            <a:r>
              <a:rPr lang="en-US" sz="3600" b="1" dirty="0" smtClean="0">
                <a:solidFill>
                  <a:srgbClr val="FF0000"/>
                </a:solidFill>
                <a:latin typeface="+mn-lt"/>
              </a:rPr>
              <a:t>Pre embryonic </a:t>
            </a:r>
            <a:r>
              <a:rPr lang="en-US" sz="3600" b="1" dirty="0">
                <a:solidFill>
                  <a:srgbClr val="FF0000"/>
                </a:solidFill>
                <a:latin typeface="+mn-lt"/>
              </a:rPr>
              <a:t>Development</a:t>
            </a:r>
            <a:br>
              <a:rPr lang="en-US" sz="3600" b="1" dirty="0">
                <a:solidFill>
                  <a:srgbClr val="FF0000"/>
                </a:solidFill>
                <a:latin typeface="+mn-lt"/>
              </a:rPr>
            </a:br>
            <a:r>
              <a:rPr lang="en-US" sz="2400" dirty="0">
                <a:solidFill>
                  <a:srgbClr val="FF0000"/>
                </a:solidFill>
              </a:rPr>
              <a:t>1</a:t>
            </a:r>
            <a:r>
              <a:rPr lang="en-US" sz="2400" baseline="30000" dirty="0">
                <a:solidFill>
                  <a:srgbClr val="FF0000"/>
                </a:solidFill>
              </a:rPr>
              <a:t>st</a:t>
            </a:r>
            <a:r>
              <a:rPr lang="en-US" sz="2400" dirty="0">
                <a:solidFill>
                  <a:srgbClr val="FF0000"/>
                </a:solidFill>
              </a:rPr>
              <a:t> 2 wks of development</a:t>
            </a:r>
            <a:endParaRPr lang="en-US" dirty="0">
              <a:solidFill>
                <a:srgbClr val="FF0000"/>
              </a:solidFill>
            </a:endParaRPr>
          </a:p>
        </p:txBody>
      </p:sp>
      <p:sp>
        <p:nvSpPr>
          <p:cNvPr id="20484" name="Rectangle 3"/>
          <p:cNvSpPr>
            <a:spLocks noGrp="1" noChangeArrowheads="1"/>
          </p:cNvSpPr>
          <p:nvPr>
            <p:ph idx="1"/>
          </p:nvPr>
        </p:nvSpPr>
        <p:spPr>
          <a:xfrm>
            <a:off x="0" y="1143000"/>
            <a:ext cx="9144000" cy="3798168"/>
          </a:xfrm>
        </p:spPr>
        <p:txBody>
          <a:bodyPr>
            <a:normAutofit/>
          </a:bodyPr>
          <a:lstStyle/>
          <a:p>
            <a:pPr algn="l" rtl="0" eaLnBrk="1" hangingPunct="1">
              <a:lnSpc>
                <a:spcPct val="150000"/>
              </a:lnSpc>
              <a:defRPr/>
            </a:pPr>
            <a:r>
              <a:rPr lang="en-US" sz="2400" b="1" dirty="0"/>
              <a:t>Cellular Multiplication</a:t>
            </a:r>
          </a:p>
          <a:p>
            <a:pPr lvl="1" algn="l" rtl="0" eaLnBrk="1" hangingPunct="1">
              <a:lnSpc>
                <a:spcPct val="150000"/>
              </a:lnSpc>
              <a:defRPr/>
            </a:pPr>
            <a:r>
              <a:rPr lang="en-US" sz="2400" b="1" dirty="0"/>
              <a:t>Zygote moves through fallopian tube.</a:t>
            </a:r>
            <a:endParaRPr lang="en-US" sz="2400" b="1" dirty="0">
              <a:solidFill>
                <a:srgbClr val="0070C0"/>
              </a:solidFill>
            </a:endParaRPr>
          </a:p>
          <a:p>
            <a:pPr lvl="1" algn="l" rtl="0" eaLnBrk="1" hangingPunct="1">
              <a:lnSpc>
                <a:spcPct val="90000"/>
              </a:lnSpc>
              <a:defRPr/>
            </a:pPr>
            <a:endParaRPr lang="en-US" sz="2400" b="1" dirty="0">
              <a:solidFill>
                <a:srgbClr val="0070C0"/>
              </a:solidFill>
            </a:endParaRPr>
          </a:p>
          <a:p>
            <a:pPr lvl="1" algn="l" rtl="0" eaLnBrk="1" hangingPunct="1">
              <a:lnSpc>
                <a:spcPct val="90000"/>
              </a:lnSpc>
              <a:defRPr/>
            </a:pPr>
            <a:r>
              <a:rPr lang="en-US" sz="2400" b="1" dirty="0">
                <a:solidFill>
                  <a:srgbClr val="0070C0"/>
                </a:solidFill>
              </a:rPr>
              <a:t> </a:t>
            </a:r>
            <a:r>
              <a:rPr lang="en-US" sz="2400" b="1" dirty="0" err="1">
                <a:solidFill>
                  <a:srgbClr val="0070C0"/>
                </a:solidFill>
              </a:rPr>
              <a:t>Morula</a:t>
            </a:r>
            <a:r>
              <a:rPr lang="en-US" sz="2400" b="1" dirty="0">
                <a:solidFill>
                  <a:srgbClr val="0070C0"/>
                </a:solidFill>
              </a:rPr>
              <a:t>- </a:t>
            </a:r>
            <a:r>
              <a:rPr lang="en-US" sz="2400" dirty="0"/>
              <a:t>a solid mass of </a:t>
            </a:r>
            <a:r>
              <a:rPr lang="en-US" sz="2400" dirty="0" err="1"/>
              <a:t>blastomeres</a:t>
            </a:r>
            <a:r>
              <a:rPr lang="en-US" sz="2400" dirty="0"/>
              <a:t> that forms when the zygote splits</a:t>
            </a:r>
          </a:p>
          <a:p>
            <a:pPr lvl="2" algn="l" rtl="0" eaLnBrk="1" hangingPunct="1">
              <a:lnSpc>
                <a:spcPct val="90000"/>
              </a:lnSpc>
              <a:buFont typeface="Wingdings" pitchFamily="2" charset="2"/>
              <a:buNone/>
              <a:defRPr/>
            </a:pPr>
            <a:endParaRPr lang="en-US" sz="2400" dirty="0" smtClean="0">
              <a:solidFill>
                <a:srgbClr val="0070C0"/>
              </a:solidFill>
            </a:endParaRPr>
          </a:p>
          <a:p>
            <a:pPr lvl="2">
              <a:buNone/>
              <a:defRPr/>
            </a:pPr>
            <a:r>
              <a:rPr lang="en-US" sz="2400" dirty="0" smtClean="0"/>
              <a:t>in the uterus, the cells continue to divide, becoming a hollow ball of cells called a blastocyst. The blastocyst implants in the wall of the uterus about 6 days after fertilization</a:t>
            </a:r>
            <a:endParaRPr lang="en-US" sz="2400" dirty="0">
              <a:solidFill>
                <a:srgbClr val="0070C0"/>
              </a:solidFill>
            </a:endParaRPr>
          </a:p>
          <a:p>
            <a:pPr lvl="2" algn="l" rtl="0" eaLnBrk="1" hangingPunct="1">
              <a:lnSpc>
                <a:spcPct val="90000"/>
              </a:lnSpc>
              <a:buFont typeface="Wingdings" pitchFamily="2" charset="2"/>
              <a:buNone/>
              <a:defRPr/>
            </a:pPr>
            <a:endParaRPr lang="en-US" sz="2400" dirty="0">
              <a:solidFill>
                <a:srgbClr val="0070C0"/>
              </a:solidFill>
            </a:endParaRPr>
          </a:p>
          <a:p>
            <a:pPr lvl="2" algn="l" rtl="0" eaLnBrk="1" hangingPunct="1">
              <a:lnSpc>
                <a:spcPct val="90000"/>
              </a:lnSpc>
              <a:buFont typeface="Wingdings" pitchFamily="2" charset="2"/>
              <a:buNone/>
              <a:defRPr/>
            </a:pPr>
            <a:endParaRPr lang="en-US" sz="2400" dirty="0">
              <a:solidFill>
                <a:srgbClr val="0070C0"/>
              </a:solidFill>
            </a:endParaRPr>
          </a:p>
          <a:p>
            <a:pPr lvl="2" algn="l" rtl="0" eaLnBrk="1" hangingPunct="1">
              <a:lnSpc>
                <a:spcPct val="90000"/>
              </a:lnSpc>
              <a:buFont typeface="Wingdings" pitchFamily="2" charset="2"/>
              <a:buNone/>
              <a:defRPr/>
            </a:pPr>
            <a:endParaRPr lang="en-US" sz="2400" dirty="0">
              <a:solidFill>
                <a:srgbClr val="0070C0"/>
              </a:solidFill>
            </a:endParaRPr>
          </a:p>
          <a:p>
            <a:pPr lvl="2" algn="l" rtl="0" eaLnBrk="1" hangingPunct="1">
              <a:lnSpc>
                <a:spcPct val="90000"/>
              </a:lnSpc>
              <a:buFont typeface="Wingdings" pitchFamily="2" charset="2"/>
              <a:buNone/>
              <a:defRPr/>
            </a:pPr>
            <a:endParaRPr lang="en-US" sz="2400" dirty="0">
              <a:solidFill>
                <a:srgbClr val="0070C0"/>
              </a:solidFill>
            </a:endParaRPr>
          </a:p>
          <a:p>
            <a:pPr lvl="2" algn="l" rtl="0" eaLnBrk="1" hangingPunct="1">
              <a:lnSpc>
                <a:spcPct val="90000"/>
              </a:lnSpc>
              <a:buFont typeface="Wingdings" pitchFamily="2" charset="2"/>
              <a:buNone/>
              <a:defRPr/>
            </a:pPr>
            <a:endParaRPr lang="en-US" dirty="0">
              <a:solidFill>
                <a:srgbClr val="0070C0"/>
              </a:solidFill>
            </a:endParaRPr>
          </a:p>
          <a:p>
            <a:pPr lvl="1" algn="l" rtl="0" eaLnBrk="1" hangingPunct="1">
              <a:lnSpc>
                <a:spcPct val="90000"/>
              </a:lnSpc>
              <a:defRPr/>
            </a:pPr>
            <a:endParaRPr lang="en-US" b="1" dirty="0"/>
          </a:p>
          <a:p>
            <a:pPr lvl="1" algn="l" rtl="0" eaLnBrk="1" hangingPunct="1">
              <a:lnSpc>
                <a:spcPct val="90000"/>
              </a:lnSpc>
              <a:defRPr/>
            </a:pPr>
            <a:endParaRPr lang="en-US" b="1" dirty="0"/>
          </a:p>
          <a:p>
            <a:pPr lvl="1" algn="l" rtl="0" eaLnBrk="1" hangingPunct="1">
              <a:lnSpc>
                <a:spcPct val="90000"/>
              </a:lnSpc>
              <a:defRPr/>
            </a:pPr>
            <a:endParaRPr lang="en-US"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88640"/>
            <a:ext cx="8424936" cy="5809856"/>
          </a:xfrm>
        </p:spPr>
        <p:txBody>
          <a:bodyPr>
            <a:noAutofit/>
          </a:bodyPr>
          <a:lstStyle/>
          <a:p>
            <a:pPr lvl="1" algn="l" rtl="0">
              <a:lnSpc>
                <a:spcPct val="150000"/>
              </a:lnSpc>
              <a:buNone/>
              <a:defRPr/>
            </a:pPr>
            <a:r>
              <a:rPr lang="en-US" sz="2400" b="1" dirty="0"/>
              <a:t>(Blastocyst) develops into: </a:t>
            </a:r>
          </a:p>
          <a:p>
            <a:pPr marL="914400" lvl="1" indent="-457200" algn="l" rtl="0">
              <a:lnSpc>
                <a:spcPct val="150000"/>
              </a:lnSpc>
              <a:buAutoNum type="arabicPeriod"/>
              <a:defRPr/>
            </a:pPr>
            <a:r>
              <a:rPr lang="en-US" sz="2400" b="1" dirty="0">
                <a:solidFill>
                  <a:srgbClr val="FF0000"/>
                </a:solidFill>
              </a:rPr>
              <a:t>Embryo </a:t>
            </a:r>
            <a:endParaRPr lang="en-US" sz="3600" b="1" dirty="0">
              <a:solidFill>
                <a:srgbClr val="FF0000"/>
              </a:solidFill>
            </a:endParaRPr>
          </a:p>
          <a:p>
            <a:pPr marL="914400" lvl="1" indent="-457200" algn="just" rtl="0">
              <a:lnSpc>
                <a:spcPct val="150000"/>
              </a:lnSpc>
              <a:buAutoNum type="arabicPeriod"/>
              <a:defRPr/>
            </a:pPr>
            <a:r>
              <a:rPr lang="en-US" sz="2400" b="1" dirty="0">
                <a:solidFill>
                  <a:srgbClr val="FF0000"/>
                </a:solidFill>
              </a:rPr>
              <a:t>Amnion</a:t>
            </a:r>
            <a:r>
              <a:rPr lang="en-US" sz="1800" b="1" dirty="0"/>
              <a:t>: </a:t>
            </a:r>
            <a:r>
              <a:rPr lang="en-GB" sz="2000" dirty="0"/>
              <a:t>It is a membrane</a:t>
            </a:r>
            <a:r>
              <a:rPr lang="en-GB" sz="2000" u="sng" dirty="0"/>
              <a:t> </a:t>
            </a:r>
            <a:r>
              <a:rPr lang="en-GB" sz="2000" dirty="0"/>
              <a:t> that closely covers the embryo when first formed. It fills with the amniotic fluid which causes the amnion to expand and become the amniotic sac which serves to provide a protective environment for the developing embryo.</a:t>
            </a:r>
            <a:endParaRPr lang="en-US" sz="1800" b="1" dirty="0"/>
          </a:p>
          <a:p>
            <a:pPr lvl="1" algn="just" rtl="0">
              <a:lnSpc>
                <a:spcPct val="150000"/>
              </a:lnSpc>
              <a:defRPr/>
            </a:pPr>
            <a:r>
              <a:rPr lang="en-US" sz="1800" b="1" dirty="0">
                <a:solidFill>
                  <a:srgbClr val="002060"/>
                </a:solidFill>
              </a:rPr>
              <a:t>Trophoblast:  </a:t>
            </a:r>
            <a:r>
              <a:rPr lang="en-US" sz="2000" dirty="0">
                <a:solidFill>
                  <a:srgbClr val="002060"/>
                </a:solidFill>
              </a:rPr>
              <a:t>is the outer layer of Blastocyst and develops into chorion </a:t>
            </a:r>
            <a:r>
              <a:rPr lang="en-US" sz="2400" b="1" i="1" u="sng" dirty="0">
                <a:solidFill>
                  <a:srgbClr val="002060"/>
                </a:solidFill>
              </a:rPr>
              <a:t>Implantation</a:t>
            </a:r>
            <a:r>
              <a:rPr lang="en-US" sz="2000" b="1" i="1" u="sng" dirty="0">
                <a:solidFill>
                  <a:srgbClr val="002060"/>
                </a:solidFill>
              </a:rPr>
              <a:t>: </a:t>
            </a:r>
            <a:r>
              <a:rPr lang="en-US" sz="2400" dirty="0">
                <a:solidFill>
                  <a:srgbClr val="002060"/>
                </a:solidFill>
              </a:rPr>
              <a:t>fertilized egg becomes implanted in the lining of </a:t>
            </a:r>
            <a:r>
              <a:rPr lang="en-US" sz="2800" dirty="0">
                <a:solidFill>
                  <a:srgbClr val="002060"/>
                </a:solidFill>
              </a:rPr>
              <a:t>the uterus and </a:t>
            </a:r>
            <a:r>
              <a:rPr lang="en-US" sz="2400" dirty="0">
                <a:solidFill>
                  <a:srgbClr val="002060"/>
                </a:solidFill>
              </a:rPr>
              <a:t>Attaches to surface of endometrium (process called, </a:t>
            </a:r>
            <a:r>
              <a:rPr lang="en-US" sz="2400" b="1" dirty="0">
                <a:solidFill>
                  <a:srgbClr val="002060"/>
                </a:solidFill>
              </a:rPr>
              <a:t>decidua</a:t>
            </a:r>
            <a:r>
              <a:rPr lang="en-US" sz="2400" dirty="0">
                <a:solidFill>
                  <a:srgbClr val="002060"/>
                </a:solidFill>
              </a:rPr>
              <a:t>)</a:t>
            </a:r>
          </a:p>
          <a:p>
            <a:pPr lvl="1" algn="l" rtl="0">
              <a:defRPr/>
            </a:pPr>
            <a:r>
              <a:rPr lang="en-US" sz="2400" dirty="0">
                <a:solidFill>
                  <a:srgbClr val="002060"/>
                </a:solidFill>
              </a:rPr>
              <a:t>Occurs 7 – 9 days after fertilization</a:t>
            </a:r>
          </a:p>
          <a:p>
            <a:endParaRPr lang="ar-IQ"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ladewig+f03-04"/>
          <p:cNvPicPr>
            <a:picLocks noGrp="1" noChangeAspect="1" noChangeArrowheads="1"/>
          </p:cNvPicPr>
          <p:nvPr>
            <p:ph/>
          </p:nvPr>
        </p:nvPicPr>
        <p:blipFill>
          <a:blip r:embed="rId3" cstate="print"/>
          <a:srcRect/>
          <a:stretch>
            <a:fillRect/>
          </a:stretch>
        </p:blipFill>
        <p:spPr>
          <a:xfrm>
            <a:off x="0" y="0"/>
            <a:ext cx="9144000" cy="6096000"/>
          </a:xfrm>
        </p:spPr>
      </p:pic>
      <p:sp>
        <p:nvSpPr>
          <p:cNvPr id="17411" name="Text Box 3"/>
          <p:cNvSpPr txBox="1">
            <a:spLocks noChangeArrowheads="1"/>
          </p:cNvSpPr>
          <p:nvPr/>
        </p:nvSpPr>
        <p:spPr bwMode="auto">
          <a:xfrm>
            <a:off x="304800" y="6167438"/>
            <a:ext cx="8382000" cy="461962"/>
          </a:xfrm>
          <a:prstGeom prst="rect">
            <a:avLst/>
          </a:prstGeom>
          <a:noFill/>
          <a:ln w="9525">
            <a:noFill/>
            <a:miter lim="800000"/>
            <a:headEnd/>
            <a:tailEnd/>
          </a:ln>
        </p:spPr>
        <p:txBody>
          <a:bodyPr>
            <a:spAutoFit/>
          </a:bodyPr>
          <a:lstStyle/>
          <a:p>
            <a:pPr>
              <a:spcBef>
                <a:spcPct val="50000"/>
              </a:spcBef>
            </a:pPr>
            <a:r>
              <a:rPr lang="en-US" altLang="en-US" sz="1200">
                <a:latin typeface="Times" pitchFamily="18" charset="0"/>
                <a:cs typeface="Times" pitchFamily="18" charset="0"/>
              </a:rPr>
              <a:t>Figure 3–4   During ovulation, the ovum leaves the ovary and enters the fallopian tube. Fertilization generally occurs in the outer third of the fallopian tube. Subsequent changes in the fertilized ovum from conception to implantation are depicted.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p:nvPr>
        </p:nvSpPr>
        <p:spPr>
          <a:xfrm>
            <a:off x="467544" y="764704"/>
            <a:ext cx="8229600" cy="5851525"/>
          </a:xfrm>
        </p:spPr>
        <p:txBody>
          <a:bodyPr>
            <a:normAutofit/>
          </a:bodyPr>
          <a:lstStyle/>
          <a:p>
            <a:pPr algn="l" rtl="0">
              <a:lnSpc>
                <a:spcPct val="150000"/>
              </a:lnSpc>
              <a:buNone/>
            </a:pPr>
            <a:r>
              <a:rPr lang="en-GB" sz="2400" b="1" dirty="0">
                <a:solidFill>
                  <a:srgbClr val="0070C0"/>
                </a:solidFill>
              </a:rPr>
              <a:t>The function of amniotic fluid:</a:t>
            </a:r>
          </a:p>
          <a:p>
            <a:pPr algn="l" rtl="0">
              <a:lnSpc>
                <a:spcPct val="150000"/>
              </a:lnSpc>
            </a:pPr>
            <a:r>
              <a:rPr lang="en-GB" sz="2400" dirty="0"/>
              <a:t>Fluid allows the fetus to move.</a:t>
            </a:r>
          </a:p>
          <a:p>
            <a:pPr algn="l" rtl="0">
              <a:lnSpc>
                <a:spcPct val="150000"/>
              </a:lnSpc>
            </a:pPr>
            <a:r>
              <a:rPr lang="en-GB" sz="2400" dirty="0"/>
              <a:t> Helps the lungs develop. </a:t>
            </a:r>
          </a:p>
          <a:p>
            <a:pPr algn="l" rtl="0">
              <a:lnSpc>
                <a:spcPct val="150000"/>
              </a:lnSpc>
            </a:pPr>
            <a:r>
              <a:rPr lang="en-GB" sz="2400" dirty="0"/>
              <a:t>Provides a heat buffer that keeps the fetus at a constant temperature. </a:t>
            </a:r>
          </a:p>
          <a:p>
            <a:pPr algn="l" rtl="0">
              <a:lnSpc>
                <a:spcPct val="150000"/>
              </a:lnSpc>
            </a:pPr>
            <a:r>
              <a:rPr lang="en-GB" sz="2400" dirty="0"/>
              <a:t>Aiding digestive system development,</a:t>
            </a:r>
          </a:p>
          <a:p>
            <a:pPr algn="l" rtl="0">
              <a:lnSpc>
                <a:spcPct val="150000"/>
              </a:lnSpc>
            </a:pPr>
            <a:r>
              <a:rPr lang="en-GB" sz="2400" dirty="0"/>
              <a:t>Preventing the amniotic sac from coming in contact with the fetus.</a:t>
            </a:r>
            <a:endParaRPr lang="ar-IQ"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115616" y="476672"/>
            <a:ext cx="7772400" cy="762000"/>
          </a:xfrm>
        </p:spPr>
        <p:txBody>
          <a:bodyPr/>
          <a:lstStyle/>
          <a:p>
            <a:pPr eaLnBrk="1" hangingPunct="1"/>
            <a:r>
              <a:rPr lang="en-US" b="1" dirty="0" smtClean="0">
                <a:solidFill>
                  <a:srgbClr val="FF0066"/>
                </a:solidFill>
                <a:latin typeface="+mn-lt"/>
              </a:rPr>
              <a:t>Preembryonic / </a:t>
            </a:r>
            <a:r>
              <a:rPr lang="en-US" b="1" dirty="0" err="1" smtClean="0">
                <a:solidFill>
                  <a:srgbClr val="FF0066"/>
                </a:solidFill>
                <a:latin typeface="+mn-lt"/>
              </a:rPr>
              <a:t>Embroyonic</a:t>
            </a:r>
            <a:r>
              <a:rPr lang="en-US" b="1" dirty="0" smtClean="0">
                <a:solidFill>
                  <a:srgbClr val="FF0066"/>
                </a:solidFill>
                <a:latin typeface="+mn-lt"/>
              </a:rPr>
              <a:t> </a:t>
            </a:r>
            <a:endParaRPr lang="en-US" b="1" dirty="0">
              <a:solidFill>
                <a:srgbClr val="FF0066"/>
              </a:solidFill>
              <a:latin typeface="+mn-lt"/>
            </a:endParaRPr>
          </a:p>
        </p:txBody>
      </p:sp>
      <p:sp>
        <p:nvSpPr>
          <p:cNvPr id="18435" name="Rectangle 3"/>
          <p:cNvSpPr>
            <a:spLocks noGrp="1" noChangeArrowheads="1"/>
          </p:cNvSpPr>
          <p:nvPr>
            <p:ph idx="1"/>
          </p:nvPr>
        </p:nvSpPr>
        <p:spPr>
          <a:xfrm>
            <a:off x="152400" y="1524000"/>
            <a:ext cx="8839200" cy="4267200"/>
          </a:xfrm>
        </p:spPr>
        <p:txBody>
          <a:bodyPr>
            <a:noAutofit/>
          </a:bodyPr>
          <a:lstStyle/>
          <a:p>
            <a:pPr algn="l" rtl="0" eaLnBrk="1" hangingPunct="1">
              <a:lnSpc>
                <a:spcPct val="90000"/>
              </a:lnSpc>
            </a:pPr>
            <a:r>
              <a:rPr lang="en-US" b="1" dirty="0"/>
              <a:t>Yolk Sac </a:t>
            </a:r>
          </a:p>
          <a:p>
            <a:pPr lvl="1" algn="l" rtl="0" eaLnBrk="1" hangingPunct="1">
              <a:lnSpc>
                <a:spcPct val="90000"/>
              </a:lnSpc>
            </a:pPr>
            <a:r>
              <a:rPr lang="en-US" sz="2400" dirty="0"/>
              <a:t>Second cavity developed at 8 –9 days.</a:t>
            </a:r>
          </a:p>
          <a:p>
            <a:pPr lvl="1" algn="l" rtl="0" eaLnBrk="1" hangingPunct="1">
              <a:lnSpc>
                <a:spcPct val="90000"/>
              </a:lnSpc>
            </a:pPr>
            <a:r>
              <a:rPr lang="en-US" sz="2400" dirty="0"/>
              <a:t>Forms primitive </a:t>
            </a:r>
            <a:r>
              <a:rPr lang="en-US" sz="2400" dirty="0">
                <a:solidFill>
                  <a:srgbClr val="FF0000"/>
                </a:solidFill>
              </a:rPr>
              <a:t>RBC’s</a:t>
            </a:r>
            <a:r>
              <a:rPr lang="en-US" sz="2400" dirty="0"/>
              <a:t> during 1</a:t>
            </a:r>
            <a:r>
              <a:rPr lang="en-US" sz="2400" baseline="30000" dirty="0"/>
              <a:t>st</a:t>
            </a:r>
            <a:r>
              <a:rPr lang="en-US" sz="2400" dirty="0"/>
              <a:t> 6 weeks.</a:t>
            </a:r>
            <a:endParaRPr lang="en-US" sz="2400" b="1" dirty="0"/>
          </a:p>
          <a:p>
            <a:pPr lvl="1" algn="l" rtl="0" eaLnBrk="1" hangingPunct="1">
              <a:lnSpc>
                <a:spcPct val="90000"/>
              </a:lnSpc>
            </a:pPr>
            <a:endParaRPr lang="en-US" sz="2400" b="1" dirty="0"/>
          </a:p>
          <a:p>
            <a:pPr algn="l" rtl="0" eaLnBrk="1" hangingPunct="1">
              <a:lnSpc>
                <a:spcPct val="90000"/>
              </a:lnSpc>
            </a:pPr>
            <a:r>
              <a:rPr lang="en-US" b="1" dirty="0"/>
              <a:t>Umbilical Cord</a:t>
            </a:r>
          </a:p>
          <a:p>
            <a:pPr lvl="1" algn="l" rtl="0" eaLnBrk="1" hangingPunct="1">
              <a:lnSpc>
                <a:spcPct val="90000"/>
              </a:lnSpc>
            </a:pPr>
            <a:r>
              <a:rPr lang="en-US" sz="2400" dirty="0"/>
              <a:t>Formed from the amnion; attaches the embryo to the yolk sac.</a:t>
            </a:r>
          </a:p>
          <a:p>
            <a:pPr lvl="1" algn="l" rtl="0" eaLnBrk="1" hangingPunct="1">
              <a:lnSpc>
                <a:spcPct val="90000"/>
              </a:lnSpc>
            </a:pPr>
            <a:r>
              <a:rPr lang="en-US" sz="2400" dirty="0"/>
              <a:t>Three vessels – </a:t>
            </a:r>
            <a:r>
              <a:rPr lang="en-US" sz="2400" dirty="0">
                <a:solidFill>
                  <a:srgbClr val="FF0000"/>
                </a:solidFill>
              </a:rPr>
              <a:t>two</a:t>
            </a:r>
            <a:r>
              <a:rPr lang="en-US" sz="2400" dirty="0"/>
              <a:t> arteries and </a:t>
            </a:r>
            <a:r>
              <a:rPr lang="en-US" sz="2400" dirty="0">
                <a:solidFill>
                  <a:srgbClr val="FF0000"/>
                </a:solidFill>
              </a:rPr>
              <a:t>one</a:t>
            </a:r>
            <a:r>
              <a:rPr lang="en-US" sz="2400" dirty="0"/>
              <a:t> vein.</a:t>
            </a:r>
          </a:p>
          <a:p>
            <a:pPr lvl="1" algn="l" rtl="0" eaLnBrk="1" hangingPunct="1">
              <a:lnSpc>
                <a:spcPct val="90000"/>
              </a:lnSpc>
            </a:pPr>
            <a:r>
              <a:rPr lang="en-US" sz="2400" b="1" dirty="0">
                <a:solidFill>
                  <a:srgbClr val="FF0000"/>
                </a:solidFill>
              </a:rPr>
              <a:t>Wharton’s jelly</a:t>
            </a:r>
            <a:r>
              <a:rPr lang="en-US" sz="2400" dirty="0">
                <a:solidFill>
                  <a:srgbClr val="FF0000"/>
                </a:solidFill>
              </a:rPr>
              <a:t> </a:t>
            </a:r>
            <a:r>
              <a:rPr lang="en-US" sz="2400" dirty="0"/>
              <a:t>surrounds vessels in cord preventing cord compression.</a:t>
            </a:r>
          </a:p>
          <a:p>
            <a:pPr lvl="1" algn="l" rtl="0" eaLnBrk="1" hangingPunct="1">
              <a:lnSpc>
                <a:spcPct val="90000"/>
              </a:lnSpc>
              <a:buFont typeface="Wingdings" pitchFamily="2" charset="2"/>
              <a:buNone/>
            </a:pPr>
            <a:endParaRPr lang="en-US" sz="2400" dirty="0"/>
          </a:p>
        </p:txBody>
      </p:sp>
      <p:sp>
        <p:nvSpPr>
          <p:cNvPr id="18437" name="TextBox 4"/>
          <p:cNvSpPr txBox="1">
            <a:spLocks noChangeArrowheads="1"/>
          </p:cNvSpPr>
          <p:nvPr/>
        </p:nvSpPr>
        <p:spPr bwMode="auto">
          <a:xfrm>
            <a:off x="6735763" y="5345113"/>
            <a:ext cx="1570037" cy="369887"/>
          </a:xfrm>
          <a:prstGeom prst="rect">
            <a:avLst/>
          </a:prstGeom>
          <a:noFill/>
          <a:ln w="9525">
            <a:noFill/>
            <a:miter lim="800000"/>
            <a:headEnd/>
            <a:tailEnd/>
          </a:ln>
        </p:spPr>
        <p:txBody>
          <a:bodyPr wrap="none">
            <a:spAutoFit/>
          </a:bodyPr>
          <a:lstStyle/>
          <a:p>
            <a:r>
              <a:rPr lang="en-US" b="1">
                <a:solidFill>
                  <a:schemeClr val="bg1"/>
                </a:solidFill>
              </a:rPr>
              <a:t>Lack of Jelly</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dirty="0"/>
          </a:p>
        </p:txBody>
      </p:sp>
      <p:pic>
        <p:nvPicPr>
          <p:cNvPr id="2050" name="Picture 2" descr="C:\Users\ADNAN\Desktop\image340.jpg"/>
          <p:cNvPicPr>
            <a:picLocks noGrp="1" noChangeAspect="1" noChangeArrowheads="1"/>
          </p:cNvPicPr>
          <p:nvPr>
            <p:ph idx="1"/>
          </p:nvPr>
        </p:nvPicPr>
        <p:blipFill>
          <a:blip r:embed="rId2" cstate="print"/>
          <a:srcRect/>
          <a:stretch>
            <a:fillRect/>
          </a:stretch>
        </p:blipFill>
        <p:spPr bwMode="auto">
          <a:xfrm>
            <a:off x="611560" y="260648"/>
            <a:ext cx="7848872" cy="633670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886700" cy="396874"/>
          </a:xfrm>
        </p:spPr>
        <p:txBody>
          <a:bodyPr>
            <a:noAutofit/>
          </a:bodyPr>
          <a:lstStyle/>
          <a:p>
            <a:r>
              <a:rPr lang="en-US" sz="2400" dirty="0" smtClean="0"/>
              <a:t>Embryonic Stage of Development</a:t>
            </a:r>
            <a:br>
              <a:rPr lang="en-US" sz="2400" dirty="0" smtClean="0"/>
            </a:br>
            <a:endParaRPr lang="en-US" sz="2400" dirty="0"/>
          </a:p>
        </p:txBody>
      </p:sp>
      <p:sp>
        <p:nvSpPr>
          <p:cNvPr id="3" name="Content Placeholder 2"/>
          <p:cNvSpPr>
            <a:spLocks noGrp="1"/>
          </p:cNvSpPr>
          <p:nvPr>
            <p:ph idx="1"/>
          </p:nvPr>
        </p:nvSpPr>
        <p:spPr>
          <a:xfrm>
            <a:off x="457200" y="838200"/>
            <a:ext cx="8382000" cy="5791200"/>
          </a:xfrm>
        </p:spPr>
        <p:txBody>
          <a:bodyPr/>
          <a:lstStyle/>
          <a:p>
            <a:pPr algn="just">
              <a:lnSpc>
                <a:spcPct val="150000"/>
              </a:lnSpc>
              <a:buNone/>
            </a:pPr>
            <a:r>
              <a:rPr lang="en-US" sz="2400" dirty="0" smtClean="0"/>
              <a:t>The beginning of the third week after conception. Is a time when the mass of cells becomes distinct as a human. The embryonic stage plays an important role in the development of the central nervous system including the spinal cord and brain</a:t>
            </a:r>
          </a:p>
          <a:p>
            <a:pPr algn="just">
              <a:lnSpc>
                <a:spcPct val="150000"/>
              </a:lnSpc>
              <a:buNone/>
            </a:pPr>
            <a:endParaRPr lang="en-US" sz="2400" dirty="0" smtClean="0"/>
          </a:p>
          <a:p>
            <a:pPr algn="just">
              <a:lnSpc>
                <a:spcPct val="150000"/>
              </a:lnSpc>
              <a:buNone/>
            </a:pPr>
            <a:r>
              <a:rPr lang="en-US" sz="2400" dirty="0" smtClean="0"/>
              <a:t>Around the fourth week, the head begins to form, quickly followed by the eyes, nose, ears, and mouth. The blood vessel that will become the heart start to pulse. During the fifth week, buds that will form the arms and legs appear.</a:t>
            </a:r>
          </a:p>
          <a:p>
            <a:pPr>
              <a:buNone/>
            </a:pPr>
            <a:r>
              <a:rPr lang="en-US" dirty="0"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0" y="304800"/>
            <a:ext cx="8857928" cy="6553200"/>
          </a:xfrm>
        </p:spPr>
        <p:txBody>
          <a:bodyPr>
            <a:normAutofit/>
          </a:bodyPr>
          <a:lstStyle/>
          <a:p>
            <a:pPr>
              <a:lnSpc>
                <a:spcPct val="150000"/>
              </a:lnSpc>
              <a:buNone/>
            </a:pPr>
            <a:r>
              <a:rPr lang="en-US" sz="2400" dirty="0" smtClean="0"/>
              <a:t>In the eighth week of development, the embryo has all of the basic organs and parts except those of the sex organs. At this point, the embryo weighs just one gram a</a:t>
            </a:r>
          </a:p>
          <a:p>
            <a:pPr>
              <a:lnSpc>
                <a:spcPct val="150000"/>
              </a:lnSpc>
              <a:buNone/>
            </a:pPr>
            <a:r>
              <a:rPr lang="en-US" sz="2400" dirty="0" smtClean="0"/>
              <a:t>By the end of the embryonic period, the basic structures of the brain and central nervous system have been established. </a:t>
            </a:r>
          </a:p>
          <a:p>
            <a:pPr>
              <a:lnSpc>
                <a:spcPct val="150000"/>
              </a:lnSpc>
            </a:pPr>
            <a:r>
              <a:rPr lang="en-US" sz="2400" dirty="0" smtClean="0"/>
              <a:t>At 5 weeks the embryo is ¼ inch long </a:t>
            </a:r>
          </a:p>
          <a:p>
            <a:pPr>
              <a:lnSpc>
                <a:spcPct val="150000"/>
              </a:lnSpc>
            </a:pPr>
            <a:r>
              <a:rPr lang="en-US" sz="2400" dirty="0" smtClean="0"/>
              <a:t>All major organ systems develop. </a:t>
            </a:r>
            <a:endParaRPr lang="en-US" sz="2000" dirty="0" smtClean="0"/>
          </a:p>
          <a:p>
            <a:pPr>
              <a:lnSpc>
                <a:spcPct val="150000"/>
              </a:lnSpc>
            </a:pPr>
            <a:endParaRPr lang="en-US" sz="2400" dirty="0" smtClean="0"/>
          </a:p>
          <a:p>
            <a:pPr>
              <a:lnSpc>
                <a:spcPct val="150000"/>
              </a:lnSpc>
              <a:buNone/>
            </a:pPr>
            <a:endParaRPr lang="en-US" sz="29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2000"/>
                                        <p:tgtEl>
                                          <p:spTgt spid="307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23">
                                            <p:txEl>
                                              <p:pRg st="1" end="1"/>
                                            </p:txEl>
                                          </p:spTgt>
                                        </p:tgtEl>
                                        <p:attrNameLst>
                                          <p:attrName>style.visibility</p:attrName>
                                        </p:attrNameLst>
                                      </p:cBhvr>
                                      <p:to>
                                        <p:strVal val="visible"/>
                                      </p:to>
                                    </p:set>
                                    <p:animEffect transition="in" filter="fade">
                                      <p:cBhvr>
                                        <p:cTn id="12" dur="2000"/>
                                        <p:tgtEl>
                                          <p:spTgt spid="307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23">
                                            <p:txEl>
                                              <p:pRg st="2" end="2"/>
                                            </p:txEl>
                                          </p:spTgt>
                                        </p:tgtEl>
                                        <p:attrNameLst>
                                          <p:attrName>style.visibility</p:attrName>
                                        </p:attrNameLst>
                                      </p:cBhvr>
                                      <p:to>
                                        <p:strVal val="visible"/>
                                      </p:to>
                                    </p:set>
                                    <p:animEffect transition="in" filter="fade">
                                      <p:cBhvr>
                                        <p:cTn id="17" dur="2000"/>
                                        <p:tgtEl>
                                          <p:spTgt spid="307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23">
                                            <p:txEl>
                                              <p:pRg st="3" end="3"/>
                                            </p:txEl>
                                          </p:spTgt>
                                        </p:tgtEl>
                                        <p:attrNameLst>
                                          <p:attrName>style.visibility</p:attrName>
                                        </p:attrNameLst>
                                      </p:cBhvr>
                                      <p:to>
                                        <p:strVal val="visible"/>
                                      </p:to>
                                    </p:set>
                                    <p:animEffect transition="in" filter="fade">
                                      <p:cBhvr>
                                        <p:cTn id="22" dur="2000"/>
                                        <p:tgtEl>
                                          <p:spTgt spid="30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1027"/>
          <p:cNvSpPr>
            <a:spLocks noGrp="1" noChangeArrowheads="1"/>
          </p:cNvSpPr>
          <p:nvPr>
            <p:ph idx="1"/>
          </p:nvPr>
        </p:nvSpPr>
        <p:spPr>
          <a:xfrm>
            <a:off x="467544" y="1196752"/>
            <a:ext cx="8496944" cy="5334000"/>
          </a:xfrm>
        </p:spPr>
        <p:txBody>
          <a:bodyPr>
            <a:normAutofit/>
          </a:bodyPr>
          <a:lstStyle/>
          <a:p>
            <a:pPr algn="l" rtl="0" eaLnBrk="1" hangingPunct="1">
              <a:lnSpc>
                <a:spcPct val="150000"/>
              </a:lnSpc>
            </a:pPr>
            <a:r>
              <a:rPr lang="en-US" b="1" dirty="0" smtClean="0"/>
              <a:t>The </a:t>
            </a:r>
            <a:r>
              <a:rPr lang="en-US" b="1" dirty="0"/>
              <a:t>placenta and Umbilical Cord develop</a:t>
            </a:r>
          </a:p>
          <a:p>
            <a:pPr lvl="1" algn="l" rtl="0" eaLnBrk="1" hangingPunct="1">
              <a:lnSpc>
                <a:spcPct val="150000"/>
              </a:lnSpc>
            </a:pPr>
            <a:r>
              <a:rPr lang="en-US" sz="2000" b="1" dirty="0">
                <a:solidFill>
                  <a:srgbClr val="FF0000"/>
                </a:solidFill>
              </a:rPr>
              <a:t>Placenta- </a:t>
            </a:r>
            <a:r>
              <a:rPr lang="en-US" b="1" dirty="0"/>
              <a:t>The tissue that connects the sac around the unborn baby to the mother’s uterus</a:t>
            </a:r>
          </a:p>
          <a:p>
            <a:pPr lvl="1">
              <a:lnSpc>
                <a:spcPct val="160000"/>
              </a:lnSpc>
            </a:pPr>
            <a:r>
              <a:rPr lang="en-US" sz="2000" b="1" dirty="0">
                <a:solidFill>
                  <a:srgbClr val="FF0000"/>
                </a:solidFill>
              </a:rPr>
              <a:t>Umbilical Cord- </a:t>
            </a:r>
            <a:r>
              <a:rPr lang="en-US" b="1" dirty="0"/>
              <a:t>Tube that connects the baby to the placenta</a:t>
            </a:r>
          </a:p>
          <a:p>
            <a:pPr lvl="1">
              <a:lnSpc>
                <a:spcPct val="160000"/>
              </a:lnSpc>
            </a:pPr>
            <a:r>
              <a:rPr lang="en-US" b="1" dirty="0"/>
              <a:t>Brings the baby nourishment and oxygen from the mother’s blood</a:t>
            </a:r>
          </a:p>
          <a:p>
            <a:pPr lvl="1">
              <a:lnSpc>
                <a:spcPct val="160000"/>
              </a:lnSpc>
            </a:pPr>
            <a:r>
              <a:rPr lang="en-US" b="1" dirty="0"/>
              <a:t>Takes away waster products</a:t>
            </a:r>
          </a:p>
          <a:p>
            <a:pPr>
              <a:lnSpc>
                <a:spcPct val="150000"/>
              </a:lnSpc>
            </a:pPr>
            <a:r>
              <a:rPr lang="en-US" sz="2000" b="1" dirty="0">
                <a:solidFill>
                  <a:srgbClr val="FF0000"/>
                </a:solidFill>
              </a:rPr>
              <a:t>Amniotic Fluid </a:t>
            </a:r>
            <a:r>
              <a:rPr lang="en-US" b="1" dirty="0"/>
              <a:t>surrounds the baby</a:t>
            </a:r>
          </a:p>
          <a:p>
            <a:pPr>
              <a:lnSpc>
                <a:spcPct val="150000"/>
              </a:lnSpc>
            </a:pPr>
            <a:r>
              <a:rPr lang="en-US" b="1" dirty="0"/>
              <a:t>Face, and limbs take shape</a:t>
            </a:r>
          </a:p>
          <a:p>
            <a:pPr algn="l" rtl="0" eaLnBrk="1" hangingPunct="1">
              <a:lnSpc>
                <a:spcPct val="150000"/>
              </a:lnSpc>
            </a:pP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Effect transition="in" filter="fade">
                                      <p:cBhvr>
                                        <p:cTn id="7" dur="2000"/>
                                        <p:tgtEl>
                                          <p:spTgt spid="266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6627">
                                            <p:txEl>
                                              <p:pRg st="1" end="1"/>
                                            </p:txEl>
                                          </p:spTgt>
                                        </p:tgtEl>
                                        <p:attrNameLst>
                                          <p:attrName>style.visibility</p:attrName>
                                        </p:attrNameLst>
                                      </p:cBhvr>
                                      <p:to>
                                        <p:strVal val="visible"/>
                                      </p:to>
                                    </p:set>
                                    <p:animEffect transition="in" filter="fade">
                                      <p:cBhvr>
                                        <p:cTn id="10" dur="2000"/>
                                        <p:tgtEl>
                                          <p:spTgt spid="2662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6627">
                                            <p:txEl>
                                              <p:pRg st="2" end="2"/>
                                            </p:txEl>
                                          </p:spTgt>
                                        </p:tgtEl>
                                        <p:attrNameLst>
                                          <p:attrName>style.visibility</p:attrName>
                                        </p:attrNameLst>
                                      </p:cBhvr>
                                      <p:to>
                                        <p:strVal val="visible"/>
                                      </p:to>
                                    </p:set>
                                    <p:animEffect transition="in" filter="fade">
                                      <p:cBhvr>
                                        <p:cTn id="13" dur="2000"/>
                                        <p:tgtEl>
                                          <p:spTgt spid="26627">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627">
                                            <p:txEl>
                                              <p:pRg st="3" end="3"/>
                                            </p:txEl>
                                          </p:spTgt>
                                        </p:tgtEl>
                                        <p:attrNameLst>
                                          <p:attrName>style.visibility</p:attrName>
                                        </p:attrNameLst>
                                      </p:cBhvr>
                                      <p:to>
                                        <p:strVal val="visible"/>
                                      </p:to>
                                    </p:set>
                                    <p:animEffect transition="in" filter="fade">
                                      <p:cBhvr>
                                        <p:cTn id="16" dur="2000"/>
                                        <p:tgtEl>
                                          <p:spTgt spid="26627">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6627">
                                            <p:txEl>
                                              <p:pRg st="4" end="4"/>
                                            </p:txEl>
                                          </p:spTgt>
                                        </p:tgtEl>
                                        <p:attrNameLst>
                                          <p:attrName>style.visibility</p:attrName>
                                        </p:attrNameLst>
                                      </p:cBhvr>
                                      <p:to>
                                        <p:strVal val="visible"/>
                                      </p:to>
                                    </p:set>
                                    <p:animEffect transition="in" filter="fade">
                                      <p:cBhvr>
                                        <p:cTn id="19" dur="2000"/>
                                        <p:tgtEl>
                                          <p:spTgt spid="26627">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6627">
                                            <p:txEl>
                                              <p:pRg st="5" end="5"/>
                                            </p:txEl>
                                          </p:spTgt>
                                        </p:tgtEl>
                                        <p:attrNameLst>
                                          <p:attrName>style.visibility</p:attrName>
                                        </p:attrNameLst>
                                      </p:cBhvr>
                                      <p:to>
                                        <p:strVal val="visible"/>
                                      </p:to>
                                    </p:set>
                                    <p:animEffect transition="in" filter="fade">
                                      <p:cBhvr>
                                        <p:cTn id="24" dur="2000"/>
                                        <p:tgtEl>
                                          <p:spTgt spid="2662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6627">
                                            <p:txEl>
                                              <p:pRg st="6" end="6"/>
                                            </p:txEl>
                                          </p:spTgt>
                                        </p:tgtEl>
                                        <p:attrNameLst>
                                          <p:attrName>style.visibility</p:attrName>
                                        </p:attrNameLst>
                                      </p:cBhvr>
                                      <p:to>
                                        <p:strVal val="visible"/>
                                      </p:to>
                                    </p:set>
                                    <p:animEffect transition="in" filter="fade">
                                      <p:cBhvr>
                                        <p:cTn id="29" dur="2000"/>
                                        <p:tgtEl>
                                          <p:spTgt spid="266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FF0000"/>
                </a:solidFill>
                <a:latin typeface="+mn-lt"/>
              </a:rPr>
              <a:t>Prenatal Baby Development</a:t>
            </a:r>
            <a:endParaRPr lang="ar-IQ" b="1" dirty="0">
              <a:solidFill>
                <a:srgbClr val="FF0000"/>
              </a:solidFill>
              <a:latin typeface="+mn-lt"/>
            </a:endParaRPr>
          </a:p>
        </p:txBody>
      </p:sp>
      <p:sp>
        <p:nvSpPr>
          <p:cNvPr id="3" name="Content Placeholder 2"/>
          <p:cNvSpPr>
            <a:spLocks noGrp="1"/>
          </p:cNvSpPr>
          <p:nvPr>
            <p:ph idx="1"/>
          </p:nvPr>
        </p:nvSpPr>
        <p:spPr>
          <a:xfrm>
            <a:off x="457200" y="1600200"/>
            <a:ext cx="8075240" cy="4873752"/>
          </a:xfrm>
        </p:spPr>
        <p:txBody>
          <a:bodyPr>
            <a:noAutofit/>
          </a:bodyPr>
          <a:lstStyle/>
          <a:p>
            <a:pPr>
              <a:lnSpc>
                <a:spcPct val="150000"/>
              </a:lnSpc>
            </a:pPr>
            <a:r>
              <a:rPr lang="en-US" sz="2400" dirty="0" smtClean="0"/>
              <a:t>A baby goes through several stages of development, beginning as a fertilized egg.</a:t>
            </a:r>
          </a:p>
          <a:p>
            <a:pPr>
              <a:lnSpc>
                <a:spcPct val="150000"/>
              </a:lnSpc>
            </a:pPr>
            <a:r>
              <a:rPr lang="en-US" sz="2400" dirty="0" smtClean="0"/>
              <a:t> The egg develops into a blastocyst, an embryo, then a fetus.</a:t>
            </a:r>
          </a:p>
          <a:p>
            <a:pPr>
              <a:lnSpc>
                <a:spcPct val="150000"/>
              </a:lnSpc>
            </a:pPr>
            <a:r>
              <a:rPr lang="en-US" sz="2400" dirty="0" smtClean="0"/>
              <a:t>Prenatal development is a time of remarkable change that helps set the stage for future </a:t>
            </a:r>
            <a:r>
              <a:rPr lang="en-US" sz="2400" u="sng" dirty="0" smtClean="0">
                <a:hlinkClick r:id="rId2"/>
              </a:rPr>
              <a:t>psychological</a:t>
            </a:r>
            <a:r>
              <a:rPr lang="en-US" sz="2400" dirty="0" smtClean="0"/>
              <a:t> development. The brain develops over the course of the prenatal period, but it will continue to go through more changes during the early years of childhood</a:t>
            </a:r>
          </a:p>
          <a:p>
            <a:pPr lvl="1" algn="l" rtl="0">
              <a:lnSpc>
                <a:spcPct val="100000"/>
              </a:lnSpc>
              <a:buNone/>
            </a:pPr>
            <a:endParaRPr lang="en-US" sz="2400" dirty="0"/>
          </a:p>
          <a:p>
            <a:pPr lvl="1" algn="l" rtl="0">
              <a:lnSpc>
                <a:spcPct val="100000"/>
              </a:lnSpc>
              <a:buNone/>
            </a:pPr>
            <a:endParaRPr lang="en-US" sz="2400" dirty="0"/>
          </a:p>
          <a:p>
            <a:pPr algn="l" rtl="0">
              <a:lnSpc>
                <a:spcPct val="100000"/>
              </a:lnSpc>
            </a:pPr>
            <a:endParaRPr lang="ar-IQ"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228600"/>
            <a:ext cx="7772400" cy="685800"/>
          </a:xfrm>
        </p:spPr>
        <p:txBody>
          <a:bodyPr>
            <a:normAutofit fontScale="90000"/>
          </a:bodyPr>
          <a:lstStyle/>
          <a:p>
            <a:pPr>
              <a:lnSpc>
                <a:spcPct val="150000"/>
              </a:lnSpc>
            </a:pPr>
            <a:r>
              <a:rPr lang="en-US" dirty="0" smtClean="0"/>
              <a:t>Fetal Stage of Prenatal Development</a:t>
            </a:r>
            <a:br>
              <a:rPr lang="en-US" dirty="0" smtClean="0"/>
            </a:br>
            <a:endParaRPr lang="en-US" b="1" dirty="0">
              <a:solidFill>
                <a:srgbClr val="0000FF"/>
              </a:solidFill>
              <a:latin typeface="+mn-lt"/>
            </a:endParaRPr>
          </a:p>
        </p:txBody>
      </p:sp>
      <p:sp>
        <p:nvSpPr>
          <p:cNvPr id="31747" name="Rectangle 3"/>
          <p:cNvSpPr>
            <a:spLocks noGrp="1" noChangeArrowheads="1"/>
          </p:cNvSpPr>
          <p:nvPr>
            <p:ph idx="1"/>
          </p:nvPr>
        </p:nvSpPr>
        <p:spPr>
          <a:xfrm>
            <a:off x="304800" y="838200"/>
            <a:ext cx="8659688" cy="5638800"/>
          </a:xfrm>
        </p:spPr>
        <p:txBody>
          <a:bodyPr>
            <a:noAutofit/>
          </a:bodyPr>
          <a:lstStyle/>
          <a:p>
            <a:pPr>
              <a:lnSpc>
                <a:spcPct val="150000"/>
              </a:lnSpc>
            </a:pPr>
            <a:r>
              <a:rPr lang="en-US" sz="2400" dirty="0" smtClean="0"/>
              <a:t>the embryo enters the next stage and becomes known as a fetus.</a:t>
            </a:r>
          </a:p>
          <a:p>
            <a:pPr>
              <a:lnSpc>
                <a:spcPct val="150000"/>
              </a:lnSpc>
            </a:pPr>
            <a:r>
              <a:rPr lang="en-US" sz="2400" dirty="0" smtClean="0"/>
              <a:t>This period of development begins during the ninth week and lasts until birth. This stage is marked by amazing change and growth.</a:t>
            </a:r>
          </a:p>
          <a:p>
            <a:pPr>
              <a:lnSpc>
                <a:spcPct val="150000"/>
              </a:lnSpc>
              <a:buNone/>
            </a:pPr>
            <a:endParaRPr lang="en-US" sz="2400" dirty="0">
              <a:solidFill>
                <a:srgbClr val="FF0000"/>
              </a:solidFill>
            </a:endParaRPr>
          </a:p>
          <a:p>
            <a:pPr>
              <a:lnSpc>
                <a:spcPct val="150000"/>
              </a:lnSpc>
            </a:pPr>
            <a:r>
              <a:rPr lang="en-US" sz="2400" dirty="0" smtClean="0"/>
              <a:t>The early body systems and structures established in the embryonic stage continue to develop. The neural tube develops into the brain and spinal cord and </a:t>
            </a:r>
            <a:r>
              <a:rPr lang="en-US" sz="2400" u="sng" dirty="0" smtClean="0">
                <a:hlinkClick r:id="rId2"/>
              </a:rPr>
              <a:t>neurons</a:t>
            </a:r>
            <a:r>
              <a:rPr lang="en-US" sz="2400" dirty="0" smtClean="0"/>
              <a:t> continue to form.</a:t>
            </a:r>
          </a:p>
          <a:p>
            <a:pPr fontAlgn="base">
              <a:lnSpc>
                <a:spcPct val="150000"/>
              </a:lnSpc>
              <a:buNone/>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6"/>
                                        </p:tgtEl>
                                        <p:attrNameLst>
                                          <p:attrName>style.visibility</p:attrName>
                                        </p:attrNameLst>
                                      </p:cBhvr>
                                      <p:to>
                                        <p:strVal val="visible"/>
                                      </p:to>
                                    </p:set>
                                    <p:animEffect transition="in" filter="fade">
                                      <p:cBhvr>
                                        <p:cTn id="7" dur="2000"/>
                                        <p:tgtEl>
                                          <p:spTgt spid="3174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0" end="0"/>
                                            </p:txEl>
                                          </p:spTgt>
                                        </p:tgtEl>
                                        <p:attrNameLst>
                                          <p:attrName>style.visibility</p:attrName>
                                        </p:attrNameLst>
                                      </p:cBhvr>
                                      <p:to>
                                        <p:strVal val="visible"/>
                                      </p:to>
                                    </p:set>
                                    <p:animEffect transition="in" filter="fade">
                                      <p:cBhvr>
                                        <p:cTn id="12" dur="2000"/>
                                        <p:tgtEl>
                                          <p:spTgt spid="3174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1" end="1"/>
                                            </p:txEl>
                                          </p:spTgt>
                                        </p:tgtEl>
                                        <p:attrNameLst>
                                          <p:attrName>style.visibility</p:attrName>
                                        </p:attrNameLst>
                                      </p:cBhvr>
                                      <p:to>
                                        <p:strVal val="visible"/>
                                      </p:to>
                                    </p:set>
                                    <p:animEffect transition="in" filter="fade">
                                      <p:cBhvr>
                                        <p:cTn id="17" dur="2000"/>
                                        <p:tgtEl>
                                          <p:spTgt spid="31747">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fade">
                                      <p:cBhvr>
                                        <p:cTn id="22" dur="20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P spid="31747"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210550" cy="5948363"/>
          </a:xfrm>
        </p:spPr>
        <p:txBody>
          <a:bodyPr/>
          <a:lstStyle/>
          <a:p>
            <a:pPr>
              <a:buNone/>
            </a:pPr>
            <a:endParaRPr lang="en-US" dirty="0" smtClean="0"/>
          </a:p>
          <a:p>
            <a:pPr>
              <a:buNone/>
            </a:pPr>
            <a:r>
              <a:rPr lang="en-US" sz="2000" dirty="0" smtClean="0"/>
              <a:t>Between the ninth and twelfth week of gestation the fetus begins to make reflexive motions with its arms and legs.</a:t>
            </a:r>
            <a:r>
              <a:rPr lang="en-US" sz="2000" dirty="0" smtClean="0">
                <a:solidFill>
                  <a:srgbClr val="FF0000"/>
                </a:solidFill>
              </a:rPr>
              <a:t> The genital organs can be recognized as male or female</a:t>
            </a:r>
          </a:p>
          <a:p>
            <a:pPr>
              <a:buNone/>
            </a:pPr>
            <a:endParaRPr lang="en-US" dirty="0" smtClean="0"/>
          </a:p>
          <a:p>
            <a:pPr>
              <a:buNone/>
            </a:pPr>
            <a:endParaRPr lang="en-US" dirty="0" smtClean="0"/>
          </a:p>
          <a:p>
            <a:pPr>
              <a:buNone/>
            </a:pPr>
            <a:r>
              <a:rPr lang="en-US" dirty="0" smtClean="0"/>
              <a:t>The end of the third month also marks the end of the first trimester of pregnancy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210550" cy="5643563"/>
          </a:xfrm>
        </p:spPr>
        <p:txBody>
          <a:bodyPr>
            <a:normAutofit lnSpcReduction="10000"/>
          </a:bodyPr>
          <a:lstStyle/>
          <a:p>
            <a:pPr>
              <a:buNone/>
            </a:pPr>
            <a:r>
              <a:rPr lang="en-US" sz="2400" dirty="0" smtClean="0">
                <a:solidFill>
                  <a:srgbClr val="FF0000"/>
                </a:solidFill>
              </a:rPr>
              <a:t>In month 4-6 </a:t>
            </a:r>
          </a:p>
          <a:p>
            <a:pPr>
              <a:lnSpc>
                <a:spcPct val="150000"/>
              </a:lnSpc>
              <a:buNone/>
            </a:pPr>
            <a:r>
              <a:rPr lang="en-US" sz="2400" dirty="0" smtClean="0"/>
              <a:t>During the second trimester, the heartbeat grows stronger and other body systems become further developed. Fingernails, hair, eyelashes, and toenails form. the fetus increases about six times in size.</a:t>
            </a:r>
          </a:p>
          <a:p>
            <a:pPr>
              <a:lnSpc>
                <a:spcPct val="150000"/>
              </a:lnSpc>
              <a:buNone/>
            </a:pPr>
            <a:r>
              <a:rPr lang="en-US" sz="2400" dirty="0" smtClean="0"/>
              <a:t>Around 28 weeks, the brain starts to mature faster, with an activity that greatly resembles that of a sleeping newborn.</a:t>
            </a:r>
          </a:p>
          <a:p>
            <a:pPr>
              <a:lnSpc>
                <a:spcPct val="150000"/>
              </a:lnSpc>
            </a:pPr>
            <a:r>
              <a:rPr lang="en-US" sz="2400" dirty="0" smtClean="0">
                <a:solidFill>
                  <a:srgbClr val="FF0000"/>
                </a:solidFill>
              </a:rPr>
              <a:t>The fetus is 8-10 inches long and weighs 4-5 oz </a:t>
            </a:r>
          </a:p>
          <a:p>
            <a:pPr>
              <a:lnSpc>
                <a:spcPct val="150000"/>
              </a:lnSpc>
            </a:pPr>
            <a:r>
              <a:rPr lang="en-US" sz="2400" dirty="0" smtClean="0"/>
              <a:t>The baby can such thumb, swallow and hiccup.</a:t>
            </a:r>
          </a:p>
          <a:p>
            <a:pPr>
              <a:lnSpc>
                <a:spcPct val="150000"/>
              </a:lnSpc>
              <a:buNone/>
            </a:pPr>
            <a:r>
              <a:rPr lang="en-US" sz="2400" dirty="0" smtClean="0">
                <a:solidFill>
                  <a:srgbClr val="FF0000"/>
                </a:solidFill>
              </a:rPr>
              <a:t>1 oz = 0.02 kg</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4" name="Rectangle 4"/>
          <p:cNvSpPr>
            <a:spLocks noGrp="1" noChangeArrowheads="1"/>
          </p:cNvSpPr>
          <p:nvPr>
            <p:ph idx="1"/>
          </p:nvPr>
        </p:nvSpPr>
        <p:spPr>
          <a:xfrm>
            <a:off x="228600" y="457200"/>
            <a:ext cx="8375848" cy="5630863"/>
          </a:xfrm>
        </p:spPr>
        <p:txBody>
          <a:bodyPr>
            <a:normAutofit/>
          </a:bodyPr>
          <a:lstStyle/>
          <a:p>
            <a:pPr>
              <a:lnSpc>
                <a:spcPct val="150000"/>
              </a:lnSpc>
            </a:pPr>
            <a:r>
              <a:rPr lang="en-US" sz="2000" dirty="0" smtClean="0">
                <a:solidFill>
                  <a:srgbClr val="FF0000"/>
                </a:solidFill>
              </a:rPr>
              <a:t>Your baby is covered with a layer of thick, downy hair    called </a:t>
            </a:r>
            <a:r>
              <a:rPr lang="en-US" sz="2000" b="1" dirty="0" err="1" smtClean="0">
                <a:solidFill>
                  <a:srgbClr val="FF0000"/>
                </a:solidFill>
              </a:rPr>
              <a:t>lanugo</a:t>
            </a:r>
            <a:r>
              <a:rPr lang="en-US" sz="2000" dirty="0" smtClean="0">
                <a:solidFill>
                  <a:srgbClr val="FF0000"/>
                </a:solidFill>
              </a:rPr>
              <a:t>. </a:t>
            </a:r>
          </a:p>
          <a:p>
            <a:pPr>
              <a:lnSpc>
                <a:spcPct val="150000"/>
              </a:lnSpc>
            </a:pPr>
            <a:r>
              <a:rPr lang="en-US" sz="2000" dirty="0" smtClean="0"/>
              <a:t>His heartbeat can be heard clearly.</a:t>
            </a:r>
          </a:p>
          <a:p>
            <a:pPr>
              <a:lnSpc>
                <a:spcPct val="150000"/>
              </a:lnSpc>
            </a:pPr>
            <a:r>
              <a:rPr lang="en-US" sz="2000" dirty="0" smtClean="0">
                <a:solidFill>
                  <a:srgbClr val="FF0000"/>
                </a:solidFill>
              </a:rPr>
              <a:t>A protective coating called </a:t>
            </a:r>
            <a:r>
              <a:rPr lang="en-US" sz="2000" b="1" dirty="0" err="1" smtClean="0">
                <a:solidFill>
                  <a:srgbClr val="FF0000"/>
                </a:solidFill>
              </a:rPr>
              <a:t>vernix</a:t>
            </a:r>
            <a:r>
              <a:rPr lang="en-US" sz="2000" b="1" dirty="0" smtClean="0">
                <a:solidFill>
                  <a:srgbClr val="FF0000"/>
                </a:solidFill>
              </a:rPr>
              <a:t> </a:t>
            </a:r>
            <a:r>
              <a:rPr lang="en-US" sz="2000" dirty="0" smtClean="0">
                <a:solidFill>
                  <a:srgbClr val="FF0000"/>
                </a:solidFill>
              </a:rPr>
              <a:t>begins to form on baby's skin</a:t>
            </a:r>
            <a:r>
              <a:rPr lang="en-US" sz="2000" dirty="0" smtClean="0"/>
              <a:t> </a:t>
            </a:r>
          </a:p>
          <a:p>
            <a:pPr>
              <a:lnSpc>
                <a:spcPct val="150000"/>
              </a:lnSpc>
            </a:pPr>
            <a:r>
              <a:rPr lang="en-US" sz="2000" dirty="0" smtClean="0">
                <a:solidFill>
                  <a:srgbClr val="FF0000"/>
                </a:solidFill>
              </a:rPr>
              <a:t>This may be when you feel your baby's first kick.</a:t>
            </a:r>
            <a:endParaRPr lang="en-US" sz="2000" dirty="0" smtClean="0"/>
          </a:p>
          <a:p>
            <a:pPr>
              <a:lnSpc>
                <a:spcPct val="150000"/>
              </a:lnSpc>
              <a:buNone/>
            </a:pPr>
            <a:r>
              <a:rPr lang="en-US" sz="2000" dirty="0" smtClean="0"/>
              <a:t>During the period from seven months until birth, the fetus continues to develop, put on weight, and prepare for life outside the womb. The lungs begin to expand and contract, preparing the muscles for breathing.</a:t>
            </a:r>
          </a:p>
          <a:p>
            <a:pPr>
              <a:lnSpc>
                <a:spcPct val="150000"/>
              </a:lnSpc>
              <a:buNone/>
            </a:pPr>
            <a:r>
              <a:rPr lang="en-US" sz="2000" dirty="0" smtClean="0"/>
              <a:t>While development usually follows this normal pattern, there are times when </a:t>
            </a:r>
            <a:r>
              <a:rPr lang="en-US" sz="2000" u="sng" dirty="0" smtClean="0">
                <a:hlinkClick r:id="rId2"/>
              </a:rPr>
              <a:t>problems with prenatal development</a:t>
            </a:r>
            <a:r>
              <a:rPr lang="en-US" sz="2000" dirty="0" smtClean="0"/>
              <a:t> occur. Disease, malnutrition, and other prenatal influences can have a powerful impact on how the brain develops during this critical period.</a:t>
            </a:r>
          </a:p>
          <a:p>
            <a:pPr algn="l" rtl="0" eaLnBrk="1" hangingPunct="1">
              <a:lnSpc>
                <a:spcPct val="150000"/>
              </a:lnSpc>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fade">
                                      <p:cBhvr>
                                        <p:cTn id="7" dur="2000"/>
                                        <p:tgtEl>
                                          <p:spTgt spid="51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124">
                                            <p:txEl>
                                              <p:pRg st="1" end="1"/>
                                            </p:txEl>
                                          </p:spTgt>
                                        </p:tgtEl>
                                        <p:attrNameLst>
                                          <p:attrName>style.visibility</p:attrName>
                                        </p:attrNameLst>
                                      </p:cBhvr>
                                      <p:to>
                                        <p:strVal val="visible"/>
                                      </p:to>
                                    </p:set>
                                    <p:animEffect transition="in" filter="fade">
                                      <p:cBhvr>
                                        <p:cTn id="12" dur="2000"/>
                                        <p:tgtEl>
                                          <p:spTgt spid="51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124">
                                            <p:txEl>
                                              <p:pRg st="2" end="2"/>
                                            </p:txEl>
                                          </p:spTgt>
                                        </p:tgtEl>
                                        <p:attrNameLst>
                                          <p:attrName>style.visibility</p:attrName>
                                        </p:attrNameLst>
                                      </p:cBhvr>
                                      <p:to>
                                        <p:strVal val="visible"/>
                                      </p:to>
                                    </p:set>
                                    <p:animEffect transition="in" filter="fade">
                                      <p:cBhvr>
                                        <p:cTn id="17" dur="2000"/>
                                        <p:tgtEl>
                                          <p:spTgt spid="512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124">
                                            <p:txEl>
                                              <p:pRg st="3" end="3"/>
                                            </p:txEl>
                                          </p:spTgt>
                                        </p:tgtEl>
                                        <p:attrNameLst>
                                          <p:attrName>style.visibility</p:attrName>
                                        </p:attrNameLst>
                                      </p:cBhvr>
                                      <p:to>
                                        <p:strVal val="visible"/>
                                      </p:to>
                                    </p:set>
                                    <p:animEffect transition="in" filter="fade">
                                      <p:cBhvr>
                                        <p:cTn id="22" dur="2000"/>
                                        <p:tgtEl>
                                          <p:spTgt spid="512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124">
                                            <p:txEl>
                                              <p:pRg st="4" end="4"/>
                                            </p:txEl>
                                          </p:spTgt>
                                        </p:tgtEl>
                                        <p:attrNameLst>
                                          <p:attrName>style.visibility</p:attrName>
                                        </p:attrNameLst>
                                      </p:cBhvr>
                                      <p:to>
                                        <p:strVal val="visible"/>
                                      </p:to>
                                    </p:set>
                                    <p:animEffect transition="in" filter="fade">
                                      <p:cBhvr>
                                        <p:cTn id="27" dur="2000"/>
                                        <p:tgtEl>
                                          <p:spTgt spid="512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124">
                                            <p:txEl>
                                              <p:pRg st="5" end="5"/>
                                            </p:txEl>
                                          </p:spTgt>
                                        </p:tgtEl>
                                        <p:attrNameLst>
                                          <p:attrName>style.visibility</p:attrName>
                                        </p:attrNameLst>
                                      </p:cBhvr>
                                      <p:to>
                                        <p:strVal val="visible"/>
                                      </p:to>
                                    </p:set>
                                    <p:animEffect transition="in" filter="fade">
                                      <p:cBhvr>
                                        <p:cTn id="32" dur="2000"/>
                                        <p:tgtEl>
                                          <p:spTgt spid="512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5"/>
          <p:cNvSpPr>
            <a:spLocks noGrp="1" noChangeArrowheads="1"/>
          </p:cNvSpPr>
          <p:nvPr>
            <p:ph type="title"/>
          </p:nvPr>
        </p:nvSpPr>
        <p:spPr>
          <a:xfrm>
            <a:off x="685800" y="609600"/>
            <a:ext cx="8229600" cy="1143000"/>
          </a:xfrm>
        </p:spPr>
        <p:txBody>
          <a:bodyPr/>
          <a:lstStyle/>
          <a:p>
            <a:pPr algn="r" eaLnBrk="1" hangingPunct="1"/>
            <a:r>
              <a:rPr lang="en-US" dirty="0">
                <a:solidFill>
                  <a:schemeClr val="bg1"/>
                </a:solidFill>
              </a:rPr>
              <a:t>6 Months</a:t>
            </a:r>
          </a:p>
        </p:txBody>
      </p:sp>
      <p:pic>
        <p:nvPicPr>
          <p:cNvPr id="28674" name="Picture 4" descr="mo6"/>
          <p:cNvPicPr>
            <a:picLocks noGrp="1" noChangeAspect="1" noChangeArrowheads="1"/>
          </p:cNvPicPr>
          <p:nvPr>
            <p:ph idx="1"/>
          </p:nvPr>
        </p:nvPicPr>
        <p:blipFill>
          <a:blip r:embed="rId2" cstate="print"/>
          <a:srcRect/>
          <a:stretch>
            <a:fillRect/>
          </a:stretch>
        </p:blipFill>
        <p:spPr>
          <a:xfrm>
            <a:off x="0" y="0"/>
            <a:ext cx="9144000" cy="6897688"/>
          </a:xfr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27584" y="332656"/>
            <a:ext cx="7886700" cy="1325563"/>
          </a:xfrm>
        </p:spPr>
        <p:txBody>
          <a:bodyPr/>
          <a:lstStyle/>
          <a:p>
            <a:pPr eaLnBrk="1" hangingPunct="1"/>
            <a:r>
              <a:rPr lang="en-US" b="1" dirty="0">
                <a:solidFill>
                  <a:srgbClr val="0000FF"/>
                </a:solidFill>
                <a:latin typeface="+mn-lt"/>
              </a:rPr>
              <a:t>The Fetus—Month 7</a:t>
            </a:r>
          </a:p>
        </p:txBody>
      </p:sp>
      <p:sp>
        <p:nvSpPr>
          <p:cNvPr id="8196" name="Rectangle 4"/>
          <p:cNvSpPr>
            <a:spLocks noGrp="1" noChangeArrowheads="1"/>
          </p:cNvSpPr>
          <p:nvPr>
            <p:ph idx="1"/>
          </p:nvPr>
        </p:nvSpPr>
        <p:spPr>
          <a:xfrm>
            <a:off x="609598" y="2160590"/>
            <a:ext cx="6770713" cy="3880773"/>
          </a:xfrm>
        </p:spPr>
        <p:txBody>
          <a:bodyPr>
            <a:normAutofit/>
          </a:bodyPr>
          <a:lstStyle/>
          <a:p>
            <a:pPr algn="l" rtl="0">
              <a:lnSpc>
                <a:spcPct val="150000"/>
              </a:lnSpc>
            </a:pPr>
            <a:r>
              <a:rPr lang="en-US" sz="2000" dirty="0"/>
              <a:t>Fetus is 10-12 inches long and weighs about 1-2 pounds  </a:t>
            </a:r>
          </a:p>
          <a:p>
            <a:pPr algn="l" rtl="0" eaLnBrk="1" hangingPunct="1">
              <a:lnSpc>
                <a:spcPct val="150000"/>
              </a:lnSpc>
            </a:pPr>
            <a:r>
              <a:rPr lang="en-US" sz="2000" dirty="0"/>
              <a:t>Fetus is active and then rests. </a:t>
            </a:r>
          </a:p>
          <a:p>
            <a:pPr algn="l" rtl="0" eaLnBrk="1" hangingPunct="1">
              <a:lnSpc>
                <a:spcPct val="150000"/>
              </a:lnSpc>
            </a:pPr>
            <a:r>
              <a:rPr lang="en-US" sz="2000" dirty="0">
                <a:solidFill>
                  <a:srgbClr val="FF0000"/>
                </a:solidFill>
              </a:rPr>
              <a:t>The baby now uses the four senses of vision, hearing, taste and touch</a:t>
            </a:r>
          </a:p>
          <a:p>
            <a:pPr algn="l" rtl="0" eaLnBrk="1" hangingPunct="1">
              <a:lnSpc>
                <a:spcPct val="150000"/>
              </a:lnSpc>
            </a:pPr>
            <a:r>
              <a:rPr lang="en-US" sz="2000" dirty="0"/>
              <a:t>1 pound = 0.4 kg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196">
                                            <p:txEl>
                                              <p:pRg st="0" end="0"/>
                                            </p:txEl>
                                          </p:spTgt>
                                        </p:tgtEl>
                                        <p:attrNameLst>
                                          <p:attrName>style.visibility</p:attrName>
                                        </p:attrNameLst>
                                      </p:cBhvr>
                                      <p:to>
                                        <p:strVal val="visible"/>
                                      </p:to>
                                    </p:set>
                                    <p:animEffect transition="in" filter="fade">
                                      <p:cBhvr>
                                        <p:cTn id="12" dur="2000"/>
                                        <p:tgtEl>
                                          <p:spTgt spid="819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196">
                                            <p:txEl>
                                              <p:pRg st="1" end="1"/>
                                            </p:txEl>
                                          </p:spTgt>
                                        </p:tgtEl>
                                        <p:attrNameLst>
                                          <p:attrName>style.visibility</p:attrName>
                                        </p:attrNameLst>
                                      </p:cBhvr>
                                      <p:to>
                                        <p:strVal val="visible"/>
                                      </p:to>
                                    </p:set>
                                    <p:animEffect transition="in" filter="fade">
                                      <p:cBhvr>
                                        <p:cTn id="17" dur="2000"/>
                                        <p:tgtEl>
                                          <p:spTgt spid="819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196">
                                            <p:txEl>
                                              <p:pRg st="2" end="2"/>
                                            </p:txEl>
                                          </p:spTgt>
                                        </p:tgtEl>
                                        <p:attrNameLst>
                                          <p:attrName>style.visibility</p:attrName>
                                        </p:attrNameLst>
                                      </p:cBhvr>
                                      <p:to>
                                        <p:strVal val="visible"/>
                                      </p:to>
                                    </p:set>
                                    <p:animEffect transition="in" filter="fade">
                                      <p:cBhvr>
                                        <p:cTn id="22" dur="2000"/>
                                        <p:tgtEl>
                                          <p:spTgt spid="819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196">
                                            <p:txEl>
                                              <p:pRg st="3" end="3"/>
                                            </p:txEl>
                                          </p:spTgt>
                                        </p:tgtEl>
                                        <p:attrNameLst>
                                          <p:attrName>style.visibility</p:attrName>
                                        </p:attrNameLst>
                                      </p:cBhvr>
                                      <p:to>
                                        <p:strVal val="visible"/>
                                      </p:to>
                                    </p:set>
                                    <p:animEffect transition="in" filter="fade">
                                      <p:cBhvr>
                                        <p:cTn id="27" dur="2000"/>
                                        <p:tgtEl>
                                          <p:spTgt spid="819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6"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b="1" dirty="0">
                <a:solidFill>
                  <a:srgbClr val="0000FF"/>
                </a:solidFill>
                <a:latin typeface="+mn-lt"/>
              </a:rPr>
              <a:t>The Fetus—Month 9</a:t>
            </a:r>
          </a:p>
        </p:txBody>
      </p:sp>
      <p:sp>
        <p:nvSpPr>
          <p:cNvPr id="10244" name="Rectangle 4"/>
          <p:cNvSpPr>
            <a:spLocks noGrp="1" noChangeArrowheads="1"/>
          </p:cNvSpPr>
          <p:nvPr>
            <p:ph idx="1"/>
          </p:nvPr>
        </p:nvSpPr>
        <p:spPr>
          <a:xfrm>
            <a:off x="609598" y="2160590"/>
            <a:ext cx="6986738" cy="3880773"/>
          </a:xfrm>
        </p:spPr>
        <p:txBody>
          <a:bodyPr>
            <a:noAutofit/>
          </a:bodyPr>
          <a:lstStyle/>
          <a:p>
            <a:pPr algn="l" rtl="0" eaLnBrk="1" hangingPunct="1">
              <a:lnSpc>
                <a:spcPct val="150000"/>
              </a:lnSpc>
            </a:pPr>
            <a:r>
              <a:rPr lang="en-US" sz="2400" dirty="0"/>
              <a:t>Fetus is about 17-18 inches long and weighs 5-6 pounds </a:t>
            </a:r>
          </a:p>
          <a:p>
            <a:pPr algn="l" rtl="0" eaLnBrk="1" hangingPunct="1">
              <a:lnSpc>
                <a:spcPct val="150000"/>
              </a:lnSpc>
            </a:pPr>
            <a:r>
              <a:rPr lang="en-US" sz="2400" dirty="0"/>
              <a:t>Skin is smooth because of the fat </a:t>
            </a:r>
          </a:p>
          <a:p>
            <a:pPr algn="l" rtl="0" eaLnBrk="1" hangingPunct="1">
              <a:lnSpc>
                <a:spcPct val="150000"/>
              </a:lnSpc>
            </a:pPr>
            <a:r>
              <a:rPr lang="en-US" sz="2400" dirty="0">
                <a:solidFill>
                  <a:srgbClr val="FF0000"/>
                </a:solidFill>
              </a:rPr>
              <a:t>Baby’s movement slows down due to lack of room </a:t>
            </a:r>
          </a:p>
          <a:p>
            <a:pPr algn="l" rtl="0" eaLnBrk="1" hangingPunct="1">
              <a:lnSpc>
                <a:spcPct val="150000"/>
              </a:lnSpc>
            </a:pPr>
            <a:r>
              <a:rPr lang="en-US" sz="2400" dirty="0">
                <a:solidFill>
                  <a:srgbClr val="FF0000"/>
                </a:solidFill>
              </a:rPr>
              <a:t>“Lightening” occurs when the baby drops in the pelvis</a:t>
            </a:r>
          </a:p>
          <a:p>
            <a:pPr algn="l" rtl="0" eaLnBrk="1" hangingPunct="1">
              <a:lnSpc>
                <a:spcPct val="150000"/>
              </a:lnSpc>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4">
                                            <p:txEl>
                                              <p:pRg st="0" end="0"/>
                                            </p:txEl>
                                          </p:spTgt>
                                        </p:tgtEl>
                                        <p:attrNameLst>
                                          <p:attrName>style.visibility</p:attrName>
                                        </p:attrNameLst>
                                      </p:cBhvr>
                                      <p:to>
                                        <p:strVal val="visible"/>
                                      </p:to>
                                    </p:set>
                                    <p:animEffect transition="in" filter="fade">
                                      <p:cBhvr>
                                        <p:cTn id="12" dur="2000"/>
                                        <p:tgtEl>
                                          <p:spTgt spid="1024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4">
                                            <p:txEl>
                                              <p:pRg st="1" end="1"/>
                                            </p:txEl>
                                          </p:spTgt>
                                        </p:tgtEl>
                                        <p:attrNameLst>
                                          <p:attrName>style.visibility</p:attrName>
                                        </p:attrNameLst>
                                      </p:cBhvr>
                                      <p:to>
                                        <p:strVal val="visible"/>
                                      </p:to>
                                    </p:set>
                                    <p:animEffect transition="in" filter="fade">
                                      <p:cBhvr>
                                        <p:cTn id="17" dur="2000"/>
                                        <p:tgtEl>
                                          <p:spTgt spid="1024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244">
                                            <p:txEl>
                                              <p:pRg st="2" end="2"/>
                                            </p:txEl>
                                          </p:spTgt>
                                        </p:tgtEl>
                                        <p:attrNameLst>
                                          <p:attrName>style.visibility</p:attrName>
                                        </p:attrNameLst>
                                      </p:cBhvr>
                                      <p:to>
                                        <p:strVal val="visible"/>
                                      </p:to>
                                    </p:set>
                                    <p:animEffect transition="in" filter="fade">
                                      <p:cBhvr>
                                        <p:cTn id="22" dur="2000"/>
                                        <p:tgtEl>
                                          <p:spTgt spid="1024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244">
                                            <p:txEl>
                                              <p:pRg st="3" end="3"/>
                                            </p:txEl>
                                          </p:spTgt>
                                        </p:tgtEl>
                                        <p:attrNameLst>
                                          <p:attrName>style.visibility</p:attrName>
                                        </p:attrNameLst>
                                      </p:cBhvr>
                                      <p:to>
                                        <p:strVal val="visible"/>
                                      </p:to>
                                    </p:set>
                                    <p:animEffect transition="in" filter="fade">
                                      <p:cBhvr>
                                        <p:cTn id="27" dur="2000"/>
                                        <p:tgtEl>
                                          <p:spTgt spid="1024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210550" cy="5795963"/>
          </a:xfrm>
        </p:spPr>
        <p:txBody>
          <a:bodyPr/>
          <a:lstStyle/>
          <a:p>
            <a:pPr>
              <a:lnSpc>
                <a:spcPct val="150000"/>
              </a:lnSpc>
            </a:pPr>
            <a:r>
              <a:rPr lang="en-US" dirty="0" smtClean="0"/>
              <a:t>The first 13 weeks of pregnancy ( first trimester) are considered the most critical in prenatal development. It is during this period that the embryo forms organs. It is also the period when most miscarriages occur.</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548680"/>
            <a:ext cx="7886700" cy="1325563"/>
          </a:xfrm>
        </p:spPr>
        <p:txBody>
          <a:bodyPr/>
          <a:lstStyle/>
          <a:p>
            <a:r>
              <a:rPr lang="en-GB" b="1" dirty="0">
                <a:solidFill>
                  <a:srgbClr val="FF0066"/>
                </a:solidFill>
                <a:latin typeface="+mn-lt"/>
              </a:rPr>
              <a:t>Stage of pregnancy</a:t>
            </a:r>
            <a:endParaRPr lang="ar-IQ" b="1" dirty="0">
              <a:solidFill>
                <a:srgbClr val="FF0066"/>
              </a:solidFill>
              <a:latin typeface="+mn-lt"/>
            </a:endParaRPr>
          </a:p>
        </p:txBody>
      </p:sp>
      <p:sp>
        <p:nvSpPr>
          <p:cNvPr id="3" name="Content Placeholder 2"/>
          <p:cNvSpPr>
            <a:spLocks noGrp="1"/>
          </p:cNvSpPr>
          <p:nvPr>
            <p:ph idx="1"/>
          </p:nvPr>
        </p:nvSpPr>
        <p:spPr>
          <a:xfrm>
            <a:off x="611560" y="1772816"/>
            <a:ext cx="7488832" cy="3880773"/>
          </a:xfrm>
        </p:spPr>
        <p:txBody>
          <a:bodyPr>
            <a:noAutofit/>
          </a:bodyPr>
          <a:lstStyle/>
          <a:p>
            <a:pPr algn="l" rtl="0" fontAlgn="t">
              <a:lnSpc>
                <a:spcPct val="150000"/>
              </a:lnSpc>
            </a:pPr>
            <a:r>
              <a:rPr lang="en-GB" sz="2400" dirty="0"/>
              <a:t>Although pregnancy involves a continuous process, it is divided into three 3-month periods called trimesters : </a:t>
            </a:r>
          </a:p>
          <a:p>
            <a:pPr algn="l" rtl="0" fontAlgn="t">
              <a:lnSpc>
                <a:spcPct val="150000"/>
              </a:lnSpc>
            </a:pPr>
            <a:r>
              <a:rPr lang="en-GB" sz="2400" dirty="0"/>
              <a:t>1</a:t>
            </a:r>
            <a:r>
              <a:rPr lang="en-GB" sz="2400" baseline="30000" dirty="0"/>
              <a:t>st</a:t>
            </a:r>
            <a:r>
              <a:rPr lang="en-GB" sz="2400" dirty="0"/>
              <a:t> trimester (0 to 13 weeks)</a:t>
            </a:r>
          </a:p>
          <a:p>
            <a:pPr algn="l" rtl="0" fontAlgn="t">
              <a:lnSpc>
                <a:spcPct val="150000"/>
              </a:lnSpc>
            </a:pPr>
            <a:r>
              <a:rPr lang="en-GB" sz="2400" dirty="0"/>
              <a:t>2</a:t>
            </a:r>
            <a:r>
              <a:rPr lang="en-GB" sz="2400" baseline="30000" dirty="0"/>
              <a:t>nd</a:t>
            </a:r>
            <a:r>
              <a:rPr lang="en-GB" sz="2400" dirty="0"/>
              <a:t> trimester (14 to 25 weeks)</a:t>
            </a:r>
          </a:p>
          <a:p>
            <a:pPr algn="l" rtl="0" fontAlgn="t">
              <a:lnSpc>
                <a:spcPct val="150000"/>
              </a:lnSpc>
            </a:pPr>
            <a:r>
              <a:rPr lang="en-GB" sz="2400" dirty="0"/>
              <a:t>3</a:t>
            </a:r>
            <a:r>
              <a:rPr lang="en-GB" sz="2400" baseline="30000" dirty="0"/>
              <a:t>rd</a:t>
            </a:r>
            <a:r>
              <a:rPr lang="en-GB" sz="2400" dirty="0"/>
              <a:t> trimester (26 weeks to delivery).</a:t>
            </a:r>
          </a:p>
          <a:p>
            <a:pPr algn="l" rtl="0">
              <a:buNone/>
            </a:pPr>
            <a:r>
              <a:rPr lang="en-GB" sz="2400" dirty="0"/>
              <a:t/>
            </a:r>
            <a:br>
              <a:rPr lang="en-GB" sz="2400" dirty="0"/>
            </a:br>
            <a:endParaRPr lang="ar-IQ"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download.jpg"/>
          <p:cNvPicPr>
            <a:picLocks noGrp="1" noChangeAspect="1" noChangeArrowheads="1"/>
          </p:cNvPicPr>
          <p:nvPr>
            <p:ph idx="1"/>
          </p:nvPr>
        </p:nvPicPr>
        <p:blipFill>
          <a:blip r:embed="rId2"/>
          <a:srcRect/>
          <a:stretch>
            <a:fillRect/>
          </a:stretch>
        </p:blipFill>
        <p:spPr bwMode="auto">
          <a:xfrm>
            <a:off x="575246" y="990600"/>
            <a:ext cx="7654353" cy="507516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846931"/>
          </a:xfrm>
        </p:spPr>
        <p:txBody>
          <a:bodyPr/>
          <a:lstStyle/>
          <a:p>
            <a:pPr algn="ctr" eaLnBrk="1" hangingPunct="1"/>
            <a:r>
              <a:rPr lang="en-US" b="1" dirty="0">
                <a:solidFill>
                  <a:srgbClr val="FF0000"/>
                </a:solidFill>
                <a:latin typeface="+mn-lt"/>
              </a:rPr>
              <a:t>Conception</a:t>
            </a:r>
          </a:p>
        </p:txBody>
      </p:sp>
      <p:sp>
        <p:nvSpPr>
          <p:cNvPr id="17411" name="Rectangle 3"/>
          <p:cNvSpPr>
            <a:spLocks noGrp="1" noChangeArrowheads="1"/>
          </p:cNvSpPr>
          <p:nvPr>
            <p:ph type="body" sz="half" idx="1"/>
          </p:nvPr>
        </p:nvSpPr>
        <p:spPr>
          <a:xfrm>
            <a:off x="251520" y="1268760"/>
            <a:ext cx="4244280" cy="4862165"/>
          </a:xfrm>
        </p:spPr>
        <p:txBody>
          <a:bodyPr>
            <a:noAutofit/>
          </a:bodyPr>
          <a:lstStyle/>
          <a:p>
            <a:r>
              <a:rPr lang="en-US" dirty="0" smtClean="0"/>
              <a:t> the process of becoming pregnant, when a sperm and egg join to form a single cell</a:t>
            </a:r>
          </a:p>
          <a:p>
            <a:r>
              <a:rPr lang="en-US" dirty="0" smtClean="0"/>
              <a:t>Cell division begins approximately 24 to 36 hours after conception.</a:t>
            </a:r>
          </a:p>
          <a:p>
            <a:pPr algn="l" rtl="0" eaLnBrk="1" hangingPunct="1">
              <a:lnSpc>
                <a:spcPct val="90000"/>
              </a:lnSpc>
            </a:pPr>
            <a:endParaRPr lang="en-US" dirty="0" smtClean="0"/>
          </a:p>
          <a:p>
            <a:pPr algn="l" rtl="0" eaLnBrk="1" hangingPunct="1">
              <a:lnSpc>
                <a:spcPct val="90000"/>
              </a:lnSpc>
              <a:buNone/>
            </a:pPr>
            <a:r>
              <a:rPr lang="en-US" dirty="0" smtClean="0"/>
              <a:t>Once </a:t>
            </a:r>
            <a:r>
              <a:rPr lang="en-US" dirty="0"/>
              <a:t>a month and </a:t>
            </a:r>
            <a:r>
              <a:rPr lang="en-US" u="sng" dirty="0"/>
              <a:t>ovum</a:t>
            </a:r>
            <a:r>
              <a:rPr lang="en-US" dirty="0"/>
              <a:t> is released</a:t>
            </a:r>
          </a:p>
          <a:p>
            <a:pPr lvl="1" algn="l" rtl="0" eaLnBrk="1" hangingPunct="1">
              <a:lnSpc>
                <a:spcPct val="90000"/>
              </a:lnSpc>
            </a:pPr>
            <a:r>
              <a:rPr lang="en-US" sz="2000" dirty="0"/>
              <a:t>Ovum- A female egg</a:t>
            </a:r>
          </a:p>
          <a:p>
            <a:pPr marL="342900" lvl="1" indent="0" algn="l" rtl="0" eaLnBrk="1" hangingPunct="1">
              <a:lnSpc>
                <a:spcPct val="90000"/>
              </a:lnSpc>
              <a:buNone/>
            </a:pPr>
            <a:endParaRPr lang="en-US" sz="2000" dirty="0"/>
          </a:p>
          <a:p>
            <a:pPr algn="l" rtl="0" eaLnBrk="1" hangingPunct="1">
              <a:lnSpc>
                <a:spcPct val="90000"/>
              </a:lnSpc>
            </a:pPr>
            <a:r>
              <a:rPr lang="en-US" dirty="0"/>
              <a:t>The Egg moves through the Fallopian Tube to the </a:t>
            </a:r>
            <a:r>
              <a:rPr lang="en-US" u="sng" dirty="0"/>
              <a:t>uterus</a:t>
            </a:r>
          </a:p>
          <a:p>
            <a:pPr algn="l" rtl="0" eaLnBrk="1" hangingPunct="1">
              <a:lnSpc>
                <a:spcPct val="90000"/>
              </a:lnSpc>
            </a:pPr>
            <a:r>
              <a:rPr lang="en-US" sz="2000" dirty="0"/>
              <a:t>Uterus-Where the fetus develops during pregnancy</a:t>
            </a:r>
          </a:p>
          <a:p>
            <a:pPr marL="0" indent="0" algn="l" rtl="0" eaLnBrk="1" hangingPunct="1">
              <a:lnSpc>
                <a:spcPct val="90000"/>
              </a:lnSpc>
              <a:buNone/>
            </a:pPr>
            <a:endParaRPr lang="en-US" dirty="0"/>
          </a:p>
        </p:txBody>
      </p:sp>
      <p:sp>
        <p:nvSpPr>
          <p:cNvPr id="17412" name="Rectangle 4"/>
          <p:cNvSpPr>
            <a:spLocks noGrp="1" noChangeArrowheads="1"/>
          </p:cNvSpPr>
          <p:nvPr>
            <p:ph sz="half" idx="2"/>
          </p:nvPr>
        </p:nvSpPr>
        <p:spPr>
          <a:xfrm>
            <a:off x="4658513" y="1268760"/>
            <a:ext cx="4038600" cy="4530725"/>
          </a:xfrm>
        </p:spPr>
        <p:txBody>
          <a:bodyPr/>
          <a:lstStyle/>
          <a:p>
            <a:pPr eaLnBrk="1" hangingPunct="1">
              <a:lnSpc>
                <a:spcPct val="90000"/>
              </a:lnSpc>
            </a:pPr>
            <a:endParaRPr lang="ar-IQ" sz="2400" dirty="0"/>
          </a:p>
        </p:txBody>
      </p:sp>
      <p:pic>
        <p:nvPicPr>
          <p:cNvPr id="17413" name="Picture 6" descr="plate1"/>
          <p:cNvPicPr>
            <a:picLocks noChangeAspect="1" noChangeArrowheads="1"/>
          </p:cNvPicPr>
          <p:nvPr/>
        </p:nvPicPr>
        <p:blipFill>
          <a:blip r:embed="rId2" cstate="print"/>
          <a:srcRect/>
          <a:stretch>
            <a:fillRect/>
          </a:stretch>
        </p:blipFill>
        <p:spPr bwMode="auto">
          <a:xfrm>
            <a:off x="4648202" y="1628800"/>
            <a:ext cx="4010025" cy="25987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dirty="0"/>
              <a:t>But . . . </a:t>
            </a:r>
          </a:p>
        </p:txBody>
      </p:sp>
      <p:sp>
        <p:nvSpPr>
          <p:cNvPr id="18435" name="Rectangle 3"/>
          <p:cNvSpPr>
            <a:spLocks noGrp="1" noChangeArrowheads="1"/>
          </p:cNvSpPr>
          <p:nvPr>
            <p:ph idx="1"/>
          </p:nvPr>
        </p:nvSpPr>
        <p:spPr>
          <a:xfrm>
            <a:off x="457200" y="1600200"/>
            <a:ext cx="3970784" cy="4873752"/>
          </a:xfrm>
        </p:spPr>
        <p:txBody>
          <a:bodyPr>
            <a:normAutofit fontScale="92500"/>
          </a:bodyPr>
          <a:lstStyle/>
          <a:p>
            <a:pPr algn="l" rtl="0" eaLnBrk="1" hangingPunct="1"/>
            <a:r>
              <a:rPr lang="en-US" sz="2200" dirty="0">
                <a:solidFill>
                  <a:srgbClr val="002060"/>
                </a:solidFill>
              </a:rPr>
              <a:t>If it is fertilized in the Fallopian Tube by a sperm </a:t>
            </a:r>
            <a:r>
              <a:rPr lang="en-US" sz="2200" u="sng" dirty="0">
                <a:solidFill>
                  <a:srgbClr val="002060"/>
                </a:solidFill>
              </a:rPr>
              <a:t>Conception</a:t>
            </a:r>
            <a:r>
              <a:rPr lang="en-US" sz="2200" dirty="0">
                <a:solidFill>
                  <a:srgbClr val="002060"/>
                </a:solidFill>
              </a:rPr>
              <a:t> will occurs</a:t>
            </a:r>
          </a:p>
          <a:p>
            <a:pPr algn="l" rtl="0" eaLnBrk="1" hangingPunct="1">
              <a:buFont typeface="Wingdings" pitchFamily="2" charset="2"/>
              <a:buNone/>
            </a:pPr>
            <a:endParaRPr lang="en-US" sz="2400" dirty="0"/>
          </a:p>
          <a:p>
            <a:pPr algn="l" rtl="0" eaLnBrk="1" hangingPunct="1"/>
            <a:r>
              <a:rPr lang="en-US" sz="2200" dirty="0"/>
              <a:t>This Union is what </a:t>
            </a:r>
          </a:p>
          <a:p>
            <a:pPr algn="l" rtl="0" eaLnBrk="1" hangingPunct="1">
              <a:buFont typeface="Wingdings" pitchFamily="2" charset="2"/>
              <a:buNone/>
            </a:pPr>
            <a:r>
              <a:rPr lang="en-US" sz="2200" dirty="0"/>
              <a:t>    we call a </a:t>
            </a:r>
            <a:r>
              <a:rPr lang="en-US" sz="2200" dirty="0">
                <a:solidFill>
                  <a:srgbClr val="FF0000"/>
                </a:solidFill>
              </a:rPr>
              <a:t>zygote</a:t>
            </a:r>
            <a:r>
              <a:rPr lang="en-US" sz="2200" dirty="0" smtClean="0"/>
              <a:t>!</a:t>
            </a:r>
          </a:p>
          <a:p>
            <a:pPr algn="l" rtl="0" eaLnBrk="1" hangingPunct="1">
              <a:buFont typeface="Wingdings" pitchFamily="2" charset="2"/>
              <a:buNone/>
            </a:pPr>
            <a:endParaRPr lang="en-US" sz="2400" dirty="0" smtClean="0"/>
          </a:p>
          <a:p>
            <a:pPr>
              <a:lnSpc>
                <a:spcPct val="150000"/>
              </a:lnSpc>
              <a:buNone/>
            </a:pPr>
            <a:r>
              <a:rPr lang="en-US" sz="2000" b="1" dirty="0" smtClean="0"/>
              <a:t>Fertilization </a:t>
            </a:r>
            <a:r>
              <a:rPr lang="en-US" sz="2000" dirty="0" smtClean="0"/>
              <a:t>is the union of the ovum and spermatozoa. must occur fairly quickly after release of the ovum because it usually occurs in the outer third of a fallopian tube.</a:t>
            </a:r>
          </a:p>
          <a:p>
            <a:pPr algn="l" rtl="0" eaLnBrk="1" hangingPunct="1">
              <a:buFont typeface="Wingdings" pitchFamily="2" charset="2"/>
              <a:buNone/>
            </a:pPr>
            <a:endParaRPr lang="en-US" sz="2400" dirty="0"/>
          </a:p>
        </p:txBody>
      </p:sp>
      <p:pic>
        <p:nvPicPr>
          <p:cNvPr id="18436" name="Picture 5" descr="Embryo_zygote"/>
          <p:cNvPicPr>
            <a:picLocks noChangeAspect="1" noChangeArrowheads="1"/>
          </p:cNvPicPr>
          <p:nvPr/>
        </p:nvPicPr>
        <p:blipFill>
          <a:blip r:embed="rId2" cstate="print"/>
          <a:srcRect/>
          <a:stretch>
            <a:fillRect/>
          </a:stretch>
        </p:blipFill>
        <p:spPr bwMode="auto">
          <a:xfrm>
            <a:off x="4860032" y="1469504"/>
            <a:ext cx="3744416" cy="4839816"/>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7467600" cy="778098"/>
          </a:xfrm>
        </p:spPr>
        <p:txBody>
          <a:bodyPr/>
          <a:lstStyle/>
          <a:p>
            <a:pPr algn="ctr"/>
            <a:r>
              <a:rPr lang="en-US" sz="4000" b="1" dirty="0">
                <a:solidFill>
                  <a:srgbClr val="002060"/>
                </a:solidFill>
              </a:rPr>
              <a:t>Fertilization</a:t>
            </a:r>
            <a:r>
              <a:rPr lang="en-US" dirty="0">
                <a:solidFill>
                  <a:srgbClr val="002060"/>
                </a:solidFill>
              </a:rPr>
              <a:t> </a:t>
            </a:r>
            <a:endParaRPr lang="ar-IQ" dirty="0">
              <a:solidFill>
                <a:srgbClr val="002060"/>
              </a:solidFill>
            </a:endParaRPr>
          </a:p>
        </p:txBody>
      </p:sp>
      <p:sp>
        <p:nvSpPr>
          <p:cNvPr id="17411" name="Rectangle 3"/>
          <p:cNvSpPr>
            <a:spLocks noGrp="1" noChangeArrowheads="1"/>
          </p:cNvSpPr>
          <p:nvPr>
            <p:ph idx="1"/>
          </p:nvPr>
        </p:nvSpPr>
        <p:spPr>
          <a:xfrm>
            <a:off x="152400" y="1295400"/>
            <a:ext cx="8839200" cy="4953000"/>
          </a:xfrm>
        </p:spPr>
        <p:txBody>
          <a:bodyPr>
            <a:noAutofit/>
          </a:bodyPr>
          <a:lstStyle/>
          <a:p>
            <a:pPr algn="l" rtl="0" eaLnBrk="1" hangingPunct="1">
              <a:lnSpc>
                <a:spcPct val="90000"/>
              </a:lnSpc>
              <a:defRPr/>
            </a:pPr>
            <a:r>
              <a:rPr lang="en-US" sz="2800" b="1" dirty="0">
                <a:solidFill>
                  <a:srgbClr val="FF0000"/>
                </a:solidFill>
              </a:rPr>
              <a:t>Fraternal</a:t>
            </a:r>
          </a:p>
          <a:p>
            <a:pPr lvl="1" algn="l" rtl="0" eaLnBrk="1" hangingPunct="1">
              <a:lnSpc>
                <a:spcPct val="90000"/>
              </a:lnSpc>
              <a:defRPr/>
            </a:pPr>
            <a:r>
              <a:rPr lang="en-US" sz="2400" b="1" dirty="0">
                <a:solidFill>
                  <a:srgbClr val="FF0000"/>
                </a:solidFill>
              </a:rPr>
              <a:t>Dizygotic-</a:t>
            </a:r>
            <a:r>
              <a:rPr lang="en-US" sz="2400" dirty="0"/>
              <a:t> </a:t>
            </a:r>
            <a:r>
              <a:rPr lang="en-US" sz="2400" dirty="0" smtClean="0"/>
              <a:t>fertilization of two separate eggs with two different sperm during the same pregnancy.</a:t>
            </a:r>
            <a:endParaRPr lang="en-US" sz="2400" b="1" dirty="0">
              <a:solidFill>
                <a:srgbClr val="0070C0"/>
              </a:solidFill>
            </a:endParaRPr>
          </a:p>
          <a:p>
            <a:pPr lvl="1" algn="l" rtl="0" eaLnBrk="1" hangingPunct="1">
              <a:lnSpc>
                <a:spcPct val="90000"/>
              </a:lnSpc>
              <a:defRPr/>
            </a:pPr>
            <a:r>
              <a:rPr lang="en-US" sz="2400" dirty="0"/>
              <a:t>Separate placentas, amnions</a:t>
            </a:r>
            <a:r>
              <a:rPr lang="en-US" sz="2400" dirty="0">
                <a:solidFill>
                  <a:srgbClr val="0070C0"/>
                </a:solidFill>
              </a:rPr>
              <a:t>.</a:t>
            </a:r>
          </a:p>
          <a:p>
            <a:pPr lvl="1" algn="l" rtl="0" eaLnBrk="1" hangingPunct="1">
              <a:lnSpc>
                <a:spcPct val="90000"/>
              </a:lnSpc>
              <a:defRPr/>
            </a:pPr>
            <a:r>
              <a:rPr lang="en-US" sz="2400" dirty="0">
                <a:solidFill>
                  <a:srgbClr val="FF0000"/>
                </a:solidFill>
              </a:rPr>
              <a:t>May be same sex or different.</a:t>
            </a:r>
          </a:p>
          <a:p>
            <a:pPr lvl="1" algn="l" rtl="0" eaLnBrk="1" hangingPunct="1">
              <a:lnSpc>
                <a:spcPct val="90000"/>
              </a:lnSpc>
              <a:defRPr/>
            </a:pPr>
            <a:r>
              <a:rPr lang="en-US" sz="2400" dirty="0"/>
              <a:t>Incidence increases with( maternal age, in families with genetic factors, using treatment for induction of ovulation). </a:t>
            </a:r>
          </a:p>
          <a:p>
            <a:pPr algn="l" rtl="0" eaLnBrk="1" hangingPunct="1">
              <a:lnSpc>
                <a:spcPct val="90000"/>
              </a:lnSpc>
              <a:defRPr/>
            </a:pPr>
            <a:r>
              <a:rPr lang="en-US" sz="2800" b="1" dirty="0">
                <a:solidFill>
                  <a:srgbClr val="FF0000"/>
                </a:solidFill>
              </a:rPr>
              <a:t>Identical</a:t>
            </a:r>
          </a:p>
          <a:p>
            <a:pPr algn="l" rtl="0" eaLnBrk="1" hangingPunct="1">
              <a:lnSpc>
                <a:spcPct val="90000"/>
              </a:lnSpc>
              <a:defRPr/>
            </a:pPr>
            <a:r>
              <a:rPr lang="en-US" sz="2400" b="1" dirty="0">
                <a:solidFill>
                  <a:srgbClr val="FF0000"/>
                </a:solidFill>
              </a:rPr>
              <a:t>Monozygotic</a:t>
            </a:r>
            <a:r>
              <a:rPr lang="en-US" sz="2400" b="1" dirty="0"/>
              <a:t>-</a:t>
            </a:r>
            <a:r>
              <a:rPr lang="en-US" sz="2400" dirty="0"/>
              <a:t> </a:t>
            </a:r>
            <a:r>
              <a:rPr lang="en-US" sz="2400" dirty="0">
                <a:solidFill>
                  <a:srgbClr val="0070C0"/>
                </a:solidFill>
              </a:rPr>
              <a:t>derived from a </a:t>
            </a:r>
            <a:r>
              <a:rPr lang="en-US" sz="2400" b="1" dirty="0">
                <a:solidFill>
                  <a:srgbClr val="0070C0"/>
                </a:solidFill>
              </a:rPr>
              <a:t>single fertilized </a:t>
            </a:r>
            <a:r>
              <a:rPr lang="en-US" sz="2400" b="1" dirty="0" smtClean="0">
                <a:solidFill>
                  <a:srgbClr val="0070C0"/>
                </a:solidFill>
              </a:rPr>
              <a:t>egg with single sperm then splitting into two.</a:t>
            </a:r>
            <a:endParaRPr lang="en-US" sz="2400" b="1" dirty="0">
              <a:solidFill>
                <a:srgbClr val="0070C0"/>
              </a:solidFill>
            </a:endParaRPr>
          </a:p>
          <a:p>
            <a:pPr lvl="1" algn="l" rtl="0" eaLnBrk="1" hangingPunct="1">
              <a:lnSpc>
                <a:spcPct val="90000"/>
              </a:lnSpc>
              <a:defRPr/>
            </a:pPr>
            <a:r>
              <a:rPr lang="en-US" sz="2400" dirty="0"/>
              <a:t>Same placenta and amnion.</a:t>
            </a:r>
          </a:p>
          <a:p>
            <a:pPr lvl="1" algn="l" rtl="0" eaLnBrk="1" hangingPunct="1">
              <a:lnSpc>
                <a:spcPct val="90000"/>
              </a:lnSpc>
              <a:defRPr/>
            </a:pPr>
            <a:r>
              <a:rPr lang="en-US" sz="2400" dirty="0">
                <a:solidFill>
                  <a:srgbClr val="FF0000"/>
                </a:solidFill>
              </a:rPr>
              <a:t>Same sex.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ladewig+f03-03a"/>
          <p:cNvPicPr>
            <a:picLocks noGrp="1" noChangeAspect="1" noChangeArrowheads="1"/>
          </p:cNvPicPr>
          <p:nvPr>
            <p:ph/>
          </p:nvPr>
        </p:nvPicPr>
        <p:blipFill>
          <a:blip r:embed="rId3" cstate="print"/>
          <a:stretch>
            <a:fillRect/>
          </a:stretch>
        </p:blipFill>
        <p:spPr>
          <a:xfrm>
            <a:off x="395536" y="476672"/>
            <a:ext cx="8229600" cy="5486400"/>
          </a:xfrm>
        </p:spPr>
      </p:pic>
      <p:sp>
        <p:nvSpPr>
          <p:cNvPr id="14339" name="Text Box 3"/>
          <p:cNvSpPr txBox="1">
            <a:spLocks noChangeArrowheads="1"/>
          </p:cNvSpPr>
          <p:nvPr/>
        </p:nvSpPr>
        <p:spPr bwMode="auto">
          <a:xfrm>
            <a:off x="2915816" y="6165304"/>
            <a:ext cx="3888432" cy="338554"/>
          </a:xfrm>
          <a:prstGeom prst="rect">
            <a:avLst/>
          </a:prstGeom>
          <a:noFill/>
          <a:ln w="9525">
            <a:noFill/>
            <a:miter lim="800000"/>
            <a:headEnd/>
            <a:tailEnd/>
          </a:ln>
        </p:spPr>
        <p:txBody>
          <a:bodyPr wrap="square">
            <a:spAutoFit/>
          </a:bodyPr>
          <a:lstStyle/>
          <a:p>
            <a:pPr>
              <a:spcBef>
                <a:spcPct val="50000"/>
              </a:spcBef>
            </a:pPr>
            <a:r>
              <a:rPr lang="en-US" altLang="en-US" sz="1600" dirty="0">
                <a:latin typeface="Times" pitchFamily="18" charset="0"/>
                <a:cs typeface="Times" pitchFamily="18" charset="0"/>
              </a:rPr>
              <a:t>Figure 3–3a   Formation of identical twins.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ladewig+f03-03b"/>
          <p:cNvPicPr>
            <a:picLocks noGrp="1" noChangeAspect="1" noChangeArrowheads="1"/>
          </p:cNvPicPr>
          <p:nvPr>
            <p:ph/>
          </p:nvPr>
        </p:nvPicPr>
        <p:blipFill>
          <a:blip r:embed="rId3" cstate="print"/>
          <a:stretch>
            <a:fillRect/>
          </a:stretch>
        </p:blipFill>
        <p:spPr>
          <a:xfrm>
            <a:off x="457200" y="457200"/>
            <a:ext cx="8229600" cy="5486400"/>
          </a:xfrm>
        </p:spPr>
      </p:pic>
      <p:sp>
        <p:nvSpPr>
          <p:cNvPr id="15363" name="Text Box 3"/>
          <p:cNvSpPr txBox="1">
            <a:spLocks noChangeArrowheads="1"/>
          </p:cNvSpPr>
          <p:nvPr/>
        </p:nvSpPr>
        <p:spPr bwMode="auto">
          <a:xfrm>
            <a:off x="1907704" y="6119218"/>
            <a:ext cx="6408712" cy="707886"/>
          </a:xfrm>
          <a:prstGeom prst="rect">
            <a:avLst/>
          </a:prstGeom>
          <a:noFill/>
          <a:ln w="9525">
            <a:noFill/>
            <a:miter lim="800000"/>
            <a:headEnd/>
            <a:tailEnd/>
          </a:ln>
        </p:spPr>
        <p:txBody>
          <a:bodyPr wrap="square">
            <a:spAutoFit/>
          </a:bodyPr>
          <a:lstStyle/>
          <a:p>
            <a:pPr>
              <a:spcBef>
                <a:spcPct val="50000"/>
              </a:spcBef>
            </a:pPr>
            <a:r>
              <a:rPr lang="en-US" altLang="en-US" sz="1600" dirty="0">
                <a:latin typeface="Times" pitchFamily="18" charset="0"/>
                <a:cs typeface="Times" pitchFamily="18" charset="0"/>
              </a:rPr>
              <a:t>Figure 3–3b   Formation of fraternal twins (Note separate placentas.)</a:t>
            </a:r>
          </a:p>
          <a:p>
            <a:pPr>
              <a:spcBef>
                <a:spcPct val="50000"/>
              </a:spcBef>
            </a:pPr>
            <a:endParaRPr lang="en-US" altLang="en-US" sz="1600" dirty="0">
              <a:latin typeface="Times" pitchFamily="18" charset="0"/>
              <a:cs typeface="Times"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534400" cy="6248400"/>
          </a:xfrm>
        </p:spPr>
        <p:txBody>
          <a:bodyPr/>
          <a:lstStyle/>
          <a:p>
            <a:pPr>
              <a:lnSpc>
                <a:spcPct val="100000"/>
              </a:lnSpc>
              <a:buNone/>
            </a:pPr>
            <a:r>
              <a:rPr lang="en-US" sz="2400" dirty="0" smtClean="0">
                <a:solidFill>
                  <a:srgbClr val="FF0000"/>
                </a:solidFill>
              </a:rPr>
              <a:t>There are three stages of prenatal development include:</a:t>
            </a:r>
          </a:p>
          <a:p>
            <a:pPr>
              <a:lnSpc>
                <a:spcPct val="100000"/>
              </a:lnSpc>
              <a:buNone/>
            </a:pPr>
            <a:endParaRPr lang="en-US" sz="2400" dirty="0" smtClean="0">
              <a:solidFill>
                <a:srgbClr val="FF0000"/>
              </a:solidFill>
            </a:endParaRPr>
          </a:p>
          <a:p>
            <a:pPr fontAlgn="base"/>
            <a:r>
              <a:rPr lang="en-US" sz="2400" b="1" dirty="0" smtClean="0"/>
              <a:t>Germinal stage</a:t>
            </a:r>
            <a:r>
              <a:rPr lang="en-US" sz="2400" dirty="0" smtClean="0"/>
              <a:t>: from 0-2 weeks The division of cells and implantation of the blastocyst.</a:t>
            </a:r>
          </a:p>
          <a:p>
            <a:pPr fontAlgn="base">
              <a:buNone/>
            </a:pPr>
            <a:endParaRPr lang="en-US" sz="2400" dirty="0" smtClean="0"/>
          </a:p>
          <a:p>
            <a:pPr fontAlgn="base"/>
            <a:r>
              <a:rPr lang="en-US" sz="2400" b="1" dirty="0" smtClean="0"/>
              <a:t>Embryonic stage</a:t>
            </a:r>
            <a:r>
              <a:rPr lang="en-US" sz="2400" dirty="0" smtClean="0"/>
              <a:t>: 3-8 weeks The development of the neural tube and organs.</a:t>
            </a:r>
          </a:p>
          <a:p>
            <a:pPr fontAlgn="base">
              <a:buNone/>
            </a:pPr>
            <a:endParaRPr lang="en-US" sz="2400" dirty="0" smtClean="0"/>
          </a:p>
          <a:p>
            <a:pPr fontAlgn="base"/>
            <a:r>
              <a:rPr lang="en-US" sz="2400" b="1" dirty="0" smtClean="0"/>
              <a:t>Fetal stage</a:t>
            </a:r>
            <a:r>
              <a:rPr lang="en-US" sz="2400" dirty="0" smtClean="0"/>
              <a:t>: 9  weeks to birth Continued growth of organs and physical development in preparation for birth.</a:t>
            </a:r>
          </a:p>
          <a:p>
            <a:pPr>
              <a:lnSpc>
                <a:spcPct val="100000"/>
              </a:lnSpc>
              <a:buNone/>
            </a:pPr>
            <a:r>
              <a:rPr lang="en-US" sz="2400" dirty="0" smtClean="0"/>
              <a:t> </a:t>
            </a:r>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286750" cy="6024563"/>
          </a:xfrm>
        </p:spPr>
        <p:txBody>
          <a:bodyPr>
            <a:normAutofit/>
          </a:bodyPr>
          <a:lstStyle/>
          <a:p>
            <a:pPr algn="just">
              <a:lnSpc>
                <a:spcPct val="150000"/>
              </a:lnSpc>
              <a:buNone/>
            </a:pPr>
            <a:r>
              <a:rPr lang="en-US" sz="2800" dirty="0" smtClean="0">
                <a:solidFill>
                  <a:srgbClr val="FF0000"/>
                </a:solidFill>
              </a:rPr>
              <a:t>The germinal stage;  </a:t>
            </a:r>
          </a:p>
          <a:p>
            <a:pPr algn="just">
              <a:lnSpc>
                <a:spcPct val="150000"/>
              </a:lnSpc>
              <a:buNone/>
            </a:pPr>
            <a:r>
              <a:rPr lang="en-US" sz="2400" dirty="0" smtClean="0"/>
              <a:t>begins at conception when the sperm and egg cell unite in one of the two fallopian tubes. The fertilized egg is called a zygote. Just a few hours after conception, the single-celled zygote</a:t>
            </a:r>
          </a:p>
          <a:p>
            <a:pPr algn="just">
              <a:lnSpc>
                <a:spcPct val="150000"/>
              </a:lnSpc>
              <a:buNone/>
            </a:pPr>
            <a:r>
              <a:rPr lang="en-US" sz="2400" dirty="0" smtClean="0"/>
              <a:t>As the cells multiply, they will also separate into two distinctive masses: the outer cells will eventually become the placenta, while the inner cells form the embryo.</a:t>
            </a:r>
          </a:p>
          <a:p>
            <a:pPr algn="just">
              <a:lnSpc>
                <a:spcPct val="150000"/>
              </a:lnSpc>
              <a:buNone/>
            </a:pPr>
            <a:r>
              <a:rPr lang="en-US" sz="2400" dirty="0" smtClean="0"/>
              <a:t>The cells develop into what is known as a </a:t>
            </a:r>
            <a:r>
              <a:rPr lang="en-US" sz="2400" dirty="0" smtClean="0">
                <a:solidFill>
                  <a:srgbClr val="FF0000"/>
                </a:solidFill>
              </a:rPr>
              <a:t>blastocyst</a:t>
            </a:r>
            <a:r>
              <a:rPr lang="en-US" sz="2400" dirty="0" smtClean="0"/>
              <a:t>. </a:t>
            </a:r>
          </a:p>
          <a:p>
            <a:pPr algn="just">
              <a:lnSpc>
                <a:spcPct val="150000"/>
              </a:lnSpc>
              <a:buNone/>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1889</TotalTime>
  <Words>1163</Words>
  <Application>Microsoft Office PowerPoint</Application>
  <PresentationFormat>On-screen Show (4:3)</PresentationFormat>
  <Paragraphs>163</Paragraphs>
  <Slides>29</Slides>
  <Notes>8</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PowerPoint Presentation</vt:lpstr>
      <vt:lpstr>Prenatal Baby Development</vt:lpstr>
      <vt:lpstr>Conception</vt:lpstr>
      <vt:lpstr>But . . . </vt:lpstr>
      <vt:lpstr>Fertilization </vt:lpstr>
      <vt:lpstr>PowerPoint Presentation</vt:lpstr>
      <vt:lpstr>PowerPoint Presentation</vt:lpstr>
      <vt:lpstr>PowerPoint Presentation</vt:lpstr>
      <vt:lpstr>PowerPoint Presentation</vt:lpstr>
      <vt:lpstr>PowerPoint Presentation</vt:lpstr>
      <vt:lpstr>Pre embryonic Development 1st 2 wks of development</vt:lpstr>
      <vt:lpstr>PowerPoint Presentation</vt:lpstr>
      <vt:lpstr>PowerPoint Presentation</vt:lpstr>
      <vt:lpstr>PowerPoint Presentation</vt:lpstr>
      <vt:lpstr>Preembryonic / Embroyonic </vt:lpstr>
      <vt:lpstr>PowerPoint Presentation</vt:lpstr>
      <vt:lpstr>Embryonic Stage of Development </vt:lpstr>
      <vt:lpstr>PowerPoint Presentation</vt:lpstr>
      <vt:lpstr>PowerPoint Presentation</vt:lpstr>
      <vt:lpstr>Fetal Stage of Prenatal Development </vt:lpstr>
      <vt:lpstr>PowerPoint Presentation</vt:lpstr>
      <vt:lpstr>PowerPoint Presentation</vt:lpstr>
      <vt:lpstr>PowerPoint Presentation</vt:lpstr>
      <vt:lpstr>6 Months</vt:lpstr>
      <vt:lpstr>The Fetus—Month 7</vt:lpstr>
      <vt:lpstr>The Fetus—Month 9</vt:lpstr>
      <vt:lpstr>PowerPoint Presentation</vt:lpstr>
      <vt:lpstr>Stage of pregnancy</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Stage of embryo and fatal development</dc:title>
  <dc:creator>ADNAN</dc:creator>
  <cp:lastModifiedBy>HelpTech</cp:lastModifiedBy>
  <cp:revision>78</cp:revision>
  <dcterms:created xsi:type="dcterms:W3CDTF">2016-11-09T17:47:49Z</dcterms:created>
  <dcterms:modified xsi:type="dcterms:W3CDTF">2024-10-22T20:18:17Z</dcterms:modified>
</cp:coreProperties>
</file>