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notesMasterIdLst>
    <p:notesMasterId r:id="rId32"/>
  </p:notesMasterIdLst>
  <p:sldIdLst>
    <p:sldId id="257" r:id="rId2"/>
    <p:sldId id="279" r:id="rId3"/>
    <p:sldId id="276" r:id="rId4"/>
    <p:sldId id="262" r:id="rId5"/>
    <p:sldId id="280" r:id="rId6"/>
    <p:sldId id="281" r:id="rId7"/>
    <p:sldId id="283" r:id="rId8"/>
    <p:sldId id="277" r:id="rId9"/>
    <p:sldId id="265" r:id="rId10"/>
    <p:sldId id="271" r:id="rId11"/>
    <p:sldId id="284" r:id="rId12"/>
    <p:sldId id="286" r:id="rId13"/>
    <p:sldId id="287" r:id="rId14"/>
    <p:sldId id="288" r:id="rId15"/>
    <p:sldId id="290" r:id="rId16"/>
    <p:sldId id="291" r:id="rId17"/>
    <p:sldId id="292" r:id="rId18"/>
    <p:sldId id="293" r:id="rId19"/>
    <p:sldId id="300" r:id="rId20"/>
    <p:sldId id="301" r:id="rId21"/>
    <p:sldId id="302" r:id="rId22"/>
    <p:sldId id="303" r:id="rId23"/>
    <p:sldId id="304" r:id="rId24"/>
    <p:sldId id="295" r:id="rId25"/>
    <p:sldId id="296" r:id="rId26"/>
    <p:sldId id="297" r:id="rId27"/>
    <p:sldId id="310" r:id="rId28"/>
    <p:sldId id="309" r:id="rId29"/>
    <p:sldId id="308" r:id="rId30"/>
    <p:sldId id="305"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6" autoAdjust="0"/>
    <p:restoredTop sz="94640"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13224"/>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3B66949-E659-410C-BBE2-876B6F813DB8}" type="doc">
      <dgm:prSet loTypeId="urn:microsoft.com/office/officeart/2005/8/layout/vList5" loCatId="list" qsTypeId="urn:microsoft.com/office/officeart/2005/8/quickstyle/simple1" qsCatId="simple" csTypeId="urn:microsoft.com/office/officeart/2005/8/colors/accent1_2" csCatId="accent1" phldr="1"/>
      <dgm:spPr/>
      <dgm:t>
        <a:bodyPr/>
        <a:lstStyle/>
        <a:p>
          <a:pPr rtl="1"/>
          <a:endParaRPr lang="ar-SA"/>
        </a:p>
      </dgm:t>
    </dgm:pt>
    <dgm:pt modelId="{7E6ABABF-D5A2-4CDB-8F84-998F0B907C88}">
      <dgm:prSet/>
      <dgm:spPr/>
      <dgm:t>
        <a:bodyPr/>
        <a:lstStyle/>
        <a:p>
          <a:pPr rtl="0">
            <a:lnSpc>
              <a:spcPct val="150000"/>
            </a:lnSpc>
          </a:pPr>
          <a:r>
            <a:rPr lang="en-US" b="0" dirty="0">
              <a:solidFill>
                <a:schemeClr val="tx1"/>
              </a:solidFill>
              <a:effectLst>
                <a:outerShdw blurRad="38100" dist="38100" dir="2700000" algn="tl">
                  <a:srgbClr val="000000">
                    <a:alpha val="43137"/>
                  </a:srgbClr>
                </a:outerShdw>
              </a:effectLst>
            </a:rPr>
            <a:t>Any Question  </a:t>
          </a:r>
          <a:endParaRPr lang="ar-SA" b="0" dirty="0">
            <a:solidFill>
              <a:schemeClr val="tx1"/>
            </a:solidFill>
            <a:effectLst>
              <a:outerShdw blurRad="38100" dist="38100" dir="2700000" algn="tl">
                <a:srgbClr val="000000">
                  <a:alpha val="43137"/>
                </a:srgbClr>
              </a:outerShdw>
            </a:effectLst>
          </a:endParaRPr>
        </a:p>
      </dgm:t>
    </dgm:pt>
    <dgm:pt modelId="{E67D7AAD-4CB7-47F2-AB88-A99C5C0C2462}" type="parTrans" cxnId="{B10B40F9-6122-4337-8C91-C0263D89602A}">
      <dgm:prSet/>
      <dgm:spPr/>
      <dgm:t>
        <a:bodyPr/>
        <a:lstStyle/>
        <a:p>
          <a:pPr rtl="1"/>
          <a:endParaRPr lang="ar-SA"/>
        </a:p>
      </dgm:t>
    </dgm:pt>
    <dgm:pt modelId="{6D0C7B62-6911-441A-8216-B91430E93837}" type="sibTrans" cxnId="{B10B40F9-6122-4337-8C91-C0263D89602A}">
      <dgm:prSet/>
      <dgm:spPr/>
      <dgm:t>
        <a:bodyPr/>
        <a:lstStyle/>
        <a:p>
          <a:pPr rtl="1"/>
          <a:endParaRPr lang="ar-SA"/>
        </a:p>
      </dgm:t>
    </dgm:pt>
    <dgm:pt modelId="{3BA90D0E-ABB7-4CB1-94C5-B736A371FC19}" type="pres">
      <dgm:prSet presAssocID="{13B66949-E659-410C-BBE2-876B6F813DB8}" presName="Name0" presStyleCnt="0">
        <dgm:presLayoutVars>
          <dgm:dir/>
          <dgm:animLvl val="lvl"/>
          <dgm:resizeHandles val="exact"/>
        </dgm:presLayoutVars>
      </dgm:prSet>
      <dgm:spPr/>
      <dgm:t>
        <a:bodyPr/>
        <a:lstStyle/>
        <a:p>
          <a:endParaRPr lang="en-US"/>
        </a:p>
      </dgm:t>
    </dgm:pt>
    <dgm:pt modelId="{ABEE23BB-7435-4CB6-A2D4-776F4707F187}" type="pres">
      <dgm:prSet presAssocID="{7E6ABABF-D5A2-4CDB-8F84-998F0B907C88}" presName="linNode" presStyleCnt="0"/>
      <dgm:spPr/>
    </dgm:pt>
    <dgm:pt modelId="{4C4990E5-12A5-4A23-939A-CEC086F4E64C}" type="pres">
      <dgm:prSet presAssocID="{7E6ABABF-D5A2-4CDB-8F84-998F0B907C88}" presName="parentText" presStyleLbl="node1" presStyleIdx="0" presStyleCnt="1" custScaleX="276367">
        <dgm:presLayoutVars>
          <dgm:chMax val="1"/>
          <dgm:bulletEnabled val="1"/>
        </dgm:presLayoutVars>
      </dgm:prSet>
      <dgm:spPr/>
      <dgm:t>
        <a:bodyPr/>
        <a:lstStyle/>
        <a:p>
          <a:endParaRPr lang="en-US"/>
        </a:p>
      </dgm:t>
    </dgm:pt>
  </dgm:ptLst>
  <dgm:cxnLst>
    <dgm:cxn modelId="{C7D2CCEE-0FC3-4C16-B32E-3920197883A7}" type="presOf" srcId="{7E6ABABF-D5A2-4CDB-8F84-998F0B907C88}" destId="{4C4990E5-12A5-4A23-939A-CEC086F4E64C}" srcOrd="0" destOrd="0" presId="urn:microsoft.com/office/officeart/2005/8/layout/vList5"/>
    <dgm:cxn modelId="{7E91FA0E-031B-4880-AD09-A3A64DA8C44F}" type="presOf" srcId="{13B66949-E659-410C-BBE2-876B6F813DB8}" destId="{3BA90D0E-ABB7-4CB1-94C5-B736A371FC19}" srcOrd="0" destOrd="0" presId="urn:microsoft.com/office/officeart/2005/8/layout/vList5"/>
    <dgm:cxn modelId="{B10B40F9-6122-4337-8C91-C0263D89602A}" srcId="{13B66949-E659-410C-BBE2-876B6F813DB8}" destId="{7E6ABABF-D5A2-4CDB-8F84-998F0B907C88}" srcOrd="0" destOrd="0" parTransId="{E67D7AAD-4CB7-47F2-AB88-A99C5C0C2462}" sibTransId="{6D0C7B62-6911-441A-8216-B91430E93837}"/>
    <dgm:cxn modelId="{136D5353-1274-4407-922E-D751B74C16C6}" type="presParOf" srcId="{3BA90D0E-ABB7-4CB1-94C5-B736A371FC19}" destId="{ABEE23BB-7435-4CB6-A2D4-776F4707F187}" srcOrd="0" destOrd="0" presId="urn:microsoft.com/office/officeart/2005/8/layout/vList5"/>
    <dgm:cxn modelId="{FA1993E9-04FB-45EF-BB4C-93C290E071A9}" type="presParOf" srcId="{ABEE23BB-7435-4CB6-A2D4-776F4707F187}" destId="{4C4990E5-12A5-4A23-939A-CEC086F4E64C}"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4990E5-12A5-4A23-939A-CEC086F4E64C}">
      <dsp:nvSpPr>
        <dsp:cNvPr id="0" name=""/>
        <dsp:cNvSpPr/>
      </dsp:nvSpPr>
      <dsp:spPr>
        <a:xfrm>
          <a:off x="19043" y="0"/>
          <a:ext cx="7461262" cy="50291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3840" tIns="121920" rIns="243840" bIns="121920" numCol="1" spcCol="1270" anchor="ctr" anchorCtr="0">
          <a:noAutofit/>
        </a:bodyPr>
        <a:lstStyle/>
        <a:p>
          <a:pPr lvl="0" algn="ctr" defTabSz="2844800" rtl="0">
            <a:lnSpc>
              <a:spcPct val="150000"/>
            </a:lnSpc>
            <a:spcBef>
              <a:spcPct val="0"/>
            </a:spcBef>
            <a:spcAft>
              <a:spcPct val="35000"/>
            </a:spcAft>
          </a:pPr>
          <a:r>
            <a:rPr lang="en-US" sz="6400" b="0" kern="1200" dirty="0">
              <a:solidFill>
                <a:schemeClr val="tx1"/>
              </a:solidFill>
              <a:effectLst>
                <a:outerShdw blurRad="38100" dist="38100" dir="2700000" algn="tl">
                  <a:srgbClr val="000000">
                    <a:alpha val="43137"/>
                  </a:srgbClr>
                </a:outerShdw>
              </a:effectLst>
            </a:rPr>
            <a:t>Any Question  </a:t>
          </a:r>
          <a:endParaRPr lang="ar-SA" sz="6400" b="0" kern="1200" dirty="0">
            <a:solidFill>
              <a:schemeClr val="tx1"/>
            </a:solidFill>
            <a:effectLst>
              <a:outerShdw blurRad="38100" dist="38100" dir="2700000" algn="tl">
                <a:srgbClr val="000000">
                  <a:alpha val="43137"/>
                </a:srgbClr>
              </a:outerShdw>
            </a:effectLst>
          </a:endParaRPr>
        </a:p>
      </dsp:txBody>
      <dsp:txXfrm>
        <a:off x="264548" y="245505"/>
        <a:ext cx="6970252" cy="4538189"/>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2BA4B730-B81E-4469-A5DE-41E766193CC6}" type="datetimeFigureOut">
              <a:rPr lang="ar-IQ" smtClean="0"/>
              <a:pPr/>
              <a:t>19/04/1446</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4EF84A9-0141-4567-841C-512EB47D4EE3}" type="slidenum">
              <a:rPr lang="ar-IQ" smtClean="0"/>
              <a:pPr/>
              <a:t>‹#›</a:t>
            </a:fld>
            <a:endParaRPr lang="ar-IQ"/>
          </a:p>
        </p:txBody>
      </p:sp>
    </p:spTree>
    <p:extLst>
      <p:ext uri="{BB962C8B-B14F-4D97-AF65-F5344CB8AC3E}">
        <p14:creationId xmlns:p14="http://schemas.microsoft.com/office/powerpoint/2010/main" val="280043554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9A7204D7-3868-42D5-A712-7478549D74E0}" type="datetimeFigureOut">
              <a:rPr lang="en-US" smtClean="0"/>
              <a:pPr/>
              <a:t>10/22/2024</a:t>
            </a:fld>
            <a:endParaRPr lang="en-US"/>
          </a:p>
        </p:txBody>
      </p:sp>
      <p:sp>
        <p:nvSpPr>
          <p:cNvPr id="20" name="Footer Placeholder 19"/>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112E515C-BAA7-4009-B681-38B2F915659A}"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A7204D7-3868-42D5-A712-7478549D74E0}" type="datetimeFigureOut">
              <a:rPr lang="en-US" smtClean="0"/>
              <a:pPr/>
              <a:t>10/22/2024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2E515C-BAA7-4009-B681-38B2F915659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A7204D7-3868-42D5-A712-7478549D74E0}" type="datetimeFigureOut">
              <a:rPr lang="en-US" smtClean="0"/>
              <a:pPr/>
              <a:t>10/22/2024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2E515C-BAA7-4009-B681-38B2F915659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A7204D7-3868-42D5-A712-7478549D74E0}" type="datetimeFigureOut">
              <a:rPr lang="en-US" smtClean="0"/>
              <a:pPr/>
              <a:t>10/22/2024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2E515C-BAA7-4009-B681-38B2F915659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9A7204D7-3868-42D5-A712-7478549D74E0}" type="datetimeFigureOut">
              <a:rPr lang="en-US" smtClean="0"/>
              <a:pPr/>
              <a:t>10/22/2024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2E515C-BAA7-4009-B681-38B2F915659A}"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A7204D7-3868-42D5-A712-7478549D74E0}" type="datetimeFigureOut">
              <a:rPr lang="en-US" smtClean="0"/>
              <a:pPr/>
              <a:t>10/22/2024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2E515C-BAA7-4009-B681-38B2F915659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9A7204D7-3868-42D5-A712-7478549D74E0}" type="datetimeFigureOut">
              <a:rPr lang="en-US" smtClean="0"/>
              <a:pPr/>
              <a:t>10/22/2024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2E515C-BAA7-4009-B681-38B2F915659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9A7204D7-3868-42D5-A712-7478549D74E0}" type="datetimeFigureOut">
              <a:rPr lang="en-US" smtClean="0"/>
              <a:pPr/>
              <a:t>10/22/2024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2E515C-BAA7-4009-B681-38B2F915659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9A7204D7-3868-42D5-A712-7478549D74E0}" type="datetimeFigureOut">
              <a:rPr lang="en-US" smtClean="0"/>
              <a:pPr/>
              <a:t>10/22/2024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2E515C-BAA7-4009-B681-38B2F915659A}"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A7204D7-3868-42D5-A712-7478549D74E0}" type="datetimeFigureOut">
              <a:rPr lang="en-US" smtClean="0"/>
              <a:pPr/>
              <a:t>10/22/2024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2E515C-BAA7-4009-B681-38B2F915659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9A7204D7-3868-42D5-A712-7478549D74E0}" type="datetimeFigureOut">
              <a:rPr lang="en-US" smtClean="0"/>
              <a:pPr/>
              <a:t>10/22/2024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2E515C-BAA7-4009-B681-38B2F915659A}"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9A7204D7-3868-42D5-A712-7478549D74E0}" type="datetimeFigureOut">
              <a:rPr lang="en-US" smtClean="0"/>
              <a:pPr/>
              <a:t>10/22/2024</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112E515C-BAA7-4009-B681-38B2F915659A}"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normAutofit/>
          </a:bodyPr>
          <a:lstStyle/>
          <a:p>
            <a:pPr marL="0" lvl="0" indent="0" algn="ctr" rtl="0">
              <a:spcBef>
                <a:spcPts val="0"/>
              </a:spcBef>
              <a:buClrTx/>
              <a:buSzTx/>
              <a:buNone/>
            </a:pPr>
            <a:r>
              <a:rPr lang="en-US" sz="4800" b="1" i="1" dirty="0">
                <a:solidFill>
                  <a:prstClr val="black"/>
                </a:solidFill>
              </a:rPr>
              <a:t>Physiological &amp; psychological Changes During </a:t>
            </a:r>
            <a:r>
              <a:rPr lang="en-US" sz="4800" b="1" i="1" dirty="0" smtClean="0">
                <a:solidFill>
                  <a:prstClr val="black"/>
                </a:solidFill>
              </a:rPr>
              <a:t>pregnancy</a:t>
            </a:r>
          </a:p>
          <a:p>
            <a:pPr marL="0" lvl="0" indent="0" algn="ctr" rtl="0">
              <a:spcBef>
                <a:spcPts val="0"/>
              </a:spcBef>
              <a:buClrTx/>
              <a:buSzTx/>
              <a:buNone/>
            </a:pPr>
            <a:r>
              <a:rPr lang="en-US" sz="4000" b="1" i="1" dirty="0" err="1" smtClean="0">
                <a:solidFill>
                  <a:srgbClr val="FF0000"/>
                </a:solidFill>
              </a:rPr>
              <a:t>Sahar</a:t>
            </a:r>
            <a:r>
              <a:rPr lang="en-US" sz="4000" b="1" i="1" dirty="0" smtClean="0">
                <a:solidFill>
                  <a:srgbClr val="FF0000"/>
                </a:solidFill>
              </a:rPr>
              <a:t> </a:t>
            </a:r>
            <a:r>
              <a:rPr lang="en-US" sz="4000" b="1" i="1" dirty="0" err="1" smtClean="0">
                <a:solidFill>
                  <a:srgbClr val="FF0000"/>
                </a:solidFill>
              </a:rPr>
              <a:t>ismail</a:t>
            </a:r>
            <a:endParaRPr lang="en-US" sz="4000" b="1" i="1" dirty="0" smtClean="0">
              <a:solidFill>
                <a:srgbClr val="FF0000"/>
              </a:solidFill>
            </a:endParaRPr>
          </a:p>
          <a:p>
            <a:pPr marL="0" lvl="0" indent="0" algn="ctr" rtl="0">
              <a:spcBef>
                <a:spcPts val="0"/>
              </a:spcBef>
              <a:buClrTx/>
              <a:buSzTx/>
              <a:buNone/>
            </a:pPr>
            <a:r>
              <a:rPr lang="en-US" sz="4000" b="1" i="1" smtClean="0">
                <a:solidFill>
                  <a:prstClr val="black"/>
                </a:solidFill>
              </a:rPr>
              <a:t>PhD </a:t>
            </a:r>
            <a:r>
              <a:rPr lang="en-US" sz="4000" b="1" i="1" dirty="0" smtClean="0">
                <a:solidFill>
                  <a:prstClr val="black"/>
                </a:solidFill>
              </a:rPr>
              <a:t>in maternity Nursing</a:t>
            </a:r>
            <a:endParaRPr lang="en-US" sz="2800" b="1" i="1" dirty="0">
              <a:solidFill>
                <a:prstClr val="black"/>
              </a:solidFill>
            </a:endParaRPr>
          </a:p>
          <a:p>
            <a:pPr marL="0" lvl="0" indent="0" algn="ctr" rtl="0">
              <a:spcBef>
                <a:spcPts val="0"/>
              </a:spcBef>
              <a:buClrTx/>
              <a:buSzTx/>
              <a:buNone/>
            </a:pPr>
            <a:endParaRPr lang="en-US" sz="5400" b="1" i="1" dirty="0">
              <a:solidFill>
                <a:prstClr val="black"/>
              </a:solidFill>
            </a:endParaRPr>
          </a:p>
          <a:p>
            <a:pPr marL="0" lvl="0" indent="0" algn="ctr" rtl="0">
              <a:spcBef>
                <a:spcPts val="0"/>
              </a:spcBef>
              <a:buClrTx/>
              <a:buSzTx/>
              <a:buNone/>
            </a:pPr>
            <a:endParaRPr lang="en-US" sz="5400" b="1" i="1" dirty="0">
              <a:solidFill>
                <a:prstClr val="black"/>
              </a:solidFill>
            </a:endParaRPr>
          </a:p>
          <a:p>
            <a:pPr marL="82296" indent="0">
              <a:buNone/>
            </a:pPr>
            <a:endParaRPr lang="ar-IQ"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726380"/>
            <a:ext cx="8229600" cy="1417638"/>
          </a:xfrm>
        </p:spPr>
        <p:txBody>
          <a:bodyPr>
            <a:normAutofit/>
          </a:bodyPr>
          <a:lstStyle/>
          <a:p>
            <a:r>
              <a:rPr lang="en-US" b="1" i="1" dirty="0"/>
              <a:t>    Renal change </a:t>
            </a:r>
            <a:endParaRPr lang="en-US" dirty="0"/>
          </a:p>
        </p:txBody>
      </p:sp>
      <p:sp>
        <p:nvSpPr>
          <p:cNvPr id="6" name="Rectangle 5"/>
          <p:cNvSpPr/>
          <p:nvPr/>
        </p:nvSpPr>
        <p:spPr>
          <a:xfrm>
            <a:off x="228600" y="533400"/>
            <a:ext cx="8915400" cy="1077218"/>
          </a:xfrm>
          <a:prstGeom prst="rect">
            <a:avLst/>
          </a:prstGeom>
        </p:spPr>
        <p:txBody>
          <a:bodyPr wrap="square">
            <a:spAutoFit/>
          </a:bodyPr>
          <a:lstStyle/>
          <a:p>
            <a:endParaRPr lang="en-US" sz="3200" b="1" i="1" dirty="0">
              <a:solidFill>
                <a:schemeClr val="bg1"/>
              </a:solidFill>
            </a:endParaRPr>
          </a:p>
          <a:p>
            <a:pPr>
              <a:buNone/>
            </a:pPr>
            <a:endParaRPr lang="en-US" sz="3200" b="1" i="1" dirty="0">
              <a:solidFill>
                <a:schemeClr val="bg1"/>
              </a:solidFill>
            </a:endParaRPr>
          </a:p>
        </p:txBody>
      </p:sp>
      <p:sp>
        <p:nvSpPr>
          <p:cNvPr id="8" name="Rectangle 7"/>
          <p:cNvSpPr/>
          <p:nvPr/>
        </p:nvSpPr>
        <p:spPr>
          <a:xfrm>
            <a:off x="1066800" y="2144018"/>
            <a:ext cx="8077200" cy="523220"/>
          </a:xfrm>
          <a:prstGeom prst="rect">
            <a:avLst/>
          </a:prstGeom>
        </p:spPr>
        <p:txBody>
          <a:bodyPr wrap="square">
            <a:spAutoFit/>
          </a:bodyPr>
          <a:lstStyle/>
          <a:p>
            <a:pPr>
              <a:buFont typeface="Arial" pitchFamily="34" charset="0"/>
              <a:buChar char="•"/>
            </a:pPr>
            <a:r>
              <a:rPr lang="en-US" sz="2800" b="1" i="1" u="sng" dirty="0">
                <a:solidFill>
                  <a:srgbClr val="FF0000"/>
                </a:solidFill>
              </a:rPr>
              <a:t>Frequency of </a:t>
            </a:r>
            <a:r>
              <a:rPr lang="en-US" sz="2800" b="1" i="1" u="sng" dirty="0" err="1">
                <a:solidFill>
                  <a:srgbClr val="FF0000"/>
                </a:solidFill>
              </a:rPr>
              <a:t>micturation</a:t>
            </a:r>
            <a:endParaRPr lang="en-US" sz="2800" b="1" i="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rrowheads="1"/>
          </p:cNvSpPr>
          <p:nvPr>
            <p:ph type="title"/>
          </p:nvPr>
        </p:nvSpPr>
        <p:spPr/>
        <p:txBody>
          <a:bodyPr/>
          <a:lstStyle/>
          <a:p>
            <a:pPr eaLnBrk="1" hangingPunct="1"/>
            <a:r>
              <a:rPr lang="en-US" dirty="0">
                <a:solidFill>
                  <a:srgbClr val="C00000"/>
                </a:solidFill>
              </a:rPr>
              <a:t>Reproductive organs</a:t>
            </a:r>
          </a:p>
        </p:txBody>
      </p:sp>
      <p:sp>
        <p:nvSpPr>
          <p:cNvPr id="10243" name="Rectangle 3"/>
          <p:cNvSpPr>
            <a:spLocks noGrp="1" noChangeArrowheads="1"/>
          </p:cNvSpPr>
          <p:nvPr>
            <p:ph idx="1"/>
          </p:nvPr>
        </p:nvSpPr>
        <p:spPr>
          <a:xfrm>
            <a:off x="1295400" y="1295400"/>
            <a:ext cx="7391400" cy="5562600"/>
          </a:xfrm>
        </p:spPr>
        <p:txBody>
          <a:bodyPr rtlCol="0">
            <a:normAutofit/>
          </a:bodyPr>
          <a:lstStyle/>
          <a:p>
            <a:pPr marL="609600" indent="-609600" algn="l" rtl="0" eaLnBrk="1" fontAlgn="auto" hangingPunct="1">
              <a:spcAft>
                <a:spcPts val="0"/>
              </a:spcAft>
              <a:buFontTx/>
              <a:buAutoNum type="alphaUcPeriod"/>
              <a:defRPr/>
            </a:pPr>
            <a:r>
              <a:rPr lang="en-US" sz="4400" dirty="0">
                <a:solidFill>
                  <a:schemeClr val="hlink"/>
                </a:solidFill>
              </a:rPr>
              <a:t>the uterus:</a:t>
            </a:r>
            <a:endParaRPr lang="en-US" sz="3600" dirty="0"/>
          </a:p>
          <a:p>
            <a:pPr marL="0" indent="0" algn="l" rtl="0" eaLnBrk="1" fontAlgn="auto" hangingPunct="1">
              <a:spcAft>
                <a:spcPts val="0"/>
              </a:spcAft>
              <a:buFont typeface="Arial" pitchFamily="34" charset="0"/>
              <a:buNone/>
              <a:defRPr/>
            </a:pPr>
            <a:r>
              <a:rPr lang="en-US" sz="3600" dirty="0"/>
              <a:t>the ratio of muscle to connective tissue increase from the lower part of the uterus to the fundus.</a:t>
            </a:r>
          </a:p>
          <a:p>
            <a:pPr marL="609600" indent="-609600" algn="l" rtl="0" eaLnBrk="1" fontAlgn="auto" hangingPunct="1">
              <a:spcAft>
                <a:spcPts val="0"/>
              </a:spcAft>
              <a:defRPr/>
            </a:pPr>
            <a:endParaRPr lang="en-US" sz="3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idx="1"/>
          </p:nvPr>
        </p:nvSpPr>
        <p:spPr>
          <a:xfrm>
            <a:off x="1219200" y="1219200"/>
            <a:ext cx="7543800" cy="6172200"/>
          </a:xfrm>
        </p:spPr>
        <p:txBody>
          <a:bodyPr>
            <a:normAutofit/>
          </a:bodyPr>
          <a:lstStyle/>
          <a:p>
            <a:pPr marL="457200" indent="-457200" algn="l" rtl="0" eaLnBrk="1" hangingPunct="1">
              <a:lnSpc>
                <a:spcPct val="90000"/>
              </a:lnSpc>
              <a:buFontTx/>
              <a:buAutoNum type="alphaUcPeriod" startAt="2"/>
            </a:pPr>
            <a:r>
              <a:rPr lang="en-US" sz="4000" b="1" dirty="0">
                <a:solidFill>
                  <a:schemeClr val="hlink"/>
                </a:solidFill>
              </a:rPr>
              <a:t>the cervix:</a:t>
            </a:r>
          </a:p>
          <a:p>
            <a:pPr marL="457200" indent="-457200" algn="l" rtl="0" eaLnBrk="1" hangingPunct="1">
              <a:lnSpc>
                <a:spcPct val="90000"/>
              </a:lnSpc>
            </a:pPr>
            <a:r>
              <a:rPr lang="en-US" sz="2800" b="1" dirty="0"/>
              <a:t>The cervix becomes softer and swollen in pregnancy</a:t>
            </a:r>
            <a:endParaRPr lang="en-US" sz="2800" b="1" dirty="0">
              <a:solidFill>
                <a:srgbClr val="C00000"/>
              </a:solidFill>
            </a:endParaRPr>
          </a:p>
          <a:p>
            <a:pPr marL="457200" indent="-457200" algn="l" rtl="0" eaLnBrk="1" hangingPunct="1">
              <a:lnSpc>
                <a:spcPct val="90000"/>
              </a:lnSpc>
            </a:pPr>
            <a:r>
              <a:rPr lang="en-US" sz="2800" b="1" dirty="0"/>
              <a:t>Prostaglandins act on collagen fiber make cervix more softer.</a:t>
            </a:r>
          </a:p>
          <a:p>
            <a:pPr marL="457200" indent="-457200" algn="l" rtl="0" eaLnBrk="1" hangingPunct="1">
              <a:lnSpc>
                <a:spcPct val="90000"/>
              </a:lnSpc>
            </a:pPr>
            <a:endParaRPr lang="en-US"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3"/>
          <p:cNvSpPr>
            <a:spLocks noGrp="1" noChangeArrowheads="1"/>
          </p:cNvSpPr>
          <p:nvPr>
            <p:ph idx="1"/>
          </p:nvPr>
        </p:nvSpPr>
        <p:spPr>
          <a:xfrm>
            <a:off x="1143000" y="609600"/>
            <a:ext cx="7702550" cy="6248400"/>
          </a:xfrm>
        </p:spPr>
        <p:txBody>
          <a:bodyPr/>
          <a:lstStyle/>
          <a:p>
            <a:pPr marL="609600" indent="-609600" algn="l" rtl="0" eaLnBrk="1" hangingPunct="1">
              <a:buFontTx/>
              <a:buAutoNum type="alphaUcPeriod" startAt="3"/>
            </a:pPr>
            <a:r>
              <a:rPr lang="en-US" sz="4400" dirty="0">
                <a:solidFill>
                  <a:schemeClr val="hlink"/>
                </a:solidFill>
              </a:rPr>
              <a:t>the vagina :</a:t>
            </a:r>
          </a:p>
          <a:p>
            <a:pPr marL="609600" indent="-609600" algn="l" rtl="0" eaLnBrk="1" hangingPunct="1"/>
            <a:r>
              <a:rPr lang="en-US" dirty="0"/>
              <a:t>The vaginal mucosa becomes thicker during pregnancy. </a:t>
            </a:r>
          </a:p>
          <a:p>
            <a:pPr marL="609600" indent="-609600" algn="l" rtl="0" eaLnBrk="1" hangingPunct="1"/>
            <a:r>
              <a:rPr lang="en-US" dirty="0"/>
              <a:t>The vaginal discharge during pregnancy increased.</a:t>
            </a:r>
          </a:p>
          <a:p>
            <a:pPr marL="171450" lvl="0" indent="-171450" algn="l" defTabSz="685800" rtl="0" fontAlgn="base">
              <a:lnSpc>
                <a:spcPct val="120000"/>
              </a:lnSpc>
              <a:spcBef>
                <a:spcPct val="25000"/>
              </a:spcBef>
              <a:spcAft>
                <a:spcPct val="20000"/>
              </a:spcAft>
              <a:buClrTx/>
              <a:buSzTx/>
              <a:buFont typeface="Arial" pitchFamily="34" charset="0"/>
              <a:buChar char="•"/>
              <a:defRPr/>
            </a:pPr>
            <a:r>
              <a:rPr lang="en-US" altLang="zh-CN" sz="2600" b="1" i="1" dirty="0">
                <a:solidFill>
                  <a:prstClr val="black"/>
                </a:solidFill>
                <a:latin typeface="Calibri"/>
                <a:cs typeface="等线"/>
              </a:rPr>
              <a:t>Leukorrhea: </a:t>
            </a:r>
            <a:r>
              <a:rPr lang="en-US" altLang="zh-CN" sz="2600" dirty="0">
                <a:solidFill>
                  <a:prstClr val="black"/>
                </a:solidFill>
                <a:latin typeface="Calibri"/>
                <a:cs typeface="等线"/>
              </a:rPr>
              <a:t>increase in vaginal discharge, rich in glucose, lactic acid, low vaginal pH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ChangeArrowheads="1"/>
          </p:cNvSpPr>
          <p:nvPr>
            <p:ph idx="1"/>
          </p:nvPr>
        </p:nvSpPr>
        <p:spPr>
          <a:xfrm>
            <a:off x="1143000" y="838200"/>
            <a:ext cx="7467600" cy="4876800"/>
          </a:xfrm>
        </p:spPr>
        <p:txBody>
          <a:bodyPr/>
          <a:lstStyle/>
          <a:p>
            <a:pPr algn="l" rtl="0" eaLnBrk="1" hangingPunct="1">
              <a:lnSpc>
                <a:spcPct val="90000"/>
              </a:lnSpc>
              <a:buClr>
                <a:schemeClr val="tx1"/>
              </a:buClr>
              <a:buFont typeface="Wingdings" pitchFamily="2" charset="2"/>
              <a:buNone/>
            </a:pPr>
            <a:r>
              <a:rPr lang="en-US" sz="4400" b="1" dirty="0">
                <a:solidFill>
                  <a:schemeClr val="hlink"/>
                </a:solidFill>
              </a:rPr>
              <a:t>D-Breasts and lactation :</a:t>
            </a:r>
          </a:p>
          <a:p>
            <a:pPr algn="l" rtl="0" eaLnBrk="1" hangingPunct="1">
              <a:lnSpc>
                <a:spcPct val="90000"/>
              </a:lnSpc>
            </a:pPr>
            <a:r>
              <a:rPr lang="en-US" sz="2800" b="1" dirty="0"/>
              <a:t>The earliest changes is a swelling of the breast tissue.</a:t>
            </a:r>
            <a:r>
              <a:rPr lang="ar-LY" sz="2800" b="1" dirty="0"/>
              <a:t> </a:t>
            </a:r>
            <a:endParaRPr lang="en-US" sz="2800" b="1" dirty="0"/>
          </a:p>
          <a:p>
            <a:pPr algn="l" rtl="0" eaLnBrk="1" hangingPunct="1">
              <a:lnSpc>
                <a:spcPct val="90000"/>
              </a:lnSpc>
            </a:pPr>
            <a:r>
              <a:rPr lang="en-US" sz="2800" b="1" dirty="0"/>
              <a:t>Estrogen leads to increase in number of glandular ducts.</a:t>
            </a:r>
          </a:p>
          <a:p>
            <a:pPr algn="l" rtl="0" eaLnBrk="1" hangingPunct="1">
              <a:lnSpc>
                <a:spcPct val="90000"/>
              </a:lnSpc>
            </a:pPr>
            <a:r>
              <a:rPr lang="en-US" sz="2800" b="1" dirty="0"/>
              <a:t>Prolactin leads to active secretion of milk after birth.</a:t>
            </a:r>
          </a:p>
          <a:p>
            <a:pPr algn="l" rtl="0" eaLnBrk="1" hangingPunct="1">
              <a:lnSpc>
                <a:spcPct val="90000"/>
              </a:lnSpc>
            </a:pPr>
            <a:endParaRPr lang="en-GB" sz="28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rrowheads="1"/>
          </p:cNvSpPr>
          <p:nvPr>
            <p:ph type="title"/>
          </p:nvPr>
        </p:nvSpPr>
        <p:spPr/>
        <p:txBody>
          <a:bodyPr/>
          <a:lstStyle/>
          <a:p>
            <a:pPr eaLnBrk="1" hangingPunct="1"/>
            <a:r>
              <a:rPr lang="en-US" dirty="0">
                <a:solidFill>
                  <a:srgbClr val="002060"/>
                </a:solidFill>
              </a:rPr>
              <a:t>Diagnosis of pregnancy</a:t>
            </a:r>
          </a:p>
        </p:txBody>
      </p:sp>
      <p:sp>
        <p:nvSpPr>
          <p:cNvPr id="50179" name="Rectangle 3"/>
          <p:cNvSpPr>
            <a:spLocks noGrp="1" noChangeArrowheads="1"/>
          </p:cNvSpPr>
          <p:nvPr>
            <p:ph idx="1"/>
          </p:nvPr>
        </p:nvSpPr>
        <p:spPr/>
        <p:txBody>
          <a:bodyPr/>
          <a:lstStyle/>
          <a:p>
            <a:pPr algn="l" rtl="0" eaLnBrk="1" hangingPunct="1"/>
            <a:r>
              <a:rPr lang="en-US" sz="4400" dirty="0"/>
              <a:t>History: symptoms.</a:t>
            </a:r>
          </a:p>
          <a:p>
            <a:pPr algn="l" rtl="0" eaLnBrk="1" hangingPunct="1"/>
            <a:r>
              <a:rPr lang="en-US" sz="4400" dirty="0"/>
              <a:t>Examination: signs.</a:t>
            </a:r>
          </a:p>
          <a:p>
            <a:pPr algn="l" rtl="0" eaLnBrk="1" hangingPunct="1"/>
            <a:r>
              <a:rPr lang="en-US" sz="4400" dirty="0"/>
              <a:t>Investigation : pregnancy test and ultrasound.</a:t>
            </a:r>
          </a:p>
          <a:p>
            <a:pPr algn="l" rtl="0" eaLnBrk="1" hangingPunct="1">
              <a:buFont typeface="Wingdings" pitchFamily="2" charset="2"/>
              <a:buNone/>
            </a:pPr>
            <a:endParaRPr lang="en-US" sz="4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rrowheads="1"/>
          </p:cNvSpPr>
          <p:nvPr>
            <p:ph type="title"/>
          </p:nvPr>
        </p:nvSpPr>
        <p:spPr/>
        <p:txBody>
          <a:bodyPr/>
          <a:lstStyle/>
          <a:p>
            <a:pPr eaLnBrk="1" hangingPunct="1"/>
            <a:r>
              <a:rPr lang="en-US" dirty="0">
                <a:solidFill>
                  <a:srgbClr val="002060"/>
                </a:solidFill>
              </a:rPr>
              <a:t>Symptoms of pregnancy</a:t>
            </a:r>
          </a:p>
        </p:txBody>
      </p:sp>
      <p:sp>
        <p:nvSpPr>
          <p:cNvPr id="51203" name="Rectangle 3"/>
          <p:cNvSpPr>
            <a:spLocks noGrp="1" noChangeArrowheads="1"/>
          </p:cNvSpPr>
          <p:nvPr>
            <p:ph idx="1"/>
          </p:nvPr>
        </p:nvSpPr>
        <p:spPr/>
        <p:txBody>
          <a:bodyPr/>
          <a:lstStyle/>
          <a:p>
            <a:pPr algn="l" rtl="0" eaLnBrk="1" hangingPunct="1">
              <a:lnSpc>
                <a:spcPct val="90000"/>
              </a:lnSpc>
              <a:buFont typeface="Wingdings" pitchFamily="2" charset="2"/>
              <a:buNone/>
            </a:pPr>
            <a:r>
              <a:rPr lang="en-US" b="1" u="sng" dirty="0">
                <a:solidFill>
                  <a:schemeClr val="hlink"/>
                </a:solidFill>
              </a:rPr>
              <a:t>1-Amenorrhoea:</a:t>
            </a:r>
          </a:p>
          <a:p>
            <a:pPr algn="l" rtl="0" eaLnBrk="1" hangingPunct="1">
              <a:lnSpc>
                <a:spcPct val="90000"/>
              </a:lnSpc>
              <a:buFont typeface="Wingdings" pitchFamily="2" charset="2"/>
              <a:buNone/>
            </a:pPr>
            <a:r>
              <a:rPr lang="en-US" dirty="0"/>
              <a:t>Abrupt cessation of menses in a woman with regular cycle is highly suggestive.</a:t>
            </a:r>
          </a:p>
          <a:p>
            <a:pPr algn="l" rtl="0" eaLnBrk="1" hangingPunct="1">
              <a:lnSpc>
                <a:spcPct val="90000"/>
              </a:lnSpc>
              <a:buFont typeface="Wingdings" pitchFamily="2" charset="2"/>
              <a:buNone/>
            </a:pPr>
            <a:r>
              <a:rPr lang="en-US" b="1" u="sng" dirty="0">
                <a:solidFill>
                  <a:schemeClr val="hlink"/>
                </a:solidFill>
              </a:rPr>
              <a:t>2-Breast symptoms:</a:t>
            </a:r>
          </a:p>
          <a:p>
            <a:pPr algn="l" rtl="0" eaLnBrk="1" hangingPunct="1">
              <a:lnSpc>
                <a:spcPct val="90000"/>
              </a:lnSpc>
              <a:buFont typeface="Wingdings" pitchFamily="2" charset="2"/>
              <a:buNone/>
            </a:pPr>
            <a:r>
              <a:rPr lang="en-US" dirty="0"/>
              <a:t>Tenderness and fullness may be noticed .</a:t>
            </a:r>
          </a:p>
          <a:p>
            <a:pPr algn="l" rtl="0" eaLnBrk="1" hangingPunct="1">
              <a:lnSpc>
                <a:spcPct val="90000"/>
              </a:lnSpc>
              <a:buFont typeface="Wingdings" pitchFamily="2" charset="2"/>
              <a:buNone/>
            </a:pPr>
            <a:r>
              <a:rPr lang="en-US" b="1" u="sng" dirty="0">
                <a:solidFill>
                  <a:schemeClr val="hlink"/>
                </a:solidFill>
              </a:rPr>
              <a:t>3-Frequency of </a:t>
            </a:r>
            <a:r>
              <a:rPr lang="en-US" b="1" u="sng" dirty="0" err="1">
                <a:solidFill>
                  <a:schemeClr val="hlink"/>
                </a:solidFill>
              </a:rPr>
              <a:t>micturation</a:t>
            </a:r>
            <a:r>
              <a:rPr lang="en-US" b="1" u="sng" dirty="0">
                <a:solidFill>
                  <a:schemeClr val="hlink"/>
                </a:solidFill>
              </a:rPr>
              <a:t> :</a:t>
            </a:r>
          </a:p>
          <a:p>
            <a:pPr algn="l" rtl="0" eaLnBrk="1" hangingPunct="1">
              <a:lnSpc>
                <a:spcPct val="90000"/>
              </a:lnSpc>
              <a:buFont typeface="Wingdings" pitchFamily="2" charset="2"/>
              <a:buNone/>
            </a:pPr>
            <a:r>
              <a:rPr lang="en-US" dirty="0"/>
              <a:t>Pressure on the urinary bladder by enlarging uterus.</a:t>
            </a:r>
          </a:p>
          <a:p>
            <a:pPr algn="l" rtl="0" eaLnBrk="1" hangingPunct="1">
              <a:lnSpc>
                <a:spcPct val="90000"/>
              </a:lnSpc>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3"/>
          <p:cNvSpPr>
            <a:spLocks noGrp="1" noChangeArrowheads="1"/>
          </p:cNvSpPr>
          <p:nvPr>
            <p:ph idx="1"/>
          </p:nvPr>
        </p:nvSpPr>
        <p:spPr/>
        <p:txBody>
          <a:bodyPr/>
          <a:lstStyle/>
          <a:p>
            <a:pPr algn="l" rtl="0" eaLnBrk="1" hangingPunct="1">
              <a:buFont typeface="Wingdings" pitchFamily="2" charset="2"/>
              <a:buNone/>
            </a:pPr>
            <a:r>
              <a:rPr lang="en-US" dirty="0">
                <a:solidFill>
                  <a:schemeClr val="hlink"/>
                </a:solidFill>
              </a:rPr>
              <a:t>4-Nausea with or without vomiting (morning sickness).</a:t>
            </a:r>
          </a:p>
          <a:p>
            <a:pPr algn="l" rtl="0" eaLnBrk="1" hangingPunct="1">
              <a:buFont typeface="Wingdings" pitchFamily="2" charset="2"/>
              <a:buNone/>
            </a:pPr>
            <a:r>
              <a:rPr lang="en-US" dirty="0">
                <a:solidFill>
                  <a:schemeClr val="hlink"/>
                </a:solidFill>
              </a:rPr>
              <a:t>5-Abdominal enlargement.</a:t>
            </a:r>
          </a:p>
          <a:p>
            <a:pPr algn="l" rtl="0" eaLnBrk="1" hangingPunct="1">
              <a:buFont typeface="Wingdings" pitchFamily="2" charset="2"/>
              <a:buNone/>
            </a:pPr>
            <a:r>
              <a:rPr lang="en-US" dirty="0">
                <a:solidFill>
                  <a:schemeClr val="hlink"/>
                </a:solidFill>
              </a:rPr>
              <a:t>6-Fetal movement:</a:t>
            </a:r>
          </a:p>
          <a:p>
            <a:pPr algn="l" rtl="0" eaLnBrk="1" hangingPunct="1">
              <a:buFont typeface="Wingdings" pitchFamily="2" charset="2"/>
              <a:buChar char="q"/>
            </a:pPr>
            <a:r>
              <a:rPr lang="en-US" u="sng" dirty="0">
                <a:solidFill>
                  <a:srgbClr val="FF0000"/>
                </a:solidFill>
              </a:rPr>
              <a:t>quickening</a:t>
            </a:r>
            <a:r>
              <a:rPr lang="en-US" dirty="0"/>
              <a:t> is the first feels fetal movement at (16-20wks).</a:t>
            </a:r>
          </a:p>
          <a:p>
            <a:pPr algn="l" rtl="0" eaLnBrk="1" hangingPunct="1"/>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rrowheads="1"/>
          </p:cNvSpPr>
          <p:nvPr>
            <p:ph type="title"/>
          </p:nvPr>
        </p:nvSpPr>
        <p:spPr/>
        <p:txBody>
          <a:bodyPr/>
          <a:lstStyle/>
          <a:p>
            <a:pPr eaLnBrk="1" hangingPunct="1"/>
            <a:r>
              <a:rPr lang="en-US" dirty="0">
                <a:solidFill>
                  <a:srgbClr val="002060"/>
                </a:solidFill>
              </a:rPr>
              <a:t>Signs of pregnancy</a:t>
            </a:r>
          </a:p>
        </p:txBody>
      </p:sp>
      <p:sp>
        <p:nvSpPr>
          <p:cNvPr id="30723" name="Rectangle 3"/>
          <p:cNvSpPr>
            <a:spLocks noGrp="1" noChangeArrowheads="1"/>
          </p:cNvSpPr>
          <p:nvPr>
            <p:ph idx="1"/>
          </p:nvPr>
        </p:nvSpPr>
        <p:spPr>
          <a:xfrm>
            <a:off x="1295400" y="1600200"/>
            <a:ext cx="7391400" cy="4876800"/>
          </a:xfrm>
        </p:spPr>
        <p:txBody>
          <a:bodyPr rtlCol="0">
            <a:normAutofit/>
          </a:bodyPr>
          <a:lstStyle/>
          <a:p>
            <a:pPr algn="l" rtl="0" eaLnBrk="1" fontAlgn="auto" hangingPunct="1">
              <a:spcAft>
                <a:spcPts val="0"/>
              </a:spcAft>
              <a:buFont typeface="Wingdings" pitchFamily="2" charset="2"/>
              <a:buNone/>
              <a:defRPr/>
            </a:pPr>
            <a:r>
              <a:rPr lang="en-US" sz="4400" b="1" u="sng" dirty="0">
                <a:solidFill>
                  <a:schemeClr val="hlink"/>
                </a:solidFill>
              </a:rPr>
              <a:t>1-breasts signs:</a:t>
            </a:r>
          </a:p>
          <a:p>
            <a:pPr algn="l" rtl="0" eaLnBrk="1" fontAlgn="auto" hangingPunct="1">
              <a:spcAft>
                <a:spcPts val="0"/>
              </a:spcAft>
              <a:defRPr/>
            </a:pPr>
            <a:r>
              <a:rPr lang="en-US" sz="2800" dirty="0"/>
              <a:t>Enlargement and increase pigmentation of the nipple.</a:t>
            </a:r>
          </a:p>
          <a:p>
            <a:pPr algn="l" rtl="0" eaLnBrk="1" fontAlgn="auto" hangingPunct="1">
              <a:spcAft>
                <a:spcPts val="0"/>
              </a:spcAft>
              <a:defRPr/>
            </a:pPr>
            <a:r>
              <a:rPr lang="en-US" sz="2800" dirty="0"/>
              <a:t>Increased pigmentation in the areola (areola).</a:t>
            </a:r>
          </a:p>
          <a:p>
            <a:pPr marL="82296" indent="0" algn="l" rtl="0" eaLnBrk="1" fontAlgn="auto" hangingPunct="1">
              <a:spcAft>
                <a:spcPts val="0"/>
              </a:spcAft>
              <a:buNone/>
              <a:defRPr/>
            </a:pPr>
            <a:endParaRPr lang="en-US"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i="1" dirty="0"/>
              <a:t> </a:t>
            </a:r>
            <a:r>
              <a:rPr lang="en-US" sz="5400" b="1" i="1" dirty="0"/>
              <a:t>2- </a:t>
            </a:r>
            <a:r>
              <a:rPr lang="en-US" sz="6000" b="1" i="1" dirty="0"/>
              <a:t>skin signs</a:t>
            </a:r>
            <a:endParaRPr lang="en-US" sz="6000" dirty="0"/>
          </a:p>
        </p:txBody>
      </p:sp>
      <p:sp>
        <p:nvSpPr>
          <p:cNvPr id="7" name="Rectangle 6"/>
          <p:cNvSpPr/>
          <p:nvPr/>
        </p:nvSpPr>
        <p:spPr>
          <a:xfrm>
            <a:off x="1295400" y="1524000"/>
            <a:ext cx="7543800" cy="4401205"/>
          </a:xfrm>
          <a:prstGeom prst="rect">
            <a:avLst/>
          </a:prstGeom>
        </p:spPr>
        <p:txBody>
          <a:bodyPr wrap="square">
            <a:spAutoFit/>
          </a:bodyPr>
          <a:lstStyle/>
          <a:p>
            <a:pPr>
              <a:buFont typeface="Arial" pitchFamily="34" charset="0"/>
              <a:buChar char="•"/>
            </a:pPr>
            <a:endParaRPr lang="en-US" sz="4000" b="1" dirty="0"/>
          </a:p>
          <a:p>
            <a:pPr marL="742950" indent="-742950">
              <a:buFont typeface="+mj-lt"/>
              <a:buAutoNum type="arabicPeriod"/>
            </a:pPr>
            <a:r>
              <a:rPr lang="en-US" sz="4000" b="1" dirty="0"/>
              <a:t> linear </a:t>
            </a:r>
            <a:r>
              <a:rPr lang="en-US" sz="4000" b="1" dirty="0" err="1"/>
              <a:t>nigra</a:t>
            </a:r>
            <a:r>
              <a:rPr lang="en-US" sz="4000" b="1" dirty="0"/>
              <a:t>.</a:t>
            </a:r>
          </a:p>
          <a:p>
            <a:pPr marL="742950" indent="-742950">
              <a:buFont typeface="+mj-lt"/>
              <a:buAutoNum type="arabicPeriod"/>
            </a:pPr>
            <a:r>
              <a:rPr lang="en-US" sz="4000" b="1" dirty="0"/>
              <a:t> </a:t>
            </a:r>
            <a:r>
              <a:rPr lang="en-US" sz="4000" b="1" dirty="0" err="1"/>
              <a:t>Stria</a:t>
            </a:r>
            <a:r>
              <a:rPr lang="en-US" sz="4000" b="1" dirty="0"/>
              <a:t> </a:t>
            </a:r>
            <a:r>
              <a:rPr lang="en-US" sz="4000" b="1" dirty="0" err="1"/>
              <a:t>gravidarum</a:t>
            </a:r>
            <a:r>
              <a:rPr lang="en-US" sz="4000" b="1" dirty="0"/>
              <a:t>.</a:t>
            </a:r>
          </a:p>
          <a:p>
            <a:pPr marL="742950" indent="-742950">
              <a:buFont typeface="+mj-lt"/>
              <a:buAutoNum type="arabicPeriod"/>
            </a:pPr>
            <a:r>
              <a:rPr lang="en-US" sz="4000" b="1" dirty="0"/>
              <a:t> </a:t>
            </a:r>
            <a:r>
              <a:rPr lang="en-US" sz="4000" b="1" dirty="0" err="1"/>
              <a:t>Chloasma</a:t>
            </a:r>
            <a:r>
              <a:rPr lang="en-US" sz="4000" b="1" dirty="0"/>
              <a:t>.</a:t>
            </a:r>
          </a:p>
          <a:p>
            <a:pPr>
              <a:buFont typeface="Arial" pitchFamily="34" charset="0"/>
              <a:buChar char="•"/>
            </a:pPr>
            <a:r>
              <a:rPr lang="en-US" sz="4000" b="1" dirty="0"/>
              <a:t>  </a:t>
            </a:r>
            <a:r>
              <a:rPr lang="en-US" sz="4000" b="1" dirty="0">
                <a:solidFill>
                  <a:srgbClr val="FF0000"/>
                </a:solidFill>
              </a:rPr>
              <a:t>These changes are thought to be due to the </a:t>
            </a:r>
            <a:r>
              <a:rPr lang="en-US" sz="4000" b="1" u="sng" dirty="0">
                <a:solidFill>
                  <a:srgbClr val="FF0000"/>
                </a:solidFill>
              </a:rPr>
              <a:t>deposition of melanin </a:t>
            </a:r>
            <a:endParaRPr lang="ar-IQ" sz="4000"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solidFill>
            <a:srgbClr val="000000"/>
          </a:solidFill>
        </p:spPr>
        <p:txBody>
          <a:bodyPr>
            <a:normAutofit/>
          </a:bodyPr>
          <a:lstStyle/>
          <a:p>
            <a:pPr eaLnBrk="1" hangingPunct="1"/>
            <a:r>
              <a:rPr lang="en-US" sz="3200" b="1" dirty="0">
                <a:solidFill>
                  <a:srgbClr val="FFFF00"/>
                </a:solidFill>
              </a:rPr>
              <a:t>The major maternal physiological adaptation to pregnancy</a:t>
            </a:r>
            <a:endParaRPr lang="en-US" altLang="zh-CN" sz="3200" b="1" dirty="0">
              <a:solidFill>
                <a:srgbClr val="FFFF00"/>
              </a:solidFill>
            </a:endParaRPr>
          </a:p>
        </p:txBody>
      </p:sp>
      <p:sp>
        <p:nvSpPr>
          <p:cNvPr id="3075" name="Rectangle 3"/>
          <p:cNvSpPr>
            <a:spLocks noGrp="1" noChangeArrowheads="1"/>
          </p:cNvSpPr>
          <p:nvPr>
            <p:ph idx="1"/>
          </p:nvPr>
        </p:nvSpPr>
        <p:spPr>
          <a:xfrm>
            <a:off x="1295400" y="1676400"/>
            <a:ext cx="7315200" cy="4572000"/>
          </a:xfrm>
          <a:solidFill>
            <a:schemeClr val="bg1"/>
          </a:solidFill>
        </p:spPr>
        <p:txBody>
          <a:bodyPr/>
          <a:lstStyle/>
          <a:p>
            <a:pPr algn="l" rtl="0">
              <a:lnSpc>
                <a:spcPct val="90000"/>
              </a:lnSpc>
              <a:buNone/>
            </a:pPr>
            <a:r>
              <a:rPr lang="en-US" sz="2800" dirty="0"/>
              <a:t>1-skin change</a:t>
            </a:r>
          </a:p>
          <a:p>
            <a:pPr algn="l" rtl="0" eaLnBrk="1" hangingPunct="1">
              <a:lnSpc>
                <a:spcPct val="90000"/>
              </a:lnSpc>
              <a:buFont typeface="Wingdings" pitchFamily="2" charset="2"/>
              <a:buNone/>
            </a:pPr>
            <a:r>
              <a:rPr lang="en-US" sz="2800" dirty="0"/>
              <a:t>2-Respiratory changes.</a:t>
            </a:r>
          </a:p>
          <a:p>
            <a:pPr algn="l" rtl="0" eaLnBrk="1" hangingPunct="1">
              <a:lnSpc>
                <a:spcPct val="90000"/>
              </a:lnSpc>
              <a:buFont typeface="Wingdings" pitchFamily="2" charset="2"/>
              <a:buNone/>
            </a:pPr>
            <a:r>
              <a:rPr lang="en-US" sz="2800" dirty="0"/>
              <a:t>3-urinary tract and renal function..</a:t>
            </a:r>
          </a:p>
          <a:p>
            <a:pPr algn="l" rtl="0" eaLnBrk="1" hangingPunct="1">
              <a:lnSpc>
                <a:spcPct val="90000"/>
              </a:lnSpc>
              <a:buFont typeface="Wingdings" pitchFamily="2" charset="2"/>
              <a:buNone/>
            </a:pPr>
            <a:r>
              <a:rPr lang="en-US" sz="2800" dirty="0"/>
              <a:t>4-Reproductive organs.</a:t>
            </a:r>
          </a:p>
          <a:p>
            <a:pPr algn="l" rtl="0" eaLnBrk="1" hangingPunct="1">
              <a:lnSpc>
                <a:spcPct val="90000"/>
              </a:lnSpc>
              <a:buFont typeface="Wingdings" pitchFamily="2" charset="2"/>
              <a:buNone/>
            </a:pPr>
            <a:r>
              <a:rPr lang="en-US" sz="2800" dirty="0"/>
              <a:t>6-Endocrine changes.</a:t>
            </a:r>
          </a:p>
          <a:p>
            <a:pPr algn="l" rtl="0">
              <a:lnSpc>
                <a:spcPct val="90000"/>
              </a:lnSpc>
              <a:buNone/>
            </a:pPr>
            <a:r>
              <a:rPr lang="en-US" altLang="zh-CN" dirty="0"/>
              <a:t>7-</a:t>
            </a:r>
            <a:r>
              <a:rPr lang="en-US" altLang="zh-CN" b="1" dirty="0"/>
              <a:t> </a:t>
            </a:r>
            <a:r>
              <a:rPr lang="en-US" dirty="0"/>
              <a:t>Systemic changes:</a:t>
            </a:r>
          </a:p>
          <a:p>
            <a:pPr algn="l" rtl="0">
              <a:lnSpc>
                <a:spcPct val="90000"/>
              </a:lnSpc>
              <a:buNone/>
            </a:pPr>
            <a:r>
              <a:rPr lang="en-US" dirty="0"/>
              <a:t>-Blood volume homeostasis.</a:t>
            </a:r>
          </a:p>
          <a:p>
            <a:pPr algn="l" rtl="0">
              <a:lnSpc>
                <a:spcPct val="90000"/>
              </a:lnSpc>
              <a:buNone/>
            </a:pPr>
            <a:r>
              <a:rPr lang="en-US" dirty="0"/>
              <a:t>-cardio vascular system.</a:t>
            </a:r>
          </a:p>
          <a:p>
            <a:pPr algn="l" rtl="0" eaLnBrk="1" hangingPunct="1"/>
            <a:endParaRPr lang="en-US" altLang="zh-CN"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pic>
        <p:nvPicPr>
          <p:cNvPr id="2050" name="Picture 2" descr="C:\Users\ADNAN\Desktop\download.jpg"/>
          <p:cNvPicPr>
            <a:picLocks noGrp="1" noChangeAspect="1" noChangeArrowheads="1"/>
          </p:cNvPicPr>
          <p:nvPr>
            <p:ph idx="1"/>
          </p:nvPr>
        </p:nvPicPr>
        <p:blipFill>
          <a:blip r:embed="rId2" cstate="print"/>
          <a:srcRect/>
          <a:stretch>
            <a:fillRect/>
          </a:stretch>
        </p:blipFill>
        <p:spPr bwMode="auto">
          <a:xfrm>
            <a:off x="0" y="0"/>
            <a:ext cx="4419600" cy="6629400"/>
          </a:xfrm>
          <a:prstGeom prst="rect">
            <a:avLst/>
          </a:prstGeom>
          <a:noFill/>
        </p:spPr>
      </p:pic>
      <p:pic>
        <p:nvPicPr>
          <p:cNvPr id="2051" name="Picture 3" descr="C:\Users\ADNAN\Desktop\download (1).jpg"/>
          <p:cNvPicPr>
            <a:picLocks noChangeAspect="1" noChangeArrowheads="1"/>
          </p:cNvPicPr>
          <p:nvPr/>
        </p:nvPicPr>
        <p:blipFill>
          <a:blip r:embed="rId3" cstate="print"/>
          <a:srcRect/>
          <a:stretch>
            <a:fillRect/>
          </a:stretch>
        </p:blipFill>
        <p:spPr bwMode="auto">
          <a:xfrm>
            <a:off x="4495800" y="0"/>
            <a:ext cx="4648200" cy="6858000"/>
          </a:xfrm>
          <a:prstGeom prst="rect">
            <a:avLst/>
          </a:prstGeom>
          <a:noFill/>
        </p:spPr>
      </p:pic>
      <p:sp>
        <p:nvSpPr>
          <p:cNvPr id="5" name="Rectangle 4"/>
          <p:cNvSpPr/>
          <p:nvPr/>
        </p:nvSpPr>
        <p:spPr>
          <a:xfrm>
            <a:off x="990600" y="304800"/>
            <a:ext cx="2474845" cy="646331"/>
          </a:xfrm>
          <a:prstGeom prst="rect">
            <a:avLst/>
          </a:prstGeom>
        </p:spPr>
        <p:txBody>
          <a:bodyPr wrap="none">
            <a:spAutoFit/>
          </a:bodyPr>
          <a:lstStyle/>
          <a:p>
            <a:pPr marL="742950" indent="-742950"/>
            <a:r>
              <a:rPr lang="en-US" sz="3600" b="1" dirty="0"/>
              <a:t>linear </a:t>
            </a:r>
            <a:r>
              <a:rPr lang="en-US" sz="3600" b="1" dirty="0" err="1"/>
              <a:t>nigra</a:t>
            </a:r>
            <a:r>
              <a:rPr lang="en-US" sz="3600" b="1" dirty="0"/>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pic>
        <p:nvPicPr>
          <p:cNvPr id="3074" name="Picture 2" descr="C:\Users\ADNAN\Desktop\download (4).jpg"/>
          <p:cNvPicPr>
            <a:picLocks noGrp="1" noChangeAspect="1" noChangeArrowheads="1"/>
          </p:cNvPicPr>
          <p:nvPr>
            <p:ph idx="1"/>
          </p:nvPr>
        </p:nvPicPr>
        <p:blipFill>
          <a:blip r:embed="rId2" cstate="print"/>
          <a:srcRect/>
          <a:stretch>
            <a:fillRect/>
          </a:stretch>
        </p:blipFill>
        <p:spPr bwMode="auto">
          <a:xfrm>
            <a:off x="0" y="0"/>
            <a:ext cx="4572000" cy="6858000"/>
          </a:xfrm>
          <a:prstGeom prst="rect">
            <a:avLst/>
          </a:prstGeom>
          <a:noFill/>
        </p:spPr>
      </p:pic>
      <p:pic>
        <p:nvPicPr>
          <p:cNvPr id="3075" name="Picture 3" descr="C:\Users\ADNAN\Desktop\images.jpg"/>
          <p:cNvPicPr>
            <a:picLocks noChangeAspect="1" noChangeArrowheads="1"/>
          </p:cNvPicPr>
          <p:nvPr/>
        </p:nvPicPr>
        <p:blipFill>
          <a:blip r:embed="rId3" cstate="print"/>
          <a:srcRect/>
          <a:stretch>
            <a:fillRect/>
          </a:stretch>
        </p:blipFill>
        <p:spPr bwMode="auto">
          <a:xfrm>
            <a:off x="4572000" y="0"/>
            <a:ext cx="4572000" cy="6858000"/>
          </a:xfrm>
          <a:prstGeom prst="rect">
            <a:avLst/>
          </a:prstGeom>
          <a:noFill/>
        </p:spPr>
      </p:pic>
      <p:sp>
        <p:nvSpPr>
          <p:cNvPr id="5" name="Rectangle 4"/>
          <p:cNvSpPr/>
          <p:nvPr/>
        </p:nvSpPr>
        <p:spPr>
          <a:xfrm>
            <a:off x="685800" y="2971800"/>
            <a:ext cx="2467342" cy="769441"/>
          </a:xfrm>
          <a:prstGeom prst="rect">
            <a:avLst/>
          </a:prstGeom>
        </p:spPr>
        <p:txBody>
          <a:bodyPr wrap="none">
            <a:spAutoFit/>
          </a:bodyPr>
          <a:lstStyle/>
          <a:p>
            <a:r>
              <a:rPr lang="en-US" sz="4400" b="1" dirty="0" err="1"/>
              <a:t>Chloasma</a:t>
            </a:r>
            <a:endParaRPr lang="ar-IQ"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i="1" dirty="0" err="1">
                <a:solidFill>
                  <a:srgbClr val="FF0000"/>
                </a:solidFill>
              </a:rPr>
              <a:t>Striae</a:t>
            </a:r>
            <a:r>
              <a:rPr lang="en-US" sz="4400" b="1" i="1" dirty="0">
                <a:solidFill>
                  <a:srgbClr val="FF0000"/>
                </a:solidFill>
              </a:rPr>
              <a:t> </a:t>
            </a:r>
            <a:r>
              <a:rPr lang="en-US" sz="4400" b="1" i="1" dirty="0" err="1">
                <a:solidFill>
                  <a:srgbClr val="FF0000"/>
                </a:solidFill>
              </a:rPr>
              <a:t>Gravidarum</a:t>
            </a:r>
            <a:r>
              <a:rPr lang="en-US" sz="4400" b="1" i="1" dirty="0"/>
              <a:t>;</a:t>
            </a:r>
            <a:endParaRPr lang="en-US" dirty="0"/>
          </a:p>
        </p:txBody>
      </p:sp>
      <p:sp>
        <p:nvSpPr>
          <p:cNvPr id="6" name="Rectangle 5"/>
          <p:cNvSpPr/>
          <p:nvPr/>
        </p:nvSpPr>
        <p:spPr>
          <a:xfrm>
            <a:off x="1447800" y="1524000"/>
            <a:ext cx="7162800" cy="4401205"/>
          </a:xfrm>
          <a:prstGeom prst="rect">
            <a:avLst/>
          </a:prstGeom>
        </p:spPr>
        <p:txBody>
          <a:bodyPr wrap="square">
            <a:spAutoFit/>
          </a:bodyPr>
          <a:lstStyle/>
          <a:p>
            <a:pPr algn="just">
              <a:buFont typeface="Arial" pitchFamily="34" charset="0"/>
              <a:buChar char="•"/>
            </a:pPr>
            <a:r>
              <a:rPr lang="en-US" sz="4000" dirty="0"/>
              <a:t>Are  depresses streaks on the skin of the fat areas (abdomen, breasts and thighs. After delivery they regress and persist as </a:t>
            </a:r>
            <a:r>
              <a:rPr lang="en-US" sz="4000" dirty="0" err="1"/>
              <a:t>striae</a:t>
            </a:r>
            <a:r>
              <a:rPr lang="en-US" sz="4000" dirty="0"/>
              <a:t> </a:t>
            </a:r>
            <a:r>
              <a:rPr lang="en-US" sz="4000" dirty="0" err="1"/>
              <a:t>albicantes</a:t>
            </a:r>
            <a:r>
              <a:rPr lang="en-US" sz="4000" dirty="0"/>
              <a:t>. </a:t>
            </a:r>
          </a:p>
          <a:p>
            <a:pPr algn="just">
              <a:buFont typeface="Arial" pitchFamily="34" charset="0"/>
              <a:buChar char="•"/>
            </a:pPr>
            <a:r>
              <a:rPr lang="en-US" sz="4000" dirty="0"/>
              <a:t>They are due to stretching of the skin.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pic>
        <p:nvPicPr>
          <p:cNvPr id="1026" name="Picture 2" descr="C:\Users\ADNAN\Desktop\download (3).jpg"/>
          <p:cNvPicPr>
            <a:picLocks noGrp="1" noChangeAspect="1" noChangeArrowheads="1"/>
          </p:cNvPicPr>
          <p:nvPr>
            <p:ph idx="1"/>
          </p:nvPr>
        </p:nvPicPr>
        <p:blipFill>
          <a:blip r:embed="rId2" cstate="print"/>
          <a:srcRect/>
          <a:stretch>
            <a:fillRect/>
          </a:stretch>
        </p:blipFill>
        <p:spPr bwMode="auto">
          <a:xfrm>
            <a:off x="0" y="0"/>
            <a:ext cx="4724400" cy="6858000"/>
          </a:xfrm>
          <a:prstGeom prst="rect">
            <a:avLst/>
          </a:prstGeom>
          <a:noFill/>
        </p:spPr>
      </p:pic>
      <p:pic>
        <p:nvPicPr>
          <p:cNvPr id="1027" name="Picture 3" descr="C:\Users\ADNAN\Desktop\download (2).jpg"/>
          <p:cNvPicPr>
            <a:picLocks noChangeAspect="1" noChangeArrowheads="1"/>
          </p:cNvPicPr>
          <p:nvPr/>
        </p:nvPicPr>
        <p:blipFill>
          <a:blip r:embed="rId3" cstate="print"/>
          <a:srcRect/>
          <a:stretch>
            <a:fillRect/>
          </a:stretch>
        </p:blipFill>
        <p:spPr bwMode="auto">
          <a:xfrm>
            <a:off x="4724400" y="0"/>
            <a:ext cx="4419600" cy="6858000"/>
          </a:xfrm>
          <a:prstGeom prst="rect">
            <a:avLst/>
          </a:prstGeom>
          <a:noFill/>
        </p:spPr>
      </p:pic>
      <p:sp>
        <p:nvSpPr>
          <p:cNvPr id="5" name="Rectangle 4"/>
          <p:cNvSpPr/>
          <p:nvPr/>
        </p:nvSpPr>
        <p:spPr>
          <a:xfrm>
            <a:off x="5334000" y="457200"/>
            <a:ext cx="3361177" cy="646331"/>
          </a:xfrm>
          <a:prstGeom prst="rect">
            <a:avLst/>
          </a:prstGeom>
        </p:spPr>
        <p:txBody>
          <a:bodyPr wrap="none">
            <a:spAutoFit/>
          </a:bodyPr>
          <a:lstStyle/>
          <a:p>
            <a:r>
              <a:rPr lang="en-US" sz="3600" b="1" dirty="0" err="1"/>
              <a:t>Stria</a:t>
            </a:r>
            <a:r>
              <a:rPr lang="en-US" sz="3600" b="1" dirty="0"/>
              <a:t> </a:t>
            </a:r>
            <a:r>
              <a:rPr lang="en-US" sz="3600" b="1" dirty="0" err="1"/>
              <a:t>gravidarum</a:t>
            </a:r>
            <a:endParaRPr lang="ar-IQ" sz="36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3"/>
          <p:cNvSpPr>
            <a:spLocks noGrp="1" noChangeArrowheads="1"/>
          </p:cNvSpPr>
          <p:nvPr>
            <p:ph idx="1"/>
          </p:nvPr>
        </p:nvSpPr>
        <p:spPr/>
        <p:txBody>
          <a:bodyPr/>
          <a:lstStyle/>
          <a:p>
            <a:pPr algn="l" rtl="0" eaLnBrk="1" hangingPunct="1">
              <a:lnSpc>
                <a:spcPct val="80000"/>
              </a:lnSpc>
              <a:buFont typeface="Wingdings" pitchFamily="2" charset="2"/>
              <a:buNone/>
            </a:pPr>
            <a:r>
              <a:rPr lang="en-US" sz="4000" b="1" u="sng" dirty="0">
                <a:solidFill>
                  <a:schemeClr val="hlink"/>
                </a:solidFill>
              </a:rPr>
              <a:t>3-Genital tract signs:</a:t>
            </a:r>
          </a:p>
          <a:p>
            <a:pPr algn="l" rtl="0" eaLnBrk="1" hangingPunct="1">
              <a:lnSpc>
                <a:spcPct val="80000"/>
              </a:lnSpc>
            </a:pPr>
            <a:r>
              <a:rPr lang="en-US" sz="2800" b="1" dirty="0"/>
              <a:t>Bluish </a:t>
            </a:r>
            <a:r>
              <a:rPr lang="en-US" sz="2800" b="1" dirty="0" err="1"/>
              <a:t>discolouration</a:t>
            </a:r>
            <a:r>
              <a:rPr lang="en-US" sz="2800" b="1" dirty="0"/>
              <a:t> of the </a:t>
            </a:r>
            <a:r>
              <a:rPr lang="en-US" sz="2800" b="1" dirty="0">
                <a:solidFill>
                  <a:srgbClr val="C00000"/>
                </a:solidFill>
              </a:rPr>
              <a:t>vulva.</a:t>
            </a:r>
          </a:p>
          <a:p>
            <a:pPr algn="l" rtl="0" eaLnBrk="1" hangingPunct="1">
              <a:lnSpc>
                <a:spcPct val="80000"/>
              </a:lnSpc>
              <a:buFont typeface="Wingdings" pitchFamily="2" charset="2"/>
              <a:buChar char="q"/>
            </a:pPr>
            <a:r>
              <a:rPr lang="en-US" sz="2800" b="1" dirty="0"/>
              <a:t>Uterus becomes soft due to increase vascularity.</a:t>
            </a:r>
          </a:p>
          <a:p>
            <a:pPr algn="l" rtl="0" eaLnBrk="1" hangingPunct="1">
              <a:lnSpc>
                <a:spcPct val="80000"/>
              </a:lnSpc>
            </a:pPr>
            <a:endParaRPr lang="en-US" sz="2800" b="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idx="1"/>
          </p:nvPr>
        </p:nvSpPr>
        <p:spPr>
          <a:xfrm>
            <a:off x="1219200" y="228600"/>
            <a:ext cx="7924800" cy="6400800"/>
          </a:xfrm>
        </p:spPr>
        <p:txBody>
          <a:bodyPr>
            <a:normAutofit/>
          </a:bodyPr>
          <a:lstStyle/>
          <a:p>
            <a:pPr algn="l" rtl="0" eaLnBrk="1" hangingPunct="1">
              <a:lnSpc>
                <a:spcPct val="80000"/>
              </a:lnSpc>
              <a:buFont typeface="Wingdings" pitchFamily="2" charset="2"/>
              <a:buNone/>
            </a:pPr>
            <a:r>
              <a:rPr lang="en-US" sz="3600" b="1" u="sng" dirty="0">
                <a:solidFill>
                  <a:srgbClr val="002060"/>
                </a:solidFill>
              </a:rPr>
              <a:t>4-Signs due to presence of the fetus:</a:t>
            </a:r>
          </a:p>
          <a:p>
            <a:pPr algn="l" rtl="0" eaLnBrk="1" hangingPunct="1">
              <a:lnSpc>
                <a:spcPct val="80000"/>
              </a:lnSpc>
            </a:pPr>
            <a:endParaRPr lang="en-US" sz="2800" b="1" dirty="0"/>
          </a:p>
          <a:p>
            <a:pPr algn="l" rtl="0" eaLnBrk="1" hangingPunct="1">
              <a:lnSpc>
                <a:spcPct val="80000"/>
              </a:lnSpc>
            </a:pPr>
            <a:r>
              <a:rPr lang="en-US" sz="2800" b="1" dirty="0"/>
              <a:t>Fetal heart sounds:</a:t>
            </a:r>
          </a:p>
          <a:p>
            <a:pPr algn="l" rtl="0" eaLnBrk="1" hangingPunct="1">
              <a:lnSpc>
                <a:spcPct val="80000"/>
              </a:lnSpc>
            </a:pPr>
            <a:r>
              <a:rPr lang="en-US" sz="2800" b="1" dirty="0" smtClean="0">
                <a:solidFill>
                  <a:srgbClr val="FF0000"/>
                </a:solidFill>
              </a:rPr>
              <a:t>10- </a:t>
            </a:r>
            <a:r>
              <a:rPr lang="en-US" sz="2800" b="1" dirty="0">
                <a:solidFill>
                  <a:srgbClr val="FF0000"/>
                </a:solidFill>
              </a:rPr>
              <a:t>12 weeks fetal heart heard with fetal sonicaid.</a:t>
            </a:r>
          </a:p>
          <a:p>
            <a:pPr algn="l" rtl="0" eaLnBrk="1" hangingPunct="1">
              <a:lnSpc>
                <a:spcPct val="80000"/>
              </a:lnSpc>
            </a:pPr>
            <a:r>
              <a:rPr lang="en-US" sz="2800" b="1" dirty="0">
                <a:solidFill>
                  <a:srgbClr val="FF0000"/>
                </a:solidFill>
              </a:rPr>
              <a:t>FHR 110-160 beats/</a:t>
            </a:r>
            <a:r>
              <a:rPr lang="en-US" sz="2800" b="1" dirty="0" err="1">
                <a:solidFill>
                  <a:srgbClr val="FF0000"/>
                </a:solidFill>
              </a:rPr>
              <a:t>minuts</a:t>
            </a:r>
            <a:r>
              <a:rPr lang="en-US" sz="2800" b="1" dirty="0">
                <a:solidFill>
                  <a:srgbClr val="FF0000"/>
                </a:solidFill>
              </a:rPr>
              <a:t>.</a:t>
            </a:r>
          </a:p>
          <a:p>
            <a:pPr algn="l" rtl="0" eaLnBrk="1" hangingPunct="1">
              <a:lnSpc>
                <a:spcPct val="80000"/>
              </a:lnSpc>
            </a:pPr>
            <a:endParaRPr lang="en-US" sz="2800" b="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rrowheads="1"/>
          </p:cNvSpPr>
          <p:nvPr>
            <p:ph type="title"/>
          </p:nvPr>
        </p:nvSpPr>
        <p:spPr/>
        <p:txBody>
          <a:bodyPr/>
          <a:lstStyle/>
          <a:p>
            <a:pPr eaLnBrk="1" hangingPunct="1"/>
            <a:r>
              <a:rPr lang="en-US" dirty="0">
                <a:solidFill>
                  <a:srgbClr val="002060"/>
                </a:solidFill>
              </a:rPr>
              <a:t>investigation</a:t>
            </a:r>
          </a:p>
        </p:txBody>
      </p:sp>
      <p:sp>
        <p:nvSpPr>
          <p:cNvPr id="57347" name="Rectangle 3"/>
          <p:cNvSpPr>
            <a:spLocks noGrp="1" noChangeArrowheads="1"/>
          </p:cNvSpPr>
          <p:nvPr>
            <p:ph idx="1"/>
          </p:nvPr>
        </p:nvSpPr>
        <p:spPr>
          <a:xfrm>
            <a:off x="1219200" y="1143000"/>
            <a:ext cx="7467600" cy="5486400"/>
          </a:xfrm>
        </p:spPr>
        <p:txBody>
          <a:bodyPr/>
          <a:lstStyle/>
          <a:p>
            <a:pPr algn="l" rtl="0" eaLnBrk="1" hangingPunct="1">
              <a:lnSpc>
                <a:spcPct val="90000"/>
              </a:lnSpc>
              <a:buFont typeface="Wingdings" pitchFamily="2" charset="2"/>
              <a:buNone/>
            </a:pPr>
            <a:r>
              <a:rPr lang="en-US" b="1" u="sng" dirty="0">
                <a:solidFill>
                  <a:srgbClr val="FF0000"/>
                </a:solidFill>
              </a:rPr>
              <a:t>1-pregnancy tests:</a:t>
            </a:r>
          </a:p>
          <a:p>
            <a:pPr algn="l" rtl="0" eaLnBrk="1" hangingPunct="1">
              <a:lnSpc>
                <a:spcPct val="90000"/>
              </a:lnSpc>
            </a:pPr>
            <a:r>
              <a:rPr lang="en-US" sz="2800" dirty="0"/>
              <a:t>A pregnancy tests detects </a:t>
            </a:r>
            <a:r>
              <a:rPr lang="en-US" sz="2800" u="sng" dirty="0"/>
              <a:t>human chorionic </a:t>
            </a:r>
            <a:r>
              <a:rPr lang="en-US" sz="2800" u="sng" dirty="0" err="1"/>
              <a:t>gonadotrophine</a:t>
            </a:r>
            <a:r>
              <a:rPr lang="en-US" sz="2800" u="sng" dirty="0"/>
              <a:t>(HCG) </a:t>
            </a:r>
            <a:r>
              <a:rPr lang="en-US" sz="2800" dirty="0"/>
              <a:t>in mother </a:t>
            </a:r>
            <a:r>
              <a:rPr lang="en-US" sz="2800" u="sng" dirty="0"/>
              <a:t>urine or serum</a:t>
            </a:r>
            <a:r>
              <a:rPr lang="en-US" sz="2800" b="1" dirty="0">
                <a:solidFill>
                  <a:srgbClr val="FF0000"/>
                </a:solidFill>
              </a:rPr>
              <a:t>.</a:t>
            </a:r>
          </a:p>
          <a:p>
            <a:pPr marL="514350" indent="-514350" algn="l" rtl="0">
              <a:lnSpc>
                <a:spcPct val="90000"/>
              </a:lnSpc>
              <a:buNone/>
            </a:pPr>
            <a:r>
              <a:rPr lang="en-US" sz="2800" b="1" u="sng" dirty="0">
                <a:solidFill>
                  <a:srgbClr val="FF0000"/>
                </a:solidFill>
              </a:rPr>
              <a:t>1. Urine tests:   </a:t>
            </a:r>
            <a:r>
              <a:rPr lang="en-US" sz="2800" b="1" dirty="0" err="1"/>
              <a:t>Agglutation</a:t>
            </a:r>
            <a:r>
              <a:rPr lang="en-US" sz="2800" b="1" dirty="0"/>
              <a:t> inhibition (day 35 after LMP).</a:t>
            </a:r>
          </a:p>
          <a:p>
            <a:pPr algn="l" rtl="0">
              <a:lnSpc>
                <a:spcPct val="80000"/>
              </a:lnSpc>
              <a:buNone/>
            </a:pPr>
            <a:r>
              <a:rPr lang="en-US" sz="2800" b="1" u="sng" dirty="0">
                <a:solidFill>
                  <a:srgbClr val="FF0000"/>
                </a:solidFill>
              </a:rPr>
              <a:t>2. Blood tests</a:t>
            </a:r>
            <a:r>
              <a:rPr lang="en-US" sz="2800" b="1" u="sng" dirty="0"/>
              <a:t>:  (day 10 after implantation):</a:t>
            </a:r>
          </a:p>
          <a:p>
            <a:pPr algn="l" rtl="0">
              <a:lnSpc>
                <a:spcPct val="80000"/>
              </a:lnSpc>
              <a:buFontTx/>
              <a:buChar char="o"/>
            </a:pPr>
            <a:r>
              <a:rPr lang="en-US" sz="2800" b="1" dirty="0"/>
              <a:t>Can detect pregnancy before the patient missed period.</a:t>
            </a:r>
          </a:p>
          <a:p>
            <a:pPr algn="l" rtl="0" eaLnBrk="1" hangingPunct="1">
              <a:lnSpc>
                <a:spcPct val="90000"/>
              </a:lnSpc>
            </a:pPr>
            <a:endParaRPr lang="en-US" sz="2800" b="1" dirty="0">
              <a:solidFill>
                <a:srgbClr val="FF000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3670" y="323557"/>
            <a:ext cx="7936992" cy="1143000"/>
          </a:xfrm>
        </p:spPr>
        <p:txBody>
          <a:bodyPr>
            <a:normAutofit fontScale="90000"/>
          </a:bodyPr>
          <a:lstStyle/>
          <a:p>
            <a:r>
              <a:rPr lang="en-US" sz="4000" dirty="0">
                <a:solidFill>
                  <a:prstClr val="black"/>
                </a:solidFill>
                <a:effectLst/>
                <a:latin typeface="Calibri"/>
              </a:rPr>
              <a:t>Psychological changes during pregnancy</a:t>
            </a:r>
            <a:endParaRPr lang="en-US" dirty="0"/>
          </a:p>
        </p:txBody>
      </p:sp>
      <p:sp>
        <p:nvSpPr>
          <p:cNvPr id="3" name="Content Placeholder 2"/>
          <p:cNvSpPr>
            <a:spLocks noGrp="1"/>
          </p:cNvSpPr>
          <p:nvPr>
            <p:ph idx="1"/>
          </p:nvPr>
        </p:nvSpPr>
        <p:spPr/>
        <p:txBody>
          <a:bodyPr>
            <a:normAutofit/>
          </a:bodyPr>
          <a:lstStyle/>
          <a:p>
            <a:pPr marL="342900" lvl="0" indent="-342900" algn="l" rtl="0">
              <a:spcBef>
                <a:spcPct val="20000"/>
              </a:spcBef>
              <a:buClrTx/>
              <a:buSzTx/>
              <a:buNone/>
            </a:pPr>
            <a:r>
              <a:rPr lang="en-US" sz="2700" dirty="0">
                <a:solidFill>
                  <a:prstClr val="black"/>
                </a:solidFill>
                <a:latin typeface="Calibri"/>
              </a:rPr>
              <a:t>Psychological tasks of pregnancy:</a:t>
            </a:r>
          </a:p>
          <a:p>
            <a:pPr marL="342900" lvl="0" indent="-342900" algn="l" rtl="0">
              <a:spcBef>
                <a:spcPct val="20000"/>
              </a:spcBef>
              <a:buClrTx/>
              <a:buSzTx/>
              <a:buNone/>
            </a:pPr>
            <a:r>
              <a:rPr lang="en-US" sz="2700" b="1" dirty="0">
                <a:solidFill>
                  <a:prstClr val="black"/>
                </a:solidFill>
                <a:latin typeface="Calibri"/>
              </a:rPr>
              <a:t>1</a:t>
            </a:r>
            <a:r>
              <a:rPr lang="en-US" sz="2700" b="1" baseline="30000" dirty="0">
                <a:solidFill>
                  <a:prstClr val="black"/>
                </a:solidFill>
                <a:latin typeface="Calibri"/>
              </a:rPr>
              <a:t>st</a:t>
            </a:r>
            <a:r>
              <a:rPr lang="en-US" sz="2700" b="1" dirty="0">
                <a:solidFill>
                  <a:prstClr val="black"/>
                </a:solidFill>
                <a:latin typeface="Calibri"/>
              </a:rPr>
              <a:t> Trimester:</a:t>
            </a:r>
          </a:p>
          <a:p>
            <a:pPr marL="342900" lvl="0" indent="-342900" algn="l" rtl="0">
              <a:spcBef>
                <a:spcPct val="20000"/>
              </a:spcBef>
              <a:buClrTx/>
              <a:buSzTx/>
              <a:buNone/>
            </a:pPr>
            <a:r>
              <a:rPr lang="en-US" sz="2700" b="1" dirty="0">
                <a:solidFill>
                  <a:prstClr val="black"/>
                </a:solidFill>
                <a:latin typeface="Calibri"/>
              </a:rPr>
              <a:t>Accepting the pregnancy :</a:t>
            </a:r>
          </a:p>
          <a:p>
            <a:pPr marL="342900" lvl="0" indent="-342900" algn="l" rtl="0">
              <a:spcBef>
                <a:spcPct val="20000"/>
              </a:spcBef>
              <a:buClrTx/>
              <a:buSzTx/>
              <a:buFont typeface="Arial" pitchFamily="34" charset="0"/>
              <a:buChar char="•"/>
            </a:pPr>
            <a:r>
              <a:rPr lang="en-US" sz="2700" dirty="0">
                <a:solidFill>
                  <a:prstClr val="black"/>
                </a:solidFill>
                <a:latin typeface="Calibri"/>
              </a:rPr>
              <a:t>50% of all pregnancies are unintended , unwanted or mistimed . Surprise!</a:t>
            </a:r>
          </a:p>
          <a:p>
            <a:pPr marL="342900" lvl="0" indent="-342900" algn="l" rtl="0">
              <a:spcBef>
                <a:spcPct val="20000"/>
              </a:spcBef>
              <a:buClrTx/>
              <a:buSzTx/>
              <a:buFont typeface="Arial" pitchFamily="34" charset="0"/>
              <a:buChar char="•"/>
            </a:pPr>
            <a:r>
              <a:rPr lang="en-US" sz="2700" dirty="0">
                <a:solidFill>
                  <a:prstClr val="black"/>
                </a:solidFill>
                <a:latin typeface="Calibri"/>
              </a:rPr>
              <a:t>Women sometimes experience dissatisfaction </a:t>
            </a:r>
          </a:p>
          <a:p>
            <a:pPr marL="342900" lvl="0" indent="-342900" algn="l" rtl="0">
              <a:spcBef>
                <a:spcPct val="20000"/>
              </a:spcBef>
              <a:buClrTx/>
              <a:buSzTx/>
              <a:buNone/>
            </a:pPr>
            <a:r>
              <a:rPr lang="en-US" sz="2700" dirty="0">
                <a:solidFill>
                  <a:prstClr val="black"/>
                </a:solidFill>
                <a:latin typeface="Calibri"/>
              </a:rPr>
              <a:t>(displeasure),anxiety.</a:t>
            </a:r>
          </a:p>
        </p:txBody>
      </p:sp>
    </p:spTree>
    <p:extLst>
      <p:ext uri="{BB962C8B-B14F-4D97-AF65-F5344CB8AC3E}">
        <p14:creationId xmlns:p14="http://schemas.microsoft.com/office/powerpoint/2010/main" val="39648514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342900" lvl="0" indent="-342900" algn="l" rtl="0">
              <a:spcBef>
                <a:spcPct val="20000"/>
              </a:spcBef>
              <a:buClrTx/>
              <a:buSzTx/>
              <a:buNone/>
            </a:pPr>
            <a:r>
              <a:rPr lang="en-US" sz="3000" b="1" dirty="0">
                <a:solidFill>
                  <a:prstClr val="black"/>
                </a:solidFill>
                <a:latin typeface="Calibri"/>
              </a:rPr>
              <a:t>2</a:t>
            </a:r>
            <a:r>
              <a:rPr lang="en-US" sz="3000" b="1" baseline="30000" dirty="0">
                <a:solidFill>
                  <a:prstClr val="black"/>
                </a:solidFill>
                <a:latin typeface="Calibri"/>
              </a:rPr>
              <a:t>nd</a:t>
            </a:r>
            <a:r>
              <a:rPr lang="en-US" sz="3000" b="1" dirty="0">
                <a:solidFill>
                  <a:prstClr val="black"/>
                </a:solidFill>
                <a:latin typeface="Calibri"/>
              </a:rPr>
              <a:t> Trimester </a:t>
            </a:r>
          </a:p>
          <a:p>
            <a:pPr marL="342900" lvl="0" indent="-342900" algn="l" rtl="0">
              <a:spcBef>
                <a:spcPct val="20000"/>
              </a:spcBef>
              <a:buClrTx/>
              <a:buSzTx/>
              <a:buNone/>
            </a:pPr>
            <a:r>
              <a:rPr lang="en-US" sz="3000" b="1" dirty="0">
                <a:solidFill>
                  <a:prstClr val="black"/>
                </a:solidFill>
                <a:latin typeface="Calibri"/>
              </a:rPr>
              <a:t>Accepting the baby:</a:t>
            </a:r>
          </a:p>
          <a:p>
            <a:pPr marL="342900" lvl="0" indent="-342900" algn="l" rtl="0">
              <a:spcBef>
                <a:spcPct val="20000"/>
              </a:spcBef>
              <a:buClrTx/>
              <a:buSzTx/>
              <a:buFont typeface="Arial" pitchFamily="34" charset="0"/>
              <a:buChar char="•"/>
            </a:pPr>
            <a:r>
              <a:rPr lang="en-US" sz="3000" dirty="0">
                <a:solidFill>
                  <a:prstClr val="black"/>
                </a:solidFill>
                <a:latin typeface="Calibri"/>
              </a:rPr>
              <a:t>Second turning point is often quickening </a:t>
            </a:r>
          </a:p>
          <a:p>
            <a:pPr marL="342900" lvl="0" indent="-342900" algn="l" rtl="0">
              <a:spcBef>
                <a:spcPct val="20000"/>
              </a:spcBef>
              <a:buClrTx/>
              <a:buSzTx/>
              <a:buFont typeface="Arial" pitchFamily="34" charset="0"/>
              <a:buChar char="•"/>
            </a:pPr>
            <a:r>
              <a:rPr lang="en-US" sz="3000" dirty="0">
                <a:solidFill>
                  <a:prstClr val="black"/>
                </a:solidFill>
                <a:latin typeface="Calibri"/>
              </a:rPr>
              <a:t>Evidence  of the </a:t>
            </a:r>
            <a:r>
              <a:rPr lang="en-US" sz="3000" dirty="0" err="1">
                <a:solidFill>
                  <a:prstClr val="black"/>
                </a:solidFill>
                <a:latin typeface="Calibri"/>
              </a:rPr>
              <a:t>childs</a:t>
            </a:r>
            <a:r>
              <a:rPr lang="en-US" sz="3000" dirty="0">
                <a:solidFill>
                  <a:prstClr val="black"/>
                </a:solidFill>
                <a:latin typeface="Calibri"/>
              </a:rPr>
              <a:t> existence(being)</a:t>
            </a:r>
          </a:p>
          <a:p>
            <a:pPr marL="342900" lvl="0" indent="-342900" algn="l" rtl="0">
              <a:spcBef>
                <a:spcPct val="20000"/>
              </a:spcBef>
              <a:buClrTx/>
              <a:buSzTx/>
              <a:buFont typeface="Arial" pitchFamily="34" charset="0"/>
              <a:buChar char="•"/>
            </a:pPr>
            <a:r>
              <a:rPr lang="en-US" sz="3000" dirty="0">
                <a:solidFill>
                  <a:prstClr val="black"/>
                </a:solidFill>
                <a:latin typeface="Calibri"/>
              </a:rPr>
              <a:t>May accept at conception, at birth or later</a:t>
            </a:r>
          </a:p>
          <a:p>
            <a:endParaRPr lang="en-US" dirty="0"/>
          </a:p>
        </p:txBody>
      </p:sp>
    </p:spTree>
    <p:extLst>
      <p:ext uri="{BB962C8B-B14F-4D97-AF65-F5344CB8AC3E}">
        <p14:creationId xmlns:p14="http://schemas.microsoft.com/office/powerpoint/2010/main" val="17440431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342900" lvl="0" indent="-342900" algn="l" rtl="0">
              <a:spcBef>
                <a:spcPct val="20000"/>
              </a:spcBef>
              <a:buClrTx/>
              <a:buSzTx/>
              <a:buNone/>
            </a:pPr>
            <a:r>
              <a:rPr lang="en-US" b="1" dirty="0">
                <a:solidFill>
                  <a:prstClr val="black"/>
                </a:solidFill>
                <a:latin typeface="Calibri"/>
              </a:rPr>
              <a:t>3</a:t>
            </a:r>
            <a:r>
              <a:rPr lang="en-US" b="1" baseline="30000" dirty="0">
                <a:solidFill>
                  <a:prstClr val="black"/>
                </a:solidFill>
                <a:latin typeface="Calibri"/>
              </a:rPr>
              <a:t>rd</a:t>
            </a:r>
            <a:r>
              <a:rPr lang="en-US" b="1" dirty="0">
                <a:solidFill>
                  <a:prstClr val="black"/>
                </a:solidFill>
                <a:latin typeface="Calibri"/>
              </a:rPr>
              <a:t> Trimester:</a:t>
            </a:r>
          </a:p>
          <a:p>
            <a:pPr marL="342900" lvl="0" indent="-342900" algn="l" rtl="0">
              <a:spcBef>
                <a:spcPct val="20000"/>
              </a:spcBef>
              <a:buClrTx/>
              <a:buSzTx/>
              <a:buNone/>
            </a:pPr>
            <a:r>
              <a:rPr lang="en-US" b="1" dirty="0">
                <a:solidFill>
                  <a:prstClr val="black"/>
                </a:solidFill>
                <a:latin typeface="Calibri"/>
              </a:rPr>
              <a:t>Preparing for parenthood</a:t>
            </a:r>
          </a:p>
          <a:p>
            <a:pPr marL="342900" lvl="0" indent="-342900" algn="l" rtl="0">
              <a:spcBef>
                <a:spcPct val="20000"/>
              </a:spcBef>
              <a:buClrTx/>
              <a:buSzTx/>
              <a:buFont typeface="Arial" pitchFamily="34" charset="0"/>
              <a:buChar char="•"/>
            </a:pPr>
            <a:r>
              <a:rPr lang="en-US" sz="2800" dirty="0">
                <a:solidFill>
                  <a:prstClr val="black"/>
                </a:solidFill>
                <a:latin typeface="Calibri"/>
              </a:rPr>
              <a:t>Attending prenatal classes or parenting classes.</a:t>
            </a:r>
          </a:p>
          <a:p>
            <a:endParaRPr lang="en-US" dirty="0"/>
          </a:p>
        </p:txBody>
      </p:sp>
    </p:spTree>
    <p:extLst>
      <p:ext uri="{BB962C8B-B14F-4D97-AF65-F5344CB8AC3E}">
        <p14:creationId xmlns:p14="http://schemas.microsoft.com/office/powerpoint/2010/main" val="3698643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solidFill>
                  <a:srgbClr val="002060"/>
                </a:solidFill>
              </a:rPr>
              <a:t>BODY WEIGHT AND COMPOSITION</a:t>
            </a:r>
            <a:endParaRPr lang="ar-IQ" dirty="0">
              <a:solidFill>
                <a:srgbClr val="002060"/>
              </a:solidFill>
            </a:endParaRPr>
          </a:p>
        </p:txBody>
      </p:sp>
      <p:sp>
        <p:nvSpPr>
          <p:cNvPr id="4" name="Content Placeholder 3"/>
          <p:cNvSpPr>
            <a:spLocks noGrp="1"/>
          </p:cNvSpPr>
          <p:nvPr>
            <p:ph idx="1"/>
          </p:nvPr>
        </p:nvSpPr>
        <p:spPr>
          <a:xfrm>
            <a:off x="1066800" y="1752600"/>
            <a:ext cx="8229600" cy="4478149"/>
          </a:xfrm>
          <a:prstGeom prst="rect">
            <a:avLst/>
          </a:prstGeom>
        </p:spPr>
        <p:txBody>
          <a:bodyPr wrap="square">
            <a:spAutoFit/>
          </a:bodyPr>
          <a:lstStyle/>
          <a:p>
            <a:pPr marL="365760" indent="-256032" algn="l" rtl="0">
              <a:defRPr/>
            </a:pPr>
            <a:r>
              <a:rPr lang="en-US" sz="2400" dirty="0">
                <a:solidFill>
                  <a:srgbClr val="FF0000"/>
                </a:solidFill>
              </a:rPr>
              <a:t>Maternal weight gain-∼12.5kgs.</a:t>
            </a:r>
            <a:endParaRPr lang="en-US" sz="2400" dirty="0"/>
          </a:p>
          <a:p>
            <a:pPr marL="624078" indent="-514350" algn="l" rtl="0">
              <a:buFont typeface="Wingdings 3"/>
              <a:buAutoNum type="alphaLcParenR"/>
              <a:defRPr/>
            </a:pPr>
            <a:r>
              <a:rPr lang="en-US" sz="2400" dirty="0"/>
              <a:t>    Fetus                                            3400g</a:t>
            </a:r>
          </a:p>
          <a:p>
            <a:pPr marL="624078" indent="-514350" algn="l" rtl="0">
              <a:buFont typeface="Wingdings 3"/>
              <a:buAutoNum type="alphaLcParenR"/>
              <a:defRPr/>
            </a:pPr>
            <a:r>
              <a:rPr lang="en-US" sz="2400" dirty="0"/>
              <a:t>    Placenta                                        650g</a:t>
            </a:r>
          </a:p>
          <a:p>
            <a:pPr marL="624078" indent="-514350" algn="l" rtl="0">
              <a:buFont typeface="Wingdings 3"/>
              <a:buAutoNum type="alphaLcParenR"/>
              <a:defRPr/>
            </a:pPr>
            <a:r>
              <a:rPr lang="en-US" sz="2400" dirty="0"/>
              <a:t>    Amniotic                                        800cc</a:t>
            </a:r>
          </a:p>
          <a:p>
            <a:pPr marL="624078" indent="-514350" algn="l" rtl="0">
              <a:buFont typeface="Wingdings 3"/>
              <a:buAutoNum type="alphaLcParenR"/>
              <a:defRPr/>
            </a:pPr>
            <a:r>
              <a:rPr lang="en-US" sz="2400" dirty="0"/>
              <a:t>    Uterus                                           960g</a:t>
            </a:r>
          </a:p>
          <a:p>
            <a:pPr marL="624078" indent="-514350" algn="l" rtl="0">
              <a:buFont typeface="Wingdings 3"/>
              <a:buAutoNum type="alphaLcParenR"/>
              <a:defRPr/>
            </a:pPr>
            <a:r>
              <a:rPr lang="en-US" sz="2400" dirty="0"/>
              <a:t>    Plasma, red cells                            1450</a:t>
            </a:r>
          </a:p>
          <a:p>
            <a:pPr marL="624078" indent="-514350" algn="l" rtl="0">
              <a:buFont typeface="Wingdings 3"/>
              <a:buAutoNum type="alphaLcParenR"/>
              <a:defRPr/>
            </a:pPr>
            <a:r>
              <a:rPr lang="en-US" sz="2400" dirty="0"/>
              <a:t>    Mammary glands                            405</a:t>
            </a:r>
          </a:p>
          <a:p>
            <a:pPr marL="624078" indent="-514350" algn="l" rtl="0">
              <a:buFont typeface="Wingdings 3"/>
              <a:buAutoNum type="alphaLcParenR"/>
              <a:defRPr/>
            </a:pPr>
            <a:r>
              <a:rPr lang="en-US" sz="2400" dirty="0"/>
              <a:t>    Extracellular, extravascular water      1480</a:t>
            </a:r>
          </a:p>
          <a:p>
            <a:pPr marL="624078" indent="-514350" algn="l" rtl="0">
              <a:buFont typeface="Wingdings 3"/>
              <a:buAutoNum type="alphaLcParenR"/>
              <a:defRPr/>
            </a:pPr>
            <a:r>
              <a:rPr lang="en-US" sz="2400" dirty="0"/>
              <a:t>    Deposition of fat and protein            3345</a:t>
            </a:r>
          </a:p>
          <a:p>
            <a:pPr marL="624078" indent="-514350" algn="l" rtl="0">
              <a:buFont typeface="Wingdings 3"/>
              <a:buAutoNum type="alphaLcParenR"/>
              <a:defRPr/>
            </a:pPr>
            <a:endParaRPr lang="en-US" sz="2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179328470"/>
              </p:ext>
            </p:extLst>
          </p:nvPr>
        </p:nvGraphicFramePr>
        <p:xfrm>
          <a:off x="1435100" y="1219200"/>
          <a:ext cx="749935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a:t> Respiratory changes</a:t>
            </a:r>
            <a:endParaRPr lang="en-US" dirty="0"/>
          </a:p>
        </p:txBody>
      </p:sp>
      <p:sp>
        <p:nvSpPr>
          <p:cNvPr id="6" name="Rectangle 5"/>
          <p:cNvSpPr/>
          <p:nvPr/>
        </p:nvSpPr>
        <p:spPr>
          <a:xfrm>
            <a:off x="990600" y="1447800"/>
            <a:ext cx="7620000" cy="6186309"/>
          </a:xfrm>
          <a:prstGeom prst="rect">
            <a:avLst/>
          </a:prstGeom>
        </p:spPr>
        <p:txBody>
          <a:bodyPr wrap="square">
            <a:spAutoFit/>
          </a:bodyPr>
          <a:lstStyle/>
          <a:p>
            <a:pPr algn="just">
              <a:buFont typeface="Arial" pitchFamily="34" charset="0"/>
              <a:buChar char="•"/>
            </a:pPr>
            <a:endParaRPr lang="en-US" sz="3200" b="1" i="1" dirty="0"/>
          </a:p>
          <a:p>
            <a:pPr algn="just">
              <a:buFont typeface="Arial" pitchFamily="34" charset="0"/>
              <a:buChar char="•"/>
            </a:pPr>
            <a:r>
              <a:rPr lang="en-US" sz="3200" b="1" i="1" dirty="0"/>
              <a:t> </a:t>
            </a:r>
            <a:r>
              <a:rPr lang="en-US" sz="3600" b="1" i="1" dirty="0"/>
              <a:t>The respiratory rate is unchanged, but in the third trimester the enlarged uterus will make pressure on the lung leading to increase ventilation</a:t>
            </a:r>
          </a:p>
          <a:p>
            <a:pPr algn="just">
              <a:buFont typeface="Arial" pitchFamily="34" charset="0"/>
              <a:buChar char="•"/>
            </a:pPr>
            <a:r>
              <a:rPr lang="en-US" sz="3600" b="1" i="1" dirty="0"/>
              <a:t> </a:t>
            </a:r>
            <a:r>
              <a:rPr lang="en-US" sz="3600" b="1" dirty="0"/>
              <a:t>Breathlessness due to hyperventilation and elevation of diaphragm.</a:t>
            </a:r>
          </a:p>
          <a:p>
            <a:r>
              <a:rPr lang="en-US" sz="3600" b="1" i="1" dirty="0"/>
              <a:t> </a:t>
            </a:r>
            <a:endParaRPr lang="en-US" sz="4000" b="1" i="1" dirty="0"/>
          </a:p>
          <a:p>
            <a:endParaRPr lang="en-US" sz="4000" b="1" i="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533400"/>
            <a:ext cx="7315200" cy="5562600"/>
          </a:xfrm>
          <a:solidFill>
            <a:schemeClr val="bg1"/>
          </a:solidFill>
        </p:spPr>
        <p:txBody>
          <a:bodyPr/>
          <a:lstStyle/>
          <a:p>
            <a:pPr marL="609600" indent="-609600" algn="ctr" rtl="0" eaLnBrk="1" hangingPunct="1">
              <a:lnSpc>
                <a:spcPct val="80000"/>
              </a:lnSpc>
              <a:buNone/>
              <a:defRPr/>
            </a:pPr>
            <a:r>
              <a:rPr lang="en-US" sz="4000" b="1" dirty="0">
                <a:solidFill>
                  <a:srgbClr val="FF0000"/>
                </a:solidFill>
              </a:rPr>
              <a:t>Blood changes</a:t>
            </a:r>
            <a:br>
              <a:rPr lang="en-US" sz="4000" b="1" dirty="0">
                <a:solidFill>
                  <a:srgbClr val="FF0000"/>
                </a:solidFill>
              </a:rPr>
            </a:br>
            <a:endParaRPr lang="en-US" sz="4000" b="1" dirty="0">
              <a:solidFill>
                <a:srgbClr val="FF0000"/>
              </a:solidFill>
            </a:endParaRPr>
          </a:p>
          <a:p>
            <a:pPr marL="609600" indent="-609600" algn="just" rtl="0" eaLnBrk="1" hangingPunct="1">
              <a:lnSpc>
                <a:spcPct val="80000"/>
              </a:lnSpc>
              <a:buFont typeface="Wingdings" pitchFamily="2" charset="2"/>
              <a:buNone/>
              <a:defRPr/>
            </a:pPr>
            <a:r>
              <a:rPr lang="en-US" sz="2800" b="1" dirty="0"/>
              <a:t>      The marked increase in plasma volume associated with normal pregnancy causes dilution of many circulating factors.</a:t>
            </a:r>
          </a:p>
          <a:p>
            <a:pPr marL="609600" indent="-609600" algn="l" rtl="0" eaLnBrk="1" hangingPunct="1">
              <a:lnSpc>
                <a:spcPct val="80000"/>
              </a:lnSpc>
              <a:buFont typeface="Wingdings" pitchFamily="2" charset="2"/>
              <a:buNone/>
              <a:defRPr/>
            </a:pPr>
            <a:endParaRPr lang="en-US" sz="2800" b="1" dirty="0"/>
          </a:p>
          <a:p>
            <a:pPr marL="609600" indent="-609600" algn="l" rtl="0" eaLnBrk="1" hangingPunct="1">
              <a:lnSpc>
                <a:spcPct val="80000"/>
              </a:lnSpc>
              <a:buFont typeface="Wingdings" pitchFamily="2" charset="2"/>
              <a:buNone/>
              <a:defRPr/>
            </a:pPr>
            <a:r>
              <a:rPr lang="en-US" sz="2800" b="1" u="sng" dirty="0">
                <a:solidFill>
                  <a:srgbClr val="CC3300"/>
                </a:solidFill>
              </a:rPr>
              <a:t>Hematological changes </a:t>
            </a:r>
          </a:p>
          <a:p>
            <a:pPr marL="609600" indent="-609600" algn="l" rtl="0" eaLnBrk="1" hangingPunct="1">
              <a:lnSpc>
                <a:spcPct val="80000"/>
              </a:lnSpc>
              <a:buFont typeface="Wingdings" pitchFamily="2" charset="2"/>
              <a:buNone/>
              <a:defRPr/>
            </a:pPr>
            <a:r>
              <a:rPr lang="en-US" sz="2800" b="1" dirty="0"/>
              <a:t>Decrease in:</a:t>
            </a:r>
          </a:p>
          <a:p>
            <a:pPr marL="609600" indent="-609600" algn="l" rtl="0" eaLnBrk="1" hangingPunct="1">
              <a:lnSpc>
                <a:spcPct val="80000"/>
              </a:lnSpc>
              <a:buFontTx/>
              <a:buChar char="o"/>
              <a:defRPr/>
            </a:pPr>
            <a:r>
              <a:rPr lang="en-US" sz="2800" b="1" dirty="0"/>
              <a:t>Red cell count</a:t>
            </a:r>
          </a:p>
          <a:p>
            <a:pPr marL="609600" indent="-609600" algn="l" rtl="0" eaLnBrk="1" hangingPunct="1">
              <a:lnSpc>
                <a:spcPct val="80000"/>
              </a:lnSpc>
              <a:buFontTx/>
              <a:buChar char="o"/>
              <a:defRPr/>
            </a:pPr>
            <a:r>
              <a:rPr lang="en-US" sz="2800" b="1" dirty="0"/>
              <a:t>Hemoglobin concentration</a:t>
            </a:r>
          </a:p>
          <a:p>
            <a:pPr marL="609600" indent="-609600" algn="l" rtl="0" eaLnBrk="1" hangingPunct="1">
              <a:lnSpc>
                <a:spcPct val="80000"/>
              </a:lnSpc>
              <a:buFontTx/>
              <a:buChar char="o"/>
              <a:defRPr/>
            </a:pPr>
            <a:r>
              <a:rPr lang="en-US" sz="2800" b="1" dirty="0"/>
              <a:t>Platelets </a:t>
            </a:r>
          </a:p>
          <a:p>
            <a:pPr marL="609600" indent="-609600" algn="l" rtl="0" eaLnBrk="1" hangingPunct="1">
              <a:lnSpc>
                <a:spcPct val="80000"/>
              </a:lnSpc>
              <a:buFontTx/>
              <a:buChar char="o"/>
              <a:defRPr/>
            </a:pPr>
            <a:endParaRPr lang="en-US" sz="2000" dirty="0"/>
          </a:p>
          <a:p>
            <a:pPr algn="l" rtl="0">
              <a:defRPr/>
            </a:pPr>
            <a:endParaRPr 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a:xfrm>
            <a:off x="1143000" y="457200"/>
            <a:ext cx="7391400" cy="5562600"/>
          </a:xfrm>
          <a:solidFill>
            <a:schemeClr val="bg1"/>
          </a:solidFill>
        </p:spPr>
        <p:txBody>
          <a:bodyPr/>
          <a:lstStyle/>
          <a:p>
            <a:pPr marL="609600" indent="-609600" algn="l" rtl="0" eaLnBrk="1" hangingPunct="1">
              <a:lnSpc>
                <a:spcPct val="80000"/>
              </a:lnSpc>
              <a:buFontTx/>
              <a:buChar char="o"/>
            </a:pPr>
            <a:endParaRPr lang="en-US" sz="2000" dirty="0"/>
          </a:p>
          <a:p>
            <a:pPr marL="609600" indent="-609600" algn="l" rtl="0" eaLnBrk="1" hangingPunct="1">
              <a:lnSpc>
                <a:spcPct val="80000"/>
              </a:lnSpc>
              <a:buFont typeface="Wingdings" pitchFamily="2" charset="2"/>
              <a:buNone/>
            </a:pPr>
            <a:r>
              <a:rPr lang="en-US" sz="2800" b="1" dirty="0">
                <a:solidFill>
                  <a:srgbClr val="CC3300"/>
                </a:solidFill>
              </a:rPr>
              <a:t>Increase in :</a:t>
            </a:r>
          </a:p>
          <a:p>
            <a:pPr marL="609600" indent="-609600" algn="l" rtl="0" eaLnBrk="1" hangingPunct="1">
              <a:lnSpc>
                <a:spcPct val="80000"/>
              </a:lnSpc>
              <a:buFont typeface="Courier New" pitchFamily="49" charset="0"/>
              <a:buChar char="o"/>
            </a:pPr>
            <a:r>
              <a:rPr lang="en-US" sz="2800" b="1" dirty="0"/>
              <a:t>Plasma volume</a:t>
            </a:r>
          </a:p>
          <a:p>
            <a:pPr marL="609600" indent="-609600" algn="l" rtl="0" eaLnBrk="1" hangingPunct="1">
              <a:lnSpc>
                <a:spcPct val="80000"/>
              </a:lnSpc>
              <a:buFont typeface="Courier New" pitchFamily="49" charset="0"/>
              <a:buChar char="o"/>
            </a:pPr>
            <a:r>
              <a:rPr lang="en-US" sz="2800" b="1" dirty="0"/>
              <a:t>Red cell mass </a:t>
            </a:r>
          </a:p>
          <a:p>
            <a:pPr marL="609600" indent="-609600" algn="l" rtl="0" eaLnBrk="1" hangingPunct="1">
              <a:lnSpc>
                <a:spcPct val="80000"/>
              </a:lnSpc>
              <a:buFont typeface="Courier New" pitchFamily="49" charset="0"/>
              <a:buChar char="o"/>
            </a:pPr>
            <a:r>
              <a:rPr lang="en-US" sz="2800" b="1" dirty="0"/>
              <a:t>Total blood volume</a:t>
            </a:r>
          </a:p>
          <a:p>
            <a:pPr marL="609600" indent="-609600" algn="l" rtl="0" eaLnBrk="1" hangingPunct="1">
              <a:lnSpc>
                <a:spcPct val="80000"/>
              </a:lnSpc>
              <a:buFontTx/>
              <a:buChar char="o"/>
            </a:pPr>
            <a:r>
              <a:rPr lang="en-US" sz="2800" b="1" dirty="0"/>
              <a:t>white cell count.</a:t>
            </a:r>
          </a:p>
          <a:p>
            <a:pPr marL="609600" indent="-609600" algn="l" rtl="0" eaLnBrk="1" hangingPunct="1">
              <a:lnSpc>
                <a:spcPct val="80000"/>
              </a:lnSpc>
              <a:buFontTx/>
              <a:buChar char="o"/>
            </a:pPr>
            <a:r>
              <a:rPr lang="en-US" sz="2800" b="1" dirty="0" err="1"/>
              <a:t>Fibrogen</a:t>
            </a:r>
            <a:r>
              <a:rPr lang="en-US" sz="2800" b="1" dirty="0"/>
              <a:t> concentration (</a:t>
            </a:r>
            <a:r>
              <a:rPr lang="en-US" sz="2800" b="1" dirty="0" err="1"/>
              <a:t>cloating</a:t>
            </a:r>
            <a:r>
              <a:rPr lang="en-US" sz="2800" b="1" dirty="0"/>
              <a:t> factor).</a:t>
            </a:r>
          </a:p>
          <a:p>
            <a:pPr marL="609600" indent="-609600" algn="l" rtl="0" eaLnBrk="1" hangingPunct="1">
              <a:lnSpc>
                <a:spcPct val="80000"/>
              </a:lnSpc>
              <a:buFontTx/>
              <a:buChar char="o"/>
            </a:pPr>
            <a:endParaRPr lang="en-US" sz="2800" b="1" dirty="0">
              <a:solidFill>
                <a:srgbClr val="002060"/>
              </a:solidFill>
            </a:endParaRPr>
          </a:p>
          <a:p>
            <a:pPr marL="609600" indent="-609600" algn="l" rtl="0" eaLnBrk="1" hangingPunct="1">
              <a:lnSpc>
                <a:spcPct val="80000"/>
              </a:lnSpc>
            </a:pPr>
            <a:endParaRPr lang="en-US" sz="2800" b="1" dirty="0">
              <a:solidFill>
                <a:srgbClr val="00206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solidFill>
            <a:schemeClr val="bg1"/>
          </a:solidFill>
        </p:spPr>
        <p:txBody>
          <a:bodyPr>
            <a:normAutofit/>
          </a:bodyPr>
          <a:lstStyle/>
          <a:p>
            <a:r>
              <a:rPr lang="en-US" sz="4400" dirty="0">
                <a:solidFill>
                  <a:schemeClr val="tx1"/>
                </a:solidFill>
              </a:rPr>
              <a:t>Supine Hypotensive Syndrome</a:t>
            </a:r>
          </a:p>
        </p:txBody>
      </p:sp>
      <p:sp>
        <p:nvSpPr>
          <p:cNvPr id="3" name="Content Placeholder 2"/>
          <p:cNvSpPr>
            <a:spLocks noGrp="1"/>
          </p:cNvSpPr>
          <p:nvPr>
            <p:ph idx="1"/>
          </p:nvPr>
        </p:nvSpPr>
        <p:spPr>
          <a:solidFill>
            <a:schemeClr val="bg1"/>
          </a:solidFill>
        </p:spPr>
        <p:txBody>
          <a:bodyPr/>
          <a:lstStyle/>
          <a:p>
            <a:pPr algn="just" rtl="0">
              <a:defRPr/>
            </a:pPr>
            <a:r>
              <a:rPr lang="en-US" sz="2800" dirty="0">
                <a:latin typeface="+mj-lt"/>
                <a:ea typeface="+mj-ea"/>
                <a:cs typeface="+mj-cs"/>
              </a:rPr>
              <a:t>The enlarging uterus compresses both the inferior vena cava and the lower aorta when the woman lies in supine position. This reduces venous return to the heart this condition happen in 10% of pregnant women. </a:t>
            </a:r>
          </a:p>
          <a:p>
            <a:pPr algn="just" rtl="0">
              <a:defRPr/>
            </a:pPr>
            <a:r>
              <a:rPr lang="en-US" i="1" dirty="0">
                <a:solidFill>
                  <a:srgbClr val="FF0000"/>
                </a:solidFill>
                <a:latin typeface="+mj-lt"/>
                <a:ea typeface="+mj-ea"/>
                <a:cs typeface="+mj-cs"/>
              </a:rPr>
              <a:t>Signs of supine hypotension</a:t>
            </a:r>
          </a:p>
          <a:p>
            <a:pPr marL="82296" indent="0" algn="just" rtl="0">
              <a:buNone/>
              <a:defRPr/>
            </a:pPr>
            <a:r>
              <a:rPr lang="en-US" dirty="0"/>
              <a:t>(hypotension, bradycardia, dizziness, light-headedness).</a:t>
            </a:r>
            <a:endParaRPr lang="en-US" i="1" dirty="0">
              <a:latin typeface="+mj-lt"/>
              <a:ea typeface="+mj-ea"/>
              <a:cs typeface="+mj-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fontScale="90000"/>
          </a:bodyPr>
          <a:lstStyle/>
          <a:p>
            <a:r>
              <a:rPr lang="en-US" sz="4000" b="1" dirty="0">
                <a:solidFill>
                  <a:srgbClr val="002060"/>
                </a:solidFill>
              </a:rPr>
              <a:t>Average blood loss at delivery:</a:t>
            </a:r>
            <a:r>
              <a:rPr lang="en-US" sz="4000" dirty="0">
                <a:solidFill>
                  <a:srgbClr val="002060"/>
                </a:solidFill>
              </a:rPr>
              <a:t/>
            </a:r>
            <a:br>
              <a:rPr lang="en-US" sz="4000" dirty="0">
                <a:solidFill>
                  <a:srgbClr val="002060"/>
                </a:solidFill>
              </a:rPr>
            </a:br>
            <a:endParaRPr lang="en-US" sz="4000" dirty="0">
              <a:solidFill>
                <a:srgbClr val="002060"/>
              </a:solidFill>
            </a:endParaRPr>
          </a:p>
        </p:txBody>
      </p:sp>
      <p:sp>
        <p:nvSpPr>
          <p:cNvPr id="24579" name="Rectangle 3"/>
          <p:cNvSpPr>
            <a:spLocks noGrp="1" noChangeArrowheads="1"/>
          </p:cNvSpPr>
          <p:nvPr>
            <p:ph idx="1"/>
          </p:nvPr>
        </p:nvSpPr>
        <p:spPr/>
        <p:txBody>
          <a:bodyPr/>
          <a:lstStyle/>
          <a:p>
            <a:pPr algn="l" rtl="0"/>
            <a:endParaRPr lang="en-US" b="1" dirty="0"/>
          </a:p>
          <a:p>
            <a:pPr algn="l" rtl="0"/>
            <a:r>
              <a:rPr lang="en-US" b="1" dirty="0"/>
              <a:t>500-600 ml with vaginal delivery.</a:t>
            </a:r>
          </a:p>
          <a:p>
            <a:pPr algn="l" rtl="0"/>
            <a:endParaRPr lang="en-US" b="1" dirty="0"/>
          </a:p>
          <a:p>
            <a:pPr algn="l" rtl="0"/>
            <a:endParaRPr lang="en-US" b="1" dirty="0"/>
          </a:p>
          <a:p>
            <a:pPr algn="l" rtl="0"/>
            <a:r>
              <a:rPr lang="en-US" b="1" dirty="0"/>
              <a:t>1000ml with C/S (casern </a:t>
            </a:r>
            <a:r>
              <a:rPr lang="en-US" b="1" dirty="0" err="1"/>
              <a:t>seasion</a:t>
            </a:r>
            <a:r>
              <a:rPr lang="en-US" b="1" dirty="0"/>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t>Endocrinal changes</a:t>
            </a:r>
          </a:p>
        </p:txBody>
      </p:sp>
      <p:sp>
        <p:nvSpPr>
          <p:cNvPr id="6" name="Rectangle 5"/>
          <p:cNvSpPr/>
          <p:nvPr/>
        </p:nvSpPr>
        <p:spPr>
          <a:xfrm>
            <a:off x="304800" y="1066800"/>
            <a:ext cx="8839200" cy="584775"/>
          </a:xfrm>
          <a:prstGeom prst="rect">
            <a:avLst/>
          </a:prstGeom>
        </p:spPr>
        <p:txBody>
          <a:bodyPr wrap="square">
            <a:spAutoFit/>
          </a:bodyPr>
          <a:lstStyle/>
          <a:p>
            <a:pPr>
              <a:buFont typeface="Arial" pitchFamily="34" charset="0"/>
              <a:buChar char="•"/>
            </a:pPr>
            <a:r>
              <a:rPr lang="en-US" sz="3200" b="1" i="1" dirty="0">
                <a:solidFill>
                  <a:schemeClr val="bg1"/>
                </a:solidFill>
              </a:rPr>
              <a:t> </a:t>
            </a:r>
          </a:p>
        </p:txBody>
      </p:sp>
      <p:sp>
        <p:nvSpPr>
          <p:cNvPr id="9" name="Rectangle 8"/>
          <p:cNvSpPr/>
          <p:nvPr/>
        </p:nvSpPr>
        <p:spPr>
          <a:xfrm>
            <a:off x="1219200" y="1371600"/>
            <a:ext cx="7924800" cy="4832092"/>
          </a:xfrm>
          <a:prstGeom prst="rect">
            <a:avLst/>
          </a:prstGeom>
        </p:spPr>
        <p:txBody>
          <a:bodyPr wrap="square">
            <a:spAutoFit/>
          </a:bodyPr>
          <a:lstStyle/>
          <a:p>
            <a:endParaRPr lang="en-US" sz="4400" dirty="0"/>
          </a:p>
          <a:p>
            <a:r>
              <a:rPr lang="en-US" sz="4400" dirty="0"/>
              <a:t>Pituitary gland:</a:t>
            </a:r>
          </a:p>
          <a:p>
            <a:r>
              <a:rPr lang="en-US" sz="4400" dirty="0"/>
              <a:t>- Anterior pituitary increases in size and activity.</a:t>
            </a:r>
          </a:p>
          <a:p>
            <a:r>
              <a:rPr lang="en-US" sz="4400" dirty="0"/>
              <a:t> - Posterior pituitary releases oxytocin on the onset of labor.</a:t>
            </a:r>
          </a:p>
          <a:p>
            <a:endParaRPr lang="en-US" sz="4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878</TotalTime>
  <Words>736</Words>
  <Application>Microsoft Office PowerPoint</Application>
  <PresentationFormat>On-screen Show (4:3)</PresentationFormat>
  <Paragraphs>136</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Solstice</vt:lpstr>
      <vt:lpstr>PowerPoint Presentation</vt:lpstr>
      <vt:lpstr>The major maternal physiological adaptation to pregnancy</vt:lpstr>
      <vt:lpstr>BODY WEIGHT AND COMPOSITION</vt:lpstr>
      <vt:lpstr> Respiratory changes</vt:lpstr>
      <vt:lpstr>PowerPoint Presentation</vt:lpstr>
      <vt:lpstr>PowerPoint Presentation</vt:lpstr>
      <vt:lpstr>Supine Hypotensive Syndrome</vt:lpstr>
      <vt:lpstr>Average blood loss at delivery: </vt:lpstr>
      <vt:lpstr>Endocrinal changes</vt:lpstr>
      <vt:lpstr>    Renal change </vt:lpstr>
      <vt:lpstr>Reproductive organs</vt:lpstr>
      <vt:lpstr>PowerPoint Presentation</vt:lpstr>
      <vt:lpstr>PowerPoint Presentation</vt:lpstr>
      <vt:lpstr>PowerPoint Presentation</vt:lpstr>
      <vt:lpstr>Diagnosis of pregnancy</vt:lpstr>
      <vt:lpstr>Symptoms of pregnancy</vt:lpstr>
      <vt:lpstr>PowerPoint Presentation</vt:lpstr>
      <vt:lpstr>Signs of pregnancy</vt:lpstr>
      <vt:lpstr> 2- skin signs</vt:lpstr>
      <vt:lpstr>PowerPoint Presentation</vt:lpstr>
      <vt:lpstr>PowerPoint Presentation</vt:lpstr>
      <vt:lpstr>Striae Gravidarum;</vt:lpstr>
      <vt:lpstr>PowerPoint Presentation</vt:lpstr>
      <vt:lpstr>PowerPoint Presentation</vt:lpstr>
      <vt:lpstr>PowerPoint Presentation</vt:lpstr>
      <vt:lpstr>investigation</vt:lpstr>
      <vt:lpstr>Psychological changes during pregnancy</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Nipeal</dc:creator>
  <cp:lastModifiedBy>HelpTech</cp:lastModifiedBy>
  <cp:revision>89</cp:revision>
  <dcterms:created xsi:type="dcterms:W3CDTF">2014-03-03T07:54:08Z</dcterms:created>
  <dcterms:modified xsi:type="dcterms:W3CDTF">2024-10-22T20:20:38Z</dcterms:modified>
</cp:coreProperties>
</file>