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notesMasterIdLst>
    <p:notesMasterId r:id="rId34"/>
  </p:notesMasterIdLst>
  <p:sldIdLst>
    <p:sldId id="256" r:id="rId2"/>
    <p:sldId id="257" r:id="rId3"/>
    <p:sldId id="281" r:id="rId4"/>
    <p:sldId id="261" r:id="rId5"/>
    <p:sldId id="282" r:id="rId6"/>
    <p:sldId id="283" r:id="rId7"/>
    <p:sldId id="345" r:id="rId8"/>
    <p:sldId id="346" r:id="rId9"/>
    <p:sldId id="348" r:id="rId10"/>
    <p:sldId id="312" r:id="rId11"/>
    <p:sldId id="349" r:id="rId12"/>
    <p:sldId id="350" r:id="rId13"/>
    <p:sldId id="351" r:id="rId14"/>
    <p:sldId id="352" r:id="rId15"/>
    <p:sldId id="353" r:id="rId16"/>
    <p:sldId id="355" r:id="rId17"/>
    <p:sldId id="287" r:id="rId18"/>
    <p:sldId id="269" r:id="rId19"/>
    <p:sldId id="271" r:id="rId20"/>
    <p:sldId id="272" r:id="rId21"/>
    <p:sldId id="273" r:id="rId22"/>
    <p:sldId id="274" r:id="rId23"/>
    <p:sldId id="316" r:id="rId24"/>
    <p:sldId id="330" r:id="rId25"/>
    <p:sldId id="332" r:id="rId26"/>
    <p:sldId id="333" r:id="rId27"/>
    <p:sldId id="334" r:id="rId28"/>
    <p:sldId id="335" r:id="rId29"/>
    <p:sldId id="336" r:id="rId30"/>
    <p:sldId id="339" r:id="rId31"/>
    <p:sldId id="340" r:id="rId32"/>
    <p:sldId id="343" r:id="rId33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D66ECBC-FF8C-4DAF-BBF4-2279C8EB98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57FED3-C478-4CDE-A380-865942BD79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745CF092-77BB-4E26-BEDB-56DDB81332DF}" type="datetimeFigureOut">
              <a:rPr lang="ar-IQ"/>
              <a:pPr>
                <a:defRPr/>
              </a:pPr>
              <a:t>27/04/1446</a:t>
            </a:fld>
            <a:endParaRPr lang="ar-IQ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C8B7D9F-31E8-40D2-AD1C-2316177C9E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DA12122-8CD6-4B60-8AB9-A06B1FC4D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3F8DBF-94B8-401C-85EB-2DEE148AE5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1201E1-8DF7-4E3B-AED2-37C382C70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DCFBEC60-1954-427E-BC39-6E6D439C3D58}" type="slidenum">
              <a:rPr lang="ar-IQ" altLang="en-US"/>
              <a:pPr/>
              <a:t>‹#›</a:t>
            </a:fld>
            <a:endParaRPr lang="ar-IQ" altLang="en-US"/>
          </a:p>
        </p:txBody>
      </p:sp>
    </p:spTree>
    <p:extLst>
      <p:ext uri="{BB962C8B-B14F-4D97-AF65-F5344CB8AC3E}">
        <p14:creationId xmlns:p14="http://schemas.microsoft.com/office/powerpoint/2010/main" val="3988496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39DDFB75-A21C-4182-8E10-969682BD6606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FA91D871-3B86-4D51-BC81-32ED74CCDF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8146793A-BBE1-40A0-A2D7-2E8B70B39AD4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4DA44502-4DA9-45C0-A10A-545F7CB3DDEE}"/>
                </a:ext>
              </a:extLst>
            </p:cNvPr>
            <p:cNvSpPr>
              <a:spLocks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6750 w 4917"/>
                <a:gd name="T3" fmla="*/ 0 h 1000"/>
                <a:gd name="T4" fmla="*/ 7515 w 4917"/>
                <a:gd name="T5" fmla="*/ 765 h 1000"/>
                <a:gd name="T6" fmla="*/ 6751 w 4917"/>
                <a:gd name="T7" fmla="*/ 1529 h 1000"/>
                <a:gd name="T8" fmla="*/ 0 w 4917"/>
                <a:gd name="T9" fmla="*/ 1529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BF41D472-9CB2-4162-AF87-C69D0F9BB84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51C9EF0A-A190-41DC-92DD-C27A01400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4AB41908-6893-405A-A9BC-54A4625E5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3B243D9C-547A-40C9-9D0E-4BED4DF37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3C78F43-F538-4F8E-822F-2A346AE8E22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3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E47F4031-ABC6-4825-8EC8-8C8606FB8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A7E6265-1CB1-4427-861F-222ED5611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D9B0B26A-1A18-4AB1-80B7-DEDEAE984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3030B-EBEA-476C-ADF0-956EF0D6E2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66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C4E6366A-5FF1-4687-83D5-83E020CA2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25983B42-BE4F-46A3-9980-EF2468623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5D61BEF5-3FE1-4961-B7B6-4A5425672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67DD9-F34F-4B70-9E87-B5B8748C83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63CC231C-8F46-4320-B0B3-A73257D1D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C3AD8665-03B8-436A-8E28-87E9485BF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FE4D654A-E8E0-43AF-8D06-ABE39E53B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F91A1-982A-4751-9330-A03504246D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8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3A09D241-27C1-45DE-B502-A9E392632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550C8D0-808B-4902-A427-55259685B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2C902015-6416-4230-8A39-5C0924525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F1B5F-CADE-429B-8C92-4D6046F1247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18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7388CE8E-328F-4DB7-8443-AB0D69EA1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AC9EA524-E46E-49D0-AFA5-C49854A33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5CEDC47D-C7A4-43B0-9641-F2EAEBD04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180F-D4DB-4053-8420-C6BE59B6616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82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26D7AAF9-51A8-4D99-96F8-0D4537EE2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2111A324-D6E1-492E-A1D4-E7A7F791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8BFF98C7-6DD7-4113-A716-4EE8E7F85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D1270-A2D4-4382-B686-74A9098460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2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7D598978-2DF4-4104-B40F-77DB80C66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D0BE4BFF-1A6A-4638-AF99-8010EC634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E89109F9-066B-4F2D-8DFD-49A8A4542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5AD68-0D57-492A-8F00-01FCDCE7C34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28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9AE9A775-7EE6-4972-A8B6-408254B00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8011DF3-FD5F-4CAA-A116-64B744314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8D6A0F7C-AC95-43F9-A5A9-0BB90DC5D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AAE8D-60AD-4155-9D91-C46E12FBD20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9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767B3E09-C10C-4626-90DA-9067AD6EE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4C398681-A7E2-4EA6-8919-5B672AD28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A4030AE6-BF70-40FF-9D76-3C7903ED0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E9E86-E1EA-4207-9F71-E47BCEE393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5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FC272780-A0A2-41B3-96CB-BD5146CC3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42890332-95FC-404D-AEA6-6F39964A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CD214153-9739-495C-A933-B91634C2D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C41DB-9979-4FB1-A228-761F74283A9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7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0028E1D8-7B82-4490-86D9-C83956C10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3C311996-1D1F-4A13-A6C6-122FEB04D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372C75C5-3B21-4570-9195-0333B4273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A637A-395A-4DB7-BEBA-5F58F3AE69C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73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D409DFB3-69DE-4A30-BD17-9178C4EF9FB0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056" name="AutoShape 3">
              <a:extLst>
                <a:ext uri="{FF2B5EF4-FFF2-40B4-BE49-F238E27FC236}">
                  <a16:creationId xmlns:a16="http://schemas.microsoft.com/office/drawing/2014/main" xmlns="" id="{826655F5-7357-4100-8159-E4679BC73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AutoShape 4">
              <a:extLst>
                <a:ext uri="{FF2B5EF4-FFF2-40B4-BE49-F238E27FC236}">
                  <a16:creationId xmlns:a16="http://schemas.microsoft.com/office/drawing/2014/main" xmlns="" id="{7140F85F-CCA5-4468-891F-CACBC12B7B9F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944 w 7000"/>
                <a:gd name="T3" fmla="*/ 0 h 1000"/>
                <a:gd name="T4" fmla="*/ 3171 w 7000"/>
                <a:gd name="T5" fmla="*/ 227 h 1000"/>
                <a:gd name="T6" fmla="*/ 2945 w 7000"/>
                <a:gd name="T7" fmla="*/ 453 h 1000"/>
                <a:gd name="T8" fmla="*/ 0 w 7000"/>
                <a:gd name="T9" fmla="*/ 453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5">
              <a:extLst>
                <a:ext uri="{FF2B5EF4-FFF2-40B4-BE49-F238E27FC236}">
                  <a16:creationId xmlns:a16="http://schemas.microsoft.com/office/drawing/2014/main" xmlns="" id="{BE99720D-69B1-48B9-84F2-906BB3B4C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Rectangle 6">
            <a:extLst>
              <a:ext uri="{FF2B5EF4-FFF2-40B4-BE49-F238E27FC236}">
                <a16:creationId xmlns:a16="http://schemas.microsoft.com/office/drawing/2014/main" xmlns="" id="{F4B32C5E-5FDC-4A3C-A302-20FC1FAF3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xmlns="" id="{85F1FB04-97FF-4CEC-8841-4709440F5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79880" name="Rectangle 8">
            <a:extLst>
              <a:ext uri="{FF2B5EF4-FFF2-40B4-BE49-F238E27FC236}">
                <a16:creationId xmlns:a16="http://schemas.microsoft.com/office/drawing/2014/main" xmlns="" id="{01120A1E-F085-473E-8FAD-8A276BB74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81" name="Rectangle 9">
            <a:extLst>
              <a:ext uri="{FF2B5EF4-FFF2-40B4-BE49-F238E27FC236}">
                <a16:creationId xmlns:a16="http://schemas.microsoft.com/office/drawing/2014/main" xmlns="" id="{D1676578-541E-4B33-AB9C-AD4C0FE779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82" name="Rectangle 10">
            <a:extLst>
              <a:ext uri="{FF2B5EF4-FFF2-40B4-BE49-F238E27FC236}">
                <a16:creationId xmlns:a16="http://schemas.microsoft.com/office/drawing/2014/main" xmlns="" id="{F4906FF3-3920-4ECF-8589-B9EFD33602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FD71851D-9E80-4298-A69C-677657E0EA1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1303E591-E1C9-4396-A581-50B876B154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929829"/>
          </a:xfrm>
        </p:spPr>
        <p:txBody>
          <a:bodyPr/>
          <a:lstStyle/>
          <a:p>
            <a:pPr algn="ctr" eaLnBrk="1" hangingPunct="1"/>
            <a:r>
              <a:rPr lang="en-US" altLang="zh-CN" sz="8400" b="1" dirty="0">
                <a:ea typeface="SimSun" panose="02010600030101010101" pitchFamily="2" charset="-122"/>
              </a:rPr>
              <a:t>Antenatal Care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FEF363C3-11BC-4534-9DBD-5DAEFDF8F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3890963" cy="4419600"/>
          </a:xfrm>
        </p:spPr>
        <p:txBody>
          <a:bodyPr/>
          <a:lstStyle/>
          <a:p>
            <a:pPr algn="l" rtl="0"/>
            <a:r>
              <a:rPr lang="en-US" altLang="en-US" dirty="0" err="1"/>
              <a:t>Symphysis–fundal</a:t>
            </a:r>
            <a:r>
              <a:rPr lang="en-US" altLang="en-US" dirty="0"/>
              <a:t> height should be measured and recorded at each antenatal.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xmlns="" id="{8F3B28C2-1026-4BC3-803F-D23334B6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683" r="2509" b="2350"/>
          <a:stretch>
            <a:fillRect/>
          </a:stretch>
        </p:blipFill>
        <p:spPr bwMode="auto">
          <a:xfrm>
            <a:off x="4427538" y="1530350"/>
            <a:ext cx="41227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E4C7678-20C4-44D4-B61D-235746AEC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Content Placeholder 4">
            <a:extLst>
              <a:ext uri="{FF2B5EF4-FFF2-40B4-BE49-F238E27FC236}">
                <a16:creationId xmlns:a16="http://schemas.microsoft.com/office/drawing/2014/main" xmlns="" id="{795F6138-CA7D-4113-A424-8750DC0733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963"/>
            <a:ext cx="9251950" cy="66960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9AC4FDE6-9CE7-4E89-93FF-6CAEECA58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4">
            <a:extLst>
              <a:ext uri="{FF2B5EF4-FFF2-40B4-BE49-F238E27FC236}">
                <a16:creationId xmlns:a16="http://schemas.microsoft.com/office/drawing/2014/main" xmlns="" id="{AC8BE5C2-97DD-49DD-99EA-752B2EF0A1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8948738" cy="6400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ADF8ADA5-4DA5-4132-990D-9C60C384C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Content Placeholder 4">
            <a:extLst>
              <a:ext uri="{FF2B5EF4-FFF2-40B4-BE49-F238E27FC236}">
                <a16:creationId xmlns:a16="http://schemas.microsoft.com/office/drawing/2014/main" xmlns="" id="{7E556AEE-F8DC-430B-BE00-720C9216B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8948738" cy="6400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B957A018-673F-4355-A57E-8B9F3DA2F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5" name="Content Placeholder 4">
            <a:extLst>
              <a:ext uri="{FF2B5EF4-FFF2-40B4-BE49-F238E27FC236}">
                <a16:creationId xmlns:a16="http://schemas.microsoft.com/office/drawing/2014/main" xmlns="" id="{33180CF9-962D-4041-A1C0-C8B5173E9D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0013"/>
            <a:ext cx="8948738" cy="68580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90104D7C-395F-4053-961F-7F41068C3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Content Placeholder 4">
            <a:extLst>
              <a:ext uri="{FF2B5EF4-FFF2-40B4-BE49-F238E27FC236}">
                <a16:creationId xmlns:a16="http://schemas.microsoft.com/office/drawing/2014/main" xmlns="" id="{94488314-1A84-4492-9AD3-8B706D28F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F586C60F-0899-4052-8B0E-42D553515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Content Placeholder 4">
            <a:extLst>
              <a:ext uri="{FF2B5EF4-FFF2-40B4-BE49-F238E27FC236}">
                <a16:creationId xmlns:a16="http://schemas.microsoft.com/office/drawing/2014/main" xmlns="" id="{5CC42B5F-ABF5-4797-A4AA-755EDD4A6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9144000" cy="67421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8DD7B5FE-2CC1-4A86-98E6-5B6914490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zh-CN" dirty="0">
                <a:ea typeface="SimSun" panose="02010600030101010101" pitchFamily="2" charset="-122"/>
              </a:rPr>
              <a:t>Fetal heart sound is heard by sonicaid as early as 10</a:t>
            </a:r>
            <a:r>
              <a:rPr lang="en-US" altLang="zh-CN" baseline="30000" dirty="0">
                <a:ea typeface="SimSun" panose="02010600030101010101" pitchFamily="2" charset="-122"/>
              </a:rPr>
              <a:t>th</a:t>
            </a:r>
            <a:r>
              <a:rPr lang="en-US" altLang="zh-CN" dirty="0">
                <a:ea typeface="SimSun" panose="02010600030101010101" pitchFamily="2" charset="-122"/>
              </a:rPr>
              <a:t> weeks of pregnancy.</a:t>
            </a:r>
          </a:p>
          <a:p>
            <a:pPr algn="l" rtl="0" eaLnBrk="1" hangingPunct="1"/>
            <a:endParaRPr lang="en-US" altLang="zh-CN" dirty="0">
              <a:ea typeface="SimSun" panose="02010600030101010101" pitchFamily="2" charset="-122"/>
            </a:endParaRPr>
          </a:p>
          <a:p>
            <a:pPr algn="l" rtl="0" eaLnBrk="1" hangingPunct="1"/>
            <a:r>
              <a:rPr lang="en-US" altLang="zh-CN" dirty="0">
                <a:ea typeface="SimSun" panose="02010600030101010101" pitchFamily="2" charset="-122"/>
              </a:rPr>
              <a:t>Fetal heart sound is heard by Pinard' s fetal stethoscope after the 20</a:t>
            </a:r>
            <a:r>
              <a:rPr lang="en-US" altLang="zh-CN" baseline="30000" dirty="0">
                <a:ea typeface="SimSun" panose="02010600030101010101" pitchFamily="2" charset="-122"/>
              </a:rPr>
              <a:t>th</a:t>
            </a:r>
            <a:r>
              <a:rPr lang="en-US" altLang="zh-CN" dirty="0">
                <a:ea typeface="SimSun" panose="02010600030101010101" pitchFamily="2" charset="-122"/>
              </a:rPr>
              <a:t> weeks of pregnancy.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7EACFE5-8D6D-491B-9B73-EB259398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sz="3200" b="1" dirty="0" smtClean="0"/>
              <a:t>Minor discomfort during pregnancy </a:t>
            </a:r>
            <a:endParaRPr lang="en-US" altLang="en-US" sz="3200" b="1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C856AEE4-1D22-405B-B433-BEB5290CC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 eaLnBrk="1" hangingPunct="1"/>
            <a:endParaRPr lang="en-US" altLang="zh-CN" sz="2400" b="1" dirty="0" smtClean="0">
              <a:ea typeface="SimSun" panose="02010600030101010101" pitchFamily="2" charset="-122"/>
            </a:endParaRPr>
          </a:p>
          <a:p>
            <a:pPr lvl="1" algn="l" rtl="0" eaLnBrk="1" hangingPunct="1"/>
            <a:r>
              <a:rPr lang="en-US" altLang="zh-CN" b="1" dirty="0">
                <a:ea typeface="SimSun" panose="02010600030101010101" pitchFamily="2" charset="-122"/>
              </a:rPr>
              <a:t>Nausea and vomiting</a:t>
            </a:r>
          </a:p>
          <a:p>
            <a:pPr marL="457200" lvl="1" indent="0" algn="l" rtl="0" eaLnBrk="1" hangingPunct="1">
              <a:buNone/>
            </a:pPr>
            <a:r>
              <a:rPr lang="en-US" altLang="zh-CN" sz="2400" b="1" dirty="0" smtClean="0">
                <a:ea typeface="SimSun" panose="02010600030101010101" pitchFamily="2" charset="-122"/>
              </a:rPr>
              <a:t>RELIEF </a:t>
            </a:r>
            <a:r>
              <a:rPr lang="en-US" altLang="zh-CN" sz="2400" b="1" dirty="0">
                <a:ea typeface="SimSun" panose="02010600030101010101" pitchFamily="2" charset="-122"/>
              </a:rPr>
              <a:t>MEASURES</a:t>
            </a:r>
            <a:r>
              <a:rPr lang="en-US" altLang="zh-CN" sz="2400" dirty="0">
                <a:ea typeface="SimSun" panose="02010600030101010101" pitchFamily="2" charset="-122"/>
              </a:rPr>
              <a:t>:</a:t>
            </a:r>
          </a:p>
          <a:p>
            <a:pPr lvl="2" algn="l" rtl="0" eaLnBrk="1" hangingPunct="1"/>
            <a:r>
              <a:rPr lang="en-US" altLang="zh-CN" dirty="0">
                <a:ea typeface="SimSun" panose="02010600030101010101" pitchFamily="2" charset="-122"/>
              </a:rPr>
              <a:t>Avoid food or smells that exacerbate condition.</a:t>
            </a:r>
          </a:p>
          <a:p>
            <a:pPr lvl="2" algn="l" rtl="0" eaLnBrk="1" hangingPunct="1"/>
            <a:r>
              <a:rPr lang="en-US" altLang="zh-CN" dirty="0">
                <a:ea typeface="SimSun" panose="02010600030101010101" pitchFamily="2" charset="-122"/>
              </a:rPr>
              <a:t>Eat small, frequent meals.</a:t>
            </a:r>
          </a:p>
          <a:p>
            <a:pPr lvl="2" algn="l" rtl="0" eaLnBrk="1" hangingPunct="1"/>
            <a:r>
              <a:rPr lang="en-US" altLang="zh-CN" dirty="0">
                <a:ea typeface="SimSun" panose="02010600030101010101" pitchFamily="2" charset="-122"/>
              </a:rPr>
              <a:t>Avoid sudden movements. Get out of bed slowly</a:t>
            </a:r>
          </a:p>
          <a:p>
            <a:pPr lvl="2" algn="l" rtl="0" eaLnBrk="1" hangingPunct="1"/>
            <a:r>
              <a:rPr lang="en-US" altLang="zh-CN" dirty="0">
                <a:ea typeface="SimSun" panose="02010600030101010101" pitchFamily="2" charset="-122"/>
              </a:rPr>
              <a:t>Breath fresh air to help relieve nausea.</a:t>
            </a:r>
          </a:p>
          <a:p>
            <a:pPr lvl="2" algn="l" rtl="0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4209182C-01B0-4E53-954E-14D99A3AD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dirty="0">
                <a:ea typeface="SimSun" panose="02010600030101010101" pitchFamily="2" charset="-122"/>
              </a:rPr>
              <a:t>Heartburn</a:t>
            </a:r>
            <a:r>
              <a:rPr lang="en-US" altLang="zh-CN" sz="3600" dirty="0">
                <a:ea typeface="SimSun" panose="02010600030101010101" pitchFamily="2" charset="-122"/>
              </a:rPr>
              <a:t> </a:t>
            </a:r>
            <a:endParaRPr lang="en-US" alt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6E8FB8DD-2712-4E88-B8E0-198552EC6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altLang="zh-CN" b="1">
                <a:ea typeface="SimSun" panose="02010600030101010101" pitchFamily="2" charset="-122"/>
              </a:rPr>
              <a:t>RELIEF MEASURES</a:t>
            </a:r>
            <a:r>
              <a:rPr lang="en-US" altLang="zh-CN">
                <a:ea typeface="SimSun" panose="02010600030101010101" pitchFamily="2" charset="-122"/>
              </a:rPr>
              <a:t>:</a:t>
            </a:r>
          </a:p>
          <a:p>
            <a:pPr lvl="2" algn="l" rtl="0" eaLnBrk="1" hangingPunct="1"/>
            <a:r>
              <a:rPr lang="en-US" altLang="zh-CN">
                <a:ea typeface="SimSun" panose="02010600030101010101" pitchFamily="2" charset="-122"/>
              </a:rPr>
              <a:t>Eat small, more frequent meals.</a:t>
            </a:r>
          </a:p>
          <a:p>
            <a:pPr lvl="2" algn="l" rtl="0" eaLnBrk="1" hangingPunct="1"/>
            <a:r>
              <a:rPr lang="en-US" altLang="zh-CN">
                <a:ea typeface="SimSun" panose="02010600030101010101" pitchFamily="2" charset="-122"/>
              </a:rPr>
              <a:t>Use antacids.</a:t>
            </a:r>
          </a:p>
          <a:p>
            <a:pPr lvl="2" algn="l" rtl="0" eaLnBrk="1" hangingPunct="1"/>
            <a:r>
              <a:rPr lang="en-US" altLang="zh-CN">
                <a:ea typeface="SimSun" panose="02010600030101010101" pitchFamily="2" charset="-122"/>
              </a:rPr>
              <a:t>Avoid overeating and spicy foods.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F97071BF-CB33-405A-96A6-07951218F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ea typeface="SimSun" panose="02010600030101010101" pitchFamily="2" charset="-122"/>
              </a:rPr>
              <a:t>Definition of Antenatal care</a:t>
            </a:r>
            <a:endParaRPr lang="en-US" altLang="en-US" b="1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2395D347-632D-40C6-903A-301702A50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zh-CN" b="1">
                <a:ea typeface="SimSun" panose="02010600030101010101" pitchFamily="2" charset="-122"/>
              </a:rPr>
              <a:t> </a:t>
            </a:r>
            <a:r>
              <a:rPr lang="en-US" altLang="zh-CN">
                <a:ea typeface="SimSun" panose="02010600030101010101" pitchFamily="2" charset="-122"/>
              </a:rPr>
              <a:t>it is planned examination, observation and guidance given to the pregnant woman from conception till the time of labor. </a:t>
            </a:r>
            <a:endParaRPr lang="en-US" altLang="zh-CN" u="sng">
              <a:ea typeface="SimSun" panose="02010600030101010101" pitchFamily="2" charset="-122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D42EEA2-6CFA-41F9-B5ED-BACB27528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 eaLnBrk="1" hangingPunct="1"/>
            <a:r>
              <a:rPr lang="en-US" altLang="zh-CN" b="1">
                <a:ea typeface="SimSun" panose="02010600030101010101" pitchFamily="2" charset="-122"/>
              </a:rPr>
              <a:t>Edema</a:t>
            </a:r>
            <a:endParaRPr lang="en-US" altLang="en-US" b="1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89081DAA-D508-44AB-970C-E3B7D9B09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 algn="l" rtl="0" eaLnBrk="1" hangingPunct="1">
              <a:lnSpc>
                <a:spcPct val="200000"/>
              </a:lnSpc>
            </a:pPr>
            <a:r>
              <a:rPr lang="en-US" altLang="zh-CN" sz="2800" b="1">
                <a:ea typeface="SimSun" panose="02010600030101010101" pitchFamily="2" charset="-122"/>
              </a:rPr>
              <a:t>Avoid standing for long periods.</a:t>
            </a:r>
          </a:p>
          <a:p>
            <a:pPr marL="1371600" lvl="2" indent="-457200" algn="l" rtl="0" eaLnBrk="1" hangingPunct="1">
              <a:lnSpc>
                <a:spcPct val="200000"/>
              </a:lnSpc>
            </a:pPr>
            <a:r>
              <a:rPr lang="en-US" altLang="zh-CN" sz="2800" b="1">
                <a:ea typeface="SimSun" panose="02010600030101010101" pitchFamily="2" charset="-122"/>
              </a:rPr>
              <a:t>Elevate legs when laying or sitting.</a:t>
            </a:r>
          </a:p>
          <a:p>
            <a:pPr marL="1371600" lvl="2" indent="-457200" algn="l" rtl="0" eaLnBrk="1" hangingPunct="1">
              <a:lnSpc>
                <a:spcPct val="200000"/>
              </a:lnSpc>
            </a:pPr>
            <a:r>
              <a:rPr lang="en-US" altLang="zh-CN" sz="2800" b="1">
                <a:ea typeface="SimSun" panose="02010600030101010101" pitchFamily="2" charset="-122"/>
              </a:rPr>
              <a:t>Avoid tight stockings.</a:t>
            </a:r>
            <a:endParaRPr lang="en-US" altLang="en-US" sz="2800" b="1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E5B7F112-584A-4718-A08A-AFE763930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zh-CN" b="1">
                <a:ea typeface="SimSun" panose="02010600030101010101" pitchFamily="2" charset="-122"/>
              </a:rPr>
              <a:t>Varicosities</a:t>
            </a:r>
            <a:endParaRPr lang="en-US" altLang="en-US" b="1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E538C425-4879-459C-B84A-2CD819EBE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 algn="l" rtl="0" eaLnBrk="1" hangingPunct="1"/>
            <a:r>
              <a:rPr lang="en-US" altLang="zh-CN" sz="3200">
                <a:ea typeface="SimSun" panose="02010600030101010101" pitchFamily="2" charset="-122"/>
              </a:rPr>
              <a:t>Rest in sims' position.</a:t>
            </a:r>
          </a:p>
          <a:p>
            <a:pPr marL="1371600" lvl="2" indent="-457200" algn="l" rtl="0" eaLnBrk="1" hangingPunct="1"/>
            <a:r>
              <a:rPr lang="en-US" altLang="zh-CN" sz="3200">
                <a:ea typeface="SimSun" panose="02010600030101010101" pitchFamily="2" charset="-122"/>
              </a:rPr>
              <a:t>Elevate legs regularly.</a:t>
            </a:r>
          </a:p>
          <a:p>
            <a:pPr marL="1371600" lvl="2" indent="-457200" algn="l" rtl="0" eaLnBrk="1" hangingPunct="1"/>
            <a:r>
              <a:rPr lang="en-US" altLang="zh-CN" sz="3200">
                <a:ea typeface="SimSun" panose="02010600030101010101" pitchFamily="2" charset="-122"/>
              </a:rPr>
              <a:t>Avoid crossing legs.</a:t>
            </a:r>
          </a:p>
          <a:p>
            <a:pPr marL="1371600" lvl="2" indent="-457200" algn="l" rtl="0" eaLnBrk="1" hangingPunct="1"/>
            <a:r>
              <a:rPr lang="en-US" altLang="zh-CN" sz="3200">
                <a:ea typeface="SimSun" panose="02010600030101010101" pitchFamily="2" charset="-122"/>
              </a:rPr>
              <a:t>Avoid long periods of standing </a:t>
            </a:r>
            <a:endParaRPr lang="en-US" altLang="en-US" sz="3200"/>
          </a:p>
        </p:txBody>
      </p:sp>
      <p:pic>
        <p:nvPicPr>
          <p:cNvPr id="1026" name="Picture 2" descr="E:\Varicose-Veins-During-Pregn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3568"/>
            <a:ext cx="365760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3E2BB295-5667-4714-AEE7-CB308A9C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zh-CN" b="1">
                <a:ea typeface="SimSun" panose="02010600030101010101" pitchFamily="2" charset="-122"/>
              </a:rPr>
              <a:t>Hemorrhoids</a:t>
            </a:r>
            <a:endParaRPr lang="en-US" altLang="en-US" b="1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B221436C-A71E-4018-979E-2222B7B5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altLang="zh-CN" sz="3600" b="1">
                <a:ea typeface="SimSun" panose="02010600030101010101" pitchFamily="2" charset="-122"/>
              </a:rPr>
              <a:t>RELIEF MEASURES</a:t>
            </a:r>
            <a:r>
              <a:rPr lang="en-US" altLang="zh-CN" b="1">
                <a:ea typeface="SimSun" panose="02010600030101010101" pitchFamily="2" charset="-122"/>
              </a:rPr>
              <a:t>:</a:t>
            </a:r>
            <a:endParaRPr lang="en-US" altLang="zh-CN">
              <a:ea typeface="SimSun" panose="02010600030101010101" pitchFamily="2" charset="-122"/>
            </a:endParaRPr>
          </a:p>
          <a:p>
            <a:pPr lvl="2" algn="l" rtl="0" eaLnBrk="1" hangingPunct="1"/>
            <a:r>
              <a:rPr lang="en-US" altLang="zh-CN" sz="3600">
                <a:ea typeface="SimSun" panose="02010600030101010101" pitchFamily="2" charset="-122"/>
              </a:rPr>
              <a:t>Maintain regular bowel habits.</a:t>
            </a:r>
          </a:p>
          <a:p>
            <a:pPr lvl="2" algn="l" rtl="0" eaLnBrk="1" hangingPunct="1"/>
            <a:r>
              <a:rPr lang="en-US" altLang="zh-CN" sz="3600">
                <a:ea typeface="SimSun" panose="02010600030101010101" pitchFamily="2" charset="-122"/>
              </a:rPr>
              <a:t>Use prescribed stool softeners.</a:t>
            </a:r>
          </a:p>
          <a:p>
            <a:pPr lvl="2" algn="l" rtl="0" eaLnBrk="1" hangingPunct="1"/>
            <a:r>
              <a:rPr lang="en-US" altLang="zh-CN" sz="3600">
                <a:ea typeface="SimSun" panose="02010600030101010101" pitchFamily="2" charset="-122"/>
              </a:rPr>
              <a:t>Apply topical or anesthetic ointments to area.</a:t>
            </a:r>
            <a:endParaRPr lang="en-US" altLang="en-US" sz="36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06D0B4F6-2EAB-48D9-94C9-87047ECAB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675688" cy="5364162"/>
          </a:xfrm>
        </p:spPr>
        <p:txBody>
          <a:bodyPr/>
          <a:lstStyle/>
          <a:p>
            <a:pPr marL="609600" indent="-609600" algn="l" rtl="0"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        Exercise:</a:t>
            </a:r>
          </a:p>
          <a:p>
            <a:pPr marL="457200" lvl="1" indent="0" algn="l" rtl="0" eaLnBrk="1" hangingPunct="1">
              <a:buNone/>
            </a:pPr>
            <a:r>
              <a:rPr lang="en-US" altLang="en-US" dirty="0"/>
              <a:t>Exercise is </a:t>
            </a:r>
            <a:r>
              <a:rPr lang="en-US" altLang="en-US" dirty="0">
                <a:solidFill>
                  <a:srgbClr val="FF0000"/>
                </a:solidFill>
              </a:rPr>
              <a:t>avoided </a:t>
            </a:r>
            <a:r>
              <a:rPr lang="en-US" altLang="en-US" dirty="0"/>
              <a:t>in women with twin pregnancies, pregnancy induced hypertension,</a:t>
            </a:r>
          </a:p>
          <a:p>
            <a:pPr marL="457200" lvl="1" indent="0" algn="l" rtl="0" eaLnBrk="1" hangingPunct="1">
              <a:buNone/>
            </a:pPr>
            <a:r>
              <a:rPr lang="en-US" altLang="en-US" sz="3200" b="1" dirty="0"/>
              <a:t>    Coitus:</a:t>
            </a:r>
          </a:p>
          <a:p>
            <a:pPr marL="457200" lvl="1" indent="0" algn="l" rtl="0" eaLnBrk="1" hangingPunct="1">
              <a:buNone/>
            </a:pPr>
            <a:r>
              <a:rPr lang="en-US" altLang="en-US" sz="2800" dirty="0"/>
              <a:t>Coitus should only be avoided in threatened abortion, PROM, threatened preterm delivery or if there is a placenta previa </a:t>
            </a:r>
          </a:p>
          <a:p>
            <a:pPr marL="990600" lvl="1" indent="-533400" algn="l" rtl="0" eaLnBrk="1" hangingPunct="1"/>
            <a:endParaRPr lang="en-US" altLang="en-US" b="1" dirty="0"/>
          </a:p>
          <a:p>
            <a:pPr marL="990600" lvl="1" indent="-533400" algn="l" rtl="0" eaLnBrk="1" hangingPunct="1"/>
            <a:endParaRPr lang="en-US" altLang="en-US" b="1" dirty="0"/>
          </a:p>
          <a:p>
            <a:pPr marL="990600" lvl="1" indent="-533400" algn="l" rtl="0" eaLnBrk="1" hangingPunct="1"/>
            <a:endParaRPr lang="en-US" altLang="en-US" dirty="0"/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xmlns="" id="{4808E19A-77C6-420E-AA7E-20D928585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daily activity </a:t>
            </a:r>
            <a:endParaRPr lang="ar-IQ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F203F4F3-877D-4714-9AC6-241EFE76E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F1C1CA70-CC9C-4C19-AD5D-8B3E6255F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96875" y="1600200"/>
            <a:ext cx="8931275" cy="4419600"/>
          </a:xfrm>
        </p:spPr>
        <p:txBody>
          <a:bodyPr/>
          <a:lstStyle/>
          <a:p>
            <a:pPr marL="914400" lvl="2" indent="0" algn="l" rtl="0" eaLnBrk="1" hangingPunct="1">
              <a:lnSpc>
                <a:spcPct val="90000"/>
              </a:lnSpc>
              <a:buNone/>
            </a:pPr>
            <a:r>
              <a:rPr lang="en-US" altLang="en-US" sz="3200" b="1" dirty="0"/>
              <a:t>Clothing</a:t>
            </a:r>
          </a:p>
          <a:p>
            <a:pPr marL="1752600" lvl="3" indent="-381000" algn="l" rtl="0" eaLnBrk="1" hangingPunct="1">
              <a:lnSpc>
                <a:spcPct val="90000"/>
              </a:lnSpc>
            </a:pPr>
            <a:r>
              <a:rPr lang="en-US" altLang="en-US" sz="2800" dirty="0"/>
              <a:t> should be practical and non-restricting.</a:t>
            </a:r>
          </a:p>
          <a:p>
            <a:pPr marL="1752600" lvl="3" indent="-381000" algn="l" rtl="0" eaLnBrk="1" hangingPunct="1">
              <a:lnSpc>
                <a:spcPct val="90000"/>
              </a:lnSpc>
            </a:pPr>
            <a:r>
              <a:rPr lang="en-US" altLang="en-US" sz="2800" dirty="0"/>
              <a:t> High heels are avoided to prevent loss of balance and prevent increased backache.</a:t>
            </a:r>
          </a:p>
          <a:p>
            <a:pPr marL="457200" lvl="1" indent="0" algn="l" rtl="0" eaLnBrk="1" hangingPunct="1">
              <a:buNone/>
            </a:pPr>
            <a:r>
              <a:rPr lang="en-US" altLang="en-US" b="1" dirty="0"/>
              <a:t>     Traveling.</a:t>
            </a:r>
          </a:p>
          <a:p>
            <a:pPr marL="457200" lvl="1" indent="0" algn="l" rtl="0" eaLnBrk="1" hangingPunct="1">
              <a:buNone/>
            </a:pPr>
            <a:r>
              <a:rPr lang="en-US" altLang="en-US" b="1" dirty="0"/>
              <a:t>     Care of teeth.</a:t>
            </a:r>
          </a:p>
          <a:p>
            <a:pPr marL="1752600" lvl="3" indent="-381000" algn="l" rtl="0" eaLnBrk="1" hangingPunct="1">
              <a:lnSpc>
                <a:spcPct val="90000"/>
              </a:lnSpc>
            </a:pPr>
            <a:endParaRPr lang="ar-IQ" alt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946ADBA1-DAC4-497B-8E6D-78587D476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9FF87B-96A8-417A-8CC2-D2BD1470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rtl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rtl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rtl="0">
              <a:buFont typeface="Wingdings" panose="05000000000000000000" pitchFamily="2" charset="2"/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 Supplements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E070EB23-40D4-4151-9049-4372FD337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Folic Acid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DB58AB8F-19D6-4A69-8E6F-00231D55C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800" dirty="0"/>
              <a:t>Start before conception and throughout the first 12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 weeks.</a:t>
            </a:r>
          </a:p>
          <a:p>
            <a:pPr algn="l" rtl="0"/>
            <a:r>
              <a:rPr lang="en-US" altLang="en-US" sz="2800" dirty="0"/>
              <a:t>reduces the risk of having a baby with a neural tube defect (for example, anencephaly or spina bifida).</a:t>
            </a:r>
          </a:p>
          <a:p>
            <a:pPr algn="l" rtl="0"/>
            <a:r>
              <a:rPr lang="en-US" altLang="en-US" sz="2800" dirty="0"/>
              <a:t>The recommended dose is 400 micrograms per day.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A7F235C9-61C3-4886-8B2B-C291FCDF6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 altLang="en-US"/>
          </a:p>
        </p:txBody>
      </p:sp>
      <p:pic>
        <p:nvPicPr>
          <p:cNvPr id="32771" name="Picture 4" descr="C:\Users\ADNAN\Desktop\images (2).jpg">
            <a:extLst>
              <a:ext uri="{FF2B5EF4-FFF2-40B4-BE49-F238E27FC236}">
                <a16:creationId xmlns:a16="http://schemas.microsoft.com/office/drawing/2014/main" xmlns="" id="{1462123B-4037-4810-A50C-BA6C7AB5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3776663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:\Users\ADNAN\Desktop\images (3).jpg">
            <a:extLst>
              <a:ext uri="{FF2B5EF4-FFF2-40B4-BE49-F238E27FC236}">
                <a16:creationId xmlns:a16="http://schemas.microsoft.com/office/drawing/2014/main" xmlns="" id="{0091958B-CE38-467A-9E05-5415665F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:\Users\ADNAN\Desktop\images (2).jpg">
            <a:extLst>
              <a:ext uri="{FF2B5EF4-FFF2-40B4-BE49-F238E27FC236}">
                <a16:creationId xmlns:a16="http://schemas.microsoft.com/office/drawing/2014/main" xmlns="" id="{D7C478CD-3F45-4070-ADAF-52F9874CC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702945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2C745690-35E8-459F-B028-CB2C72A57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 altLang="en-US"/>
          </a:p>
        </p:txBody>
      </p:sp>
      <p:pic>
        <p:nvPicPr>
          <p:cNvPr id="33795" name="Picture 2" descr="C:\Users\ADNAN\Desktop\anencephaly1.gif">
            <a:extLst>
              <a:ext uri="{FF2B5EF4-FFF2-40B4-BE49-F238E27FC236}">
                <a16:creationId xmlns:a16="http://schemas.microsoft.com/office/drawing/2014/main" xmlns="" id="{E2EB79DA-99EF-4CF3-AAB2-AF5976D9A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66908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08A9FE02-36E4-4043-B17B-DDCABA67A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Vitamin D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7BE6FED7-4CFE-4D41-BB7F-9EE41221A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7994650" cy="4492625"/>
          </a:xfrm>
        </p:spPr>
        <p:txBody>
          <a:bodyPr/>
          <a:lstStyle/>
          <a:p>
            <a:pPr algn="l" rtl="0" eaLnBrk="1" hangingPunct="1"/>
            <a:r>
              <a:rPr lang="en-US" altLang="en-US" sz="2800"/>
              <a:t>women who have limited exposure to sunlight, such as women who are predominantly housebound, or usually remain covered when outdoors</a:t>
            </a:r>
          </a:p>
          <a:p>
            <a:pPr algn="l" rtl="0" eaLnBrk="1" hangingPunct="1"/>
            <a:r>
              <a:rPr lang="en-US" altLang="en-US" sz="2800"/>
              <a:t>women who eat a diet particularly low in vitamin D, such as women who consume no oily fish, eggs, meat, vitamin D-fortified soulde be taking. </a:t>
            </a:r>
          </a:p>
          <a:p>
            <a:pPr algn="l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1D9E5140-8204-4293-8FA9-1380D36EB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4800">
                <a:ea typeface="SimSun" panose="02010600030101010101" pitchFamily="2" charset="-122"/>
              </a:rPr>
              <a:t/>
            </a:r>
            <a:br>
              <a:rPr lang="en-US" altLang="zh-CN" sz="4800">
                <a:ea typeface="SimSun" panose="02010600030101010101" pitchFamily="2" charset="-122"/>
              </a:rPr>
            </a:br>
            <a:r>
              <a:rPr lang="en-US" altLang="zh-CN" sz="4800">
                <a:ea typeface="SimSun" panose="02010600030101010101" pitchFamily="2" charset="-122"/>
              </a:rPr>
              <a:t>Goals</a:t>
            </a:r>
            <a:r>
              <a:rPr lang="en-US" altLang="zh-CN" sz="4000">
                <a:ea typeface="SimSun" panose="02010600030101010101" pitchFamily="2" charset="-122"/>
              </a:rPr>
              <a:t/>
            </a:r>
            <a:br>
              <a:rPr lang="en-US" altLang="zh-CN" sz="4000">
                <a:ea typeface="SimSun" panose="02010600030101010101" pitchFamily="2" charset="-122"/>
              </a:rPr>
            </a:br>
            <a:endParaRPr lang="en-US" altLang="en-US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56225D1-7982-4477-B60C-A4F88A3C7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 eaLnBrk="1" hangingPunct="1">
              <a:buFont typeface="Wingdings" panose="05000000000000000000" pitchFamily="2" charset="2"/>
              <a:buNone/>
            </a:pPr>
            <a:r>
              <a:rPr lang="en-GB" altLang="en-US"/>
              <a:t>1. The main goal is the safety and welfare of the mother and her fetus. </a:t>
            </a:r>
          </a:p>
          <a:p>
            <a:pPr marL="514350" indent="-514350" algn="l" rtl="0" eaLnBrk="1" hangingPunct="1">
              <a:buFont typeface="Wingdings" panose="05000000000000000000" pitchFamily="2" charset="2"/>
              <a:buNone/>
            </a:pPr>
            <a:r>
              <a:rPr lang="en-GB" altLang="en-US"/>
              <a:t>2. The preparation of mother for labor, and lactation. </a:t>
            </a:r>
          </a:p>
          <a:p>
            <a:pPr marL="514350" indent="-514350" algn="l" rtl="0" eaLnBrk="1" hangingPunct="1">
              <a:buFont typeface="Wingdings" panose="05000000000000000000" pitchFamily="2" charset="2"/>
              <a:buNone/>
            </a:pPr>
            <a:r>
              <a:rPr lang="en-GB" altLang="en-US"/>
              <a:t>3. The early detection and appropriate treatment of high risk conditions.</a:t>
            </a:r>
          </a:p>
          <a:p>
            <a:pPr marL="514350" indent="-514350" algn="l" rtl="0" eaLnBrk="1" hangingPunct="1">
              <a:buFont typeface="Wingdings" panose="05000000000000000000" pitchFamily="2" charset="2"/>
              <a:buNone/>
            </a:pPr>
            <a:r>
              <a:rPr lang="en-GB" altLang="en-US"/>
              <a:t>4. The reduction of maternal and infant mortality, and prematurity.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BFD1B1EB-58F4-4691-B5D9-F3041228F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>
                <a:solidFill>
                  <a:srgbClr val="FF0000"/>
                </a:solidFill>
              </a:rPr>
              <a:t>Screening 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37FE8DB6-142E-4CB5-9EE0-ADA82C68B9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altLang="en-US" dirty="0"/>
          </a:p>
          <a:p>
            <a:pPr algn="l" rtl="0"/>
            <a:r>
              <a:rPr lang="en-US" altLang="en-US" dirty="0"/>
              <a:t>Women should be offered testing for blood group </a:t>
            </a:r>
          </a:p>
          <a:p>
            <a:pPr algn="l" rtl="0"/>
            <a:r>
              <a:rPr lang="en-US" altLang="en-US" dirty="0"/>
              <a:t>To give anti-D at 28 weeks and post delivery within 72 hrs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17FF69FC-7D3C-4BA6-90A4-AC0DE7E68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xmlns="" id="{761591F1-316A-4FD3-A0BB-9CDE2A227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/>
              <a:t>Blood group and RH incompitability </a:t>
            </a:r>
          </a:p>
          <a:p>
            <a:pPr algn="l" rtl="0"/>
            <a:r>
              <a:rPr lang="en-US" altLang="en-US"/>
              <a:t>GUE</a:t>
            </a:r>
          </a:p>
          <a:p>
            <a:pPr algn="l" rtl="0"/>
            <a:r>
              <a:rPr lang="en-US" altLang="en-US"/>
              <a:t>GSE</a:t>
            </a:r>
          </a:p>
          <a:p>
            <a:pPr algn="l" rtl="0"/>
            <a:r>
              <a:rPr lang="en-US" altLang="en-US"/>
              <a:t>RFT</a:t>
            </a:r>
          </a:p>
          <a:p>
            <a:pPr algn="l" rtl="0"/>
            <a:r>
              <a:rPr lang="en-US" altLang="en-US"/>
              <a:t>LFT</a:t>
            </a:r>
          </a:p>
          <a:p>
            <a:pPr algn="l" rtl="0"/>
            <a:r>
              <a:rPr lang="en-US" altLang="en-US"/>
              <a:t>CBC</a:t>
            </a:r>
          </a:p>
          <a:p>
            <a:pPr algn="l" rtl="0"/>
            <a:r>
              <a:rPr lang="en-US" altLang="en-US"/>
              <a:t>U/S</a:t>
            </a:r>
            <a:endParaRPr lang="ar-IQ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F1D03A3E-5328-461B-BAD9-EF352EEA5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 altLang="en-US"/>
          </a:p>
        </p:txBody>
      </p:sp>
      <p:pic>
        <p:nvPicPr>
          <p:cNvPr id="38915" name="Picture 2" descr="C:\Users\ADNAN\Desktop\images.jpg">
            <a:extLst>
              <a:ext uri="{FF2B5EF4-FFF2-40B4-BE49-F238E27FC236}">
                <a16:creationId xmlns:a16="http://schemas.microsoft.com/office/drawing/2014/main" xmlns="" id="{15930430-C17D-4A23-ADAB-B4ECD309B3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A708CD75-F835-4AA5-AC77-8D4786C72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Schedule for Antenatal Visits: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75C06D8D-6E29-4756-803A-38305AB6E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066087" cy="441960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The first visit or initial visit should be made as early is pregnancy as possible.</a:t>
            </a:r>
            <a:endParaRPr lang="en-US" altLang="zh-CN" u="sng">
              <a:ea typeface="SimSun" panose="02010600030101010101" pitchFamily="2" charset="-122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zh-CN" u="sng">
                <a:ea typeface="SimSun" panose="02010600030101010101" pitchFamily="2" charset="-122"/>
              </a:rPr>
              <a:t>Return Visits:</a:t>
            </a:r>
            <a:endParaRPr lang="en-US" altLang="zh-CN">
              <a:ea typeface="SimSun" panose="02010600030101010101" pitchFamily="2" charset="-122"/>
            </a:endParaRPr>
          </a:p>
          <a:p>
            <a:pPr algn="l" rtl="0" eaLnBrk="1" hangingPunct="1"/>
            <a:r>
              <a:rPr lang="en-US" altLang="zh-CN">
                <a:ea typeface="SimSun" panose="02010600030101010101" pitchFamily="2" charset="-122"/>
              </a:rPr>
              <a:t>Once every month till 28 w.</a:t>
            </a:r>
          </a:p>
          <a:p>
            <a:pPr algn="l" rtl="0" eaLnBrk="1" hangingPunct="1"/>
            <a:r>
              <a:rPr lang="en-US" altLang="zh-CN">
                <a:ea typeface="SimSun" panose="02010600030101010101" pitchFamily="2" charset="-122"/>
              </a:rPr>
              <a:t>Once every 2 weeks till the 36 w</a:t>
            </a:r>
          </a:p>
          <a:p>
            <a:pPr algn="l" rtl="0" eaLnBrk="1" hangingPunct="1"/>
            <a:r>
              <a:rPr lang="en-US" altLang="zh-CN">
                <a:ea typeface="SimSun" panose="02010600030101010101" pitchFamily="2" charset="-122"/>
              </a:rPr>
              <a:t>Once every week, till labor.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>
            <a:extLst>
              <a:ext uri="{FF2B5EF4-FFF2-40B4-BE49-F238E27FC236}">
                <a16:creationId xmlns:a16="http://schemas.microsoft.com/office/drawing/2014/main" xmlns="" id="{1D0A275F-A59F-4932-9E6A-96EA358855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263" y="1568450"/>
            <a:ext cx="7921625" cy="4392613"/>
            <a:chOff x="363" y="988"/>
            <a:chExt cx="2880" cy="720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xmlns="" id="{29406021-358F-4FF6-8DF6-52E352B03E7F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236" y="844"/>
              <a:ext cx="144" cy="1007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xmlns="" id="{E570A076-D177-477E-ADB1-C12530AAE796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733" y="134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xmlns="" id="{01FBA77C-E554-42A3-8017-E22D85BA24D2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228" y="843"/>
              <a:ext cx="144" cy="1009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>
              <a:extLst>
                <a:ext uri="{FF2B5EF4-FFF2-40B4-BE49-F238E27FC236}">
                  <a16:creationId xmlns:a16="http://schemas.microsoft.com/office/drawing/2014/main" xmlns="" id="{08AB747B-73B2-4A5D-93DB-669DD606D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" y="9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Assessment </a:t>
              </a:r>
            </a:p>
          </p:txBody>
        </p:sp>
        <p:sp>
          <p:nvSpPr>
            <p:cNvPr id="4" name="_s1032">
              <a:extLst>
                <a:ext uri="{FF2B5EF4-FFF2-40B4-BE49-F238E27FC236}">
                  <a16:creationId xmlns:a16="http://schemas.microsoft.com/office/drawing/2014/main" xmlns="" id="{7EDEC00D-02EC-42B3-9061-B25707F38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History </a:t>
              </a:r>
            </a:p>
          </p:txBody>
        </p:sp>
        <p:sp>
          <p:nvSpPr>
            <p:cNvPr id="5" name="_s1033">
              <a:extLst>
                <a:ext uri="{FF2B5EF4-FFF2-40B4-BE49-F238E27FC236}">
                  <a16:creationId xmlns:a16="http://schemas.microsoft.com/office/drawing/2014/main" xmlns="" id="{9BD76986-061D-48CA-831A-9463299FA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Examination </a:t>
              </a:r>
            </a:p>
          </p:txBody>
        </p:sp>
        <p:sp>
          <p:nvSpPr>
            <p:cNvPr id="6" name="_s1034">
              <a:extLst>
                <a:ext uri="{FF2B5EF4-FFF2-40B4-BE49-F238E27FC236}">
                  <a16:creationId xmlns:a16="http://schemas.microsoft.com/office/drawing/2014/main" xmlns="" id="{8D25171C-4E07-4961-A1C2-0C8D8C0D2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Investigation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63D89668-82A1-49AC-95E0-B8DBEC7A5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History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2295E696-86E3-47D8-94F5-EC746879B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/>
              <a:t>Personal history</a:t>
            </a:r>
          </a:p>
          <a:p>
            <a:pPr algn="l" rtl="0" eaLnBrk="1" hangingPunct="1"/>
            <a:r>
              <a:rPr lang="en-US" altLang="en-US" sz="3600" b="1"/>
              <a:t>Family history </a:t>
            </a:r>
          </a:p>
          <a:p>
            <a:pPr algn="l" rtl="0" eaLnBrk="1" hangingPunct="1"/>
            <a:r>
              <a:rPr lang="en-US" altLang="zh-CN" sz="3600" b="1">
                <a:ea typeface="SimSun" panose="02010600030101010101" pitchFamily="2" charset="-122"/>
              </a:rPr>
              <a:t>Medical and surgical history </a:t>
            </a:r>
          </a:p>
          <a:p>
            <a:pPr algn="l" rtl="0" eaLnBrk="1" hangingPunct="1"/>
            <a:r>
              <a:rPr lang="en-US" altLang="zh-CN" sz="3600" b="1">
                <a:ea typeface="SimSun" panose="02010600030101010101" pitchFamily="2" charset="-122"/>
              </a:rPr>
              <a:t>Menstrual history </a:t>
            </a:r>
            <a:endParaRPr lang="ar-EG" altLang="zh-CN" sz="3600" b="1"/>
          </a:p>
          <a:p>
            <a:pPr algn="l" rtl="0" eaLnBrk="1" hangingPunct="1"/>
            <a:r>
              <a:rPr lang="en-US" altLang="zh-CN" sz="3600" b="1">
                <a:ea typeface="SimSun" panose="02010600030101010101" pitchFamily="2" charset="-122"/>
              </a:rPr>
              <a:t>Obstetrical history </a:t>
            </a:r>
            <a:endParaRPr lang="ar-EG" altLang="zh-CN" sz="3600" b="1"/>
          </a:p>
          <a:p>
            <a:pPr algn="l" rtl="0" eaLnBrk="1" hangingPunct="1"/>
            <a:r>
              <a:rPr lang="en-US" altLang="zh-CN" sz="3600" b="1">
                <a:ea typeface="SimSun" panose="02010600030101010101" pitchFamily="2" charset="-122"/>
              </a:rPr>
              <a:t>History of present pregnancy </a:t>
            </a:r>
            <a:endParaRPr lang="en-US" altLang="en-US" sz="3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0FFE494E-5C24-4F2F-A8B1-2A5D67711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Content Placeholder 4">
            <a:extLst>
              <a:ext uri="{FF2B5EF4-FFF2-40B4-BE49-F238E27FC236}">
                <a16:creationId xmlns:a16="http://schemas.microsoft.com/office/drawing/2014/main" xmlns="" id="{BC6809A2-D572-4FD2-80EF-83907C47D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8948738" cy="69135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E095338E-432C-4C1B-B312-81E111263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Content Placeholder 4">
            <a:extLst>
              <a:ext uri="{FF2B5EF4-FFF2-40B4-BE49-F238E27FC236}">
                <a16:creationId xmlns:a16="http://schemas.microsoft.com/office/drawing/2014/main" xmlns="" id="{B7BE1609-C6F0-4F8F-A7F6-50EA7BF83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9144000" cy="67421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127F982C-A3F7-4A74-A2CF-3F24EFBAF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Content Placeholder 4">
            <a:extLst>
              <a:ext uri="{FF2B5EF4-FFF2-40B4-BE49-F238E27FC236}">
                <a16:creationId xmlns:a16="http://schemas.microsoft.com/office/drawing/2014/main" xmlns="" id="{A12D0716-C13E-48F6-9913-8D4DDDBEF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968"/>
            <a:ext cx="9144000" cy="6629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4014</TotalTime>
  <Words>523</Words>
  <Application>Microsoft Office PowerPoint</Application>
  <PresentationFormat>On-screen Show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Radial</vt:lpstr>
      <vt:lpstr>Antenatal Care </vt:lpstr>
      <vt:lpstr>Definition of Antenatal care</vt:lpstr>
      <vt:lpstr> Goals </vt:lpstr>
      <vt:lpstr>Schedule for Antenatal Visits:</vt:lpstr>
      <vt:lpstr>PowerPoint Presentation</vt:lpstr>
      <vt:lpstr>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Minor discomfort during pregnancy </vt:lpstr>
      <vt:lpstr>Heartburn </vt:lpstr>
      <vt:lpstr>Edema</vt:lpstr>
      <vt:lpstr>Varicosities</vt:lpstr>
      <vt:lpstr>Hemorrhoids</vt:lpstr>
      <vt:lpstr>Some daily activity </vt:lpstr>
      <vt:lpstr>PowerPoint Presentation</vt:lpstr>
      <vt:lpstr>PowerPoint Presentation</vt:lpstr>
      <vt:lpstr>  Folic Acid</vt:lpstr>
      <vt:lpstr>PowerPoint Presentation</vt:lpstr>
      <vt:lpstr>PowerPoint Presentation</vt:lpstr>
      <vt:lpstr>Vitamin D</vt:lpstr>
      <vt:lpstr>Screening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Antenatal Care</dc:title>
  <dc:creator>CiTC</dc:creator>
  <cp:lastModifiedBy>HelpTech</cp:lastModifiedBy>
  <cp:revision>116</cp:revision>
  <dcterms:created xsi:type="dcterms:W3CDTF">2011-10-23T10:30:28Z</dcterms:created>
  <dcterms:modified xsi:type="dcterms:W3CDTF">2024-10-30T04:28:05Z</dcterms:modified>
</cp:coreProperties>
</file>