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9.xml" /><Relationship Id="rId1" Type="http://schemas.openxmlformats.org/officeDocument/2006/relationships/slideLayout" Target="../slideLayouts/slideLayout3.xml" /><Relationship Id="rId6" Type="http://schemas.openxmlformats.org/officeDocument/2006/relationships/image" Target="../media/image8.png" /><Relationship Id="rId5" Type="http://schemas.openxmlformats.org/officeDocument/2006/relationships/image" Target="../media/image7.jpg" /><Relationship Id="rId4"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428750" y="2894330"/>
            <a:ext cx="9144000" cy="6159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E30000"/>
              </a:buClr>
              <a:buSzPct val="100000"/>
              <a:buFont typeface="Times New Roman"/>
              <a:buNone/>
            </a:pPr>
            <a:r>
              <a:rPr lang="en-US" b="1" dirty="0">
                <a:solidFill>
                  <a:srgbClr val="E30000"/>
                </a:solidFill>
                <a:latin typeface="Times New Roman"/>
                <a:ea typeface="Times New Roman"/>
                <a:cs typeface="Times New Roman"/>
                <a:sym typeface="Times New Roman"/>
              </a:rPr>
              <a:t>Bimanual pelvic examination</a:t>
            </a:r>
            <a:endParaRPr dirty="0"/>
          </a:p>
        </p:txBody>
      </p:sp>
      <p:sp>
        <p:nvSpPr>
          <p:cNvPr id="85" name="Google Shape;85;p13"/>
          <p:cNvSpPr txBox="1">
            <a:spLocks noGrp="1"/>
          </p:cNvSpPr>
          <p:nvPr>
            <p:ph type="subTitle" idx="1"/>
          </p:nvPr>
        </p:nvSpPr>
        <p:spPr>
          <a:xfrm>
            <a:off x="1115060" y="4965383"/>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85623"/>
              </a:buClr>
              <a:buSzPts val="2400"/>
              <a:buNone/>
            </a:pPr>
            <a:r>
              <a:rPr lang="en-US" b="1">
                <a:solidFill>
                  <a:srgbClr val="385623"/>
                </a:solidFill>
                <a:latin typeface="Times New Roman"/>
                <a:ea typeface="Times New Roman"/>
                <a:cs typeface="Times New Roman"/>
                <a:sym typeface="Times New Roman"/>
              </a:rPr>
              <a:t>Prepared by:</a:t>
            </a:r>
            <a:endParaRPr/>
          </a:p>
          <a:p>
            <a:pPr marL="0" lvl="0" indent="0" algn="ctr" rtl="0">
              <a:lnSpc>
                <a:spcPct val="90000"/>
              </a:lnSpc>
              <a:spcBef>
                <a:spcPts val="1000"/>
              </a:spcBef>
              <a:spcAft>
                <a:spcPts val="0"/>
              </a:spcAft>
              <a:buClr>
                <a:srgbClr val="385623"/>
              </a:buClr>
              <a:buSzPts val="2400"/>
              <a:buNone/>
            </a:pPr>
            <a:r>
              <a:rPr lang="en-US" b="1">
                <a:solidFill>
                  <a:srgbClr val="385623"/>
                </a:solidFill>
                <a:latin typeface="Times New Roman"/>
                <a:ea typeface="Times New Roman"/>
                <a:cs typeface="Times New Roman"/>
                <a:sym typeface="Times New Roman"/>
              </a:rPr>
              <a:t>Shaimaa Shahab</a:t>
            </a:r>
            <a:endParaRPr/>
          </a:p>
        </p:txBody>
      </p:sp>
      <p:pic>
        <p:nvPicPr>
          <p:cNvPr id="86" name="Google Shape;86;p13"/>
          <p:cNvPicPr preferRelativeResize="0"/>
          <p:nvPr/>
        </p:nvPicPr>
        <p:blipFill rotWithShape="1">
          <a:blip r:embed="rId3">
            <a:alphaModFix/>
          </a:blip>
          <a:srcRect/>
          <a:stretch/>
        </p:blipFill>
        <p:spPr>
          <a:xfrm>
            <a:off x="688340" y="276860"/>
            <a:ext cx="2204720" cy="20599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718820" y="314325"/>
            <a:ext cx="1063498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Times New Roman"/>
              <a:buNone/>
            </a:pPr>
            <a:r>
              <a:rPr lang="en-US" b="1">
                <a:solidFill>
                  <a:srgbClr val="C00000"/>
                </a:solidFill>
                <a:latin typeface="Times New Roman"/>
                <a:ea typeface="Times New Roman"/>
                <a:cs typeface="Times New Roman"/>
                <a:sym typeface="Times New Roman"/>
              </a:rPr>
              <a:t>Inspect the vulva</a:t>
            </a:r>
            <a:endParaRPr/>
          </a:p>
        </p:txBody>
      </p:sp>
      <p:sp>
        <p:nvSpPr>
          <p:cNvPr id="143" name="Google Shape;143;p22"/>
          <p:cNvSpPr txBox="1">
            <a:spLocks noGrp="1"/>
          </p:cNvSpPr>
          <p:nvPr>
            <p:ph type="body" idx="1"/>
          </p:nvPr>
        </p:nvSpPr>
        <p:spPr>
          <a:xfrm>
            <a:off x="617855" y="868680"/>
            <a:ext cx="11358880" cy="3635375"/>
          </a:xfrm>
          <a:prstGeom prst="rect">
            <a:avLst/>
          </a:prstGeom>
          <a:noFill/>
          <a:ln>
            <a:noFill/>
          </a:ln>
        </p:spPr>
        <p:txBody>
          <a:bodyPr spcFirstLastPara="1" wrap="square" lIns="91425" tIns="45700" rIns="91425" bIns="45700" anchor="t" anchorCtr="0">
            <a:noAutofit/>
          </a:bodyPr>
          <a:lstStyle/>
          <a:p>
            <a:pPr marL="228600" lvl="0" indent="-50800" algn="l" rtl="0">
              <a:lnSpc>
                <a:spcPct val="100000"/>
              </a:lnSpc>
              <a:spcBef>
                <a:spcPts val="0"/>
              </a:spcBef>
              <a:spcAft>
                <a:spcPts val="0"/>
              </a:spcAft>
              <a:buClr>
                <a:schemeClr val="dk1"/>
              </a:buClr>
              <a:buSzPts val="2800"/>
              <a:buNone/>
            </a:pPr>
            <a:endParaRPr>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3200"/>
              <a:buNone/>
            </a:pPr>
            <a:r>
              <a:rPr lang="en-US" sz="3200">
                <a:latin typeface="Times New Roman"/>
                <a:ea typeface="Times New Roman"/>
                <a:cs typeface="Times New Roman"/>
                <a:sym typeface="Times New Roman"/>
              </a:rPr>
              <a:t>I</a:t>
            </a:r>
            <a:r>
              <a:rPr lang="en-US" sz="3300">
                <a:latin typeface="Times New Roman"/>
                <a:ea typeface="Times New Roman"/>
                <a:cs typeface="Times New Roman"/>
                <a:sym typeface="Times New Roman"/>
              </a:rPr>
              <a:t>nspect the vulva for abnormalities:</a:t>
            </a:r>
            <a:endParaRPr/>
          </a:p>
          <a:p>
            <a:pPr marL="228600" lvl="0" indent="-228600" algn="l" rtl="0">
              <a:lnSpc>
                <a:spcPct val="100000"/>
              </a:lnSpc>
              <a:spcBef>
                <a:spcPts val="1000"/>
              </a:spcBef>
              <a:spcAft>
                <a:spcPts val="0"/>
              </a:spcAft>
              <a:buClr>
                <a:schemeClr val="dk1"/>
              </a:buClr>
              <a:buSzPts val="3300"/>
              <a:buChar char="•"/>
            </a:pPr>
            <a:r>
              <a:rPr lang="en-US" sz="3300">
                <a:latin typeface="Times New Roman"/>
                <a:ea typeface="Times New Roman"/>
                <a:cs typeface="Times New Roman"/>
                <a:sym typeface="Times New Roman"/>
              </a:rPr>
              <a:t> Ulcers typically associated with genital herpes.</a:t>
            </a:r>
            <a:endParaRPr/>
          </a:p>
          <a:p>
            <a:pPr marL="228600" lvl="0" indent="-228600" algn="l" rtl="0">
              <a:lnSpc>
                <a:spcPct val="100000"/>
              </a:lnSpc>
              <a:spcBef>
                <a:spcPts val="1000"/>
              </a:spcBef>
              <a:spcAft>
                <a:spcPts val="0"/>
              </a:spcAft>
              <a:buClr>
                <a:schemeClr val="dk1"/>
              </a:buClr>
              <a:buSzPts val="3300"/>
              <a:buChar char="•"/>
            </a:pPr>
            <a:r>
              <a:rPr lang="en-US" sz="3300">
                <a:latin typeface="Times New Roman"/>
                <a:ea typeface="Times New Roman"/>
                <a:cs typeface="Times New Roman"/>
                <a:sym typeface="Times New Roman"/>
              </a:rPr>
              <a:t> Abnormal vaginal discharge</a:t>
            </a:r>
            <a:endParaRPr/>
          </a:p>
          <a:p>
            <a:pPr marL="228600" lvl="0" indent="-228600" algn="l" rtl="0">
              <a:lnSpc>
                <a:spcPct val="100000"/>
              </a:lnSpc>
              <a:spcBef>
                <a:spcPts val="1000"/>
              </a:spcBef>
              <a:spcAft>
                <a:spcPts val="0"/>
              </a:spcAft>
              <a:buClr>
                <a:schemeClr val="dk1"/>
              </a:buClr>
              <a:buSzPts val="3300"/>
              <a:buChar char="•"/>
            </a:pPr>
            <a:r>
              <a:rPr lang="en-US" sz="3300">
                <a:latin typeface="Times New Roman"/>
                <a:ea typeface="Times New Roman"/>
                <a:cs typeface="Times New Roman"/>
                <a:sym typeface="Times New Roman"/>
              </a:rPr>
              <a:t> Scarring and Vaginal atrophy.</a:t>
            </a:r>
            <a:endParaRPr sz="3300">
              <a:latin typeface="Times New Roman"/>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300"/>
              <a:buChar char="•"/>
            </a:pPr>
            <a:r>
              <a:rPr lang="en-US" sz="3300">
                <a:latin typeface="Times New Roman"/>
                <a:ea typeface="Times New Roman"/>
                <a:cs typeface="Times New Roman"/>
                <a:sym typeface="Times New Roman"/>
              </a:rPr>
              <a:t> Masses: causes include Bartholin's cyst and vulval malignancy.</a:t>
            </a:r>
            <a:endParaRPr/>
          </a:p>
          <a:p>
            <a:pPr marL="228600" lvl="0" indent="-228600" algn="l" rtl="0">
              <a:lnSpc>
                <a:spcPct val="100000"/>
              </a:lnSpc>
              <a:spcBef>
                <a:spcPts val="1000"/>
              </a:spcBef>
              <a:spcAft>
                <a:spcPts val="0"/>
              </a:spcAft>
              <a:buClr>
                <a:schemeClr val="dk1"/>
              </a:buClr>
              <a:buSzPts val="3300"/>
              <a:buChar char="•"/>
            </a:pPr>
            <a:r>
              <a:rPr lang="en-US" sz="3300">
                <a:latin typeface="Times New Roman"/>
                <a:ea typeface="Times New Roman"/>
                <a:cs typeface="Times New Roman"/>
                <a:sym typeface="Times New Roman"/>
              </a:rPr>
              <a:t> Inspect for evidence of</a:t>
            </a:r>
            <a:r>
              <a:rPr lang="en-US" sz="3300" b="1">
                <a:solidFill>
                  <a:srgbClr val="C00000"/>
                </a:solidFill>
                <a:latin typeface="Times New Roman"/>
                <a:ea typeface="Times New Roman"/>
                <a:cs typeface="Times New Roman"/>
                <a:sym typeface="Times New Roman"/>
              </a:rPr>
              <a:t> vaginal prolapse</a:t>
            </a:r>
            <a:r>
              <a:rPr lang="en-US" sz="3300">
                <a:latin typeface="Times New Roman"/>
                <a:ea typeface="Times New Roman"/>
                <a:cs typeface="Times New Roman"/>
                <a:sym typeface="Times New Roman"/>
              </a:rPr>
              <a:t> (a bulge visible protruding from the vagina).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4997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00"/>
              </a:buClr>
              <a:buSzPts val="4400"/>
              <a:buFont typeface="Times New Roman"/>
              <a:buNone/>
            </a:pPr>
            <a:r>
              <a:rPr lang="en-US" b="1">
                <a:solidFill>
                  <a:srgbClr val="E30000"/>
                </a:solidFill>
                <a:latin typeface="Times New Roman"/>
                <a:ea typeface="Times New Roman"/>
                <a:cs typeface="Times New Roman"/>
                <a:sym typeface="Times New Roman"/>
              </a:rPr>
              <a:t>Uterine prolapse</a:t>
            </a:r>
            <a:endParaRPr/>
          </a:p>
        </p:txBody>
      </p:sp>
      <p:pic>
        <p:nvPicPr>
          <p:cNvPr id="149" name="Google Shape;149;p23"/>
          <p:cNvPicPr preferRelativeResize="0">
            <a:picLocks noGrp="1"/>
          </p:cNvPicPr>
          <p:nvPr>
            <p:ph type="body" idx="1"/>
          </p:nvPr>
        </p:nvPicPr>
        <p:blipFill rotWithShape="1">
          <a:blip r:embed="rId3">
            <a:alphaModFix/>
          </a:blip>
          <a:srcRect/>
          <a:stretch/>
        </p:blipFill>
        <p:spPr>
          <a:xfrm>
            <a:off x="6871970" y="1134745"/>
            <a:ext cx="4885055" cy="4750435"/>
          </a:xfrm>
          <a:prstGeom prst="rect">
            <a:avLst/>
          </a:prstGeom>
          <a:noFill/>
          <a:ln>
            <a:noFill/>
          </a:ln>
        </p:spPr>
      </p:pic>
      <p:sp>
        <p:nvSpPr>
          <p:cNvPr id="150" name="Google Shape;150;p23"/>
          <p:cNvSpPr txBox="1"/>
          <p:nvPr/>
        </p:nvSpPr>
        <p:spPr>
          <a:xfrm>
            <a:off x="552450" y="1994535"/>
            <a:ext cx="6319520" cy="351726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500">
                <a:solidFill>
                  <a:schemeClr val="dk1"/>
                </a:solidFill>
                <a:latin typeface="Times New Roman"/>
                <a:ea typeface="Times New Roman"/>
                <a:cs typeface="Times New Roman"/>
                <a:sym typeface="Times New Roman"/>
              </a:rPr>
              <a:t>Occurs when the muscles and tissue in the pelvis weaken,the weakness lets the uterus drop down into the vagina.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976630" y="9779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Times New Roman"/>
              <a:buNone/>
            </a:pPr>
            <a:r>
              <a:rPr lang="en-US" sz="4000" b="1">
                <a:solidFill>
                  <a:srgbClr val="C00000"/>
                </a:solidFill>
                <a:latin typeface="Times New Roman"/>
                <a:ea typeface="Times New Roman"/>
                <a:cs typeface="Times New Roman"/>
                <a:sym typeface="Times New Roman"/>
              </a:rPr>
              <a:t>Palpation :</a:t>
            </a:r>
            <a:br>
              <a:rPr lang="en-US" sz="4000" b="1">
                <a:solidFill>
                  <a:srgbClr val="C00000"/>
                </a:solidFill>
                <a:latin typeface="Times New Roman"/>
                <a:ea typeface="Times New Roman"/>
                <a:cs typeface="Times New Roman"/>
                <a:sym typeface="Times New Roman"/>
              </a:rPr>
            </a:br>
            <a:endParaRPr sz="4000" b="1">
              <a:solidFill>
                <a:srgbClr val="C00000"/>
              </a:solidFill>
              <a:latin typeface="Times New Roman"/>
              <a:ea typeface="Times New Roman"/>
              <a:cs typeface="Times New Roman"/>
              <a:sym typeface="Times New Roman"/>
            </a:endParaRPr>
          </a:p>
        </p:txBody>
      </p:sp>
      <p:sp>
        <p:nvSpPr>
          <p:cNvPr id="156" name="Google Shape;156;p24"/>
          <p:cNvSpPr txBox="1">
            <a:spLocks noGrp="1"/>
          </p:cNvSpPr>
          <p:nvPr>
            <p:ph type="body" idx="1"/>
          </p:nvPr>
        </p:nvSpPr>
        <p:spPr>
          <a:xfrm>
            <a:off x="838200" y="3669665"/>
            <a:ext cx="9979025" cy="1802765"/>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385623"/>
              </a:buClr>
              <a:buSzPts val="3500"/>
              <a:buNone/>
            </a:pPr>
            <a:r>
              <a:rPr lang="en-US" sz="3500" b="1" u="sng">
                <a:solidFill>
                  <a:srgbClr val="385623"/>
                </a:solidFill>
                <a:latin typeface="Times New Roman"/>
                <a:ea typeface="Times New Roman"/>
                <a:cs typeface="Times New Roman"/>
                <a:sym typeface="Times New Roman"/>
              </a:rPr>
              <a:t>Vaginal walls</a:t>
            </a:r>
            <a:endParaRPr/>
          </a:p>
          <a:p>
            <a:pPr marL="0" lvl="0" indent="0" algn="l" rtl="0">
              <a:lnSpc>
                <a:spcPct val="110000"/>
              </a:lnSpc>
              <a:spcBef>
                <a:spcPts val="1000"/>
              </a:spcBef>
              <a:spcAft>
                <a:spcPts val="0"/>
              </a:spcAft>
              <a:buClr>
                <a:schemeClr val="dk1"/>
              </a:buClr>
              <a:buSzPts val="3500"/>
              <a:buNone/>
            </a:pPr>
            <a:r>
              <a:rPr lang="en-US" sz="3500">
                <a:latin typeface="Times New Roman"/>
                <a:ea typeface="Times New Roman"/>
                <a:cs typeface="Times New Roman"/>
                <a:sym typeface="Times New Roman"/>
              </a:rPr>
              <a:t> Palpate the walls of the vagina for any irregularities or</a:t>
            </a:r>
            <a:r>
              <a:rPr lang="en-US" sz="3200">
                <a:latin typeface="Times New Roman"/>
                <a:ea typeface="Times New Roman"/>
                <a:cs typeface="Times New Roman"/>
                <a:sym typeface="Times New Roman"/>
              </a:rPr>
              <a:t> masses.</a:t>
            </a:r>
            <a:endParaRPr/>
          </a:p>
          <a:p>
            <a:pPr marL="228600" lvl="0" indent="-171450" algn="l" rtl="0">
              <a:lnSpc>
                <a:spcPct val="90000"/>
              </a:lnSpc>
              <a:spcBef>
                <a:spcPts val="1000"/>
              </a:spcBef>
              <a:spcAft>
                <a:spcPts val="0"/>
              </a:spcAft>
              <a:buClr>
                <a:schemeClr val="dk1"/>
              </a:buClr>
              <a:buSzPts val="900"/>
              <a:buNone/>
            </a:pPr>
            <a:endParaRPr sz="90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p:txBody>
      </p:sp>
      <p:sp>
        <p:nvSpPr>
          <p:cNvPr id="157" name="Google Shape;157;p24"/>
          <p:cNvSpPr txBox="1"/>
          <p:nvPr/>
        </p:nvSpPr>
        <p:spPr>
          <a:xfrm>
            <a:off x="838200" y="1964690"/>
            <a:ext cx="9883140" cy="138366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 </a:t>
            </a:r>
            <a:r>
              <a:rPr lang="en-US" sz="3500">
                <a:solidFill>
                  <a:schemeClr val="dk1"/>
                </a:solidFill>
                <a:latin typeface="Times New Roman"/>
                <a:ea typeface="Times New Roman"/>
                <a:cs typeface="Times New Roman"/>
                <a:sym typeface="Times New Roman"/>
              </a:rPr>
              <a:t>Palpation by</a:t>
            </a:r>
            <a:r>
              <a:rPr lang="en-US" sz="3500" b="1">
                <a:solidFill>
                  <a:srgbClr val="C00000"/>
                </a:solidFill>
                <a:latin typeface="Times New Roman"/>
                <a:ea typeface="Times New Roman"/>
                <a:cs typeface="Times New Roman"/>
                <a:sym typeface="Times New Roman"/>
              </a:rPr>
              <a:t> </a:t>
            </a:r>
            <a:r>
              <a:rPr lang="en-US" sz="3500">
                <a:solidFill>
                  <a:schemeClr val="dk1"/>
                </a:solidFill>
                <a:latin typeface="Times New Roman"/>
                <a:ea typeface="Times New Roman"/>
                <a:cs typeface="Times New Roman"/>
                <a:sym typeface="Times New Roman"/>
              </a:rPr>
              <a:t>inserting the gloved index and middle finger of your dominant hand into the vagina.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body" idx="1"/>
          </p:nvPr>
        </p:nvSpPr>
        <p:spPr>
          <a:xfrm>
            <a:off x="512445" y="918845"/>
            <a:ext cx="7566025" cy="544322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385623"/>
              </a:buClr>
              <a:buSzPts val="4000"/>
              <a:buNone/>
            </a:pPr>
            <a:r>
              <a:rPr lang="en-US" sz="4000" b="1" u="sng">
                <a:solidFill>
                  <a:srgbClr val="385623"/>
                </a:solidFill>
                <a:latin typeface="Times New Roman"/>
                <a:ea typeface="Times New Roman"/>
                <a:cs typeface="Times New Roman"/>
                <a:sym typeface="Times New Roman"/>
              </a:rPr>
              <a:t>Cervix :</a:t>
            </a:r>
            <a:r>
              <a:rPr lang="en-US" sz="3600" b="1">
                <a:solidFill>
                  <a:srgbClr val="385623"/>
                </a:solidFill>
                <a:latin typeface="Times New Roman"/>
                <a:ea typeface="Times New Roman"/>
                <a:cs typeface="Times New Roman"/>
                <a:sym typeface="Times New Roman"/>
              </a:rPr>
              <a:t> </a:t>
            </a:r>
            <a:r>
              <a:rPr lang="en-US" sz="3500">
                <a:latin typeface="Times New Roman"/>
                <a:ea typeface="Times New Roman"/>
                <a:cs typeface="Times New Roman"/>
                <a:sym typeface="Times New Roman"/>
              </a:rPr>
              <a:t>Examine the cervix to assess:</a:t>
            </a:r>
            <a:endParaRPr sz="3500">
              <a:latin typeface="Times New Roman"/>
              <a:ea typeface="Times New Roman"/>
              <a:cs typeface="Times New Roman"/>
              <a:sym typeface="Times New Roman"/>
            </a:endParaRPr>
          </a:p>
          <a:p>
            <a:pPr marL="228600" lvl="0" indent="-228600" algn="l" rtl="0">
              <a:lnSpc>
                <a:spcPct val="110000"/>
              </a:lnSpc>
              <a:spcBef>
                <a:spcPts val="1000"/>
              </a:spcBef>
              <a:spcAft>
                <a:spcPts val="0"/>
              </a:spcAft>
              <a:buClr>
                <a:schemeClr val="dk1"/>
              </a:buClr>
              <a:buSzPts val="3500"/>
              <a:buChar char="•"/>
            </a:pPr>
            <a:r>
              <a:rPr lang="en-US" sz="3500">
                <a:latin typeface="Times New Roman"/>
                <a:ea typeface="Times New Roman"/>
                <a:cs typeface="Times New Roman"/>
                <a:sym typeface="Times New Roman"/>
              </a:rPr>
              <a:t>Position (e.g. anterior or posterior)</a:t>
            </a:r>
            <a:endParaRPr sz="3500">
              <a:latin typeface="Times New Roman"/>
              <a:ea typeface="Times New Roman"/>
              <a:cs typeface="Times New Roman"/>
              <a:sym typeface="Times New Roman"/>
            </a:endParaRPr>
          </a:p>
          <a:p>
            <a:pPr marL="228600" lvl="0" indent="-228600" algn="l" rtl="0">
              <a:lnSpc>
                <a:spcPct val="110000"/>
              </a:lnSpc>
              <a:spcBef>
                <a:spcPts val="1000"/>
              </a:spcBef>
              <a:spcAft>
                <a:spcPts val="0"/>
              </a:spcAft>
              <a:buClr>
                <a:schemeClr val="dk1"/>
              </a:buClr>
              <a:buSzPts val="3500"/>
              <a:buChar char="•"/>
            </a:pPr>
            <a:r>
              <a:rPr lang="en-US" sz="3500">
                <a:latin typeface="Times New Roman"/>
                <a:ea typeface="Times New Roman"/>
                <a:cs typeface="Times New Roman"/>
                <a:sym typeface="Times New Roman"/>
              </a:rPr>
              <a:t> Consistency (eg irregular, smooth)</a:t>
            </a:r>
            <a:endParaRPr sz="3500">
              <a:latin typeface="Times New Roman"/>
              <a:ea typeface="Times New Roman"/>
              <a:cs typeface="Times New Roman"/>
              <a:sym typeface="Times New Roman"/>
            </a:endParaRPr>
          </a:p>
          <a:p>
            <a:pPr marL="228600" lvl="0" indent="-228600" algn="l" rtl="0">
              <a:lnSpc>
                <a:spcPct val="110000"/>
              </a:lnSpc>
              <a:spcBef>
                <a:spcPts val="1000"/>
              </a:spcBef>
              <a:spcAft>
                <a:spcPts val="0"/>
              </a:spcAft>
              <a:buClr>
                <a:schemeClr val="dk1"/>
              </a:buClr>
              <a:buSzPts val="3500"/>
              <a:buChar char="•"/>
            </a:pPr>
            <a:r>
              <a:rPr lang="en-US" sz="3500">
                <a:latin typeface="Times New Roman"/>
                <a:ea typeface="Times New Roman"/>
                <a:cs typeface="Times New Roman"/>
                <a:sym typeface="Times New Roman"/>
              </a:rPr>
              <a:t> Mobility</a:t>
            </a:r>
            <a:endParaRPr sz="3500">
              <a:latin typeface="Times New Roman"/>
              <a:ea typeface="Times New Roman"/>
              <a:cs typeface="Times New Roman"/>
              <a:sym typeface="Times New Roman"/>
            </a:endParaRPr>
          </a:p>
          <a:p>
            <a:pPr marL="0" lvl="0" indent="0" algn="l" rtl="0">
              <a:lnSpc>
                <a:spcPct val="110000"/>
              </a:lnSpc>
              <a:spcBef>
                <a:spcPts val="1000"/>
              </a:spcBef>
              <a:spcAft>
                <a:spcPts val="0"/>
              </a:spcAft>
              <a:buClr>
                <a:schemeClr val="dk1"/>
              </a:buClr>
              <a:buSzPts val="3500"/>
              <a:buNone/>
            </a:pPr>
            <a:r>
              <a:rPr lang="en-US" sz="3500">
                <a:latin typeface="Times New Roman"/>
                <a:ea typeface="Times New Roman"/>
                <a:cs typeface="Times New Roman"/>
                <a:sym typeface="Times New Roman"/>
              </a:rPr>
              <a:t>• Gently palpate lateral fornices for any masses</a:t>
            </a:r>
            <a:endParaRPr/>
          </a:p>
          <a:p>
            <a:pPr marL="0" lvl="0" indent="0" algn="l" rtl="0">
              <a:lnSpc>
                <a:spcPct val="110000"/>
              </a:lnSpc>
              <a:spcBef>
                <a:spcPts val="1000"/>
              </a:spcBef>
              <a:spcAft>
                <a:spcPts val="0"/>
              </a:spcAft>
              <a:buClr>
                <a:schemeClr val="dk1"/>
              </a:buClr>
              <a:buSzPts val="3500"/>
              <a:buNone/>
            </a:pPr>
            <a:endParaRPr sz="3500">
              <a:latin typeface="Times New Roman"/>
              <a:ea typeface="Times New Roman"/>
              <a:cs typeface="Times New Roman"/>
              <a:sym typeface="Times New Roman"/>
            </a:endParaRPr>
          </a:p>
          <a:p>
            <a:pPr marL="228600" lvl="0" indent="-6350" algn="l" rtl="0">
              <a:lnSpc>
                <a:spcPct val="90000"/>
              </a:lnSpc>
              <a:spcBef>
                <a:spcPts val="1000"/>
              </a:spcBef>
              <a:spcAft>
                <a:spcPts val="0"/>
              </a:spcAft>
              <a:buClr>
                <a:schemeClr val="dk1"/>
              </a:buClr>
              <a:buSzPts val="3500"/>
              <a:buNone/>
            </a:pPr>
            <a:endParaRPr sz="3500">
              <a:latin typeface="Times New Roman"/>
              <a:ea typeface="Times New Roman"/>
              <a:cs typeface="Times New Roman"/>
              <a:sym typeface="Times New Roman"/>
            </a:endParaRPr>
          </a:p>
        </p:txBody>
      </p:sp>
      <p:pic>
        <p:nvPicPr>
          <p:cNvPr id="163" name="Google Shape;163;p25"/>
          <p:cNvPicPr preferRelativeResize="0">
            <a:picLocks noGrp="1"/>
          </p:cNvPicPr>
          <p:nvPr>
            <p:ph type="body" idx="2"/>
          </p:nvPr>
        </p:nvPicPr>
        <p:blipFill rotWithShape="1">
          <a:blip r:embed="rId3">
            <a:alphaModFix/>
          </a:blip>
          <a:srcRect l="15186" r="18625"/>
          <a:stretch/>
        </p:blipFill>
        <p:spPr>
          <a:xfrm>
            <a:off x="7807960" y="1163320"/>
            <a:ext cx="4382770" cy="3475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838200" y="365125"/>
            <a:ext cx="1120648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00"/>
              </a:buClr>
              <a:buSzPts val="4400"/>
              <a:buFont typeface="Times New Roman"/>
              <a:buNone/>
            </a:pPr>
            <a:r>
              <a:rPr lang="en-US" b="1">
                <a:solidFill>
                  <a:srgbClr val="E30000"/>
                </a:solidFill>
                <a:latin typeface="Times New Roman"/>
                <a:ea typeface="Times New Roman"/>
                <a:cs typeface="Times New Roman"/>
                <a:sym typeface="Times New Roman"/>
              </a:rPr>
              <a:t>Excitation test</a:t>
            </a:r>
            <a:endParaRPr/>
          </a:p>
        </p:txBody>
      </p:sp>
      <p:sp>
        <p:nvSpPr>
          <p:cNvPr id="169" name="Google Shape;169;p26"/>
          <p:cNvSpPr txBox="1">
            <a:spLocks noGrp="1"/>
          </p:cNvSpPr>
          <p:nvPr>
            <p:ph type="body" idx="1"/>
          </p:nvPr>
        </p:nvSpPr>
        <p:spPr>
          <a:xfrm>
            <a:off x="838200" y="1549400"/>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3400"/>
              <a:buNone/>
            </a:pPr>
            <a:r>
              <a:rPr lang="en-US" sz="3400">
                <a:latin typeface="Times New Roman"/>
                <a:ea typeface="Times New Roman"/>
                <a:cs typeface="Times New Roman"/>
                <a:sym typeface="Times New Roman"/>
              </a:rPr>
              <a:t>Is part of the bimanual examination, to assess for </a:t>
            </a:r>
            <a:r>
              <a:rPr lang="en-US" sz="3400" b="1">
                <a:solidFill>
                  <a:srgbClr val="E30000"/>
                </a:solidFill>
                <a:latin typeface="Times New Roman"/>
                <a:ea typeface="Times New Roman"/>
                <a:cs typeface="Times New Roman"/>
                <a:sym typeface="Times New Roman"/>
              </a:rPr>
              <a:t>cervical motion tenderness </a:t>
            </a:r>
            <a:r>
              <a:rPr lang="en-US" sz="3400">
                <a:latin typeface="Times New Roman"/>
                <a:ea typeface="Times New Roman"/>
                <a:cs typeface="Times New Roman"/>
                <a:sym typeface="Times New Roman"/>
              </a:rPr>
              <a:t>CMT, Place fingers in the posterior fornix to lift the uterus whilst simultaneously pushing the fundus down by placing the left hand above the symphysis pubis. Gently move the cervix from side to side to check for cervical tenderness.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a:stretch/>
        </p:blipFill>
        <p:spPr>
          <a:xfrm>
            <a:off x="710565" y="1612265"/>
            <a:ext cx="10906760" cy="2630170"/>
          </a:xfrm>
          <a:prstGeom prst="rect">
            <a:avLst/>
          </a:prstGeom>
          <a:noFill/>
          <a:ln>
            <a:noFill/>
          </a:ln>
        </p:spPr>
      </p:pic>
      <p:sp>
        <p:nvSpPr>
          <p:cNvPr id="175" name="Google Shape;175;p27"/>
          <p:cNvSpPr txBox="1"/>
          <p:nvPr/>
        </p:nvSpPr>
        <p:spPr>
          <a:xfrm>
            <a:off x="3989705" y="793750"/>
            <a:ext cx="406400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838200" y="8274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00"/>
              </a:buClr>
              <a:buSzPts val="4400"/>
              <a:buFont typeface="Times New Roman"/>
              <a:buNone/>
            </a:pPr>
            <a:r>
              <a:rPr lang="en-US" b="1">
                <a:solidFill>
                  <a:srgbClr val="E30000"/>
                </a:solidFill>
                <a:latin typeface="Times New Roman"/>
                <a:ea typeface="Times New Roman"/>
                <a:cs typeface="Times New Roman"/>
                <a:sym typeface="Times New Roman"/>
              </a:rPr>
              <a:t>NOTE!</a:t>
            </a:r>
            <a:endParaRPr/>
          </a:p>
        </p:txBody>
      </p:sp>
      <p:sp>
        <p:nvSpPr>
          <p:cNvPr id="181" name="Google Shape;181;p28"/>
          <p:cNvSpPr txBox="1">
            <a:spLocks noGrp="1"/>
          </p:cNvSpPr>
          <p:nvPr>
            <p:ph type="body" idx="1"/>
          </p:nvPr>
        </p:nvSpPr>
        <p:spPr>
          <a:xfrm>
            <a:off x="838200" y="2153285"/>
            <a:ext cx="9538335" cy="435165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chemeClr val="dk1"/>
              </a:buClr>
              <a:buSzPts val="3600"/>
              <a:buNone/>
            </a:pPr>
            <a:r>
              <a:rPr lang="en-US" sz="3600">
                <a:solidFill>
                  <a:schemeClr val="dk1"/>
                </a:solidFill>
                <a:latin typeface="Times New Roman"/>
                <a:ea typeface="Times New Roman"/>
                <a:cs typeface="Times New Roman"/>
                <a:sym typeface="Times New Roman"/>
              </a:rPr>
              <a:t>If the lady feels </a:t>
            </a:r>
            <a:r>
              <a:rPr lang="en-US" sz="3600" b="1">
                <a:solidFill>
                  <a:schemeClr val="dk1"/>
                </a:solidFill>
                <a:latin typeface="Times New Roman"/>
                <a:ea typeface="Times New Roman"/>
                <a:cs typeface="Times New Roman"/>
                <a:sym typeface="Times New Roman"/>
              </a:rPr>
              <a:t>cervical tenderness</a:t>
            </a:r>
            <a:r>
              <a:rPr lang="en-US" sz="3600">
                <a:solidFill>
                  <a:schemeClr val="dk1"/>
                </a:solidFill>
                <a:latin typeface="Times New Roman"/>
                <a:ea typeface="Times New Roman"/>
                <a:cs typeface="Times New Roman"/>
                <a:sym typeface="Times New Roman"/>
              </a:rPr>
              <a:t>, she has an</a:t>
            </a:r>
            <a:r>
              <a:rPr lang="en-US" sz="3600" b="1">
                <a:solidFill>
                  <a:schemeClr val="dk1"/>
                </a:solidFill>
                <a:latin typeface="Times New Roman"/>
                <a:ea typeface="Times New Roman"/>
                <a:cs typeface="Times New Roman"/>
                <a:sym typeface="Times New Roman"/>
              </a:rPr>
              <a:t> infection</a:t>
            </a:r>
            <a:r>
              <a:rPr lang="en-US" sz="3600">
                <a:solidFill>
                  <a:schemeClr val="dk1"/>
                </a:solidFill>
                <a:latin typeface="Times New Roman"/>
                <a:ea typeface="Times New Roman"/>
                <a:cs typeface="Times New Roman"/>
                <a:sym typeface="Times New Roman"/>
              </a:rPr>
              <a:t> and the Excitation test is</a:t>
            </a:r>
            <a:r>
              <a:rPr lang="en-US" sz="3600">
                <a:solidFill>
                  <a:srgbClr val="E30000"/>
                </a:solidFill>
                <a:latin typeface="Times New Roman"/>
                <a:ea typeface="Times New Roman"/>
                <a:cs typeface="Times New Roman"/>
                <a:sym typeface="Times New Roman"/>
              </a:rPr>
              <a:t> </a:t>
            </a:r>
            <a:r>
              <a:rPr lang="en-US" sz="3600" b="1">
                <a:solidFill>
                  <a:srgbClr val="E30000"/>
                </a:solidFill>
                <a:latin typeface="Times New Roman"/>
                <a:ea typeface="Times New Roman"/>
                <a:cs typeface="Times New Roman"/>
                <a:sym typeface="Times New Roman"/>
              </a:rPr>
              <a:t>positive.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838200" y="2012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Times New Roman"/>
              <a:buNone/>
            </a:pPr>
            <a:r>
              <a:rPr lang="en-US" b="1">
                <a:solidFill>
                  <a:srgbClr val="C00000"/>
                </a:solidFill>
                <a:latin typeface="Times New Roman"/>
                <a:ea typeface="Times New Roman"/>
                <a:cs typeface="Times New Roman"/>
                <a:sym typeface="Times New Roman"/>
              </a:rPr>
              <a:t>Uterus</a:t>
            </a:r>
            <a:endParaRPr/>
          </a:p>
        </p:txBody>
      </p:sp>
      <p:sp>
        <p:nvSpPr>
          <p:cNvPr id="187" name="Google Shape;187;p29"/>
          <p:cNvSpPr txBox="1">
            <a:spLocks noGrp="1"/>
          </p:cNvSpPr>
          <p:nvPr>
            <p:ph type="body" idx="1"/>
          </p:nvPr>
        </p:nvSpPr>
        <p:spPr>
          <a:xfrm>
            <a:off x="838200" y="1146810"/>
            <a:ext cx="7394575" cy="4351655"/>
          </a:xfrm>
          <a:prstGeom prst="rect">
            <a:avLst/>
          </a:prstGeom>
          <a:noFill/>
          <a:ln>
            <a:noFill/>
          </a:ln>
        </p:spPr>
        <p:txBody>
          <a:bodyPr spcFirstLastPara="1" wrap="square" lIns="91425" tIns="45700" rIns="91425" bIns="45700" anchor="t" anchorCtr="0">
            <a:noAutofit/>
          </a:bodyPr>
          <a:lstStyle/>
          <a:p>
            <a:pPr marL="228600" lvl="0" indent="-88900" algn="l" rtl="0">
              <a:lnSpc>
                <a:spcPct val="90000"/>
              </a:lnSpc>
              <a:spcBef>
                <a:spcPts val="0"/>
              </a:spcBef>
              <a:spcAft>
                <a:spcPts val="0"/>
              </a:spcAft>
              <a:buClr>
                <a:schemeClr val="dk1"/>
              </a:buClr>
              <a:buSzPts val="2200"/>
              <a:buNone/>
            </a:pPr>
            <a:endParaRPr sz="2200"/>
          </a:p>
          <a:p>
            <a:pPr marL="228600" lvl="0" indent="-228600" algn="l" rtl="0">
              <a:lnSpc>
                <a:spcPct val="100000"/>
              </a:lnSpc>
              <a:spcBef>
                <a:spcPts val="1000"/>
              </a:spcBef>
              <a:spcAft>
                <a:spcPts val="0"/>
              </a:spcAft>
              <a:buClr>
                <a:schemeClr val="dk1"/>
              </a:buClr>
              <a:buSzPts val="3400"/>
              <a:buChar char="•"/>
            </a:pPr>
            <a:r>
              <a:rPr lang="en-US" sz="3400">
                <a:latin typeface="Times New Roman"/>
                <a:ea typeface="Times New Roman"/>
                <a:cs typeface="Times New Roman"/>
                <a:sym typeface="Times New Roman"/>
              </a:rPr>
              <a:t>Bimanually palpate the uterus</a:t>
            </a:r>
            <a:endParaRPr/>
          </a:p>
          <a:p>
            <a:pPr marL="228600" lvl="0" indent="-228600" algn="l" rtl="0">
              <a:lnSpc>
                <a:spcPct val="100000"/>
              </a:lnSpc>
              <a:spcBef>
                <a:spcPts val="1000"/>
              </a:spcBef>
              <a:spcAft>
                <a:spcPts val="0"/>
              </a:spcAft>
              <a:buClr>
                <a:schemeClr val="dk1"/>
              </a:buClr>
              <a:buSzPts val="3400"/>
              <a:buChar char="•"/>
            </a:pPr>
            <a:r>
              <a:rPr lang="en-US" sz="3400">
                <a:latin typeface="Times New Roman"/>
                <a:ea typeface="Times New Roman"/>
                <a:cs typeface="Times New Roman"/>
                <a:sym typeface="Times New Roman"/>
              </a:rPr>
              <a:t>Assess the various characteristics of the uterus:</a:t>
            </a:r>
            <a:endParaRPr/>
          </a:p>
          <a:p>
            <a:pPr marL="0" lvl="0" indent="0" algn="l" rtl="0">
              <a:lnSpc>
                <a:spcPct val="120000"/>
              </a:lnSpc>
              <a:spcBef>
                <a:spcPts val="1000"/>
              </a:spcBef>
              <a:spcAft>
                <a:spcPts val="0"/>
              </a:spcAft>
              <a:buClr>
                <a:schemeClr val="dk1"/>
              </a:buClr>
              <a:buSzPts val="3400"/>
              <a:buNone/>
            </a:pPr>
            <a:r>
              <a:rPr lang="en-US" sz="3400" b="1">
                <a:latin typeface="Times New Roman"/>
                <a:ea typeface="Times New Roman"/>
                <a:cs typeface="Times New Roman"/>
                <a:sym typeface="Times New Roman"/>
              </a:rPr>
              <a:t>-</a:t>
            </a:r>
            <a:r>
              <a:rPr lang="en-US" sz="3600">
                <a:solidFill>
                  <a:srgbClr val="C00000"/>
                </a:solidFill>
                <a:latin typeface="Times New Roman"/>
                <a:ea typeface="Times New Roman"/>
                <a:cs typeface="Times New Roman"/>
                <a:sym typeface="Times New Roman"/>
              </a:rPr>
              <a:t> </a:t>
            </a:r>
            <a:r>
              <a:rPr lang="en-US" sz="3600" b="1">
                <a:solidFill>
                  <a:srgbClr val="C00000"/>
                </a:solidFill>
                <a:latin typeface="Times New Roman"/>
                <a:ea typeface="Times New Roman"/>
                <a:cs typeface="Times New Roman"/>
                <a:sym typeface="Times New Roman"/>
              </a:rPr>
              <a:t>Size</a:t>
            </a:r>
            <a:r>
              <a:rPr lang="en-US" sz="3600">
                <a:solidFill>
                  <a:srgbClr val="C00000"/>
                </a:solidFill>
                <a:latin typeface="Times New Roman"/>
                <a:ea typeface="Times New Roman"/>
                <a:cs typeface="Times New Roman"/>
                <a:sym typeface="Times New Roman"/>
              </a:rPr>
              <a:t>:</a:t>
            </a:r>
            <a:r>
              <a:rPr lang="en-US" sz="3400">
                <a:latin typeface="Times New Roman"/>
                <a:ea typeface="Times New Roman"/>
                <a:cs typeface="Times New Roman"/>
                <a:sym typeface="Times New Roman"/>
              </a:rPr>
              <a:t> the uterus should be approximately orange-sized in an average female Shape: may be distorted by masses such as large fibroids.</a:t>
            </a:r>
            <a:endParaRPr/>
          </a:p>
          <a:p>
            <a:pPr marL="0" lvl="0" indent="0" algn="l" rtl="0">
              <a:lnSpc>
                <a:spcPct val="140000"/>
              </a:lnSpc>
              <a:spcBef>
                <a:spcPts val="1000"/>
              </a:spcBef>
              <a:spcAft>
                <a:spcPts val="0"/>
              </a:spcAft>
              <a:buClr>
                <a:schemeClr val="dk1"/>
              </a:buClr>
              <a:buSzPts val="3400"/>
              <a:buNone/>
            </a:pPr>
            <a:endParaRPr sz="3400">
              <a:latin typeface="Times New Roman"/>
              <a:ea typeface="Times New Roman"/>
              <a:cs typeface="Times New Roman"/>
              <a:sym typeface="Times New Roman"/>
            </a:endParaRPr>
          </a:p>
        </p:txBody>
      </p:sp>
      <p:pic>
        <p:nvPicPr>
          <p:cNvPr id="188" name="Google Shape;188;p29"/>
          <p:cNvPicPr preferRelativeResize="0">
            <a:picLocks noGrp="1"/>
          </p:cNvPicPr>
          <p:nvPr>
            <p:ph type="body" idx="2"/>
          </p:nvPr>
        </p:nvPicPr>
        <p:blipFill rotWithShape="1">
          <a:blip r:embed="rId3">
            <a:alphaModFix/>
          </a:blip>
          <a:srcRect/>
          <a:stretch/>
        </p:blipFill>
        <p:spPr>
          <a:xfrm>
            <a:off x="8003540" y="1772285"/>
            <a:ext cx="3848100" cy="35159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body" idx="1"/>
          </p:nvPr>
        </p:nvSpPr>
        <p:spPr>
          <a:xfrm>
            <a:off x="957580" y="1382395"/>
            <a:ext cx="10420985" cy="4351655"/>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Clr>
                <a:schemeClr val="dk1"/>
              </a:buClr>
              <a:buSzPts val="3600"/>
              <a:buNone/>
            </a:pPr>
            <a:r>
              <a:rPr lang="en-US" sz="3600" b="1">
                <a:latin typeface="Times New Roman"/>
                <a:ea typeface="Times New Roman"/>
                <a:cs typeface="Times New Roman"/>
                <a:sym typeface="Times New Roman"/>
              </a:rPr>
              <a:t>-</a:t>
            </a:r>
            <a:r>
              <a:rPr lang="en-US" sz="3600">
                <a:latin typeface="Times New Roman"/>
                <a:ea typeface="Times New Roman"/>
                <a:cs typeface="Times New Roman"/>
                <a:sym typeface="Times New Roman"/>
              </a:rPr>
              <a:t> </a:t>
            </a:r>
            <a:r>
              <a:rPr lang="en-US" sz="3500" b="1">
                <a:solidFill>
                  <a:srgbClr val="E30000"/>
                </a:solidFill>
                <a:latin typeface="Times New Roman"/>
                <a:ea typeface="Times New Roman"/>
                <a:cs typeface="Times New Roman"/>
                <a:sym typeface="Times New Roman"/>
              </a:rPr>
              <a:t>Position</a:t>
            </a:r>
            <a:r>
              <a:rPr lang="en-US" sz="3500">
                <a:solidFill>
                  <a:srgbClr val="E30000"/>
                </a:solidFill>
                <a:latin typeface="Times New Roman"/>
                <a:ea typeface="Times New Roman"/>
                <a:cs typeface="Times New Roman"/>
                <a:sym typeface="Times New Roman"/>
              </a:rPr>
              <a:t>:</a:t>
            </a:r>
            <a:r>
              <a:rPr lang="en-US" sz="3500">
                <a:latin typeface="Times New Roman"/>
                <a:ea typeface="Times New Roman"/>
                <a:cs typeface="Times New Roman"/>
                <a:sym typeface="Times New Roman"/>
              </a:rPr>
              <a:t> the uterus may be anteverted or retroverted.</a:t>
            </a:r>
            <a:endParaRPr sz="3500">
              <a:latin typeface="Times New Roman"/>
              <a:ea typeface="Times New Roman"/>
              <a:cs typeface="Times New Roman"/>
              <a:sym typeface="Times New Roman"/>
            </a:endParaRPr>
          </a:p>
          <a:p>
            <a:pPr marL="0" lvl="0" indent="0" algn="l" rtl="0">
              <a:lnSpc>
                <a:spcPct val="140000"/>
              </a:lnSpc>
              <a:spcBef>
                <a:spcPts val="1000"/>
              </a:spcBef>
              <a:spcAft>
                <a:spcPts val="0"/>
              </a:spcAft>
              <a:buClr>
                <a:schemeClr val="dk1"/>
              </a:buClr>
              <a:buSzPts val="3600"/>
              <a:buNone/>
            </a:pPr>
            <a:r>
              <a:rPr lang="en-US" sz="3600" b="1">
                <a:latin typeface="Times New Roman"/>
                <a:ea typeface="Times New Roman"/>
                <a:cs typeface="Times New Roman"/>
                <a:sym typeface="Times New Roman"/>
              </a:rPr>
              <a:t>-</a:t>
            </a:r>
            <a:r>
              <a:rPr lang="en-US" sz="3500">
                <a:solidFill>
                  <a:srgbClr val="E30000"/>
                </a:solidFill>
                <a:latin typeface="Times New Roman"/>
                <a:ea typeface="Times New Roman"/>
                <a:cs typeface="Times New Roman"/>
                <a:sym typeface="Times New Roman"/>
              </a:rPr>
              <a:t> </a:t>
            </a:r>
            <a:r>
              <a:rPr lang="en-US" sz="3500" b="1">
                <a:solidFill>
                  <a:srgbClr val="E30000"/>
                </a:solidFill>
                <a:latin typeface="Times New Roman"/>
                <a:ea typeface="Times New Roman"/>
                <a:cs typeface="Times New Roman"/>
                <a:sym typeface="Times New Roman"/>
              </a:rPr>
              <a:t>Tenderness</a:t>
            </a:r>
            <a:r>
              <a:rPr lang="en-US" sz="3500">
                <a:solidFill>
                  <a:srgbClr val="E30000"/>
                </a:solidFill>
                <a:latin typeface="Times New Roman"/>
                <a:ea typeface="Times New Roman"/>
                <a:cs typeface="Times New Roman"/>
                <a:sym typeface="Times New Roman"/>
              </a:rPr>
              <a:t>:</a:t>
            </a:r>
            <a:r>
              <a:rPr lang="en-US" sz="3500">
                <a:latin typeface="Times New Roman"/>
                <a:ea typeface="Times New Roman"/>
                <a:cs typeface="Times New Roman"/>
                <a:sym typeface="Times New Roman"/>
              </a:rPr>
              <a:t> may suggest inflammation (eg pelvic inflammatory disease, ectopic pregnancy)</a:t>
            </a:r>
            <a:endParaRPr sz="3500">
              <a:latin typeface="Times New Roman"/>
              <a:ea typeface="Times New Roman"/>
              <a:cs typeface="Times New Roman"/>
              <a:sym typeface="Times New Roman"/>
            </a:endParaRPr>
          </a:p>
          <a:p>
            <a:pPr marL="228600" lvl="0" indent="-6350" algn="l" rtl="0">
              <a:lnSpc>
                <a:spcPct val="90000"/>
              </a:lnSpc>
              <a:spcBef>
                <a:spcPts val="1000"/>
              </a:spcBef>
              <a:spcAft>
                <a:spcPts val="0"/>
              </a:spcAft>
              <a:buClr>
                <a:schemeClr val="dk1"/>
              </a:buClr>
              <a:buSzPts val="3500"/>
              <a:buNone/>
            </a:pPr>
            <a:endParaRPr sz="35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1"/>
          <p:cNvPicPr preferRelativeResize="0">
            <a:picLocks noGrp="1"/>
          </p:cNvPicPr>
          <p:nvPr>
            <p:ph type="body" idx="1"/>
          </p:nvPr>
        </p:nvPicPr>
        <p:blipFill rotWithShape="1">
          <a:blip r:embed="rId3">
            <a:alphaModFix/>
          </a:blip>
          <a:srcRect r="29700"/>
          <a:stretch/>
        </p:blipFill>
        <p:spPr>
          <a:xfrm>
            <a:off x="414655" y="347345"/>
            <a:ext cx="11383010" cy="61328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064260" y="5543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Times New Roman"/>
              <a:buNone/>
            </a:pPr>
            <a:r>
              <a:rPr lang="en-US" sz="4000" b="1">
                <a:solidFill>
                  <a:srgbClr val="C00000"/>
                </a:solidFill>
                <a:latin typeface="Times New Roman"/>
                <a:ea typeface="Times New Roman"/>
                <a:cs typeface="Times New Roman"/>
                <a:sym typeface="Times New Roman"/>
              </a:rPr>
              <a:t>Definition </a:t>
            </a:r>
            <a:endParaRPr/>
          </a:p>
        </p:txBody>
      </p:sp>
      <p:sp>
        <p:nvSpPr>
          <p:cNvPr id="92" name="Google Shape;92;p14"/>
          <p:cNvSpPr txBox="1">
            <a:spLocks noGrp="1"/>
          </p:cNvSpPr>
          <p:nvPr>
            <p:ph type="body" idx="1"/>
          </p:nvPr>
        </p:nvSpPr>
        <p:spPr>
          <a:xfrm>
            <a:off x="838200" y="1253490"/>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228600" lvl="0" indent="-228600" algn="l" rtl="0">
              <a:lnSpc>
                <a:spcPct val="140000"/>
              </a:lnSpc>
              <a:spcBef>
                <a:spcPts val="1000"/>
              </a:spcBef>
              <a:spcAft>
                <a:spcPts val="0"/>
              </a:spcAft>
              <a:buClr>
                <a:schemeClr val="dk1"/>
              </a:buClr>
              <a:buSzPts val="3500"/>
              <a:buChar char="•"/>
            </a:pPr>
            <a:r>
              <a:rPr lang="en-US" sz="3500">
                <a:latin typeface="Times New Roman"/>
                <a:ea typeface="Times New Roman"/>
                <a:cs typeface="Times New Roman"/>
                <a:sym typeface="Times New Roman"/>
              </a:rPr>
              <a:t>Is the stage of palpation during the clinical examination of the pelvis, in the female genital sphere. It is a examination done per vagina to assess the</a:t>
            </a:r>
            <a:r>
              <a:rPr lang="en-US" sz="3500" b="1">
                <a:solidFill>
                  <a:srgbClr val="C00000"/>
                </a:solidFill>
                <a:latin typeface="Times New Roman"/>
                <a:ea typeface="Times New Roman"/>
                <a:cs typeface="Times New Roman"/>
                <a:sym typeface="Times New Roman"/>
              </a:rPr>
              <a:t> status of Vagina, Cervix and progress of descents</a:t>
            </a:r>
            <a:r>
              <a:rPr lang="en-US" sz="3500">
                <a:latin typeface="Times New Roman"/>
                <a:ea typeface="Times New Roman"/>
                <a:cs typeface="Times New Roman"/>
                <a:sym typeface="Times New Roman"/>
              </a:rPr>
              <a:t> of fetus through birth canal.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1"/>
          </p:nvPr>
        </p:nvSpPr>
        <p:spPr>
          <a:xfrm>
            <a:off x="838200" y="1395730"/>
            <a:ext cx="9578975" cy="435165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chemeClr val="dk1"/>
              </a:buClr>
              <a:buSzPts val="3600"/>
              <a:buNone/>
            </a:pPr>
            <a:r>
              <a:rPr lang="en-US" sz="3600">
                <a:latin typeface="Times New Roman"/>
                <a:ea typeface="Times New Roman"/>
                <a:cs typeface="Times New Roman"/>
                <a:sym typeface="Times New Roman"/>
              </a:rPr>
              <a:t> Bimanually palpate</a:t>
            </a:r>
            <a:r>
              <a:rPr lang="en-US" sz="3600" b="1">
                <a:latin typeface="Times New Roman"/>
                <a:ea typeface="Times New Roman"/>
                <a:cs typeface="Times New Roman"/>
                <a:sym typeface="Times New Roman"/>
              </a:rPr>
              <a:t> right</a:t>
            </a:r>
            <a:r>
              <a:rPr lang="en-US" sz="3600">
                <a:latin typeface="Times New Roman"/>
                <a:ea typeface="Times New Roman"/>
                <a:cs typeface="Times New Roman"/>
                <a:sym typeface="Times New Roman"/>
              </a:rPr>
              <a:t> and </a:t>
            </a:r>
            <a:r>
              <a:rPr lang="en-US" sz="3600" b="1">
                <a:latin typeface="Times New Roman"/>
                <a:ea typeface="Times New Roman"/>
                <a:cs typeface="Times New Roman"/>
                <a:sym typeface="Times New Roman"/>
              </a:rPr>
              <a:t>left</a:t>
            </a:r>
            <a:r>
              <a:rPr lang="en-US" sz="3600">
                <a:latin typeface="Times New Roman"/>
                <a:ea typeface="Times New Roman"/>
                <a:cs typeface="Times New Roman"/>
                <a:sym typeface="Times New Roman"/>
              </a:rPr>
              <a:t> </a:t>
            </a:r>
            <a:r>
              <a:rPr lang="en-US" sz="3600" b="1">
                <a:solidFill>
                  <a:srgbClr val="E30000"/>
                </a:solidFill>
                <a:latin typeface="Times New Roman"/>
                <a:ea typeface="Times New Roman"/>
                <a:cs typeface="Times New Roman"/>
                <a:sym typeface="Times New Roman"/>
              </a:rPr>
              <a:t>Adnexa</a:t>
            </a:r>
            <a:r>
              <a:rPr lang="en-US" sz="3600">
                <a:latin typeface="Times New Roman"/>
                <a:ea typeface="Times New Roman"/>
                <a:cs typeface="Times New Roman"/>
                <a:sym typeface="Times New Roman"/>
              </a:rPr>
              <a:t>:</a:t>
            </a:r>
            <a:endParaRPr/>
          </a:p>
          <a:p>
            <a:pPr marL="0" lvl="0" indent="0" algn="l" rtl="0">
              <a:lnSpc>
                <a:spcPct val="130000"/>
              </a:lnSpc>
              <a:spcBef>
                <a:spcPts val="1000"/>
              </a:spcBef>
              <a:spcAft>
                <a:spcPts val="0"/>
              </a:spcAft>
              <a:buClr>
                <a:schemeClr val="dk1"/>
              </a:buClr>
              <a:buSzPts val="3600"/>
              <a:buNone/>
            </a:pPr>
            <a:r>
              <a:rPr lang="en-US" sz="3600">
                <a:latin typeface="Times New Roman"/>
                <a:ea typeface="Times New Roman"/>
                <a:cs typeface="Times New Roman"/>
                <a:sym typeface="Times New Roman"/>
              </a:rPr>
              <a:t>feel for any palpable masses, noting their size and shape (e.g. ovarian cyst, ovarian tumour, fibroid).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684530" y="180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00"/>
              </a:buClr>
              <a:buSzPts val="4400"/>
              <a:buFont typeface="Times New Roman"/>
              <a:buNone/>
            </a:pPr>
            <a:r>
              <a:rPr lang="en-US" b="1">
                <a:solidFill>
                  <a:srgbClr val="E30000"/>
                </a:solidFill>
                <a:latin typeface="Times New Roman"/>
                <a:ea typeface="Times New Roman"/>
                <a:cs typeface="Times New Roman"/>
                <a:sym typeface="Times New Roman"/>
              </a:rPr>
              <a:t>Vaginal Examination - Withdrawing</a:t>
            </a:r>
            <a:endParaRPr/>
          </a:p>
        </p:txBody>
      </p:sp>
      <p:sp>
        <p:nvSpPr>
          <p:cNvPr id="209" name="Google Shape;209;p33"/>
          <p:cNvSpPr txBox="1">
            <a:spLocks noGrp="1"/>
          </p:cNvSpPr>
          <p:nvPr>
            <p:ph type="body" idx="1"/>
          </p:nvPr>
        </p:nvSpPr>
        <p:spPr>
          <a:xfrm>
            <a:off x="469900" y="1365250"/>
            <a:ext cx="11297920" cy="4351655"/>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Warn the patient that you are about to withdraw your fingers.</a:t>
            </a:r>
            <a:endParaRPr/>
          </a:p>
          <a:p>
            <a:pPr marL="228600" lvl="0" indent="-228600" algn="l" rtl="0">
              <a:lnSpc>
                <a:spcPct val="12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Withdraw your fingers and inspect the glove for blood or abnormal discharge.</a:t>
            </a:r>
            <a:endParaRPr/>
          </a:p>
          <a:p>
            <a:pPr marL="228600" lvl="0" indent="-228600" algn="l" rtl="0">
              <a:lnSpc>
                <a:spcPct val="12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Cover the patient with the sheet, explain that the examination is now complete and provide the patient with privacy so they can get dressed, provide paper towels for the patient to clean themselves.</a:t>
            </a:r>
            <a:endParaRPr/>
          </a:p>
          <a:p>
            <a:pPr marL="228600" lvl="0" indent="-228600" algn="l" rtl="0">
              <a:lnSpc>
                <a:spcPct val="12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Dispose of the used equipment into a clinical waste bin.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4"/>
          <p:cNvPicPr preferRelativeResize="0">
            <a:picLocks noGrp="1"/>
          </p:cNvPicPr>
          <p:nvPr>
            <p:ph type="body" idx="1"/>
          </p:nvPr>
        </p:nvPicPr>
        <p:blipFill rotWithShape="1">
          <a:blip r:embed="rId3">
            <a:alphaModFix/>
          </a:blip>
          <a:srcRect/>
          <a:stretch/>
        </p:blipFill>
        <p:spPr>
          <a:xfrm>
            <a:off x="635" y="0"/>
            <a:ext cx="12407265"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5981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30000"/>
              </a:buClr>
              <a:buSzPts val="4400"/>
              <a:buFont typeface="Times New Roman"/>
              <a:buNone/>
            </a:pPr>
            <a:r>
              <a:rPr lang="en-US" b="1">
                <a:solidFill>
                  <a:srgbClr val="E30000"/>
                </a:solidFill>
                <a:latin typeface="Times New Roman"/>
                <a:ea typeface="Times New Roman"/>
                <a:cs typeface="Times New Roman"/>
                <a:sym typeface="Times New Roman"/>
              </a:rPr>
              <a:t>Purpose </a:t>
            </a:r>
            <a:endParaRPr b="1">
              <a:solidFill>
                <a:srgbClr val="385623"/>
              </a:solidFill>
              <a:latin typeface="Times New Roman"/>
              <a:ea typeface="Times New Roman"/>
              <a:cs typeface="Times New Roman"/>
              <a:sym typeface="Times New Roman"/>
            </a:endParaRPr>
          </a:p>
        </p:txBody>
      </p:sp>
      <p:sp>
        <p:nvSpPr>
          <p:cNvPr id="98" name="Google Shape;98;p15"/>
          <p:cNvSpPr txBox="1">
            <a:spLocks noGrp="1"/>
          </p:cNvSpPr>
          <p:nvPr>
            <p:ph type="body" idx="1"/>
          </p:nvPr>
        </p:nvSpPr>
        <p:spPr>
          <a:xfrm>
            <a:off x="838200" y="1824990"/>
            <a:ext cx="10515600" cy="503301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To cheak for changes or abnormalities in the reproductive organs.</a:t>
            </a:r>
            <a:endParaRPr/>
          </a:p>
          <a:p>
            <a:pPr marL="228600" lvl="0" indent="-228600" algn="l" rtl="0">
              <a:lnSpc>
                <a:spcPct val="11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To find possible signs of ovarian cyst.</a:t>
            </a:r>
            <a:endParaRPr/>
          </a:p>
          <a:p>
            <a:pPr marL="228600" lvl="0" indent="-228600" algn="l" rtl="0">
              <a:lnSpc>
                <a:spcPct val="11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To assess the progress and delay of labour.</a:t>
            </a:r>
            <a:endParaRPr/>
          </a:p>
          <a:p>
            <a:pPr marL="228600" lvl="0" indent="-25400" algn="l" rtl="0">
              <a:lnSpc>
                <a:spcPct val="9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948690" y="365125"/>
            <a:ext cx="1052703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Times New Roman"/>
              <a:buNone/>
            </a:pPr>
            <a:r>
              <a:rPr lang="en-US" b="1">
                <a:solidFill>
                  <a:srgbClr val="C00000"/>
                </a:solidFill>
                <a:latin typeface="Times New Roman"/>
                <a:ea typeface="Times New Roman"/>
                <a:cs typeface="Times New Roman"/>
                <a:sym typeface="Times New Roman"/>
              </a:rPr>
              <a:t>Indication </a:t>
            </a:r>
            <a:endParaRPr/>
          </a:p>
        </p:txBody>
      </p:sp>
      <p:sp>
        <p:nvSpPr>
          <p:cNvPr id="104" name="Google Shape;104;p16"/>
          <p:cNvSpPr txBox="1">
            <a:spLocks noGrp="1"/>
          </p:cNvSpPr>
          <p:nvPr>
            <p:ph type="body" idx="1"/>
          </p:nvPr>
        </p:nvSpPr>
        <p:spPr>
          <a:xfrm>
            <a:off x="838200" y="1419860"/>
            <a:ext cx="10515600" cy="33337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At the</a:t>
            </a:r>
            <a:r>
              <a:rPr lang="en-US" sz="3200" b="1">
                <a:latin typeface="Times New Roman"/>
                <a:ea typeface="Times New Roman"/>
                <a:cs typeface="Times New Roman"/>
                <a:sym typeface="Times New Roman"/>
              </a:rPr>
              <a:t> Onset</a:t>
            </a:r>
            <a:r>
              <a:rPr lang="en-US" sz="3200">
                <a:latin typeface="Times New Roman"/>
                <a:ea typeface="Times New Roman"/>
                <a:cs typeface="Times New Roman"/>
                <a:sym typeface="Times New Roman"/>
              </a:rPr>
              <a:t> of the labour</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Pruritus</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Vaginal discharge</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Vaginal bleeding</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Pain in the lower abdominal floor</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 Menstrual disorders</a:t>
            </a:r>
            <a:endParaRPr/>
          </a:p>
          <a:p>
            <a:pPr marL="228600" lvl="0" indent="-228600" algn="l" rtl="0">
              <a:lnSpc>
                <a:spcPct val="10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Assessment of local involvement in patients with cancer starting from the genital area</a:t>
            </a:r>
            <a:endParaRPr/>
          </a:p>
          <a:p>
            <a:pPr marL="0" lvl="0" indent="0" algn="l" rtl="0">
              <a:lnSpc>
                <a:spcPct val="10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Times New Roman"/>
              <a:buNone/>
            </a:pPr>
            <a:r>
              <a:rPr lang="en-US" b="1">
                <a:solidFill>
                  <a:srgbClr val="C00000"/>
                </a:solidFill>
                <a:latin typeface="Times New Roman"/>
                <a:ea typeface="Times New Roman"/>
                <a:cs typeface="Times New Roman"/>
                <a:sym typeface="Times New Roman"/>
              </a:rPr>
              <a:t>Anatomy features (Internal anatomy)</a:t>
            </a:r>
            <a:endParaRPr/>
          </a:p>
        </p:txBody>
      </p:sp>
      <p:sp>
        <p:nvSpPr>
          <p:cNvPr id="110" name="Google Shape;110;p17"/>
          <p:cNvSpPr txBox="1">
            <a:spLocks noGrp="1"/>
          </p:cNvSpPr>
          <p:nvPr>
            <p:ph type="body" idx="1"/>
          </p:nvPr>
        </p:nvSpPr>
        <p:spPr>
          <a:xfrm>
            <a:off x="838200" y="1825625"/>
            <a:ext cx="6170930" cy="435165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3200"/>
              <a:buNone/>
            </a:pPr>
            <a:r>
              <a:rPr lang="en-US" sz="3200">
                <a:latin typeface="Times New Roman"/>
                <a:ea typeface="Times New Roman"/>
                <a:cs typeface="Times New Roman"/>
                <a:sym typeface="Times New Roman"/>
              </a:rPr>
              <a:t>The internal genital organs are: the vagina, the </a:t>
            </a:r>
            <a:r>
              <a:rPr lang="en-US" sz="3200" b="1">
                <a:latin typeface="Times New Roman"/>
                <a:ea typeface="Times New Roman"/>
                <a:cs typeface="Times New Roman"/>
                <a:sym typeface="Times New Roman"/>
              </a:rPr>
              <a:t>uterus </a:t>
            </a:r>
            <a:r>
              <a:rPr lang="en-US" sz="3200">
                <a:latin typeface="Times New Roman"/>
                <a:ea typeface="Times New Roman"/>
                <a:cs typeface="Times New Roman"/>
                <a:sym typeface="Times New Roman"/>
              </a:rPr>
              <a:t>(with its intravaginal portion, the</a:t>
            </a:r>
            <a:r>
              <a:rPr lang="en-US" sz="3200" b="1">
                <a:latin typeface="Times New Roman"/>
                <a:ea typeface="Times New Roman"/>
                <a:cs typeface="Times New Roman"/>
                <a:sym typeface="Times New Roman"/>
              </a:rPr>
              <a:t> cervix</a:t>
            </a:r>
            <a:r>
              <a:rPr lang="en-US" sz="3200">
                <a:latin typeface="Times New Roman"/>
                <a:ea typeface="Times New Roman"/>
                <a:cs typeface="Times New Roman"/>
                <a:sym typeface="Times New Roman"/>
              </a:rPr>
              <a:t>), the </a:t>
            </a:r>
            <a:r>
              <a:rPr lang="en-US" sz="3200" b="1">
                <a:latin typeface="Times New Roman"/>
                <a:ea typeface="Times New Roman"/>
                <a:cs typeface="Times New Roman"/>
                <a:sym typeface="Times New Roman"/>
              </a:rPr>
              <a:t>fallopian tubes</a:t>
            </a:r>
            <a:r>
              <a:rPr lang="en-US" sz="3200">
                <a:latin typeface="Times New Roman"/>
                <a:ea typeface="Times New Roman"/>
                <a:cs typeface="Times New Roman"/>
                <a:sym typeface="Times New Roman"/>
              </a:rPr>
              <a:t>, the </a:t>
            </a:r>
            <a:r>
              <a:rPr lang="en-US" sz="3200" b="1">
                <a:latin typeface="Times New Roman"/>
                <a:ea typeface="Times New Roman"/>
                <a:cs typeface="Times New Roman"/>
                <a:sym typeface="Times New Roman"/>
              </a:rPr>
              <a:t>ovaries</a:t>
            </a:r>
            <a:r>
              <a:rPr lang="en-US" sz="3200">
                <a:latin typeface="Times New Roman"/>
                <a:ea typeface="Times New Roman"/>
                <a:cs typeface="Times New Roman"/>
                <a:sym typeface="Times New Roman"/>
              </a:rPr>
              <a:t>. Internal genital organs are located in the pelvis. </a:t>
            </a:r>
            <a:endParaRPr/>
          </a:p>
        </p:txBody>
      </p:sp>
      <p:pic>
        <p:nvPicPr>
          <p:cNvPr id="111" name="Google Shape;111;p17"/>
          <p:cNvPicPr preferRelativeResize="0">
            <a:picLocks noGrp="1"/>
          </p:cNvPicPr>
          <p:nvPr>
            <p:ph type="body" idx="2"/>
          </p:nvPr>
        </p:nvPicPr>
        <p:blipFill rotWithShape="1">
          <a:blip r:embed="rId3">
            <a:alphaModFix/>
          </a:blip>
          <a:srcRect/>
          <a:stretch/>
        </p:blipFill>
        <p:spPr>
          <a:xfrm>
            <a:off x="7288530" y="2148205"/>
            <a:ext cx="4448810" cy="32340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a:picLocks noGrp="1"/>
          </p:cNvPicPr>
          <p:nvPr>
            <p:ph type="body" idx="1"/>
          </p:nvPr>
        </p:nvPicPr>
        <p:blipFill rotWithShape="1">
          <a:blip r:embed="rId3">
            <a:alphaModFix/>
          </a:blip>
          <a:srcRect t="10863"/>
          <a:stretch/>
        </p:blipFill>
        <p:spPr>
          <a:xfrm>
            <a:off x="584835" y="1279525"/>
            <a:ext cx="10941685" cy="5361305"/>
          </a:xfrm>
          <a:prstGeom prst="rect">
            <a:avLst/>
          </a:prstGeom>
          <a:noFill/>
          <a:ln>
            <a:noFill/>
          </a:ln>
        </p:spPr>
      </p:pic>
      <p:sp>
        <p:nvSpPr>
          <p:cNvPr id="117" name="Google Shape;117;p18"/>
          <p:cNvSpPr txBox="1"/>
          <p:nvPr/>
        </p:nvSpPr>
        <p:spPr>
          <a:xfrm>
            <a:off x="751840" y="408305"/>
            <a:ext cx="8562340"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E30000"/>
                </a:solidFill>
                <a:latin typeface="Times New Roman"/>
                <a:ea typeface="Times New Roman"/>
                <a:cs typeface="Times New Roman"/>
                <a:sym typeface="Times New Roman"/>
              </a:rPr>
              <a:t>External anatomy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body" idx="1"/>
          </p:nvPr>
        </p:nvSpPr>
        <p:spPr>
          <a:xfrm>
            <a:off x="743585" y="1012825"/>
            <a:ext cx="9640570" cy="4351655"/>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rgbClr val="C00000"/>
              </a:buClr>
              <a:buSzPts val="3200"/>
              <a:buChar char="•"/>
            </a:pPr>
            <a:r>
              <a:rPr lang="en-US" sz="3200" b="1">
                <a:solidFill>
                  <a:srgbClr val="C00000"/>
                </a:solidFill>
                <a:latin typeface="Times New Roman"/>
                <a:ea typeface="Times New Roman"/>
                <a:cs typeface="Times New Roman"/>
                <a:sym typeface="Times New Roman"/>
              </a:rPr>
              <a:t>Vulva</a:t>
            </a:r>
            <a:r>
              <a:rPr lang="en-US" sz="3200">
                <a:latin typeface="Times New Roman"/>
                <a:ea typeface="Times New Roman"/>
                <a:cs typeface="Times New Roman"/>
                <a:sym typeface="Times New Roman"/>
              </a:rPr>
              <a:t> </a:t>
            </a:r>
            <a:r>
              <a:rPr lang="en-US" sz="3200" b="1">
                <a:latin typeface="Times New Roman"/>
                <a:ea typeface="Times New Roman"/>
                <a:cs typeface="Times New Roman"/>
                <a:sym typeface="Times New Roman"/>
              </a:rPr>
              <a:t>:</a:t>
            </a:r>
            <a:r>
              <a:rPr lang="en-US" sz="3200">
                <a:latin typeface="Times New Roman"/>
                <a:ea typeface="Times New Roman"/>
                <a:cs typeface="Times New Roman"/>
                <a:sym typeface="Times New Roman"/>
              </a:rPr>
              <a:t> is the external Part of the female genitalia, it Protect a woman's sexual Organs, Urinary opening .</a:t>
            </a:r>
            <a:endParaRPr/>
          </a:p>
          <a:p>
            <a:pPr marL="228600" lvl="0" indent="-228600" algn="l" rtl="0">
              <a:lnSpc>
                <a:spcPct val="120000"/>
              </a:lnSpc>
              <a:spcBef>
                <a:spcPts val="1000"/>
              </a:spcBef>
              <a:spcAft>
                <a:spcPts val="0"/>
              </a:spcAft>
              <a:buClr>
                <a:srgbClr val="C00000"/>
              </a:buClr>
              <a:buSzPts val="3200"/>
              <a:buChar char="•"/>
            </a:pPr>
            <a:r>
              <a:rPr lang="en-US" sz="3200" b="1">
                <a:solidFill>
                  <a:srgbClr val="C00000"/>
                </a:solidFill>
                <a:latin typeface="Times New Roman"/>
                <a:ea typeface="Times New Roman"/>
                <a:cs typeface="Times New Roman"/>
                <a:sym typeface="Times New Roman"/>
              </a:rPr>
              <a:t>Bartholins gland</a:t>
            </a:r>
            <a:r>
              <a:rPr lang="en-US" sz="3200" b="1">
                <a:solidFill>
                  <a:schemeClr val="dk1"/>
                </a:solidFill>
                <a:latin typeface="Times New Roman"/>
                <a:ea typeface="Times New Roman"/>
                <a:cs typeface="Times New Roman"/>
                <a:sym typeface="Times New Roman"/>
              </a:rPr>
              <a:t>:</a:t>
            </a:r>
            <a:r>
              <a:rPr lang="en-US" sz="3200">
                <a:latin typeface="Times New Roman"/>
                <a:ea typeface="Times New Roman"/>
                <a:cs typeface="Times New Roman"/>
                <a:sym typeface="Times New Roman"/>
              </a:rPr>
              <a:t> are to Pea sized Compound alveolar glands located slightly of the opening vagina, Secrete fluid that helps lubricate the vagina.</a:t>
            </a:r>
            <a:endParaRPr/>
          </a:p>
          <a:p>
            <a:pPr marL="228600" lvl="0" indent="-228600" algn="l" rtl="0">
              <a:lnSpc>
                <a:spcPct val="120000"/>
              </a:lnSpc>
              <a:spcBef>
                <a:spcPts val="1000"/>
              </a:spcBef>
              <a:spcAft>
                <a:spcPts val="0"/>
              </a:spcAft>
              <a:buClr>
                <a:srgbClr val="C00000"/>
              </a:buClr>
              <a:buSzPts val="3200"/>
              <a:buChar char="•"/>
            </a:pPr>
            <a:r>
              <a:rPr lang="en-US" sz="3200" b="1">
                <a:solidFill>
                  <a:srgbClr val="C00000"/>
                </a:solidFill>
                <a:latin typeface="Times New Roman"/>
                <a:ea typeface="Times New Roman"/>
                <a:cs typeface="Times New Roman"/>
                <a:sym typeface="Times New Roman"/>
              </a:rPr>
              <a:t>Adnexa</a:t>
            </a:r>
            <a:r>
              <a:rPr lang="en-US" sz="3200" b="1">
                <a:latin typeface="Times New Roman"/>
                <a:ea typeface="Times New Roman"/>
                <a:cs typeface="Times New Roman"/>
                <a:sym typeface="Times New Roman"/>
              </a:rPr>
              <a:t>: </a:t>
            </a:r>
            <a:r>
              <a:rPr lang="en-US" sz="3200">
                <a:latin typeface="Times New Roman"/>
                <a:ea typeface="Times New Roman"/>
                <a:cs typeface="Times New Roman"/>
                <a:sym typeface="Times New Roman"/>
              </a:rPr>
              <a:t>the parts of the adnexa are ( Fallopian tubes , Ovaries, and ligaments). they </a:t>
            </a:r>
            <a:r>
              <a:rPr lang="en-US" sz="3200" b="1">
                <a:latin typeface="Times New Roman"/>
                <a:ea typeface="Times New Roman"/>
                <a:cs typeface="Times New Roman"/>
                <a:sym typeface="Times New Roman"/>
              </a:rPr>
              <a:t>function</a:t>
            </a:r>
            <a:r>
              <a:rPr lang="en-US" sz="3200">
                <a:latin typeface="Times New Roman"/>
                <a:ea typeface="Times New Roman"/>
                <a:cs typeface="Times New Roman"/>
                <a:sym typeface="Times New Roman"/>
              </a:rPr>
              <a:t> to hold the uterus in the correct position during pregnancy.</a:t>
            </a:r>
            <a:endParaRPr/>
          </a:p>
          <a:p>
            <a:pPr marL="0" lvl="0" indent="0" algn="l" rtl="0">
              <a:lnSpc>
                <a:spcPct val="12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5400" algn="l" rtl="0">
              <a:lnSpc>
                <a:spcPct val="12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a:picLocks noGrp="1"/>
          </p:cNvPicPr>
          <p:nvPr>
            <p:ph type="body" idx="1"/>
          </p:nvPr>
        </p:nvPicPr>
        <p:blipFill rotWithShape="1">
          <a:blip r:embed="rId3">
            <a:alphaModFix/>
          </a:blip>
          <a:srcRect/>
          <a:stretch/>
        </p:blipFill>
        <p:spPr>
          <a:xfrm>
            <a:off x="838200" y="167005"/>
            <a:ext cx="10978515" cy="6543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8200" y="62103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Times New Roman"/>
              <a:buNone/>
            </a:pPr>
            <a:r>
              <a:rPr lang="en-US" sz="4000" b="1">
                <a:solidFill>
                  <a:srgbClr val="C00000"/>
                </a:solidFill>
                <a:latin typeface="Times New Roman"/>
                <a:ea typeface="Times New Roman"/>
                <a:cs typeface="Times New Roman"/>
                <a:sym typeface="Times New Roman"/>
              </a:rPr>
              <a:t>Gather equipments</a:t>
            </a:r>
            <a:endParaRPr/>
          </a:p>
        </p:txBody>
      </p:sp>
      <p:sp>
        <p:nvSpPr>
          <p:cNvPr id="133" name="Google Shape;133;p21"/>
          <p:cNvSpPr txBox="1">
            <a:spLocks noGrp="1"/>
          </p:cNvSpPr>
          <p:nvPr>
            <p:ph type="body" idx="1"/>
          </p:nvPr>
        </p:nvSpPr>
        <p:spPr>
          <a:xfrm>
            <a:off x="838200" y="1263015"/>
            <a:ext cx="6640830" cy="43516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a:p>
          <a:p>
            <a:pPr marL="0" lvl="0" indent="0" algn="l" rtl="0">
              <a:lnSpc>
                <a:spcPct val="40000"/>
              </a:lnSpc>
              <a:spcBef>
                <a:spcPts val="1000"/>
              </a:spcBef>
              <a:spcAft>
                <a:spcPts val="0"/>
              </a:spcAft>
              <a:buClr>
                <a:srgbClr val="C00000"/>
              </a:buClr>
              <a:buSzPts val="6000"/>
              <a:buNone/>
            </a:pPr>
            <a:r>
              <a:rPr lang="en-US" sz="6000" b="1">
                <a:solidFill>
                  <a:srgbClr val="C00000"/>
                </a:solidFill>
                <a:latin typeface="Times New Roman"/>
                <a:ea typeface="Times New Roman"/>
                <a:cs typeface="Times New Roman"/>
                <a:sym typeface="Times New Roman"/>
              </a:rPr>
              <a:t> </a:t>
            </a:r>
            <a:r>
              <a:rPr lang="en-US" sz="3200" b="1">
                <a:solidFill>
                  <a:schemeClr val="dk1"/>
                </a:solidFill>
                <a:latin typeface="Times New Roman"/>
                <a:ea typeface="Times New Roman"/>
                <a:cs typeface="Times New Roman"/>
                <a:sym typeface="Times New Roman"/>
              </a:rPr>
              <a:t>Gather the appropriate equipment:</a:t>
            </a:r>
            <a:endParaRPr sz="3200" b="1">
              <a:solidFill>
                <a:srgbClr val="C00000"/>
              </a:solidFill>
              <a:latin typeface="Times New Roman"/>
              <a:ea typeface="Times New Roman"/>
              <a:cs typeface="Times New Roman"/>
              <a:sym typeface="Times New Roman"/>
            </a:endParaRPr>
          </a:p>
          <a:p>
            <a:pPr marL="228600" lvl="0" indent="-25400" algn="l" rtl="0">
              <a:lnSpc>
                <a:spcPct val="4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28600" algn="l" rtl="0">
              <a:lnSpc>
                <a:spcPct val="4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 Gloves</a:t>
            </a:r>
            <a:endParaRPr/>
          </a:p>
          <a:p>
            <a:pPr marL="228600" lvl="0" indent="-25400" algn="l" rtl="0">
              <a:lnSpc>
                <a:spcPct val="4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28600" algn="l" rtl="0">
              <a:lnSpc>
                <a:spcPct val="4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Lubricant</a:t>
            </a:r>
            <a:endParaRPr/>
          </a:p>
          <a:p>
            <a:pPr marL="228600" lvl="0" indent="-25400" algn="l" rtl="0">
              <a:lnSpc>
                <a:spcPct val="4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28600" algn="l" rtl="0">
              <a:lnSpc>
                <a:spcPct val="4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Paper towels</a:t>
            </a:r>
            <a:endParaRPr/>
          </a:p>
          <a:p>
            <a:pPr marL="228600" lvl="0" indent="-25400" algn="l" rtl="0">
              <a:lnSpc>
                <a:spcPct val="4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28600" algn="l" rtl="0">
              <a:lnSpc>
                <a:spcPct val="4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Kidney shape dish</a:t>
            </a:r>
            <a:endParaRPr/>
          </a:p>
        </p:txBody>
      </p:sp>
      <p:pic>
        <p:nvPicPr>
          <p:cNvPr id="134" name="Google Shape;134;p21"/>
          <p:cNvPicPr preferRelativeResize="0">
            <a:picLocks noGrp="1"/>
          </p:cNvPicPr>
          <p:nvPr>
            <p:ph type="body" idx="2"/>
          </p:nvPr>
        </p:nvPicPr>
        <p:blipFill rotWithShape="1">
          <a:blip r:embed="rId3">
            <a:alphaModFix/>
          </a:blip>
          <a:srcRect/>
          <a:stretch/>
        </p:blipFill>
        <p:spPr>
          <a:xfrm>
            <a:off x="8549005" y="3578860"/>
            <a:ext cx="2327275" cy="2185670"/>
          </a:xfrm>
          <a:prstGeom prst="rect">
            <a:avLst/>
          </a:prstGeom>
          <a:noFill/>
          <a:ln>
            <a:noFill/>
          </a:ln>
        </p:spPr>
      </p:pic>
      <p:pic>
        <p:nvPicPr>
          <p:cNvPr id="135" name="Google Shape;135;p21"/>
          <p:cNvPicPr preferRelativeResize="0"/>
          <p:nvPr/>
        </p:nvPicPr>
        <p:blipFill rotWithShape="1">
          <a:blip r:embed="rId4">
            <a:alphaModFix/>
          </a:blip>
          <a:srcRect/>
          <a:stretch/>
        </p:blipFill>
        <p:spPr>
          <a:xfrm>
            <a:off x="7137400" y="2252345"/>
            <a:ext cx="2966085" cy="1326515"/>
          </a:xfrm>
          <a:prstGeom prst="rect">
            <a:avLst/>
          </a:prstGeom>
          <a:noFill/>
          <a:ln>
            <a:noFill/>
          </a:ln>
        </p:spPr>
      </p:pic>
      <p:pic>
        <p:nvPicPr>
          <p:cNvPr id="136" name="Google Shape;136;p21"/>
          <p:cNvPicPr preferRelativeResize="0"/>
          <p:nvPr/>
        </p:nvPicPr>
        <p:blipFill rotWithShape="1">
          <a:blip r:embed="rId5">
            <a:alphaModFix/>
          </a:blip>
          <a:srcRect/>
          <a:stretch/>
        </p:blipFill>
        <p:spPr>
          <a:xfrm>
            <a:off x="6294755" y="3728085"/>
            <a:ext cx="2254250" cy="1886585"/>
          </a:xfrm>
          <a:prstGeom prst="rect">
            <a:avLst/>
          </a:prstGeom>
          <a:noFill/>
          <a:ln>
            <a:noFill/>
          </a:ln>
        </p:spPr>
      </p:pic>
      <p:pic>
        <p:nvPicPr>
          <p:cNvPr id="137" name="Google Shape;137;p21"/>
          <p:cNvPicPr preferRelativeResize="0"/>
          <p:nvPr/>
        </p:nvPicPr>
        <p:blipFill rotWithShape="1">
          <a:blip r:embed="rId6">
            <a:alphaModFix/>
          </a:blip>
          <a:srcRect/>
          <a:stretch/>
        </p:blipFill>
        <p:spPr>
          <a:xfrm>
            <a:off x="4218940" y="2816225"/>
            <a:ext cx="2559050" cy="216344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Bimanual pelvic examination</vt:lpstr>
      <vt:lpstr>Definition </vt:lpstr>
      <vt:lpstr>Purpose </vt:lpstr>
      <vt:lpstr>Indication </vt:lpstr>
      <vt:lpstr>Anatomy features (Internal anatomy)</vt:lpstr>
      <vt:lpstr>PowerPoint Presentation</vt:lpstr>
      <vt:lpstr>PowerPoint Presentation</vt:lpstr>
      <vt:lpstr>PowerPoint Presentation</vt:lpstr>
      <vt:lpstr>Gather equipments</vt:lpstr>
      <vt:lpstr>Inspect the vulva</vt:lpstr>
      <vt:lpstr>Uterine prolapse</vt:lpstr>
      <vt:lpstr>Palpation : </vt:lpstr>
      <vt:lpstr>PowerPoint Presentation</vt:lpstr>
      <vt:lpstr>Excitation test</vt:lpstr>
      <vt:lpstr>PowerPoint Presentation</vt:lpstr>
      <vt:lpstr>NOTE!</vt:lpstr>
      <vt:lpstr>Uterus</vt:lpstr>
      <vt:lpstr>PowerPoint Presentation</vt:lpstr>
      <vt:lpstr>PowerPoint Presentation</vt:lpstr>
      <vt:lpstr>PowerPoint Presentation</vt:lpstr>
      <vt:lpstr>Vaginal Examination - Withdrawing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Bimanual pelvic examination</dc:title>
  <cp:lastModifiedBy>Hilal Farouq</cp:lastModifiedBy>
  <cp:revision>1</cp:revision>
  <dcterms:modified xsi:type="dcterms:W3CDTF">2024-12-22T18:04:46Z</dcterms:modified>
</cp:coreProperties>
</file>