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custDataLst>
    <p:tags r:id="rId25"/>
  </p:custDataLst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gs" Target="tags/tag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" y="3776345"/>
            <a:ext cx="2873375" cy="852170"/>
          </a:xfrm>
        </p:spPr>
        <p:txBody>
          <a:bodyPr>
            <a:normAutofit lnSpcReduction="20000"/>
          </a:bodyPr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Presented by :</a:t>
            </a:r>
          </a:p>
          <a:p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Shaimaa Shahab</a:t>
            </a:r>
          </a:p>
          <a:p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856615" y="194945"/>
            <a:ext cx="1876425" cy="18548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3893820" y="895985"/>
            <a:ext cx="552323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5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Cesarean Section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850" y="2365375"/>
            <a:ext cx="7096125" cy="40278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805" y="635"/>
            <a:ext cx="11094085" cy="67443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6530"/>
            <a:ext cx="10515600" cy="1325563"/>
          </a:xfrm>
        </p:spPr>
        <p:txBody>
          <a:bodyPr/>
          <a:lstStyle/>
          <a:p>
            <a:r>
              <a:rPr 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Nursing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175" y="1502410"/>
            <a:ext cx="7934960" cy="43516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300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A. Pre-operative management:</a:t>
            </a:r>
          </a:p>
          <a:p>
            <a:pPr>
              <a:lnSpc>
                <a:spcPct val="120000"/>
              </a:lnSpc>
            </a:pPr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Patient should be physically prepared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i.e.abdomen,back,private parts and upper part or thigh are shaved and cleaned.</a:t>
            </a:r>
          </a:p>
          <a:p>
            <a:pPr>
              <a:lnSpc>
                <a:spcPct val="120000"/>
              </a:lnSpc>
            </a:pPr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Prepare mother psychologically by providing assurance and explanning the indication,procedure and need of C/S</a:t>
            </a:r>
          </a:p>
          <a:p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23580" y="2187575"/>
            <a:ext cx="3592830" cy="36664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389380"/>
            <a:ext cx="7056755" cy="435165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Administration of IV infusion of 50% saline or dextrose to avoid hypotension following spinal anaesthesia.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0" name="Content Placeholder 9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91755" y="1688465"/>
            <a:ext cx="3937000" cy="3206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10705" y="1901190"/>
            <a:ext cx="4157345" cy="370967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766445" y="2123440"/>
            <a:ext cx="5973445" cy="15284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sz="36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Blood grouped </a:t>
            </a:r>
            <a:r>
              <a:rPr 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and</a:t>
            </a:r>
            <a:r>
              <a:rPr lang="en-US" sz="3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cross matched</a:t>
            </a:r>
            <a:r>
              <a:rPr lang="en-US" sz="3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for emergency requirement.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03275"/>
            <a:ext cx="10735310" cy="53740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500">
                <a:latin typeface="Times New Roman" panose="02020603050405020304" charset="0"/>
                <a:cs typeface="Times New Roman" panose="02020603050405020304" charset="0"/>
              </a:rPr>
              <a:t>Bladder should be empty by inserting foleys catheter. </a:t>
            </a:r>
          </a:p>
          <a:p>
            <a:pPr>
              <a:lnSpc>
                <a:spcPct val="100000"/>
              </a:lnSpc>
            </a:pPr>
            <a:r>
              <a:rPr lang="en-US" sz="3500">
                <a:latin typeface="Times New Roman" panose="02020603050405020304" charset="0"/>
                <a:cs typeface="Times New Roman" panose="02020603050405020304" charset="0"/>
              </a:rPr>
              <a:t>Mother should be in </a:t>
            </a:r>
            <a:r>
              <a:rPr lang="en-US" sz="35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NPO</a:t>
            </a:r>
            <a:r>
              <a:rPr lang="en-US" sz="3500">
                <a:latin typeface="Times New Roman" panose="02020603050405020304" charset="0"/>
                <a:cs typeface="Times New Roman" panose="02020603050405020304" charset="0"/>
              </a:rPr>
              <a:t> for about 8 hours.</a:t>
            </a:r>
          </a:p>
          <a:p>
            <a:pPr>
              <a:lnSpc>
                <a:spcPct val="120000"/>
              </a:lnSpc>
            </a:pPr>
            <a:r>
              <a:rPr lang="en-US" sz="3500">
                <a:latin typeface="Times New Roman" panose="02020603050405020304" charset="0"/>
                <a:cs typeface="Times New Roman" panose="02020603050405020304" charset="0"/>
              </a:rPr>
              <a:t>Patient should be in clean gown,valuable ornament should be taken off and all make up should be removed.</a:t>
            </a:r>
          </a:p>
          <a:p>
            <a:pPr>
              <a:lnSpc>
                <a:spcPct val="120000"/>
              </a:lnSpc>
            </a:pPr>
            <a:r>
              <a:rPr lang="en-US" sz="3500">
                <a:latin typeface="Times New Roman" panose="02020603050405020304" charset="0"/>
                <a:cs typeface="Times New Roman" panose="02020603050405020304" charset="0"/>
              </a:rPr>
              <a:t>If elective caesarean section then </a:t>
            </a:r>
            <a:r>
              <a:rPr lang="en-US" sz="35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Ranitidine</a:t>
            </a:r>
            <a:r>
              <a:rPr lang="en-US" sz="35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500">
                <a:latin typeface="Times New Roman" panose="02020603050405020304" charset="0"/>
                <a:cs typeface="Times New Roman" panose="02020603050405020304" charset="0"/>
              </a:rPr>
              <a:t>150mg should be given orally in the night before to prevent gastric PH.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315" y="146685"/>
            <a:ext cx="10515600" cy="1325563"/>
          </a:xfrm>
        </p:spPr>
        <p:txBody>
          <a:bodyPr/>
          <a:lstStyle/>
          <a:p>
            <a:r>
              <a:rPr 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B. Post operative care: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125" y="749935"/>
            <a:ext cx="11603990" cy="435165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en-US" sz="35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3500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Immediate care (4-6 hours):</a:t>
            </a:r>
          </a:p>
          <a:p>
            <a:pPr>
              <a:lnSpc>
                <a:spcPct val="110000"/>
              </a:lnSpc>
            </a:pPr>
            <a:r>
              <a:rPr lang="en-US" sz="3500">
                <a:latin typeface="Times New Roman" panose="02020603050405020304" charset="0"/>
                <a:cs typeface="Times New Roman" panose="02020603050405020304" charset="0"/>
              </a:rPr>
              <a:t>In the immediate recovery period, the blood pressure is recorded in every 2 hourly.</a:t>
            </a:r>
          </a:p>
          <a:p>
            <a:pPr>
              <a:lnSpc>
                <a:spcPct val="100000"/>
              </a:lnSpc>
            </a:pPr>
            <a:r>
              <a:rPr lang="en-US" sz="3500">
                <a:latin typeface="Times New Roman" panose="02020603050405020304" charset="0"/>
                <a:cs typeface="Times New Roman" panose="02020603050405020304" charset="0"/>
              </a:rPr>
              <a:t>The wound must be inspected half hourly to detect any blood loss.</a:t>
            </a:r>
          </a:p>
          <a:p>
            <a:pPr>
              <a:lnSpc>
                <a:spcPct val="100000"/>
              </a:lnSpc>
            </a:pPr>
            <a:r>
              <a:rPr lang="en-US" sz="3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Analgesic is given as prescribed.</a:t>
            </a:r>
            <a:endParaRPr lang="en-US" sz="35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en-US" sz="3500">
                <a:latin typeface="Times New Roman" panose="02020603050405020304" charset="0"/>
                <a:cs typeface="Times New Roman" panose="02020603050405020304" charset="0"/>
              </a:rPr>
              <a:t>The </a:t>
            </a:r>
            <a:r>
              <a:rPr lang="en-US" sz="35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lochia</a:t>
            </a:r>
            <a:r>
              <a:rPr lang="en-US" sz="3500">
                <a:latin typeface="Times New Roman" panose="02020603050405020304" charset="0"/>
                <a:cs typeface="Times New Roman" panose="02020603050405020304" charset="0"/>
              </a:rPr>
              <a:t> are inspected and drainage should be small </a:t>
            </a:r>
          </a:p>
          <a:p>
            <a:pPr>
              <a:lnSpc>
                <a:spcPct val="100000"/>
              </a:lnSpc>
            </a:pPr>
            <a:r>
              <a:rPr lang="en-US" sz="3500">
                <a:latin typeface="Times New Roman" panose="02020603050405020304" charset="0"/>
                <a:cs typeface="Times New Roman" panose="02020603050405020304" charset="0"/>
              </a:rPr>
              <a:t>initially. </a:t>
            </a:r>
          </a:p>
          <a:p>
            <a:pPr>
              <a:lnSpc>
                <a:spcPct val="90000"/>
              </a:lnSpc>
            </a:pPr>
            <a:endParaRPr lang="en-US" sz="35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555" y="649605"/>
            <a:ext cx="10515600" cy="1325563"/>
          </a:xfrm>
        </p:spPr>
        <p:txBody>
          <a:bodyPr/>
          <a:lstStyle/>
          <a:p>
            <a:r>
              <a:rPr lang="en-US" sz="49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Lochia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555" y="1825625"/>
            <a:ext cx="7499985" cy="4351655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3700">
                <a:latin typeface="Times New Roman" panose="02020603050405020304" charset="0"/>
                <a:cs typeface="Times New Roman" panose="02020603050405020304" charset="0"/>
              </a:rPr>
              <a:t>Is the vaginal discharge that occurs after childbirth, consisting of blood, mucus, and uterine tissue that shed as the uterus heals.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89925" y="2185035"/>
            <a:ext cx="3613150" cy="2869565"/>
          </a:xfrm>
          <a:prstGeom prst="round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755" y="365125"/>
            <a:ext cx="10774045" cy="1325880"/>
          </a:xfrm>
        </p:spPr>
        <p:txBody>
          <a:bodyPr/>
          <a:lstStyle/>
          <a:p>
            <a:r>
              <a:rPr 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Postpartum Lochia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2760" y="1691005"/>
          <a:ext cx="11188700" cy="470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4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4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9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Lochia Rubra</a:t>
                      </a:r>
                      <a:endParaRPr lang="en-US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Lochia Serosa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Lochia Alba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256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4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Lasts until postpartum day 3- 4</a:t>
                      </a:r>
                    </a:p>
                    <a:p>
                      <a:pPr marL="285750" indent="-285750">
                        <a:lnSpc>
                          <a:spcPct val="14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Dark red in color</a:t>
                      </a:r>
                    </a:p>
                    <a:p>
                      <a:pPr marL="285750" indent="-285750">
                        <a:lnSpc>
                          <a:spcPct val="14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Flows like a heavy period, Can see clots</a:t>
                      </a:r>
                    </a:p>
                  </a:txBody>
                  <a:tcPr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4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Begins on postpartum day 4- week 2</a:t>
                      </a:r>
                    </a:p>
                    <a:p>
                      <a:pPr marL="285750" indent="-285750">
                        <a:lnSpc>
                          <a:spcPct val="14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Brownish-pink discharge</a:t>
                      </a:r>
                    </a:p>
                    <a:p>
                      <a:pPr marL="285750" indent="-285750">
                        <a:lnSpc>
                          <a:spcPct val="14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Flows like the end of the period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4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Last from 2-4 weeks</a:t>
                      </a:r>
                    </a:p>
                    <a:p>
                      <a:pPr marL="457200" indent="-457200">
                        <a:lnSpc>
                          <a:spcPct val="14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800">
                          <a:latin typeface="Times New Roman" panose="02020603050405020304" charset="0"/>
                          <a:cs typeface="Times New Roman" panose="02020603050405020304" charset="0"/>
                        </a:rPr>
                        <a:t>Creamy white/yellowish discharge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0595" y="169545"/>
            <a:ext cx="6964680" cy="626554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1650"/>
            <a:ext cx="10515600" cy="1325563"/>
          </a:xfrm>
        </p:spPr>
        <p:txBody>
          <a:bodyPr/>
          <a:lstStyle/>
          <a:p>
            <a:r>
              <a:rPr 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First 24 hours: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6490"/>
            <a:ext cx="10515600" cy="4351338"/>
          </a:xfrm>
        </p:spPr>
        <p:txBody>
          <a:bodyPr>
            <a:normAutofit fontScale="40000"/>
          </a:bodyPr>
          <a:lstStyle/>
          <a:p>
            <a:endParaRPr lang="en-US" sz="100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en-US" sz="9000">
                <a:latin typeface="Times New Roman" panose="02020603050405020304" charset="0"/>
                <a:cs typeface="Times New Roman" panose="02020603050405020304" charset="0"/>
              </a:rPr>
              <a:t>IV fluids are continued, blood transfusion is helpful in </a:t>
            </a:r>
            <a:r>
              <a:rPr lang="en-US" sz="9000" b="1">
                <a:latin typeface="Times New Roman" panose="02020603050405020304" charset="0"/>
                <a:cs typeface="Times New Roman" panose="02020603050405020304" charset="0"/>
              </a:rPr>
              <a:t>anemia</a:t>
            </a:r>
            <a:r>
              <a:rPr lang="en-US" sz="9000">
                <a:latin typeface="Times New Roman" panose="02020603050405020304" charset="0"/>
                <a:cs typeface="Times New Roman" panose="02020603050405020304" charset="0"/>
              </a:rPr>
              <a:t> mothers.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9000">
                <a:latin typeface="Times New Roman" panose="02020603050405020304" charset="0"/>
                <a:cs typeface="Times New Roman" panose="02020603050405020304" charset="0"/>
              </a:rPr>
              <a:t>• Parental antibiotic is usually given for 1st 48 hours,analgesics is the form of pethidine 75mg are given as needed.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9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 txBox="1">
            <a:spLocks noGrp="1"/>
          </p:cNvSpPr>
          <p:nvPr>
            <p:ph type="title"/>
          </p:nvPr>
        </p:nvSpPr>
        <p:spPr>
          <a:xfrm>
            <a:off x="838200" y="5969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0000"/>
              </a:buClr>
              <a:buSzPts val="4400"/>
              <a:buFont typeface="Times New Roman"/>
              <a:buNone/>
            </a:pPr>
            <a:r>
              <a:rPr lang="en-US" b="1">
                <a:solidFill>
                  <a:srgbClr val="E3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OBJECTIVE</a:t>
            </a:r>
            <a:endParaRPr b="1">
              <a:solidFill>
                <a:srgbClr val="E3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"/>
          <p:cNvSpPr txBox="1">
            <a:spLocks noGrp="1"/>
          </p:cNvSpPr>
          <p:nvPr>
            <p:ph type="body" idx="1"/>
          </p:nvPr>
        </p:nvSpPr>
        <p:spPr>
          <a:xfrm>
            <a:off x="838200" y="169100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58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Times New Roman"/>
                <a:ea typeface="Times New Roman"/>
                <a:cs typeface="Times New Roman"/>
                <a:sym typeface="Times New Roman"/>
              </a:rPr>
              <a:t>Definition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Times New Roman"/>
                <a:ea typeface="Times New Roman"/>
                <a:cs typeface="Times New Roman"/>
                <a:sym typeface="Times New Roman"/>
              </a:rPr>
              <a:t>Types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Times New Roman"/>
                <a:ea typeface="Times New Roman"/>
                <a:cs typeface="Times New Roman"/>
                <a:sym typeface="Times New Roman"/>
              </a:rPr>
              <a:t>Indications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Times New Roman"/>
                <a:ea typeface="Times New Roman"/>
                <a:cs typeface="Times New Roman"/>
                <a:sym typeface="Times New Roman"/>
              </a:rPr>
              <a:t>Complication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Times New Roman"/>
                <a:ea typeface="Times New Roman"/>
                <a:cs typeface="Times New Roman"/>
                <a:sym typeface="Times New Roman"/>
              </a:rPr>
              <a:t>Technique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</a:pPr>
            <a:r>
              <a:rPr lang="en-US" sz="3400">
                <a:latin typeface="Times New Roman"/>
                <a:ea typeface="Times New Roman"/>
                <a:cs typeface="Times New Roman"/>
                <a:sym typeface="Times New Roman"/>
              </a:rPr>
              <a:t>Management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7731"/>
          <a:stretch>
            <a:fillRect/>
          </a:stretch>
        </p:blipFill>
        <p:spPr>
          <a:xfrm>
            <a:off x="7167880" y="1534795"/>
            <a:ext cx="4445000" cy="3992880"/>
          </a:xfrm>
          <a:prstGeom prst="round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561975" y="1943100"/>
            <a:ext cx="6469380" cy="3181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Ambulation</a:t>
            </a:r>
            <a:r>
              <a:rPr lang="en-US" sz="4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is encouraged following day of surgery and baby is given to mother.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3. After 24 hours: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655" y="1253490"/>
            <a:ext cx="10855325" cy="4351655"/>
          </a:xfrm>
        </p:spPr>
        <p:txBody>
          <a:bodyPr>
            <a:normAutofit fontScale="25000"/>
          </a:bodyPr>
          <a:lstStyle/>
          <a:p>
            <a:endParaRPr lang="en-US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Vital signs checked every 4 hourly.</a:t>
            </a:r>
            <a:endParaRPr lang="en-US" sz="136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Orally feeding is started with clear liquid and then advanced to normal diet.</a:t>
            </a:r>
            <a:endParaRPr lang="en-US" sz="136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Catheter may be removed on following day when the women is able to get up to the toilet. </a:t>
            </a:r>
            <a:endParaRPr lang="en-US" sz="136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mother must be encouraged to take rest and provide care to the baby and should breast feed the baby</a:t>
            </a:r>
            <a:endParaRPr lang="en-US" sz="136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36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Complication: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63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2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en-US" sz="3400">
                <a:latin typeface="Times New Roman" panose="02020603050405020304" charset="0"/>
                <a:cs typeface="Times New Roman" panose="02020603050405020304" charset="0"/>
              </a:rPr>
              <a:t>partum hemorrhage related to uterine atony and rarely blood coagulation disorders.</a:t>
            </a:r>
          </a:p>
          <a:p>
            <a:pPr>
              <a:lnSpc>
                <a:spcPct val="100000"/>
              </a:lnSpc>
            </a:pPr>
            <a:r>
              <a:rPr lang="en-US" sz="3400">
                <a:latin typeface="Times New Roman" panose="02020603050405020304" charset="0"/>
                <a:cs typeface="Times New Roman" panose="02020603050405020304" charset="0"/>
              </a:rPr>
              <a:t>Shocks related to blood loss.</a:t>
            </a:r>
          </a:p>
          <a:p>
            <a:pPr>
              <a:lnSpc>
                <a:spcPct val="100000"/>
              </a:lnSpc>
            </a:pPr>
            <a:r>
              <a:rPr lang="en-US" sz="3400">
                <a:latin typeface="Times New Roman" panose="02020603050405020304" charset="0"/>
                <a:cs typeface="Times New Roman" panose="02020603050405020304" charset="0"/>
              </a:rPr>
              <a:t>Anesthesia hazards.</a:t>
            </a:r>
          </a:p>
          <a:p>
            <a:pPr>
              <a:lnSpc>
                <a:spcPct val="100000"/>
              </a:lnSpc>
            </a:pPr>
            <a:r>
              <a:rPr lang="en-US" sz="3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Thrombosis</a:t>
            </a:r>
            <a:endParaRPr lang="en-US" sz="3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r>
              <a:rPr lang="en-US" sz="3400">
                <a:latin typeface="Times New Roman" panose="02020603050405020304" charset="0"/>
                <a:cs typeface="Times New Roman" panose="02020603050405020304" charset="0"/>
              </a:rPr>
              <a:t>Lung infection post.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6110"/>
            <a:ext cx="10515600" cy="1325563"/>
          </a:xfrm>
        </p:spPr>
        <p:txBody>
          <a:bodyPr/>
          <a:lstStyle/>
          <a:p>
            <a:r>
              <a:rPr lang="en-US" sz="4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311130" cy="4351655"/>
          </a:xfrm>
        </p:spPr>
        <p:txBody>
          <a:bodyPr>
            <a:normAutofit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sz="3400" b="1">
                <a:latin typeface="Times New Roman" panose="02020603050405020304" charset="0"/>
                <a:cs typeface="Times New Roman" panose="02020603050405020304" charset="0"/>
              </a:rPr>
              <a:t>Caesarean section</a:t>
            </a:r>
            <a:r>
              <a:rPr lang="en-US" sz="3400">
                <a:latin typeface="Times New Roman" panose="02020603050405020304" charset="0"/>
                <a:cs typeface="Times New Roman" panose="02020603050405020304" charset="0"/>
              </a:rPr>
              <a:t>, also known as </a:t>
            </a:r>
            <a:r>
              <a:rPr lang="en-US" sz="3400" b="1">
                <a:latin typeface="Times New Roman" panose="02020603050405020304" charset="0"/>
                <a:cs typeface="Times New Roman" panose="02020603050405020304" charset="0"/>
              </a:rPr>
              <a:t>C-section</a:t>
            </a:r>
            <a:r>
              <a:rPr lang="en-US" sz="3400">
                <a:latin typeface="Times New Roman" panose="02020603050405020304" charset="0"/>
                <a:cs typeface="Times New Roman" panose="02020603050405020304" charset="0"/>
              </a:rPr>
              <a:t>, or</a:t>
            </a:r>
            <a:r>
              <a:rPr lang="en-US" sz="3400" b="1">
                <a:latin typeface="Times New Roman" panose="02020603050405020304" charset="0"/>
                <a:cs typeface="Times New Roman" panose="02020603050405020304" charset="0"/>
              </a:rPr>
              <a:t> caesarean delivery</a:t>
            </a:r>
            <a:r>
              <a:rPr lang="en-US" sz="3400">
                <a:latin typeface="Times New Roman" panose="02020603050405020304" charset="0"/>
                <a:cs typeface="Times New Roman" panose="02020603050405020304" charset="0"/>
              </a:rPr>
              <a:t>, is the use of surgery to deliver babies.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400" b="1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sz="3400">
                <a:latin typeface="Times New Roman" panose="02020603050405020304" charset="0"/>
                <a:cs typeface="Times New Roman" panose="02020603050405020304" charset="0"/>
              </a:rPr>
              <a:t>A caesarean section is often necessary when a vaginal delivery would put the baby or mother at risk.</a:t>
            </a:r>
          </a:p>
          <a:p>
            <a:pPr>
              <a:lnSpc>
                <a:spcPct val="170000"/>
              </a:lnSpc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70000"/>
              </a:lnSpc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8675"/>
            <a:ext cx="10515600" cy="1325563"/>
          </a:xfrm>
        </p:spPr>
        <p:txBody>
          <a:bodyPr/>
          <a:lstStyle/>
          <a:p>
            <a:r>
              <a:rPr 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DEFINITION: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13840"/>
            <a:ext cx="6440170" cy="4229735"/>
          </a:xfrm>
        </p:spPr>
        <p:txBody>
          <a:bodyPr/>
          <a:lstStyle/>
          <a:p>
            <a:endParaRPr lang="en-US"/>
          </a:p>
          <a:p>
            <a:pPr marL="0" indent="0">
              <a:lnSpc>
                <a:spcPct val="130000"/>
              </a:lnSpc>
              <a:buNone/>
            </a:pPr>
            <a:r>
              <a:rPr lang="en-US" sz="3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 surgical procedure involving incision of the walls of the abdomen and uterus for delivery of baby.</a:t>
            </a:r>
            <a:endParaRPr lang="en-US" sz="35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endParaRPr lang="en-US" sz="35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0" name="Content Placeholder 9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19720" y="2397125"/>
            <a:ext cx="3964940" cy="28022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265"/>
          </a:xfrm>
        </p:spPr>
        <p:txBody>
          <a:bodyPr/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TYPE: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905" y="1253490"/>
            <a:ext cx="11250930" cy="43516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 </a:t>
            </a:r>
            <a:r>
              <a:rPr lang="en-US" sz="3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1. ACCORDING TO TIMING: </a:t>
            </a:r>
            <a:endParaRPr lang="en-US" sz="3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3000"/>
              <a:t>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(A) </a:t>
            </a:r>
            <a:r>
              <a:rPr 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ELECTIVE </a:t>
            </a:r>
            <a:r>
              <a:rPr lang="en-US" sz="3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 I</a:t>
            </a:r>
            <a:r>
              <a:rPr lang="en-US" sz="33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 an operation where a doctor makes a cut in the abdomen and womb and lifts  baby out through it. If the lady  know will need a C-section before  go into labour, this is called a elective planned C- section.</a:t>
            </a:r>
            <a:endParaRPr lang="en-US" sz="33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(B) </a:t>
            </a:r>
            <a:r>
              <a:rPr 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EMERGENCY:</a:t>
            </a:r>
            <a:r>
              <a:rPr lang="en-US" sz="3300">
                <a:latin typeface="Times New Roman" panose="02020603050405020304" charset="0"/>
                <a:cs typeface="Times New Roman" panose="02020603050405020304" charset="0"/>
              </a:rPr>
              <a:t> If labour has already begun, and a complications begin, then an emergency C- section is performed</a:t>
            </a:r>
            <a:endParaRPr lang="en-US" sz="3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3000"/>
          </a:p>
          <a:p>
            <a:endParaRPr lang="en-US"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4065"/>
            <a:ext cx="10515600" cy="1325563"/>
          </a:xfrm>
        </p:spPr>
        <p:txBody>
          <a:bodyPr/>
          <a:lstStyle/>
          <a:p>
            <a:r>
              <a:rPr lang="en-US" sz="4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2. ACCORDING TO UTERINE INCISION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925310" cy="4351655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lnSpc>
                <a:spcPct val="110000"/>
              </a:lnSpc>
              <a:buNone/>
            </a:pPr>
            <a:r>
              <a:rPr lang="en-US" sz="3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(A) Lower segment Caesarean section.</a:t>
            </a:r>
            <a:endParaRPr lang="en-US" sz="35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500">
                <a:latin typeface="Times New Roman" panose="02020603050405020304" charset="0"/>
                <a:cs typeface="Times New Roman" panose="02020603050405020304" charset="0"/>
                <a:sym typeface="+mn-ea"/>
              </a:rPr>
              <a:t>(B) Upper segment Caesarean section .</a:t>
            </a:r>
            <a:endParaRPr lang="en-US" sz="35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10000"/>
              </a:lnSpc>
            </a:pPr>
            <a:endParaRPr lang="en-US" sz="35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2645" y="2289175"/>
            <a:ext cx="4598035" cy="38881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650" y="1684020"/>
            <a:ext cx="5700395" cy="435165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en-US" sz="3000" b="1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 Incision make 3 cm above the symphysis pubis.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000" b="1">
                <a:latin typeface="Times New Roman" panose="02020603050405020304" charset="0"/>
                <a:cs typeface="Times New Roman" panose="02020603050405020304" charset="0"/>
              </a:rPr>
              <a:t>2.</a:t>
            </a:r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 Less amount blood loss.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000" b="1">
                <a:latin typeface="Times New Roman" panose="02020603050405020304" charset="0"/>
                <a:cs typeface="Times New Roman" panose="02020603050405020304" charset="0"/>
              </a:rPr>
              <a:t>3.</a:t>
            </a:r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 Less chances to hernia.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000" b="1">
                <a:latin typeface="Times New Roman" panose="02020603050405020304" charset="0"/>
                <a:cs typeface="Times New Roman" panose="02020603050405020304" charset="0"/>
              </a:rPr>
              <a:t>4. </a:t>
            </a:r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High cosmetic value.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000" b="1">
                <a:latin typeface="Times New Roman" panose="02020603050405020304" charset="0"/>
                <a:cs typeface="Times New Roman" panose="02020603050405020304" charset="0"/>
              </a:rPr>
              <a:t>5.</a:t>
            </a:r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 Better healing process Occur</a:t>
            </a: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6202045" y="1952625"/>
            <a:ext cx="52482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pPr>
              <a:lnSpc>
                <a:spcPct val="120000"/>
              </a:lnSpc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318885" y="795655"/>
            <a:ext cx="2272665" cy="539750"/>
          </a:xfrm>
          <a:prstGeom prst="roundRect">
            <a:avLst/>
          </a:prstGeom>
        </p:spPr>
        <p:style>
          <a:lnRef idx="0">
            <a:srgbClr val="FFFFFF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USCS</a:t>
            </a:r>
            <a:endParaRPr lang="en-US" sz="28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28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3890" y="795655"/>
            <a:ext cx="2042795" cy="538480"/>
          </a:xfrm>
          <a:prstGeom prst="roundRect">
            <a:avLst/>
          </a:prstGeom>
        </p:spPr>
        <p:style>
          <a:lnRef idx="0">
            <a:srgbClr val="FFFFFF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LSCS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777865" y="1684020"/>
            <a:ext cx="6096635" cy="36995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latin typeface="Times New Roman" panose="02020603050405020304" charset="0"/>
                <a:cs typeface="Times New Roman" panose="02020603050405020304" charset="0"/>
              </a:rPr>
              <a:t>1.</a:t>
            </a:r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Incision make is above umbilicus &amp; below fundus part.</a:t>
            </a:r>
          </a:p>
          <a:p>
            <a:pPr>
              <a:lnSpc>
                <a:spcPct val="140000"/>
              </a:lnSpc>
            </a:pPr>
            <a:r>
              <a:rPr lang="en-US" sz="3000" b="1"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High amount blood loss.</a:t>
            </a:r>
          </a:p>
          <a:p>
            <a:pPr>
              <a:lnSpc>
                <a:spcPct val="140000"/>
              </a:lnSpc>
            </a:pPr>
            <a:r>
              <a:rPr lang="en-US" sz="3000" b="1">
                <a:latin typeface="Times New Roman" panose="02020603050405020304" charset="0"/>
                <a:cs typeface="Times New Roman" panose="02020603050405020304" charset="0"/>
              </a:rPr>
              <a:t>3.</a:t>
            </a:r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High chances to herni recommended</a:t>
            </a:r>
          </a:p>
          <a:p>
            <a:pPr>
              <a:lnSpc>
                <a:spcPct val="140000"/>
              </a:lnSpc>
            </a:pPr>
            <a:r>
              <a:rPr lang="en-US" sz="3000" b="1">
                <a:latin typeface="Times New Roman" panose="02020603050405020304" charset="0"/>
                <a:cs typeface="Times New Roman" panose="02020603050405020304" charset="0"/>
              </a:rPr>
              <a:t>4. </a:t>
            </a:r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Less cosmetic value.</a:t>
            </a:r>
          </a:p>
          <a:p>
            <a:pPr>
              <a:lnSpc>
                <a:spcPct val="140000"/>
              </a:lnSpc>
            </a:pPr>
            <a:r>
              <a:rPr lang="en-US" sz="3000" b="1">
                <a:latin typeface="Times New Roman" panose="02020603050405020304" charset="0"/>
                <a:cs typeface="Times New Roman" panose="02020603050405020304" charset="0"/>
              </a:rPr>
              <a:t>5. </a:t>
            </a:r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Healing process delay.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995" y="346710"/>
            <a:ext cx="10377805" cy="1325880"/>
          </a:xfrm>
        </p:spPr>
        <p:txBody>
          <a:bodyPr/>
          <a:lstStyle/>
          <a:p>
            <a:r>
              <a:rPr 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INDICATION:-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1720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500"/>
          </a:p>
          <a:p>
            <a:pPr>
              <a:lnSpc>
                <a:spcPct val="120000"/>
              </a:lnSpc>
            </a:pPr>
            <a:r>
              <a:rPr lang="en-US" sz="3500">
                <a:latin typeface="Times New Roman" panose="02020603050405020304" charset="0"/>
                <a:cs typeface="Times New Roman" panose="02020603050405020304" charset="0"/>
              </a:rPr>
              <a:t>Breech presentation or other malpresentations e.g. unstable lie transverse lie or oblique lie.</a:t>
            </a:r>
          </a:p>
          <a:p>
            <a:pPr>
              <a:lnSpc>
                <a:spcPct val="120000"/>
              </a:lnSpc>
            </a:pPr>
            <a:r>
              <a:rPr lang="en-US" sz="3500">
                <a:latin typeface="Times New Roman" panose="02020603050405020304" charset="0"/>
                <a:cs typeface="Times New Roman" panose="02020603050405020304" charset="0"/>
              </a:rPr>
              <a:t>Twin pregnancy - when the first twin is not a cephalic presentation.</a:t>
            </a:r>
          </a:p>
          <a:p>
            <a:pPr>
              <a:lnSpc>
                <a:spcPct val="120000"/>
              </a:lnSpc>
            </a:pPr>
            <a:r>
              <a:rPr lang="en-US" sz="3500">
                <a:latin typeface="Times New Roman" panose="02020603050405020304" charset="0"/>
                <a:cs typeface="Times New Roman" panose="02020603050405020304" charset="0"/>
              </a:rPr>
              <a:t>Placenta praevia - Low-lying placenta where the placenta covers, or reaches the internal os of the cervix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2565"/>
            <a:ext cx="10116185" cy="4351655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Maternal diabetes-with a baby estimated to have a fetal weight &gt;4.5 kg.</a:t>
            </a:r>
          </a:p>
          <a:p>
            <a:pPr>
              <a:lnSpc>
                <a:spcPct val="130000"/>
              </a:lnSpc>
            </a:pPr>
            <a:r>
              <a:rPr lang="en-US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Where labour would be dangerous for the mother.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endParaRPr lang="en-US"/>
          </a:p>
          <a:p>
            <a:pPr>
              <a:lnSpc>
                <a:spcPct val="110000"/>
              </a:lnSpc>
            </a:pP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Y_IGNORE_UCW" val="true"/>
  <p:tag name="PPT/SLIDES/SLIDE2.XML" val="744409909"/>
  <p:tag name="PPT/SLIDELAYOUTS/SLIDELAYOUT1.XML" val="1153585875"/>
  <p:tag name="PPT/SLIDELAYOUTS/SLIDELAYOUT2.XML" val="2805091596"/>
  <p:tag name="PPT/SLIDELAYOUTS/SLIDELAYOUT3.XML" val="511541814"/>
  <p:tag name="PPT/SLIDELAYOUTS/SLIDELAYOUT4.XML" val="3060114318"/>
  <p:tag name="PPT/SLIDELAYOUTS/SLIDELAYOUT5.XML" val="349340244"/>
  <p:tag name="PPT/SLIDELAYOUTS/SLIDELAYOUT6.XML" val="1472033117"/>
  <p:tag name="PPT/SLIDELAYOUTS/SLIDELAYOUT7.XML" val="3831137329"/>
  <p:tag name="PPT/SLIDELAYOUTS/SLIDELAYOUT8.XML" val="4236359895"/>
  <p:tag name="PPT/SLIDELAYOUTS/SLIDELAYOUT9.XML" val="3753641432"/>
  <p:tag name="PPT/SLIDELAYOUTS/SLIDELAYOUT10.XML" val="2244858552"/>
  <p:tag name="PPT/SLIDELAYOUTS/SLIDELAYOUT11.XML" val="1413897246"/>
  <p:tag name="PPT/SLIDEMASTERS/SLIDEMASTER1.XML" val="2360654139"/>
  <p:tag name="PPT/THEME/THEME1.XML" val="583531308"/>
  <p:tag name="PPT/SLIDES/SLIDE1.XML" val="3386552558"/>
  <p:tag name="PPT/SLIDES/SLIDE3.XML" val="953212762"/>
  <p:tag name="PPT/SLIDES/SLIDE4.XML" val="3671350362"/>
  <p:tag name="PPT/SLIDES/SLIDE5.XML" val="2518518520"/>
  <p:tag name="PPT/SLIDES/SLIDE6.XML" val="1011995256"/>
  <p:tag name="PPT/SLIDES/SLIDE7.XML" val="4142134860"/>
  <p:tag name="PPT/SLIDES/SLIDE8.XML" val="2676802838"/>
  <p:tag name="PPT/SLIDES/SLIDE9.XML" val="1842067131"/>
  <p:tag name="PPT/SLIDES/SLIDE10.XML" val="3011399355"/>
  <p:tag name="PPT/SLIDES/SLIDE11.XML" val="1964010288"/>
  <p:tag name="PPT/SLIDES/SLIDE12.XML" val="4069583806"/>
  <p:tag name="PPT/SLIDES/SLIDE13.XML" val="425058483"/>
  <p:tag name="PPT/SLIDES/SLIDE14.XML" val="1343000034"/>
  <p:tag name="PPT/SLIDES/SLIDE15.XML" val="3434648721"/>
  <p:tag name="PPT/SLIDES/SLIDE16.XML" val="815863603"/>
  <p:tag name="PPT/SLIDES/SLIDE17.XML" val="2138549632"/>
  <p:tag name="PPT/SLIDES/SLIDE18.XML" val="2401247270"/>
  <p:tag name="PPT/SLIDES/SLIDE19.XML" val="3797901447"/>
  <p:tag name="PPT/SLIDES/SLIDE20.XML" val="587749815"/>
  <p:tag name="PPT/SLIDES/SLIDE21.XML" val="1303885550"/>
  <p:tag name="PPT/SLIDES/SLIDE22.XML" val="1432455803"/>
  <p:tag name="PPT/SLIDES/SLIDE23.XML" val="277553711"/>
  <p:tag name="PPT/MEDIA/IMAGE1.PNG" val="3631645287"/>
  <p:tag name="PPT/MEDIA/IMAGE10.PNG" val="1375079174"/>
  <p:tag name="PPT/MEDIA/IMAGE11.PNG" val="2408839029"/>
  <p:tag name="PPT/MEDIA/IMAGE12.PNG" val="1487153043"/>
  <p:tag name="PPT/MEDIA/IMAGE2.PNG" val="4190512060"/>
  <p:tag name="PPT/MEDIA/IMAGE3.JPEG" val="1805705962"/>
  <p:tag name="PPT/MEDIA/IMAGE4.PNG" val="3232536842"/>
  <p:tag name="PPT/MEDIA/IMAGE5.PNG" val="1093409722"/>
  <p:tag name="PPT/MEDIA/IMAGE6.PNG" val="780232595"/>
  <p:tag name="PPT/MEDIA/IMAGE7.PNG" val="315480970"/>
  <p:tag name="PPT/MEDIA/IMAGE8.PNG" val="1779204532"/>
  <p:tag name="PPT/MEDIA/IMAGE9.PNG" val="296002977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OBJECTIVE</vt:lpstr>
      <vt:lpstr>INTRODUCTION</vt:lpstr>
      <vt:lpstr>DEFINITION:</vt:lpstr>
      <vt:lpstr>TYPE:</vt:lpstr>
      <vt:lpstr>2. ACCORDING TO UTERINE INCISION</vt:lpstr>
      <vt:lpstr>PowerPoint Presentation</vt:lpstr>
      <vt:lpstr>INDICATION:-</vt:lpstr>
      <vt:lpstr>PowerPoint Presentation</vt:lpstr>
      <vt:lpstr>PowerPoint Presentation</vt:lpstr>
      <vt:lpstr>Nursing Management</vt:lpstr>
      <vt:lpstr>PowerPoint Presentation</vt:lpstr>
      <vt:lpstr>PowerPoint Presentation</vt:lpstr>
      <vt:lpstr>PowerPoint Presentation</vt:lpstr>
      <vt:lpstr>B. Post operative care:</vt:lpstr>
      <vt:lpstr>Lochia</vt:lpstr>
      <vt:lpstr>Postpartum Lochia</vt:lpstr>
      <vt:lpstr>PowerPoint Presentation</vt:lpstr>
      <vt:lpstr>2. First 24 hours:</vt:lpstr>
      <vt:lpstr>PowerPoint Presentation</vt:lpstr>
      <vt:lpstr>3. After 24 hours:</vt:lpstr>
      <vt:lpstr>Complication: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Hilal Farouq</cp:lastModifiedBy>
  <cp:revision>1</cp:revision>
  <dcterms:modified xsi:type="dcterms:W3CDTF">2024-12-22T18:03:58Z</dcterms:modified>
</cp:coreProperties>
</file>